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0"/>
  </p:notesMasterIdLst>
  <p:sldIdLst>
    <p:sldId id="293" r:id="rId2"/>
    <p:sldId id="257" r:id="rId3"/>
    <p:sldId id="267" r:id="rId4"/>
    <p:sldId id="279" r:id="rId5"/>
    <p:sldId id="284" r:id="rId6"/>
    <p:sldId id="260" r:id="rId7"/>
    <p:sldId id="292" r:id="rId8"/>
    <p:sldId id="289" r:id="rId9"/>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426" autoAdjust="0"/>
    <p:restoredTop sz="87621" autoAdjust="0"/>
  </p:normalViewPr>
  <p:slideViewPr>
    <p:cSldViewPr>
      <p:cViewPr varScale="1">
        <p:scale>
          <a:sx n="73" d="100"/>
          <a:sy n="73" d="100"/>
        </p:scale>
        <p:origin x="810" y="6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11/27/2024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2064591929"/>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2</a:t>
            </a:fld>
            <a:endParaRPr lang="en-US"/>
          </a:p>
        </p:txBody>
      </p:sp>
    </p:spTree>
    <p:extLst>
      <p:ext uri="{BB962C8B-B14F-4D97-AF65-F5344CB8AC3E}">
        <p14:creationId xmlns:p14="http://schemas.microsoft.com/office/powerpoint/2010/main" val="1139637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3</a:t>
            </a:fld>
            <a:endParaRPr lang="en-US"/>
          </a:p>
        </p:txBody>
      </p:sp>
    </p:spTree>
    <p:extLst>
      <p:ext uri="{BB962C8B-B14F-4D97-AF65-F5344CB8AC3E}">
        <p14:creationId xmlns:p14="http://schemas.microsoft.com/office/powerpoint/2010/main" val="3158694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r>
              <a:rPr lang="en-IN" dirty="0"/>
              <a:t> Transparent glasses</a:t>
            </a: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4</a:t>
            </a:fld>
            <a:endParaRPr lang="en-US"/>
          </a:p>
        </p:txBody>
      </p:sp>
    </p:spTree>
    <p:extLst>
      <p:ext uri="{BB962C8B-B14F-4D97-AF65-F5344CB8AC3E}">
        <p14:creationId xmlns:p14="http://schemas.microsoft.com/office/powerpoint/2010/main" val="2782949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5</a:t>
            </a:fld>
            <a:endParaRPr lang="en-US"/>
          </a:p>
        </p:txBody>
      </p:sp>
    </p:spTree>
    <p:extLst>
      <p:ext uri="{BB962C8B-B14F-4D97-AF65-F5344CB8AC3E}">
        <p14:creationId xmlns:p14="http://schemas.microsoft.com/office/powerpoint/2010/main" val="2782949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6</a:t>
            </a:fld>
            <a:endParaRPr lang="en-US"/>
          </a:p>
        </p:txBody>
      </p:sp>
    </p:spTree>
    <p:extLst>
      <p:ext uri="{BB962C8B-B14F-4D97-AF65-F5344CB8AC3E}">
        <p14:creationId xmlns:p14="http://schemas.microsoft.com/office/powerpoint/2010/main" val="4204827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7</a:t>
            </a:fld>
            <a:endParaRPr lang="en-US"/>
          </a:p>
        </p:txBody>
      </p:sp>
    </p:spTree>
    <p:extLst>
      <p:ext uri="{BB962C8B-B14F-4D97-AF65-F5344CB8AC3E}">
        <p14:creationId xmlns:p14="http://schemas.microsoft.com/office/powerpoint/2010/main" val="80056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047E157E-8DCB-4F70-A0AF-5EB586A91DD4}" type="datetime1">
              <a:rPr lang="en-US" smtClean="0">
                <a:solidFill>
                  <a:srgbClr val="FFFFFF"/>
                </a:solidFill>
              </a:rPr>
              <a:pPr algn="ctr"/>
              <a:t>11/27/2024</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Click to edit Master title style</a:t>
            </a:r>
            <a:endParaRPr lang="en-US" dirty="0"/>
          </a:p>
        </p:txBody>
      </p:sp>
      <p:sp>
        <p:nvSpPr>
          <p:cNvPr id="3" name="Rectangle 2"/>
          <p:cNvSpPr>
            <a:spLocks noGrp="1"/>
          </p:cNvSpPr>
          <p:nvPr>
            <p:ph type="dt" sz="half" idx="10"/>
          </p:nvPr>
        </p:nvSpPr>
        <p:spPr/>
        <p:txBody>
          <a:bodyPr/>
          <a:lstStyle/>
          <a:p>
            <a:fld id="{E4606EA6-EFEA-4C30-9264-4F9291A5780D}" type="datetime1">
              <a:rPr lang="en-US" smtClean="0"/>
              <a:pPr/>
              <a:t>11/27/2024</a:t>
            </a:fld>
            <a:endParaRPr lang="en-US"/>
          </a:p>
        </p:txBody>
      </p:sp>
      <p:sp>
        <p:nvSpPr>
          <p:cNvPr id="4" name="Rectangle 3"/>
          <p:cNvSpPr>
            <a:spLocks noGrp="1"/>
          </p:cNvSpPr>
          <p:nvPr>
            <p:ph type="ftr" sz="quarter" idx="11"/>
          </p:nvPr>
        </p:nvSpPr>
        <p:spPr/>
        <p:txBody>
          <a:bodyPr/>
          <a:lstStyle/>
          <a:p>
            <a:endParaRPr lang="en-US"/>
          </a:p>
        </p:txBody>
      </p:sp>
      <p:sp>
        <p:nvSpPr>
          <p:cNvPr id="5" name="Rectangle 4"/>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a:t>Click to edit master title style</a:t>
            </a:r>
          </a:p>
        </p:txBody>
      </p:sp>
      <p:sp>
        <p:nvSpPr>
          <p:cNvPr id="12" name="Date Placeholder 11"/>
          <p:cNvSpPr>
            <a:spLocks noGrp="1"/>
          </p:cNvSpPr>
          <p:nvPr>
            <p:ph type="dt" sz="half" idx="10"/>
          </p:nvPr>
        </p:nvSpPr>
        <p:spPr/>
        <p:txBody>
          <a:bodyPr/>
          <a:lstStyle/>
          <a:p>
            <a:fld id="{6FCF9F07-3BC7-4570-B054-79111B0A380C}" type="datetime1">
              <a:rPr lang="en-US" smtClean="0"/>
              <a:pPr/>
              <a:t>11/27/2024</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E4606EA6-EFEA-4C30-9264-4F9291A5780D}" type="datetime1">
              <a:rPr lang="en-US" smtClean="0"/>
              <a:pPr/>
              <a:t>11/27/2024</a:t>
            </a:fld>
            <a:endParaRPr lang="en-US"/>
          </a:p>
        </p:txBody>
      </p:sp>
      <p:sp>
        <p:nvSpPr>
          <p:cNvPr id="10" name="Slide Number Placeholder 9"/>
          <p:cNvSpPr>
            <a:spLocks noGrp="1"/>
          </p:cNvSpPr>
          <p:nvPr>
            <p:ph type="sldNum" sz="quarter" idx="16"/>
          </p:nvPr>
        </p:nvSpPr>
        <p:spPr/>
        <p:txBody>
          <a:bodyPr rtlCol="0"/>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p:txBody>
          <a:bodyPr rtlCol="0"/>
          <a:lstStyle/>
          <a:p>
            <a:fld id="{E4606EA6-EFEA-4C30-9264-4F9291A5780D}" type="datetime1">
              <a:rPr lang="en-US" smtClean="0"/>
              <a:pPr/>
              <a:t>11/27/2024</a:t>
            </a:fld>
            <a:endParaRPr lang="en-US"/>
          </a:p>
        </p:txBody>
      </p:sp>
      <p:sp>
        <p:nvSpPr>
          <p:cNvPr id="12" name="Slide Number Placeholder 11"/>
          <p:cNvSpPr>
            <a:spLocks noGrp="1"/>
          </p:cNvSpPr>
          <p:nvPr>
            <p:ph type="sldNum" sz="quarter" idx="16"/>
          </p:nvPr>
        </p:nvSpPr>
        <p:spPr/>
        <p:txBody>
          <a:bodyPr rtlCol="0"/>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lang="en-US" smtClean="0"/>
              <a:pPr/>
              <a:t>11/27/2024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11/27/2024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49A8198-4617-485E-9585-4840B69DBBA6}" type="datetime1">
              <a:rPr lang="en-US" smtClean="0"/>
              <a:pPr/>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9" name="Content Placeholder 8"/>
          <p:cNvSpPr>
            <a:spLocks noGrp="1"/>
          </p:cNvSpPr>
          <p:nvPr>
            <p:ph sz="quarter" idx="13"/>
          </p:nvPr>
        </p:nvSpPr>
        <p:spPr>
          <a:xfrm>
            <a:off x="2362200" y="1428750"/>
            <a:ext cx="6400800"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p>
            <a:fld id="{E4606EA6-EFEA-4C30-9264-4F9291A5780D}" type="datetime1">
              <a:rPr lang="en-US" smtClean="0"/>
              <a:pPr/>
              <a:t>11/27/2024</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10"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E4606EA6-EFEA-4C30-9264-4F9291A5780D}" type="datetime1">
              <a:rPr lang="en-US" smtClean="0"/>
              <a:pPr/>
              <a:t>11/27/2024</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2.tmp" /><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5.xml" /><Relationship Id="rId1" Type="http://schemas.openxmlformats.org/officeDocument/2006/relationships/slideLayout" Target="../slideLayouts/slideLayout8.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945E09-F532-C1E0-6D6A-0EB78917B57C}"/>
              </a:ext>
            </a:extLst>
          </p:cNvPr>
          <p:cNvSpPr txBox="1"/>
          <p:nvPr/>
        </p:nvSpPr>
        <p:spPr>
          <a:xfrm>
            <a:off x="543960" y="1158949"/>
            <a:ext cx="8303691" cy="830997"/>
          </a:xfrm>
          <a:prstGeom prst="rect">
            <a:avLst/>
          </a:prstGeom>
          <a:noFill/>
        </p:spPr>
        <p:txBody>
          <a:bodyPr wrap="square">
            <a:spAutoFit/>
          </a:bodyPr>
          <a:lstStyle/>
          <a:p>
            <a:pPr algn="ctr"/>
            <a:r>
              <a:rPr lang="en-IN" sz="4800" b="1" dirty="0"/>
              <a:t>Driver Anti Sleep Device </a:t>
            </a:r>
            <a:endParaRPr lang="en-US" sz="4800" b="1" dirty="0"/>
          </a:p>
        </p:txBody>
      </p:sp>
      <p:sp>
        <p:nvSpPr>
          <p:cNvPr id="8" name="TextBox 7">
            <a:extLst>
              <a:ext uri="{FF2B5EF4-FFF2-40B4-BE49-F238E27FC236}">
                <a16:creationId xmlns:a16="http://schemas.microsoft.com/office/drawing/2014/main" id="{659D7CB9-DA53-72E1-5DDA-4457C11FFC39}"/>
              </a:ext>
            </a:extLst>
          </p:cNvPr>
          <p:cNvSpPr txBox="1"/>
          <p:nvPr/>
        </p:nvSpPr>
        <p:spPr>
          <a:xfrm rot="10800000" flipV="1">
            <a:off x="695071" y="3765182"/>
            <a:ext cx="1976987" cy="646331"/>
          </a:xfrm>
          <a:prstGeom prst="rect">
            <a:avLst/>
          </a:prstGeom>
          <a:noFill/>
          <a:ln>
            <a:solidFill>
              <a:schemeClr val="accent1"/>
            </a:solidFill>
          </a:ln>
        </p:spPr>
        <p:txBody>
          <a:bodyPr wrap="square" rtlCol="0">
            <a:spAutoFit/>
          </a:bodyPr>
          <a:lstStyle/>
          <a:p>
            <a:r>
              <a:rPr lang="en-US" dirty="0"/>
              <a:t>Guided By :</a:t>
            </a:r>
          </a:p>
          <a:p>
            <a:r>
              <a:rPr lang="en-US" dirty="0"/>
              <a:t>     </a:t>
            </a:r>
            <a:r>
              <a:rPr lang="en-IN" dirty="0"/>
              <a:t>Mrs: </a:t>
            </a:r>
            <a:r>
              <a:rPr lang="en-US" dirty="0"/>
              <a:t>LALITHA </a:t>
            </a:r>
            <a:r>
              <a:rPr lang="en-IN" dirty="0"/>
              <a:t>K</a:t>
            </a:r>
            <a:endParaRPr lang="en-US" dirty="0">
              <a:solidFill>
                <a:srgbClr val="FF0000"/>
              </a:solidFill>
            </a:endParaRPr>
          </a:p>
        </p:txBody>
      </p:sp>
      <p:sp>
        <p:nvSpPr>
          <p:cNvPr id="10" name="TextBox 9">
            <a:extLst>
              <a:ext uri="{FF2B5EF4-FFF2-40B4-BE49-F238E27FC236}">
                <a16:creationId xmlns:a16="http://schemas.microsoft.com/office/drawing/2014/main" id="{B6D68A74-68EB-AAD5-4404-8E700FD0430C}"/>
              </a:ext>
            </a:extLst>
          </p:cNvPr>
          <p:cNvSpPr txBox="1"/>
          <p:nvPr/>
        </p:nvSpPr>
        <p:spPr>
          <a:xfrm>
            <a:off x="6024481" y="3203738"/>
            <a:ext cx="2823170" cy="1754326"/>
          </a:xfrm>
          <a:prstGeom prst="rect">
            <a:avLst/>
          </a:prstGeom>
          <a:noFill/>
        </p:spPr>
        <p:txBody>
          <a:bodyPr wrap="square" rtlCol="0">
            <a:spAutoFit/>
          </a:bodyPr>
          <a:lstStyle/>
          <a:p>
            <a:r>
              <a:rPr lang="en-US" dirty="0"/>
              <a:t>PRESENTED By:</a:t>
            </a:r>
          </a:p>
          <a:p>
            <a:endParaRPr lang="en-IN" dirty="0"/>
          </a:p>
          <a:p>
            <a:r>
              <a:rPr lang="en-US" dirty="0"/>
              <a:t>ARAVINDHAN A</a:t>
            </a:r>
            <a:r>
              <a:rPr lang="en-IN" dirty="0"/>
              <a:t> (22AI002)</a:t>
            </a:r>
            <a:endParaRPr lang="en-US" dirty="0"/>
          </a:p>
          <a:p>
            <a:r>
              <a:rPr lang="en-US" dirty="0"/>
              <a:t>HARISH S </a:t>
            </a:r>
            <a:r>
              <a:rPr lang="en-US" dirty="0" err="1"/>
              <a:t>S</a:t>
            </a:r>
            <a:r>
              <a:rPr lang="en-IN" dirty="0"/>
              <a:t> (22AI017)</a:t>
            </a:r>
            <a:endParaRPr lang="en-US" dirty="0"/>
          </a:p>
          <a:p>
            <a:r>
              <a:rPr lang="en-US" dirty="0"/>
              <a:t>VELUSAMY G </a:t>
            </a:r>
            <a:r>
              <a:rPr lang="en-IN" dirty="0"/>
              <a:t>(22AI056)</a:t>
            </a:r>
            <a:endParaRPr lang="en-US" dirty="0"/>
          </a:p>
          <a:p>
            <a:r>
              <a:rPr lang="en-US" dirty="0">
                <a:solidFill>
                  <a:srgbClr val="FF0000"/>
                </a:solidFill>
              </a:rPr>
              <a:t>      </a:t>
            </a:r>
          </a:p>
        </p:txBody>
      </p:sp>
      <p:graphicFrame>
        <p:nvGraphicFramePr>
          <p:cNvPr id="4" name="Table 3">
            <a:extLst>
              <a:ext uri="{FF2B5EF4-FFF2-40B4-BE49-F238E27FC236}">
                <a16:creationId xmlns:a16="http://schemas.microsoft.com/office/drawing/2014/main" id="{9F9CC6AD-F308-7ABB-C5A2-43AAE7361E96}"/>
              </a:ext>
            </a:extLst>
          </p:cNvPr>
          <p:cNvGraphicFramePr>
            <a:graphicFrameLocks noGrp="1"/>
          </p:cNvGraphicFramePr>
          <p:nvPr>
            <p:extLst>
              <p:ext uri="{D42A27DB-BD31-4B8C-83A1-F6EECF244321}">
                <p14:modId xmlns:p14="http://schemas.microsoft.com/office/powerpoint/2010/main" val="3595677527"/>
              </p:ext>
            </p:extLst>
          </p:nvPr>
        </p:nvGraphicFramePr>
        <p:xfrm>
          <a:off x="1524000" y="539750"/>
          <a:ext cx="705804" cy="1874520"/>
        </p:xfrm>
        <a:graphic>
          <a:graphicData uri="http://schemas.openxmlformats.org/drawingml/2006/table">
            <a:tbl>
              <a:tblPr firstRow="1" bandRow="1">
                <a:tableStyleId>{2D5ABB26-0587-4C30-8999-92F81FD0307C}</a:tableStyleId>
              </a:tblPr>
              <a:tblGrid>
                <a:gridCol w="235268">
                  <a:extLst>
                    <a:ext uri="{9D8B030D-6E8A-4147-A177-3AD203B41FA5}">
                      <a16:colId xmlns:a16="http://schemas.microsoft.com/office/drawing/2014/main" val="711329049"/>
                    </a:ext>
                  </a:extLst>
                </a:gridCol>
                <a:gridCol w="235268">
                  <a:extLst>
                    <a:ext uri="{9D8B030D-6E8A-4147-A177-3AD203B41FA5}">
                      <a16:colId xmlns:a16="http://schemas.microsoft.com/office/drawing/2014/main" val="1154604123"/>
                    </a:ext>
                  </a:extLst>
                </a:gridCol>
                <a:gridCol w="235268">
                  <a:extLst>
                    <a:ext uri="{9D8B030D-6E8A-4147-A177-3AD203B41FA5}">
                      <a16:colId xmlns:a16="http://schemas.microsoft.com/office/drawing/2014/main" val="3705605154"/>
                    </a:ext>
                  </a:extLst>
                </a:gridCol>
              </a:tblGrid>
              <a:tr h="624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018539037"/>
                  </a:ext>
                </a:extLst>
              </a:tr>
              <a:tr h="624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256921547"/>
                  </a:ext>
                </a:extLst>
              </a:tr>
              <a:tr h="624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52715962"/>
                  </a:ext>
                </a:extLst>
              </a:tr>
            </a:tbl>
          </a:graphicData>
        </a:graphic>
      </p:graphicFrame>
      <p:sp>
        <p:nvSpPr>
          <p:cNvPr id="5" name="TextBox 4">
            <a:extLst>
              <a:ext uri="{FF2B5EF4-FFF2-40B4-BE49-F238E27FC236}">
                <a16:creationId xmlns:a16="http://schemas.microsoft.com/office/drawing/2014/main" id="{68850E47-1804-6C9C-4007-BACDE91E9BB3}"/>
              </a:ext>
            </a:extLst>
          </p:cNvPr>
          <p:cNvSpPr txBox="1"/>
          <p:nvPr/>
        </p:nvSpPr>
        <p:spPr>
          <a:xfrm>
            <a:off x="543960" y="3569052"/>
            <a:ext cx="2427398" cy="646332"/>
          </a:xfrm>
          <a:prstGeom prst="rect">
            <a:avLst/>
          </a:prstGeom>
          <a:noFill/>
        </p:spPr>
        <p:txBody>
          <a:bodyPr wrap="square" rtlCol="0">
            <a:spAutoFit/>
          </a:bodyPr>
          <a:lstStyle/>
          <a:p>
            <a:pPr algn="l"/>
            <a:endParaRPr lang="en-US" dirty="0"/>
          </a:p>
        </p:txBody>
      </p:sp>
      <p:sp>
        <p:nvSpPr>
          <p:cNvPr id="7" name="TextBox 6">
            <a:extLst>
              <a:ext uri="{FF2B5EF4-FFF2-40B4-BE49-F238E27FC236}">
                <a16:creationId xmlns:a16="http://schemas.microsoft.com/office/drawing/2014/main" id="{2384FCE0-8D4D-F75B-8CCB-EEC2C16C271A}"/>
              </a:ext>
            </a:extLst>
          </p:cNvPr>
          <p:cNvSpPr txBox="1"/>
          <p:nvPr/>
        </p:nvSpPr>
        <p:spPr>
          <a:xfrm>
            <a:off x="843259" y="3198684"/>
            <a:ext cx="1828800" cy="1828800"/>
          </a:xfrm>
          <a:prstGeom prst="rect">
            <a:avLst/>
          </a:prstGeom>
          <a:noFill/>
        </p:spPr>
        <p:txBody>
          <a:bodyPr wrap="square" rtlCol="0">
            <a:spAutoFit/>
          </a:bodyPr>
          <a:lstStyle/>
          <a:p>
            <a:pPr algn="l"/>
            <a:endParaRPr lang="en-US" dirty="0"/>
          </a:p>
        </p:txBody>
      </p:sp>
      <p:sp>
        <p:nvSpPr>
          <p:cNvPr id="3" name="TextBox 2">
            <a:extLst>
              <a:ext uri="{FF2B5EF4-FFF2-40B4-BE49-F238E27FC236}">
                <a16:creationId xmlns:a16="http://schemas.microsoft.com/office/drawing/2014/main" id="{572A6015-3936-3096-CE5C-8174F33B9BF4}"/>
              </a:ext>
            </a:extLst>
          </p:cNvPr>
          <p:cNvSpPr txBox="1"/>
          <p:nvPr/>
        </p:nvSpPr>
        <p:spPr>
          <a:xfrm>
            <a:off x="38489" y="1374393"/>
            <a:ext cx="1695615" cy="400110"/>
          </a:xfrm>
          <a:prstGeom prst="rect">
            <a:avLst/>
          </a:prstGeom>
          <a:noFill/>
        </p:spPr>
        <p:txBody>
          <a:bodyPr wrap="square" rtlCol="0">
            <a:spAutoFit/>
          </a:bodyPr>
          <a:lstStyle/>
          <a:p>
            <a:pPr algn="l"/>
            <a:r>
              <a:rPr lang="en-IN" sz="2000" b="1" dirty="0"/>
              <a:t>TEAM : 02</a:t>
            </a:r>
            <a:endParaRPr lang="en-US" sz="2000" b="1" dirty="0"/>
          </a:p>
        </p:txBody>
      </p:sp>
    </p:spTree>
    <p:extLst>
      <p:ext uri="{BB962C8B-B14F-4D97-AF65-F5344CB8AC3E}">
        <p14:creationId xmlns:p14="http://schemas.microsoft.com/office/powerpoint/2010/main" val="928629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Abstract</a:t>
            </a:r>
          </a:p>
        </p:txBody>
      </p:sp>
      <p:sp>
        <p:nvSpPr>
          <p:cNvPr id="5" name="TextBox 4">
            <a:extLst>
              <a:ext uri="{FF2B5EF4-FFF2-40B4-BE49-F238E27FC236}">
                <a16:creationId xmlns:a16="http://schemas.microsoft.com/office/drawing/2014/main" id="{B829C22C-0F8E-4747-0DCE-8057F98D2711}"/>
              </a:ext>
            </a:extLst>
          </p:cNvPr>
          <p:cNvSpPr txBox="1"/>
          <p:nvPr/>
        </p:nvSpPr>
        <p:spPr>
          <a:xfrm>
            <a:off x="609600" y="1853993"/>
            <a:ext cx="7776767" cy="2554545"/>
          </a:xfrm>
          <a:prstGeom prst="rect">
            <a:avLst/>
          </a:prstGeom>
          <a:noFill/>
        </p:spPr>
        <p:txBody>
          <a:bodyPr wrap="square">
            <a:spAutoFit/>
          </a:bodyPr>
          <a:lstStyle/>
          <a:p>
            <a:pPr marL="342900" indent="-342900" algn="just">
              <a:buFont typeface="Arial" panose="020B0604020202020204" pitchFamily="34" charset="0"/>
              <a:buChar char="•"/>
            </a:pPr>
            <a:r>
              <a:rPr lang="en-IN" sz="2000" dirty="0"/>
              <a:t>          The Drowsiness Detection System with Buzzer Alert and SMS Alert via GSM is an innovative and potentially life-saving project designed to enhance road safety by addressing the issue of driver drowsiness. </a:t>
            </a:r>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r>
              <a:rPr lang="en-IN" sz="2000" dirty="0"/>
              <a:t>          This project integrates advanced technologies to detect signs of driver fatigue and alert the driver through both auditory and mobile communication methods.</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Objectives:</a:t>
            </a:r>
          </a:p>
        </p:txBody>
      </p:sp>
      <p:sp>
        <p:nvSpPr>
          <p:cNvPr id="4" name="Content Placeholder 3">
            <a:extLst>
              <a:ext uri="{FF2B5EF4-FFF2-40B4-BE49-F238E27FC236}">
                <a16:creationId xmlns:a16="http://schemas.microsoft.com/office/drawing/2014/main" id="{21DE5D90-DCD1-2902-B7D3-5BAE297FB8A5}"/>
              </a:ext>
            </a:extLst>
          </p:cNvPr>
          <p:cNvSpPr>
            <a:spLocks noGrp="1"/>
          </p:cNvSpPr>
          <p:nvPr>
            <p:ph sz="quarter" idx="14"/>
          </p:nvPr>
        </p:nvSpPr>
        <p:spPr>
          <a:xfrm>
            <a:off x="862328" y="1519887"/>
            <a:ext cx="7419343" cy="2693782"/>
          </a:xfrm>
        </p:spPr>
        <p:txBody>
          <a:bodyPr>
            <a:noAutofit/>
          </a:bodyPr>
          <a:lstStyle/>
          <a:p>
            <a:r>
              <a:rPr lang="en-IN" sz="1800" dirty="0"/>
              <a:t>Develop a real-time drowsiness detection system using image processing and machine learning algorithms.
</a:t>
            </a:r>
            <a:r>
              <a:rPr lang="en-IN" sz="1800" dirty="0" err="1"/>
              <a:t>Analyze</a:t>
            </a:r>
            <a:r>
              <a:rPr lang="en-IN" sz="1800" dirty="0"/>
              <a:t> captured images to monitor drowsiness levels in individuals, particularly drivers.
Trigger alerts when signs of drowsiness are detected to prevent accidents.
Integrate GSM technology to send SMS notifications to alert the individual or concerned parties.
Provide an innovative and cost-effective solution to enhance safety, especially in critical situations like driving.
Ensure the system is adaptable for various safety contexts beyond driving.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Components Required:</a:t>
            </a:r>
          </a:p>
        </p:txBody>
      </p:sp>
      <p:sp>
        <p:nvSpPr>
          <p:cNvPr id="3" name="Rectangle 2"/>
          <p:cNvSpPr>
            <a:spLocks noGrp="1"/>
          </p:cNvSpPr>
          <p:nvPr>
            <p:ph sz="quarter" idx="13"/>
          </p:nvPr>
        </p:nvSpPr>
        <p:spPr>
          <a:xfrm>
            <a:off x="609600" y="1440257"/>
            <a:ext cx="7388087" cy="3897796"/>
          </a:xfrm>
        </p:spPr>
        <p:txBody>
          <a:bodyPr anchor="t">
            <a:normAutofit fontScale="92500" lnSpcReduction="20000"/>
          </a:bodyPr>
          <a:lstStyle/>
          <a:p>
            <a:pPr marL="0" lvl="1" indent="0">
              <a:buNone/>
            </a:pPr>
            <a:r>
              <a:rPr lang="en-IN" sz="3200" b="1" u="sng" dirty="0"/>
              <a:t>HARDWARE DWARE COMPONENTS</a:t>
            </a:r>
          </a:p>
          <a:p>
            <a:pPr marL="0" lvl="1" indent="0">
              <a:buNone/>
            </a:pPr>
            <a:r>
              <a:rPr lang="en-IN" sz="1900" dirty="0"/>
              <a:t>1.RASPBERRY Pi       2.ARDUINO
3.CAMERA                4.BUZZER
5.GSM MODULE      6.POWER SUPPLY
7.JUMPER WIRES</a:t>
            </a:r>
          </a:p>
          <a:p>
            <a:pPr marL="0" lvl="1" indent="0">
              <a:buNone/>
            </a:pPr>
            <a:r>
              <a:rPr lang="en-IN" sz="3200" b="1" u="sng" dirty="0"/>
              <a:t>SOFTWARE COMPONENTS </a:t>
            </a:r>
          </a:p>
          <a:p>
            <a:pPr marL="0" lvl="1" indent="0">
              <a:buNone/>
            </a:pPr>
            <a:r>
              <a:rPr lang="en-IN" sz="1900" dirty="0"/>
              <a:t>1.ARDUINO IDE
2.EMBEDDED C
3.RASPBERRY PI OPERATING SYSTEM
4.ANYDESK
5.PHONE FOR RECEIVED SMS ALERTS</a:t>
            </a:r>
            <a:endParaRPr lang="en-US" sz="1900" dirty="0"/>
          </a:p>
        </p:txBody>
      </p:sp>
    </p:spTree>
    <p:extLst>
      <p:ext uri="{BB962C8B-B14F-4D97-AF65-F5344CB8AC3E}">
        <p14:creationId xmlns:p14="http://schemas.microsoft.com/office/powerpoint/2010/main" val="2516221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txBox="1">
            <a:spLocks/>
          </p:cNvSpPr>
          <p:nvPr/>
        </p:nvSpPr>
        <p:spPr>
          <a:xfrm>
            <a:off x="76200" y="28870"/>
            <a:ext cx="8153400" cy="1005840"/>
          </a:xfrm>
          <a:prstGeom prst="rect">
            <a:avLst/>
          </a:prstGeom>
        </p:spPr>
        <p:txBody>
          <a:bodyPr vert="horz" anchor="b">
            <a:normAutofit/>
          </a:bodyPr>
          <a:lstStyle>
            <a:lvl1pPr algn="l" rtl="0" eaLnBrk="1" latinLnBrk="0" hangingPunct="1">
              <a:spcBef>
                <a:spcPct val="0"/>
              </a:spcBef>
              <a:buNone/>
              <a:defRPr sz="4200" kern="1200">
                <a:solidFill>
                  <a:schemeClr val="tx2"/>
                </a:solidFill>
                <a:latin typeface="+mj-lt"/>
                <a:ea typeface="+mj-ea"/>
                <a:cs typeface="+mj-cs"/>
              </a:defRPr>
            </a:lvl1pPr>
            <a:extLst/>
          </a:lstStyle>
          <a:p>
            <a:r>
              <a:rPr lang="en-US" dirty="0"/>
              <a:t>Flow Diagram:</a:t>
            </a:r>
          </a:p>
        </p:txBody>
      </p:sp>
      <p:pic>
        <p:nvPicPr>
          <p:cNvPr id="3" name="Picture 2">
            <a:extLst>
              <a:ext uri="{FF2B5EF4-FFF2-40B4-BE49-F238E27FC236}">
                <a16:creationId xmlns:a16="http://schemas.microsoft.com/office/drawing/2014/main" id="{A18A055C-772C-009E-E483-E2AD86C48288}"/>
              </a:ext>
            </a:extLst>
          </p:cNvPr>
          <p:cNvPicPr>
            <a:picLocks noChangeAspect="1"/>
          </p:cNvPicPr>
          <p:nvPr/>
        </p:nvPicPr>
        <p:blipFill>
          <a:blip r:embed="rId3"/>
          <a:srcRect/>
          <a:stretch/>
        </p:blipFill>
        <p:spPr>
          <a:xfrm>
            <a:off x="1441462" y="1299968"/>
            <a:ext cx="6110739" cy="3814661"/>
          </a:xfrm>
          <a:prstGeom prst="rect">
            <a:avLst/>
          </a:prstGeom>
        </p:spPr>
      </p:pic>
      <p:sp>
        <p:nvSpPr>
          <p:cNvPr id="4" name="TextBox 3">
            <a:extLst>
              <a:ext uri="{FF2B5EF4-FFF2-40B4-BE49-F238E27FC236}">
                <a16:creationId xmlns:a16="http://schemas.microsoft.com/office/drawing/2014/main" id="{7B53C9B7-FE86-FED9-29C4-EFD589A2FDE1}"/>
              </a:ext>
            </a:extLst>
          </p:cNvPr>
          <p:cNvSpPr txBox="1"/>
          <p:nvPr/>
        </p:nvSpPr>
        <p:spPr>
          <a:xfrm>
            <a:off x="3838311" y="3472090"/>
            <a:ext cx="3073902" cy="230832"/>
          </a:xfrm>
          <a:prstGeom prst="rect">
            <a:avLst/>
          </a:prstGeom>
          <a:noFill/>
        </p:spPr>
        <p:txBody>
          <a:bodyPr wrap="square" rtlCol="0">
            <a:spAutoFit/>
          </a:bodyPr>
          <a:lstStyle/>
          <a:p>
            <a:pPr algn="l"/>
            <a:r>
              <a:rPr lang="en-US" sz="900" dirty="0"/>
              <a:t>VIBRATOR ON </a:t>
            </a:r>
          </a:p>
        </p:txBody>
      </p:sp>
    </p:spTree>
    <p:extLst>
      <p:ext uri="{BB962C8B-B14F-4D97-AF65-F5344CB8AC3E}">
        <p14:creationId xmlns:p14="http://schemas.microsoft.com/office/powerpoint/2010/main" val="3447209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76200"/>
            <a:ext cx="8077200" cy="1047750"/>
          </a:xfrm>
        </p:spPr>
        <p:txBody>
          <a:bodyPr anchor="b">
            <a:normAutofit/>
          </a:bodyPr>
          <a:lstStyle/>
          <a:p>
            <a:r>
              <a:rPr lang="en-US" dirty="0"/>
              <a:t>Circuit Diagram:</a:t>
            </a:r>
          </a:p>
        </p:txBody>
      </p:sp>
      <p:pic>
        <p:nvPicPr>
          <p:cNvPr id="5" name="Picture 4">
            <a:extLst>
              <a:ext uri="{FF2B5EF4-FFF2-40B4-BE49-F238E27FC236}">
                <a16:creationId xmlns:a16="http://schemas.microsoft.com/office/drawing/2014/main" id="{40E9A825-1602-9189-9CCE-81E0AFCA84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673" y="1499650"/>
            <a:ext cx="7018653" cy="36438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dirty="0"/>
              <a:t>Implementation:</a:t>
            </a:r>
            <a:br>
              <a:rPr lang="en-US" dirty="0"/>
            </a:br>
            <a:r>
              <a:rPr lang="en-US" sz="2800" dirty="0"/>
              <a:t>(Hardware or software)</a:t>
            </a:r>
            <a:endParaRPr lang="en-US" dirty="0"/>
          </a:p>
        </p:txBody>
      </p:sp>
      <p:sp>
        <p:nvSpPr>
          <p:cNvPr id="6" name="TextBox 5">
            <a:extLst>
              <a:ext uri="{FF2B5EF4-FFF2-40B4-BE49-F238E27FC236}">
                <a16:creationId xmlns:a16="http://schemas.microsoft.com/office/drawing/2014/main" id="{7C47819C-D69D-CE04-1E48-3203672D3142}"/>
              </a:ext>
            </a:extLst>
          </p:cNvPr>
          <p:cNvSpPr txBox="1"/>
          <p:nvPr/>
        </p:nvSpPr>
        <p:spPr>
          <a:xfrm>
            <a:off x="609600" y="1256600"/>
            <a:ext cx="8242570" cy="4524315"/>
          </a:xfrm>
          <a:prstGeom prst="rect">
            <a:avLst/>
          </a:prstGeom>
          <a:noFill/>
        </p:spPr>
        <p:txBody>
          <a:bodyPr wrap="square">
            <a:spAutoFit/>
          </a:bodyPr>
          <a:lstStyle/>
          <a:p>
            <a:r>
              <a:rPr lang="en-IN" b="1" u="sng" dirty="0"/>
              <a:t>1. Hardware Requirements:</a:t>
            </a:r>
            <a:r>
              <a:rPr lang="en-IN" dirty="0"/>
              <a:t>
●Camera (Webcam or built-in camera) to capture real-time images of the user.
●GSM module for sending SMS notifications.
●Microcontroller (if using GSM module with hardware integration) or a software-based GSM gateway API for SMS alerts.
</a:t>
            </a:r>
            <a:r>
              <a:rPr lang="en-IN" b="1" u="sng" dirty="0"/>
              <a:t>2. Software Requirements:</a:t>
            </a:r>
            <a:r>
              <a:rPr lang="en-IN" dirty="0"/>
              <a:t>
●Programming Languages: Python (for image processing and machine learning)
●Libraries:
1.OpenCV (for image processing)
2.Dlib (for facial landmark detection)
3.TensorFlow/</a:t>
            </a:r>
            <a:r>
              <a:rPr lang="en-IN" dirty="0" err="1"/>
              <a:t>Keras</a:t>
            </a:r>
            <a:r>
              <a:rPr lang="en-IN" dirty="0"/>
              <a:t> or </a:t>
            </a:r>
            <a:r>
              <a:rPr lang="en-IN" dirty="0" err="1"/>
              <a:t>scikit</a:t>
            </a:r>
            <a:r>
              <a:rPr lang="en-IN" dirty="0"/>
              <a:t>-learn (for machine learning model training)
4.Twilio API or </a:t>
            </a:r>
            <a:r>
              <a:rPr lang="en-IN" dirty="0" err="1"/>
              <a:t>PySerial</a:t>
            </a:r>
            <a:r>
              <a:rPr lang="en-IN" dirty="0"/>
              <a:t> (for SMS through GSM module)
●Machine learning algorithms like SVM or deep learning models such as CNN can be used to classify drowsiness.</a:t>
            </a:r>
            <a:r>
              <a:rPr lang="en-US" dirty="0"/>
              <a:t>
</a:t>
            </a:r>
          </a:p>
        </p:txBody>
      </p:sp>
    </p:spTree>
    <p:extLst>
      <p:ext uri="{BB962C8B-B14F-4D97-AF65-F5344CB8AC3E}">
        <p14:creationId xmlns:p14="http://schemas.microsoft.com/office/powerpoint/2010/main" val="193818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EAC848-049E-DB08-8B03-39C889B5E636}"/>
              </a:ext>
            </a:extLst>
          </p:cNvPr>
          <p:cNvSpPr txBox="1"/>
          <p:nvPr/>
        </p:nvSpPr>
        <p:spPr>
          <a:xfrm>
            <a:off x="2996158" y="2408112"/>
            <a:ext cx="3699972" cy="769441"/>
          </a:xfrm>
          <a:prstGeom prst="rect">
            <a:avLst/>
          </a:prstGeom>
          <a:noFill/>
        </p:spPr>
        <p:txBody>
          <a:bodyPr wrap="square">
            <a:spAutoFit/>
          </a:bodyPr>
          <a:lstStyle/>
          <a:p>
            <a:r>
              <a:rPr lang="en-US" sz="4400" b="1" i="1" dirty="0"/>
              <a:t>THANK YOU </a:t>
            </a:r>
          </a:p>
        </p:txBody>
      </p:sp>
    </p:spTree>
    <p:extLst>
      <p:ext uri="{BB962C8B-B14F-4D97-AF65-F5344CB8AC3E}">
        <p14:creationId xmlns:p14="http://schemas.microsoft.com/office/powerpoint/2010/main" val="11644046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59</Words>
  <Application>Microsoft Office PowerPoint</Application>
  <PresentationFormat>On-screen Show (16:9)</PresentationFormat>
  <Paragraphs>23</Paragraphs>
  <Slides>8</Slides>
  <Notes>6</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WidescreenPresentation</vt:lpstr>
      <vt:lpstr>PowerPoint Presentation</vt:lpstr>
      <vt:lpstr>Abstract</vt:lpstr>
      <vt:lpstr>Objectives:</vt:lpstr>
      <vt:lpstr>Components Required:</vt:lpstr>
      <vt:lpstr>PowerPoint Presentation</vt:lpstr>
      <vt:lpstr>Circuit Diagram:</vt:lpstr>
      <vt:lpstr>Implementation: (Hardware or software)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
  <cp:lastModifiedBy>Aravindhan A</cp:lastModifiedBy>
  <cp:revision>15</cp:revision>
  <dcterms:created xsi:type="dcterms:W3CDTF">2015-08-10T20:36:54Z</dcterms:created>
  <dcterms:modified xsi:type="dcterms:W3CDTF">2024-11-27T04:23:32Z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