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7A502B-20CF-8209-2A61-575B20B1EE00}" v="248" dt="2024-04-24T05:52:09.75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9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362200" y="132123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8730" y="4391385"/>
            <a:ext cx="7595869" cy="1432443"/>
          </a:xfrm>
          <a:prstGeom prst="rect">
            <a:avLst/>
          </a:prstGeom>
        </p:spPr>
        <p:txBody>
          <a:bodyPr vert="horz" wrap="square" lIns="0" tIns="16510" rIns="0" bIns="0" rtlCol="0" anchor="t">
            <a:spAutoFit/>
          </a:bodyPr>
          <a:lstStyle/>
          <a:p>
            <a:pPr marL="3213735">
              <a:spcBef>
                <a:spcPts val="130"/>
              </a:spcBef>
            </a:pPr>
            <a:r>
              <a:rPr lang="en-IN" dirty="0"/>
              <a:t>Aravindhan V</a:t>
            </a:r>
            <a:br>
              <a:rPr lang="en-IN" spc="15" dirty="0"/>
            </a:br>
            <a:r>
              <a:rPr lang="en-IN" sz="2000" spc="15" dirty="0"/>
              <a:t>711721244005</a:t>
            </a:r>
            <a:br>
              <a:rPr lang="en-IN" sz="2000" spc="15" dirty="0"/>
            </a:br>
            <a:r>
              <a:rPr lang="en-IN" sz="2000" spc="15" dirty="0"/>
              <a:t>III </a:t>
            </a:r>
            <a:r>
              <a:rPr lang="en-IN" sz="2000" spc="15" dirty="0" err="1"/>
              <a:t>B.Tech</a:t>
            </a:r>
            <a:r>
              <a:rPr lang="en-IN" sz="2000" spc="15" dirty="0"/>
              <a:t> CSBS</a:t>
            </a:r>
            <a:br>
              <a:rPr lang="en-IN" sz="2000" spc="15" dirty="0"/>
            </a:br>
            <a:r>
              <a:rPr lang="en-IN" sz="2000" spc="15" dirty="0" err="1"/>
              <a:t>KGiSL</a:t>
            </a:r>
            <a:r>
              <a:rPr lang="en-IN" sz="2000" spc="15" dirty="0"/>
              <a:t> Institute of Technology</a:t>
            </a:r>
            <a:endParaRPr sz="2000" spc="15" dirty="0"/>
          </a:p>
        </p:txBody>
      </p:sp>
      <p:sp>
        <p:nvSpPr>
          <p:cNvPr id="8" name="object 8"/>
          <p:cNvSpPr txBox="1"/>
          <p:nvPr/>
        </p:nvSpPr>
        <p:spPr>
          <a:xfrm>
            <a:off x="5715000" y="2442382"/>
            <a:ext cx="1859280" cy="764312"/>
          </a:xfrm>
          <a:prstGeom prst="rect">
            <a:avLst/>
          </a:prstGeom>
        </p:spPr>
        <p:txBody>
          <a:bodyPr vert="horz" wrap="square" lIns="0" tIns="12700" rIns="0" bIns="0" rtlCol="0" anchor="t">
            <a:spAutoFit/>
          </a:bodyPr>
          <a:lstStyle/>
          <a:p>
            <a:pPr marL="12700">
              <a:spcBef>
                <a:spcPts val="100"/>
              </a:spcBef>
            </a:pPr>
            <a:endParaRPr lang="en-US" sz="2400" b="1" spc="10" dirty="0">
              <a:solidFill>
                <a:srgbClr val="2D936B"/>
              </a:solidFill>
              <a:latin typeface="Trebuchet MS"/>
              <a:cs typeface="Trebuchet MS"/>
            </a:endParaRPr>
          </a:p>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4D30D48A-8243-B542-3BDA-8A8CA168196F}"/>
              </a:ext>
            </a:extLst>
          </p:cNvPr>
          <p:cNvSpPr txBox="1"/>
          <p:nvPr/>
        </p:nvSpPr>
        <p:spPr>
          <a:xfrm>
            <a:off x="4335049" y="736523"/>
            <a:ext cx="4338637" cy="584775"/>
          </a:xfrm>
          <a:prstGeom prst="rect">
            <a:avLst/>
          </a:prstGeom>
          <a:noFill/>
        </p:spPr>
        <p:txBody>
          <a:bodyPr wrap="square" rtlCol="0">
            <a:spAutoFit/>
          </a:bodyPr>
          <a:lstStyle/>
          <a:p>
            <a:r>
              <a:rPr lang="en-IN" sz="3200" b="1" dirty="0">
                <a:latin typeface="Trebuchet MS" panose="020B0603020202020204" pitchFamily="34" charset="0"/>
              </a:rPr>
              <a:t>CAPSTONE PROJECT</a:t>
            </a:r>
          </a:p>
        </p:txBody>
      </p:sp>
      <p:sp>
        <p:nvSpPr>
          <p:cNvPr id="14" name="TextBox 13">
            <a:extLst>
              <a:ext uri="{FF2B5EF4-FFF2-40B4-BE49-F238E27FC236}">
                <a16:creationId xmlns:a16="http://schemas.microsoft.com/office/drawing/2014/main" id="{69831DBD-909C-150A-1436-57A2A770B832}"/>
              </a:ext>
            </a:extLst>
          </p:cNvPr>
          <p:cNvSpPr txBox="1"/>
          <p:nvPr/>
        </p:nvSpPr>
        <p:spPr>
          <a:xfrm>
            <a:off x="4800600" y="1548368"/>
            <a:ext cx="4338637" cy="461665"/>
          </a:xfrm>
          <a:prstGeom prst="rect">
            <a:avLst/>
          </a:prstGeom>
          <a:noFill/>
        </p:spPr>
        <p:txBody>
          <a:bodyPr wrap="square" lIns="91440" tIns="45720" rIns="91440" bIns="45720" anchor="t">
            <a:spAutoFit/>
          </a:bodyPr>
          <a:lstStyle/>
          <a:p>
            <a:r>
              <a:rPr lang="en-IN" sz="2400" b="1" spc="10" dirty="0">
                <a:solidFill>
                  <a:srgbClr val="2D936B"/>
                </a:solidFill>
                <a:latin typeface="Trebuchet MS"/>
              </a:rPr>
              <a:t> STOCK PRICE PREDICTION </a:t>
            </a:r>
          </a:p>
        </p:txBody>
      </p:sp>
      <p:sp>
        <p:nvSpPr>
          <p:cNvPr id="18" name="TextBox 17">
            <a:extLst>
              <a:ext uri="{FF2B5EF4-FFF2-40B4-BE49-F238E27FC236}">
                <a16:creationId xmlns:a16="http://schemas.microsoft.com/office/drawing/2014/main" id="{1238E393-D7C4-5575-E734-ECE21529B354}"/>
              </a:ext>
            </a:extLst>
          </p:cNvPr>
          <p:cNvSpPr txBox="1"/>
          <p:nvPr/>
        </p:nvSpPr>
        <p:spPr>
          <a:xfrm>
            <a:off x="5715000" y="3975948"/>
            <a:ext cx="1826941" cy="369332"/>
          </a:xfrm>
          <a:prstGeom prst="rect">
            <a:avLst/>
          </a:prstGeom>
          <a:noFill/>
        </p:spPr>
        <p:txBody>
          <a:bodyPr wrap="square">
            <a:spAutoFit/>
          </a:bodyPr>
          <a:lstStyle/>
          <a:p>
            <a:r>
              <a:rPr lang="en-IN" sz="1800" b="1" spc="-5" dirty="0">
                <a:solidFill>
                  <a:srgbClr val="2D936B"/>
                </a:solidFill>
                <a:latin typeface="Trebuchet MS"/>
                <a:cs typeface="Trebuchet MS"/>
              </a:rPr>
              <a:t>Presented 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708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7277" y="228869"/>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Rectangle 9"/>
          <p:cNvSpPr/>
          <p:nvPr/>
        </p:nvSpPr>
        <p:spPr>
          <a:xfrm>
            <a:off x="569365" y="6077604"/>
            <a:ext cx="8877815" cy="369332"/>
          </a:xfrm>
          <a:prstGeom prst="rect">
            <a:avLst/>
          </a:prstGeom>
        </p:spPr>
        <p:txBody>
          <a:bodyPr wrap="none" lIns="91440" tIns="45720" rIns="91440" bIns="45720" anchor="t">
            <a:spAutoFit/>
          </a:bodyPr>
          <a:lstStyle/>
          <a:p>
            <a:r>
              <a:rPr lang="en-IN" dirty="0">
                <a:ea typeface="+mn-lt"/>
                <a:cs typeface="+mn-lt"/>
              </a:rPr>
              <a:t>https://drive.google.com/file/d/1IrPQWM3xEQwQ4SzJk_tm11NFAVxCirzu/view?usp=sharing</a:t>
            </a:r>
            <a:endParaRPr lang="en-US" dirty="0"/>
          </a:p>
        </p:txBody>
      </p:sp>
      <p:pic>
        <p:nvPicPr>
          <p:cNvPr id="14" name="Picture 13">
            <a:extLst>
              <a:ext uri="{FF2B5EF4-FFF2-40B4-BE49-F238E27FC236}">
                <a16:creationId xmlns:a16="http://schemas.microsoft.com/office/drawing/2014/main" id="{81335F7F-F9B5-CD99-BD66-6CCA0B7E3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945" y="1142999"/>
            <a:ext cx="8220075" cy="44196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45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140260" y="667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CAF1536-EC7E-8EAF-65C1-8AA565593A33}"/>
              </a:ext>
            </a:extLst>
          </p:cNvPr>
          <p:cNvSpPr txBox="1"/>
          <p:nvPr/>
        </p:nvSpPr>
        <p:spPr>
          <a:xfrm>
            <a:off x="689230" y="2568476"/>
            <a:ext cx="8648678" cy="646331"/>
          </a:xfrm>
          <a:prstGeom prst="rect">
            <a:avLst/>
          </a:prstGeom>
          <a:noFill/>
        </p:spPr>
        <p:txBody>
          <a:bodyPr wrap="square" lIns="91440" tIns="45720" rIns="91440" bIns="45720" rtlCol="0" anchor="t">
            <a:spAutoFit/>
          </a:bodyPr>
          <a:lstStyle/>
          <a:p>
            <a:r>
              <a:rPr lang="en-US" sz="3600" b="1" dirty="0">
                <a:solidFill>
                  <a:schemeClr val="tx2">
                    <a:lumMod val="75000"/>
                  </a:schemeClr>
                </a:solidFill>
                <a:latin typeface="Trebuchet MS"/>
              </a:rPr>
              <a:t>STOCK PRICE PREDICTION</a:t>
            </a:r>
            <a:endParaRPr lang="en-US" sz="3600" dirty="0">
              <a:solidFill>
                <a:schemeClr val="tx2">
                  <a:lumMod val="75000"/>
                </a:schemeClr>
              </a:solidFill>
              <a:latin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A4150A6-D935-6E41-637B-15903BF0BCF4}"/>
              </a:ext>
            </a:extLst>
          </p:cNvPr>
          <p:cNvSpPr txBox="1"/>
          <p:nvPr/>
        </p:nvSpPr>
        <p:spPr>
          <a:xfrm>
            <a:off x="2209800" y="1126031"/>
            <a:ext cx="5983667" cy="4801314"/>
          </a:xfrm>
          <a:prstGeom prst="rect">
            <a:avLst/>
          </a:prstGeom>
          <a:noFill/>
        </p:spPr>
        <p:txBody>
          <a:bodyPr wrap="square" rtlCol="0">
            <a:spAutoFit/>
          </a:bodyPr>
          <a:lstStyle/>
          <a:p>
            <a:endParaRPr lang="en-US" dirty="0"/>
          </a:p>
          <a:p>
            <a:r>
              <a:rPr lang="en-US" sz="3200" dirty="0">
                <a:latin typeface="Trebuchet MS" panose="020B0603020202020204" pitchFamily="34" charset="0"/>
              </a:rPr>
              <a:t>1. Problem Statement</a:t>
            </a:r>
          </a:p>
          <a:p>
            <a:r>
              <a:rPr lang="en-US" sz="3200" dirty="0">
                <a:latin typeface="Trebuchet MS" panose="020B0603020202020204" pitchFamily="34" charset="0"/>
              </a:rPr>
              <a:t>2. Project Overview</a:t>
            </a:r>
          </a:p>
          <a:p>
            <a:r>
              <a:rPr lang="en-US" sz="3200" dirty="0">
                <a:latin typeface="Trebuchet MS" panose="020B0603020202020204" pitchFamily="34" charset="0"/>
              </a:rPr>
              <a:t>3. End Users</a:t>
            </a:r>
          </a:p>
          <a:p>
            <a:r>
              <a:rPr lang="en-US" sz="3200" dirty="0">
                <a:latin typeface="Trebuchet MS" panose="020B0603020202020204" pitchFamily="34" charset="0"/>
              </a:rPr>
              <a:t>4. Solution and Value Proposition</a:t>
            </a:r>
          </a:p>
          <a:p>
            <a:r>
              <a:rPr lang="en-US" sz="3200" dirty="0">
                <a:latin typeface="Trebuchet MS" panose="020B0603020202020204" pitchFamily="34" charset="0"/>
              </a:rPr>
              <a:t>5. The Wow Factor in Your Solution</a:t>
            </a:r>
          </a:p>
          <a:p>
            <a:r>
              <a:rPr lang="en-US" sz="3200" dirty="0">
                <a:latin typeface="Trebuchet MS" panose="020B0603020202020204" pitchFamily="34" charset="0"/>
              </a:rPr>
              <a:t>6. Modelling</a:t>
            </a:r>
          </a:p>
          <a:p>
            <a:r>
              <a:rPr lang="en-US" sz="3200" dirty="0">
                <a:latin typeface="Trebuchet MS" panose="020B0603020202020204" pitchFamily="34" charset="0"/>
              </a:rPr>
              <a:t>7. Results</a:t>
            </a:r>
            <a:endParaRPr lang="en-IN" sz="32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4" y="10603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35358" y="281141"/>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73DE39B-833A-8732-F8DE-2C847D4CC2A6}"/>
              </a:ext>
            </a:extLst>
          </p:cNvPr>
          <p:cNvSpPr txBox="1"/>
          <p:nvPr/>
        </p:nvSpPr>
        <p:spPr>
          <a:xfrm>
            <a:off x="428290" y="1711166"/>
            <a:ext cx="7761514" cy="4708981"/>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q"/>
            </a:pPr>
            <a:r>
              <a:rPr lang="en-US" sz="2000" dirty="0">
                <a:solidFill>
                  <a:srgbClr val="0D0D0D"/>
                </a:solidFill>
                <a:highlight>
                  <a:srgbClr val="FFFFFF"/>
                </a:highlight>
                <a:latin typeface="Söhne"/>
              </a:rPr>
              <a:t>D</a:t>
            </a:r>
            <a:r>
              <a:rPr lang="en-US" sz="2000" b="0" i="0" dirty="0">
                <a:solidFill>
                  <a:srgbClr val="0D0D0D"/>
                </a:solidFill>
                <a:effectLst/>
                <a:highlight>
                  <a:srgbClr val="FFFFFF"/>
                </a:highlight>
                <a:latin typeface="Söhne"/>
              </a:rPr>
              <a:t>ynamic landscape of financial markets, predicting stock prices remains a challenging endeavor, yet it holds significant implications for investors, traders, and financial institutions alike. The ability to accurately forecast stock prices can empower stakeholders with insights to make informed investment decisions, optimize portfolio allocations, and mitigate financial risks.</a:t>
            </a:r>
          </a:p>
          <a:p>
            <a:pPr marL="285750" indent="-285750" algn="just">
              <a:buFont typeface="Wingdings" panose="05000000000000000000" pitchFamily="2" charset="2"/>
              <a:buChar char="q"/>
            </a:pPr>
            <a:endParaRPr lang="en-US" sz="2000" dirty="0">
              <a:solidFill>
                <a:srgbClr val="0D0D0D"/>
              </a:solidFill>
              <a:highlight>
                <a:srgbClr val="FFFFFF"/>
              </a:highlight>
              <a:latin typeface="Söhne"/>
            </a:endParaRPr>
          </a:p>
          <a:p>
            <a:pPr marL="285750" indent="-285750" algn="just">
              <a:buFont typeface="Wingdings" panose="05000000000000000000" pitchFamily="2" charset="2"/>
              <a:buChar char="q"/>
            </a:pPr>
            <a:r>
              <a:rPr lang="en-US" sz="2000" b="0" i="0" dirty="0">
                <a:solidFill>
                  <a:srgbClr val="0D0D0D"/>
                </a:solidFill>
                <a:effectLst/>
                <a:highlight>
                  <a:srgbClr val="FFFFFF"/>
                </a:highlight>
                <a:latin typeface="Söhne"/>
              </a:rPr>
              <a:t>Despite the plethora of historical data, sophisticated analytical tools, and advanced machine learning algorithms at our disposal, stock price prediction remains fraught with uncertainties due to the complex interplay of numerous influencing factors. These factors encompass a broad spectrum, ranging from macroeconomic indicators, geopolitical events, and industry-specific trends to psychological biases and market sentiment.</a:t>
            </a:r>
          </a:p>
          <a:p>
            <a:endParaRPr lang="en-US" sz="2000" dirty="0">
              <a:solidFill>
                <a:srgbClr val="000000"/>
              </a:solidFill>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1687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95489" y="26357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5F7227F-2FBB-BC9E-318D-2BAFD9B8E9FF}"/>
              </a:ext>
            </a:extLst>
          </p:cNvPr>
          <p:cNvSpPr txBox="1"/>
          <p:nvPr/>
        </p:nvSpPr>
        <p:spPr>
          <a:xfrm>
            <a:off x="341626" y="2050418"/>
            <a:ext cx="8575023" cy="2862322"/>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q"/>
            </a:pPr>
            <a:r>
              <a:rPr lang="en-US" sz="2000" i="0" dirty="0">
                <a:solidFill>
                  <a:srgbClr val="0D0D0D"/>
                </a:solidFill>
                <a:effectLst/>
                <a:highlight>
                  <a:srgbClr val="FFFFFF"/>
                </a:highlight>
                <a:latin typeface="Söhne"/>
              </a:rPr>
              <a:t>The primary objective of this project is to develop a robust and accurate predictive model for forecasting stock prices, leveraging advanced machine learning algorithms and techniques.</a:t>
            </a:r>
            <a:endParaRPr lang="en-US" sz="2000" dirty="0">
              <a:latin typeface="Trebuchet MS" panose="020B0603020202020204" pitchFamily="34" charset="0"/>
            </a:endParaRPr>
          </a:p>
          <a:p>
            <a:pPr marL="285750" indent="-285750" algn="just">
              <a:buFont typeface="Wingdings" panose="05000000000000000000" pitchFamily="2" charset="2"/>
              <a:buChar char="q"/>
            </a:pPr>
            <a:endParaRPr lang="en-US" sz="2000" b="1" dirty="0">
              <a:latin typeface="Trebuchet MS" panose="020B0603020202020204" pitchFamily="34" charset="0"/>
            </a:endParaRPr>
          </a:p>
          <a:p>
            <a:pPr marL="285750" indent="-285750" algn="just">
              <a:buFont typeface="Wingdings" panose="05000000000000000000" pitchFamily="2" charset="2"/>
              <a:buChar char="q"/>
            </a:pPr>
            <a:r>
              <a:rPr lang="en-US" sz="2000" b="0" i="0" dirty="0">
                <a:solidFill>
                  <a:srgbClr val="0D0D0D"/>
                </a:solidFill>
                <a:effectLst/>
                <a:highlight>
                  <a:srgbClr val="FFFFFF"/>
                </a:highlight>
                <a:latin typeface="Söhne"/>
              </a:rPr>
              <a:t>In the volatile and complex world of financial markets, predicting stock prices has long been a focal point for investors, traders, and financial analysts. Accurate stock price predictions can provide valuable insights for making informed investment decisions, optimizing portfolio strategies, and mitigating financial risks. </a:t>
            </a:r>
            <a:endParaRPr lang="en-US" sz="2000" dirty="0">
              <a:solidFill>
                <a:srgbClr val="000000"/>
              </a:solidFill>
              <a:latin typeface="Trebuchet MS"/>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13253" y="10861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F09355E-4F6F-6402-D8AB-C4F45AB505FD}"/>
              </a:ext>
            </a:extLst>
          </p:cNvPr>
          <p:cNvSpPr txBox="1"/>
          <p:nvPr/>
        </p:nvSpPr>
        <p:spPr>
          <a:xfrm>
            <a:off x="568823" y="1715065"/>
            <a:ext cx="8654098" cy="4093428"/>
          </a:xfrm>
          <a:prstGeom prst="rect">
            <a:avLst/>
          </a:prstGeom>
          <a:noFill/>
        </p:spPr>
        <p:txBody>
          <a:bodyPr wrap="square" lIns="91440" tIns="45720" rIns="91440" bIns="45720" rtlCol="0" anchor="t">
            <a:spAutoFit/>
          </a:bodyPr>
          <a:lstStyle/>
          <a:p>
            <a:pPr marL="342900" indent="-342900" algn="l">
              <a:buFont typeface="Wingdings" panose="05000000000000000000" pitchFamily="2" charset="2"/>
              <a:buChar char="q"/>
            </a:pPr>
            <a:r>
              <a:rPr lang="en-US" sz="2000" b="0" i="0" dirty="0">
                <a:solidFill>
                  <a:srgbClr val="0D0D0D"/>
                </a:solidFill>
                <a:effectLst/>
                <a:highlight>
                  <a:srgbClr val="FFFFFF"/>
                </a:highlight>
                <a:latin typeface="Söhne"/>
              </a:rPr>
              <a:t>Individual investors: Retail investors who manage their own investment portfolios.</a:t>
            </a:r>
          </a:p>
          <a:p>
            <a:pPr marL="342900" indent="-342900" algn="l">
              <a:buFont typeface="Wingdings" panose="05000000000000000000" pitchFamily="2" charset="2"/>
              <a:buChar char="q"/>
            </a:pPr>
            <a:r>
              <a:rPr lang="en-US" sz="2000" b="0" i="0" dirty="0">
                <a:solidFill>
                  <a:srgbClr val="0D0D0D"/>
                </a:solidFill>
                <a:effectLst/>
                <a:highlight>
                  <a:srgbClr val="FFFFFF"/>
                </a:highlight>
                <a:latin typeface="Söhne"/>
              </a:rPr>
              <a:t>Institutional investors: Hedge funds, mutual funds, pension funds, and other large investment firms.</a:t>
            </a:r>
            <a:endParaRPr lang="en-US" sz="2000" dirty="0">
              <a:latin typeface="Trebuchet MS"/>
              <a:cs typeface="Calibri"/>
            </a:endParaRPr>
          </a:p>
          <a:p>
            <a:pPr marL="342900" indent="-342900" algn="l">
              <a:buFont typeface="Wingdings" panose="05000000000000000000" pitchFamily="2" charset="2"/>
              <a:buChar char="q"/>
            </a:pPr>
            <a:r>
              <a:rPr lang="en-US" sz="2000" b="0" i="0" dirty="0">
                <a:solidFill>
                  <a:srgbClr val="0D0D0D"/>
                </a:solidFill>
                <a:effectLst/>
                <a:highlight>
                  <a:srgbClr val="FFFFFF"/>
                </a:highlight>
                <a:latin typeface="Söhne"/>
              </a:rPr>
              <a:t>Day traders: Individuals who buy and sell stocks within a single trading day to capitalize on short-term price movements.</a:t>
            </a:r>
          </a:p>
          <a:p>
            <a:pPr marL="342900" indent="-342900" algn="l">
              <a:buFont typeface="Wingdings" panose="05000000000000000000" pitchFamily="2" charset="2"/>
              <a:buChar char="q"/>
            </a:pPr>
            <a:r>
              <a:rPr lang="en-US" sz="2000" b="0" i="0" dirty="0">
                <a:solidFill>
                  <a:srgbClr val="0D0D0D"/>
                </a:solidFill>
                <a:effectLst/>
                <a:highlight>
                  <a:srgbClr val="FFFFFF"/>
                </a:highlight>
                <a:latin typeface="Söhne"/>
              </a:rPr>
              <a:t>Swing traders: Traders who hold stocks for a short to medium-term period, typically from a few days to several weeks, aiming to profit from price swings.</a:t>
            </a:r>
          </a:p>
          <a:p>
            <a:pPr marL="342900" indent="-342900" algn="l">
              <a:buFont typeface="Wingdings" panose="05000000000000000000" pitchFamily="2" charset="2"/>
              <a:buChar char="q"/>
            </a:pPr>
            <a:r>
              <a:rPr lang="en-US" sz="2000" b="0" i="0" dirty="0">
                <a:solidFill>
                  <a:srgbClr val="0D0D0D"/>
                </a:solidFill>
                <a:effectLst/>
                <a:highlight>
                  <a:srgbClr val="FFFFFF"/>
                </a:highlight>
                <a:latin typeface="Söhne"/>
              </a:rPr>
              <a:t>Equity analysts: Professionals who analyze financial data, market trends, and company performance to provide investment recommendations.</a:t>
            </a:r>
          </a:p>
          <a:p>
            <a:pPr marL="342900" indent="-342900" algn="l">
              <a:buFont typeface="Wingdings" panose="05000000000000000000" pitchFamily="2" charset="2"/>
              <a:buChar char="q"/>
            </a:pPr>
            <a:r>
              <a:rPr lang="en-US" sz="2000" b="0" i="0" dirty="0">
                <a:solidFill>
                  <a:srgbClr val="0D0D0D"/>
                </a:solidFill>
                <a:effectLst/>
                <a:highlight>
                  <a:srgbClr val="FFFFFF"/>
                </a:highlight>
                <a:latin typeface="Söhne"/>
              </a:rPr>
              <a:t>Quantitative analysts (Quants): Analysts who use mathematical and statistical models to develop trading strategies and risk management tools.</a:t>
            </a:r>
          </a:p>
          <a:p>
            <a:pPr marL="342900" indent="-342900" algn="l">
              <a:buFont typeface="Wingdings" panose="05000000000000000000" pitchFamily="2" charset="2"/>
              <a:buChar char="q"/>
            </a:pPr>
            <a:endParaRPr lang="en-US" sz="2000" dirty="0">
              <a:solidFill>
                <a:srgbClr val="0D0D0D"/>
              </a:solidFill>
              <a:highlight>
                <a:srgbClr val="FFFFFF"/>
              </a:highligh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40239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6536" y="128542"/>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3A5CAD6-6756-B29D-1C2C-2F9F21DBF503}"/>
              </a:ext>
            </a:extLst>
          </p:cNvPr>
          <p:cNvSpPr txBox="1"/>
          <p:nvPr/>
        </p:nvSpPr>
        <p:spPr>
          <a:xfrm>
            <a:off x="2702811" y="1226615"/>
            <a:ext cx="8186057" cy="3416320"/>
          </a:xfrm>
          <a:prstGeom prst="rect">
            <a:avLst/>
          </a:prstGeom>
          <a:noFill/>
        </p:spPr>
        <p:txBody>
          <a:bodyPr wrap="square" lIns="91440" tIns="45720" rIns="91440" bIns="45720" rtlCol="0" anchor="t">
            <a:spAutoFit/>
          </a:bodyPr>
          <a:lstStyle/>
          <a:p>
            <a:pPr marL="285750" indent="-285750" algn="l">
              <a:buFont typeface="Wingdings" panose="05000000000000000000" pitchFamily="2" charset="2"/>
              <a:buChar char="q"/>
            </a:pPr>
            <a:r>
              <a:rPr lang="en-US" b="0" i="0" dirty="0">
                <a:solidFill>
                  <a:srgbClr val="0D0D0D"/>
                </a:solidFill>
                <a:effectLst/>
                <a:highlight>
                  <a:srgbClr val="FFFFFF"/>
                </a:highlight>
                <a:latin typeface="Söhne"/>
              </a:rPr>
              <a:t>Utilizes sophisticated machine learning models to analyze historical stock data, market trends, and other relevant factors to forecast future stock price movements with high accuracy.</a:t>
            </a:r>
          </a:p>
          <a:p>
            <a:pPr algn="l"/>
            <a:endParaRPr lang="en-US" b="0" i="0" dirty="0">
              <a:solidFill>
                <a:srgbClr val="0D0D0D"/>
              </a:solidFill>
              <a:effectLst/>
              <a:highlight>
                <a:srgbClr val="FFFFFF"/>
              </a:highlight>
              <a:latin typeface="Söhne"/>
            </a:endParaRPr>
          </a:p>
          <a:p>
            <a:pPr marL="285750" indent="-285750" algn="l">
              <a:buFont typeface="Wingdings" panose="05000000000000000000" pitchFamily="2" charset="2"/>
              <a:buChar char="q"/>
            </a:pPr>
            <a:r>
              <a:rPr lang="en-US" b="0" i="0" dirty="0">
                <a:solidFill>
                  <a:srgbClr val="0D0D0D"/>
                </a:solidFill>
                <a:effectLst/>
                <a:highlight>
                  <a:srgbClr val="FFFFFF"/>
                </a:highlight>
                <a:latin typeface="Söhne"/>
              </a:rPr>
              <a:t>Offers real-time stock price updates and predictions, allowing users to monitor market changes and adjust their strategies promptly.</a:t>
            </a:r>
          </a:p>
          <a:p>
            <a:pPr marL="285750" indent="-285750" algn="just">
              <a:buFont typeface="Wingdings" panose="05000000000000000000" pitchFamily="2" charset="2"/>
              <a:buChar char="q"/>
            </a:pPr>
            <a:endParaRPr lang="en-US" dirty="0">
              <a:latin typeface="Trebuchet MS" panose="020B0603020202020204" pitchFamily="34" charset="0"/>
            </a:endParaRPr>
          </a:p>
          <a:p>
            <a:pPr marL="285750" indent="-285750" algn="l">
              <a:buFont typeface="Wingdings" panose="05000000000000000000" pitchFamily="2" charset="2"/>
              <a:buChar char="q"/>
            </a:pPr>
            <a:r>
              <a:rPr lang="en-US" b="0" i="0" dirty="0">
                <a:solidFill>
                  <a:srgbClr val="0D0D0D"/>
                </a:solidFill>
                <a:effectLst/>
                <a:highlight>
                  <a:srgbClr val="FFFFFF"/>
                </a:highlight>
                <a:latin typeface="Söhne"/>
              </a:rPr>
              <a:t>Enables users to set personalized alerts based on specific stock price thresholds or prediction outcomes, ensuring timely notifications for potential trading opportunities or risk mitigation.</a:t>
            </a:r>
            <a:br>
              <a:rPr lang="en-US" dirty="0"/>
            </a:br>
            <a:endParaRPr lang="en-US" dirty="0">
              <a:cs typeface="Calibri"/>
            </a:endParaRPr>
          </a:p>
          <a:p>
            <a:pPr marL="285750" indent="-285750">
              <a:buFont typeface="Wingdings" panose="05000000000000000000" pitchFamily="2" charset="2"/>
              <a:buChar char="q"/>
            </a:pPr>
            <a:endParaRPr lang="en-US"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69659" y="9940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81000" y="58158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8E30CD79-C807-3F14-876C-EA1C39DB3276}"/>
              </a:ext>
            </a:extLst>
          </p:cNvPr>
          <p:cNvSpPr txBox="1"/>
          <p:nvPr/>
        </p:nvSpPr>
        <p:spPr>
          <a:xfrm>
            <a:off x="1948542" y="1632857"/>
            <a:ext cx="8122557" cy="3170099"/>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q"/>
            </a:pPr>
            <a:r>
              <a:rPr lang="en-US" sz="2000" b="0" i="0" dirty="0">
                <a:solidFill>
                  <a:srgbClr val="0D0D0D"/>
                </a:solidFill>
                <a:effectLst/>
                <a:highlight>
                  <a:srgbClr val="FFFFFF"/>
                </a:highlight>
                <a:latin typeface="Söhne"/>
              </a:rPr>
              <a:t>Our platform features a dynamic learning engine that continually adapts and evolves, learning from market dynamics, user interactions, and real-world events to refine its predictive capabilities over time. </a:t>
            </a:r>
          </a:p>
          <a:p>
            <a:pPr algn="just"/>
            <a:endParaRPr lang="en-US" sz="2000" dirty="0">
              <a:latin typeface="Trebuchet MS" panose="020B0603020202020204" pitchFamily="34" charset="0"/>
            </a:endParaRPr>
          </a:p>
          <a:p>
            <a:pPr marL="285750" indent="-285750" algn="just">
              <a:buFont typeface="Wingdings" panose="05000000000000000000" pitchFamily="2" charset="2"/>
              <a:buChar char="q"/>
            </a:pPr>
            <a:r>
              <a:rPr lang="en-US" sz="2000" b="0" i="0" dirty="0">
                <a:solidFill>
                  <a:srgbClr val="0D0D0D"/>
                </a:solidFill>
                <a:effectLst/>
                <a:highlight>
                  <a:srgbClr val="FFFFFF"/>
                </a:highlight>
                <a:latin typeface="Söhne"/>
              </a:rPr>
              <a:t>Beyond mere numbers and predictions, our platform delivers intuitive insights that provide deeper understanding and context.</a:t>
            </a:r>
          </a:p>
          <a:p>
            <a:pPr algn="just"/>
            <a:endParaRPr lang="en-US" sz="2000" dirty="0">
              <a:solidFill>
                <a:srgbClr val="000000"/>
              </a:solidFill>
              <a:latin typeface="Trebuchet MS"/>
              <a:ea typeface="+mn-lt"/>
              <a:cs typeface="+mn-lt"/>
            </a:endParaRPr>
          </a:p>
          <a:p>
            <a:pPr marL="285750" indent="-285750" algn="just">
              <a:buFont typeface="Wingdings" panose="05000000000000000000" pitchFamily="2" charset="2"/>
              <a:buChar char="q"/>
            </a:pPr>
            <a:r>
              <a:rPr lang="en-US" sz="2000" b="0" i="0" dirty="0">
                <a:solidFill>
                  <a:srgbClr val="0D0D0D"/>
                </a:solidFill>
                <a:effectLst/>
                <a:highlight>
                  <a:srgbClr val="FFFFFF"/>
                </a:highlight>
                <a:latin typeface="Söhne"/>
              </a:rPr>
              <a:t>Imagine having a personal AI assistant that understands your unique investment goals, risk tolerance, and preferences.</a:t>
            </a:r>
            <a:endParaRPr lang="en-US" sz="2000" dirty="0">
              <a:latin typeface="Trebuchet MS" panose="020B0603020202020204" pitchFamily="34" charset="0"/>
            </a:endParaRPr>
          </a:p>
          <a:p>
            <a:endParaRPr lang="en-US" sz="2000" dirty="0">
              <a:latin typeface="Trebuchet MS"/>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434F296-CE5F-5D37-AE06-ABCEEADB738B}"/>
              </a:ext>
            </a:extLst>
          </p:cNvPr>
          <p:cNvSpPr txBox="1"/>
          <p:nvPr/>
        </p:nvSpPr>
        <p:spPr>
          <a:xfrm>
            <a:off x="750660" y="1382486"/>
            <a:ext cx="8001000" cy="3477875"/>
          </a:xfrm>
          <a:prstGeom prst="rect">
            <a:avLst/>
          </a:prstGeom>
          <a:noFill/>
        </p:spPr>
        <p:txBody>
          <a:bodyPr wrap="square" lIns="91440" tIns="45720" rIns="91440" bIns="45720" rtlCol="0" anchor="t">
            <a:spAutoFit/>
          </a:bodyPr>
          <a:lstStyle/>
          <a:p>
            <a:endParaRPr lang="en-US" sz="2000" dirty="0">
              <a:latin typeface="Trebuchet MS"/>
              <a:cs typeface="Calibri"/>
            </a:endParaRPr>
          </a:p>
          <a:p>
            <a:pPr marL="285750" indent="-285750">
              <a:buFont typeface="Wingdings" panose="05000000000000000000" pitchFamily="2" charset="2"/>
              <a:buChar char="q"/>
            </a:pPr>
            <a:endParaRPr lang="en-US" sz="2000" dirty="0">
              <a:latin typeface="Trebuchet MS" panose="020B0603020202020204" pitchFamily="34" charset="0"/>
            </a:endParaRPr>
          </a:p>
          <a:p>
            <a:pPr marL="285750" indent="-285750">
              <a:buFont typeface="Wingdings" panose="05000000000000000000" pitchFamily="2" charset="2"/>
              <a:buChar char="q"/>
            </a:pPr>
            <a:r>
              <a:rPr lang="en-US" sz="2000" b="0" i="0" dirty="0">
                <a:solidFill>
                  <a:srgbClr val="0D0D0D"/>
                </a:solidFill>
                <a:effectLst/>
                <a:highlight>
                  <a:srgbClr val="FFFFFF"/>
                </a:highlight>
                <a:latin typeface="Söhne"/>
              </a:rPr>
              <a:t>A popular statistical method for analyzing and forecasting time-series data. It captures different aspects of time series data like seasonality, trend, and noise.</a:t>
            </a:r>
          </a:p>
          <a:p>
            <a:pPr marL="285750" indent="-285750">
              <a:buFont typeface="Wingdings" panose="05000000000000000000" pitchFamily="2" charset="2"/>
              <a:buChar char="q"/>
            </a:pPr>
            <a:endParaRPr lang="en-US" sz="2000" dirty="0">
              <a:solidFill>
                <a:srgbClr val="0D0D0D"/>
              </a:solidFill>
              <a:highlight>
                <a:srgbClr val="FFFFFF"/>
              </a:highlight>
              <a:latin typeface="Söhne"/>
              <a:ea typeface="+mn-lt"/>
              <a:cs typeface="+mn-lt"/>
            </a:endParaRPr>
          </a:p>
          <a:p>
            <a:pPr marL="285750" indent="-285750">
              <a:buFont typeface="Wingdings" panose="05000000000000000000" pitchFamily="2" charset="2"/>
              <a:buChar char="q"/>
            </a:pPr>
            <a:r>
              <a:rPr lang="en-US" sz="2000" b="0" i="0" dirty="0">
                <a:solidFill>
                  <a:srgbClr val="0D0D0D"/>
                </a:solidFill>
                <a:effectLst/>
                <a:highlight>
                  <a:srgbClr val="FFFFFF"/>
                </a:highlight>
                <a:latin typeface="Söhne"/>
              </a:rPr>
              <a:t>A simple model that establishes a linear relationship between the dependent and independent variables.</a:t>
            </a:r>
          </a:p>
          <a:p>
            <a:pPr marL="285750" indent="-285750">
              <a:buFont typeface="Wingdings" panose="05000000000000000000" pitchFamily="2" charset="2"/>
              <a:buChar char="q"/>
            </a:pPr>
            <a:endParaRPr lang="en-US" sz="2000" dirty="0">
              <a:latin typeface="Trebuchet MS" panose="020B0603020202020204" pitchFamily="34" charset="0"/>
            </a:endParaRPr>
          </a:p>
          <a:p>
            <a:pPr marL="285750" indent="-285750">
              <a:buFont typeface="Wingdings" panose="05000000000000000000" pitchFamily="2" charset="2"/>
              <a:buChar char="q"/>
            </a:pPr>
            <a:r>
              <a:rPr lang="en-US" sz="2000" b="0" i="0" dirty="0">
                <a:solidFill>
                  <a:srgbClr val="0D0D0D"/>
                </a:solidFill>
                <a:effectLst/>
                <a:highlight>
                  <a:srgbClr val="FFFFFF"/>
                </a:highlight>
                <a:latin typeface="Söhne"/>
              </a:rPr>
              <a:t>A class of neural networks designed for sequential data that can capture temporal dependencies in time-series data.</a:t>
            </a:r>
            <a:endParaRPr lang="en-US"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TotalTime>
  <Words>673</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Trebuchet MS</vt:lpstr>
      <vt:lpstr>Wingdings</vt:lpstr>
      <vt:lpstr>Office Theme</vt:lpstr>
      <vt:lpstr>Aravindhan V 711721244005 III B.Tech CSBS KGiSL Institute of Technology</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SHARMI JENITHA S 711721244049 III Btech CSBS KGiSL Institute of Technology</dc:title>
  <dc:creator>Subhashnini L</dc:creator>
  <cp:lastModifiedBy>Aravindhan v</cp:lastModifiedBy>
  <cp:revision>187</cp:revision>
  <dcterms:created xsi:type="dcterms:W3CDTF">2024-04-03T09:01:14Z</dcterms:created>
  <dcterms:modified xsi:type="dcterms:W3CDTF">2024-04-24T14:02:38Z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