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337B0B-2310-426A-97FA-695B816D8303}" v="30" dt="2025-04-22T15:29:18.1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8" d="100"/>
          <a:sy n="98" d="100"/>
        </p:scale>
        <p:origin x="110"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vindhan K" userId="53e76ced68f03384" providerId="LiveId" clId="{E7337B0B-2310-426A-97FA-695B816D8303}"/>
    <pc:docChg chg="undo custSel addSld delSld modSld addSection delSection">
      <pc:chgData name="Aravindhan K" userId="53e76ced68f03384" providerId="LiveId" clId="{E7337B0B-2310-426A-97FA-695B816D8303}" dt="2025-04-22T15:29:38.165" v="1415" actId="14100"/>
      <pc:docMkLst>
        <pc:docMk/>
      </pc:docMkLst>
      <pc:sldChg chg="addSp delSp modSp mod">
        <pc:chgData name="Aravindhan K" userId="53e76ced68f03384" providerId="LiveId" clId="{E7337B0B-2310-426A-97FA-695B816D8303}" dt="2025-04-22T14:07:25.045" v="267" actId="2711"/>
        <pc:sldMkLst>
          <pc:docMk/>
          <pc:sldMk cId="1965916465" sldId="259"/>
        </pc:sldMkLst>
        <pc:spChg chg="add del mod">
          <ac:chgData name="Aravindhan K" userId="53e76ced68f03384" providerId="LiveId" clId="{E7337B0B-2310-426A-97FA-695B816D8303}" dt="2025-04-22T14:07:25.045" v="267" actId="2711"/>
          <ac:spMkLst>
            <pc:docMk/>
            <pc:sldMk cId="1965916465" sldId="259"/>
            <ac:spMk id="3" creationId="{229A7D22-CEE3-67F3-E041-8CBFB01DDC13}"/>
          </ac:spMkLst>
        </pc:spChg>
        <pc:spChg chg="add">
          <ac:chgData name="Aravindhan K" userId="53e76ced68f03384" providerId="LiveId" clId="{E7337B0B-2310-426A-97FA-695B816D8303}" dt="2025-04-22T14:02:11.789" v="1"/>
          <ac:spMkLst>
            <pc:docMk/>
            <pc:sldMk cId="1965916465" sldId="259"/>
            <ac:spMk id="4" creationId="{4DF57964-4463-0D65-6802-4736D7002BD7}"/>
          </ac:spMkLst>
        </pc:spChg>
        <pc:spChg chg="add">
          <ac:chgData name="Aravindhan K" userId="53e76ced68f03384" providerId="LiveId" clId="{E7337B0B-2310-426A-97FA-695B816D8303}" dt="2025-04-22T14:02:11.789" v="1"/>
          <ac:spMkLst>
            <pc:docMk/>
            <pc:sldMk cId="1965916465" sldId="259"/>
            <ac:spMk id="5" creationId="{8B777F13-CADD-C9D8-4526-E4561EDEDE89}"/>
          </ac:spMkLst>
        </pc:spChg>
        <pc:spChg chg="add">
          <ac:chgData name="Aravindhan K" userId="53e76ced68f03384" providerId="LiveId" clId="{E7337B0B-2310-426A-97FA-695B816D8303}" dt="2025-04-22T14:02:11.789" v="1"/>
          <ac:spMkLst>
            <pc:docMk/>
            <pc:sldMk cId="1965916465" sldId="259"/>
            <ac:spMk id="6" creationId="{4F391053-5897-002E-0A65-6927DF4EC083}"/>
          </ac:spMkLst>
        </pc:spChg>
        <pc:spChg chg="add">
          <ac:chgData name="Aravindhan K" userId="53e76ced68f03384" providerId="LiveId" clId="{E7337B0B-2310-426A-97FA-695B816D8303}" dt="2025-04-22T14:02:11.789" v="1"/>
          <ac:spMkLst>
            <pc:docMk/>
            <pc:sldMk cId="1965916465" sldId="259"/>
            <ac:spMk id="7" creationId="{4D52A37F-BE16-777C-F3F3-577A710F2F71}"/>
          </ac:spMkLst>
        </pc:spChg>
        <pc:spChg chg="add">
          <ac:chgData name="Aravindhan K" userId="53e76ced68f03384" providerId="LiveId" clId="{E7337B0B-2310-426A-97FA-695B816D8303}" dt="2025-04-22T14:02:11.789" v="1"/>
          <ac:spMkLst>
            <pc:docMk/>
            <pc:sldMk cId="1965916465" sldId="259"/>
            <ac:spMk id="8" creationId="{EA983262-15D2-CA6B-052A-495FC572CD05}"/>
          </ac:spMkLst>
        </pc:spChg>
        <pc:spChg chg="add">
          <ac:chgData name="Aravindhan K" userId="53e76ced68f03384" providerId="LiveId" clId="{E7337B0B-2310-426A-97FA-695B816D8303}" dt="2025-04-22T14:02:16.575" v="4"/>
          <ac:spMkLst>
            <pc:docMk/>
            <pc:sldMk cId="1965916465" sldId="259"/>
            <ac:spMk id="9" creationId="{A05B6DFC-D407-E90C-18F3-A0C6A8F9C5A0}"/>
          </ac:spMkLst>
        </pc:spChg>
        <pc:spChg chg="add">
          <ac:chgData name="Aravindhan K" userId="53e76ced68f03384" providerId="LiveId" clId="{E7337B0B-2310-426A-97FA-695B816D8303}" dt="2025-04-22T14:02:16.575" v="4"/>
          <ac:spMkLst>
            <pc:docMk/>
            <pc:sldMk cId="1965916465" sldId="259"/>
            <ac:spMk id="10" creationId="{B44FD1E7-53E0-08FA-874E-A093CA9F877F}"/>
          </ac:spMkLst>
        </pc:spChg>
        <pc:spChg chg="add">
          <ac:chgData name="Aravindhan K" userId="53e76ced68f03384" providerId="LiveId" clId="{E7337B0B-2310-426A-97FA-695B816D8303}" dt="2025-04-22T14:02:16.575" v="4"/>
          <ac:spMkLst>
            <pc:docMk/>
            <pc:sldMk cId="1965916465" sldId="259"/>
            <ac:spMk id="11" creationId="{904FD501-6BAB-1502-ACFE-0D0F8EE27923}"/>
          </ac:spMkLst>
        </pc:spChg>
        <pc:spChg chg="add">
          <ac:chgData name="Aravindhan K" userId="53e76ced68f03384" providerId="LiveId" clId="{E7337B0B-2310-426A-97FA-695B816D8303}" dt="2025-04-22T14:02:16.575" v="4"/>
          <ac:spMkLst>
            <pc:docMk/>
            <pc:sldMk cId="1965916465" sldId="259"/>
            <ac:spMk id="12" creationId="{02DFCBB5-6B1B-ABBC-ACA5-4CDA9BD44B23}"/>
          </ac:spMkLst>
        </pc:spChg>
        <pc:spChg chg="add">
          <ac:chgData name="Aravindhan K" userId="53e76ced68f03384" providerId="LiveId" clId="{E7337B0B-2310-426A-97FA-695B816D8303}" dt="2025-04-22T14:02:16.575" v="4"/>
          <ac:spMkLst>
            <pc:docMk/>
            <pc:sldMk cId="1965916465" sldId="259"/>
            <ac:spMk id="13" creationId="{FCF2D0BA-FA7A-9998-F751-E25880D038F6}"/>
          </ac:spMkLst>
        </pc:spChg>
        <pc:spChg chg="add">
          <ac:chgData name="Aravindhan K" userId="53e76ced68f03384" providerId="LiveId" clId="{E7337B0B-2310-426A-97FA-695B816D8303}" dt="2025-04-22T14:02:24.376" v="10"/>
          <ac:spMkLst>
            <pc:docMk/>
            <pc:sldMk cId="1965916465" sldId="259"/>
            <ac:spMk id="14" creationId="{BF130CDD-4D12-A365-0FD8-564727E00572}"/>
          </ac:spMkLst>
        </pc:spChg>
        <pc:spChg chg="add">
          <ac:chgData name="Aravindhan K" userId="53e76ced68f03384" providerId="LiveId" clId="{E7337B0B-2310-426A-97FA-695B816D8303}" dt="2025-04-22T14:02:24.376" v="10"/>
          <ac:spMkLst>
            <pc:docMk/>
            <pc:sldMk cId="1965916465" sldId="259"/>
            <ac:spMk id="15" creationId="{8E15528F-9A0D-9672-217D-F77C40EDDE89}"/>
          </ac:spMkLst>
        </pc:spChg>
        <pc:spChg chg="add">
          <ac:chgData name="Aravindhan K" userId="53e76ced68f03384" providerId="LiveId" clId="{E7337B0B-2310-426A-97FA-695B816D8303}" dt="2025-04-22T14:02:24.376" v="10"/>
          <ac:spMkLst>
            <pc:docMk/>
            <pc:sldMk cId="1965916465" sldId="259"/>
            <ac:spMk id="16" creationId="{E4120E77-E74C-26B0-8284-F273BAD89BE4}"/>
          </ac:spMkLst>
        </pc:spChg>
        <pc:spChg chg="add">
          <ac:chgData name="Aravindhan K" userId="53e76ced68f03384" providerId="LiveId" clId="{E7337B0B-2310-426A-97FA-695B816D8303}" dt="2025-04-22T14:02:24.376" v="10"/>
          <ac:spMkLst>
            <pc:docMk/>
            <pc:sldMk cId="1965916465" sldId="259"/>
            <ac:spMk id="17" creationId="{EB0E94F6-F5FD-FA1D-494C-32F759894F2B}"/>
          </ac:spMkLst>
        </pc:spChg>
        <pc:spChg chg="add">
          <ac:chgData name="Aravindhan K" userId="53e76ced68f03384" providerId="LiveId" clId="{E7337B0B-2310-426A-97FA-695B816D8303}" dt="2025-04-22T14:02:24.376" v="10"/>
          <ac:spMkLst>
            <pc:docMk/>
            <pc:sldMk cId="1965916465" sldId="259"/>
            <ac:spMk id="18" creationId="{D06DD4C2-BD7A-C2FB-0E93-5F8877B424B9}"/>
          </ac:spMkLst>
        </pc:spChg>
        <pc:spChg chg="add del">
          <ac:chgData name="Aravindhan K" userId="53e76ced68f03384" providerId="LiveId" clId="{E7337B0B-2310-426A-97FA-695B816D8303}" dt="2025-04-22T14:02:34.349" v="26" actId="478"/>
          <ac:spMkLst>
            <pc:docMk/>
            <pc:sldMk cId="1965916465" sldId="259"/>
            <ac:spMk id="19" creationId="{ACFAA03D-FD5B-6CF0-A1EE-F679B76C9A77}"/>
          </ac:spMkLst>
        </pc:spChg>
        <pc:spChg chg="add del">
          <ac:chgData name="Aravindhan K" userId="53e76ced68f03384" providerId="LiveId" clId="{E7337B0B-2310-426A-97FA-695B816D8303}" dt="2025-04-22T14:02:34.349" v="26" actId="478"/>
          <ac:spMkLst>
            <pc:docMk/>
            <pc:sldMk cId="1965916465" sldId="259"/>
            <ac:spMk id="20" creationId="{49D26208-B49F-49C0-71DB-FA3975DBE190}"/>
          </ac:spMkLst>
        </pc:spChg>
        <pc:spChg chg="add del">
          <ac:chgData name="Aravindhan K" userId="53e76ced68f03384" providerId="LiveId" clId="{E7337B0B-2310-426A-97FA-695B816D8303}" dt="2025-04-22T14:02:34.349" v="26" actId="478"/>
          <ac:spMkLst>
            <pc:docMk/>
            <pc:sldMk cId="1965916465" sldId="259"/>
            <ac:spMk id="21" creationId="{B84D0B1A-C632-0653-102E-6217BD7EEC76}"/>
          </ac:spMkLst>
        </pc:spChg>
        <pc:spChg chg="add del">
          <ac:chgData name="Aravindhan K" userId="53e76ced68f03384" providerId="LiveId" clId="{E7337B0B-2310-426A-97FA-695B816D8303}" dt="2025-04-22T14:02:34.349" v="26" actId="478"/>
          <ac:spMkLst>
            <pc:docMk/>
            <pc:sldMk cId="1965916465" sldId="259"/>
            <ac:spMk id="22" creationId="{A8D869CC-210D-C2DF-D437-2DF753C1C00D}"/>
          </ac:spMkLst>
        </pc:spChg>
        <pc:spChg chg="add del">
          <ac:chgData name="Aravindhan K" userId="53e76ced68f03384" providerId="LiveId" clId="{E7337B0B-2310-426A-97FA-695B816D8303}" dt="2025-04-22T14:02:34.349" v="26" actId="478"/>
          <ac:spMkLst>
            <pc:docMk/>
            <pc:sldMk cId="1965916465" sldId="259"/>
            <ac:spMk id="23" creationId="{29D60B3C-FABE-F9FE-81BC-9A3B648E275F}"/>
          </ac:spMkLst>
        </pc:spChg>
        <pc:spChg chg="add mod">
          <ac:chgData name="Aravindhan K" userId="53e76ced68f03384" providerId="LiveId" clId="{E7337B0B-2310-426A-97FA-695B816D8303}" dt="2025-04-22T14:02:32.040" v="25" actId="478"/>
          <ac:spMkLst>
            <pc:docMk/>
            <pc:sldMk cId="1965916465" sldId="259"/>
            <ac:spMk id="24" creationId="{F16CE4C8-9F5B-1DD6-ECAA-A7CF21B534EB}"/>
          </ac:spMkLst>
        </pc:spChg>
        <pc:spChg chg="add del mod">
          <ac:chgData name="Aravindhan K" userId="53e76ced68f03384" providerId="LiveId" clId="{E7337B0B-2310-426A-97FA-695B816D8303}" dt="2025-04-22T14:05:12.489" v="243" actId="1076"/>
          <ac:spMkLst>
            <pc:docMk/>
            <pc:sldMk cId="1965916465" sldId="259"/>
            <ac:spMk id="25" creationId="{2EA17B92-D217-E621-F5C3-63D030137C45}"/>
          </ac:spMkLst>
        </pc:spChg>
        <pc:spChg chg="add mod">
          <ac:chgData name="Aravindhan K" userId="53e76ced68f03384" providerId="LiveId" clId="{E7337B0B-2310-426A-97FA-695B816D8303}" dt="2025-04-22T14:05:12.489" v="243" actId="1076"/>
          <ac:spMkLst>
            <pc:docMk/>
            <pc:sldMk cId="1965916465" sldId="259"/>
            <ac:spMk id="26" creationId="{633B3831-122D-2AFD-E525-4EEEE17DBD1C}"/>
          </ac:spMkLst>
        </pc:spChg>
        <pc:spChg chg="add mod">
          <ac:chgData name="Aravindhan K" userId="53e76ced68f03384" providerId="LiveId" clId="{E7337B0B-2310-426A-97FA-695B816D8303}" dt="2025-04-22T14:05:12.489" v="243" actId="1076"/>
          <ac:spMkLst>
            <pc:docMk/>
            <pc:sldMk cId="1965916465" sldId="259"/>
            <ac:spMk id="27" creationId="{BB7ECBBD-2391-335C-7AB8-0D1DDEEEA606}"/>
          </ac:spMkLst>
        </pc:spChg>
        <pc:spChg chg="add mod">
          <ac:chgData name="Aravindhan K" userId="53e76ced68f03384" providerId="LiveId" clId="{E7337B0B-2310-426A-97FA-695B816D8303}" dt="2025-04-22T14:05:12.489" v="243" actId="1076"/>
          <ac:spMkLst>
            <pc:docMk/>
            <pc:sldMk cId="1965916465" sldId="259"/>
            <ac:spMk id="28" creationId="{F7DF705A-E971-DCA7-6142-5AE22A8E2BCF}"/>
          </ac:spMkLst>
        </pc:spChg>
        <pc:spChg chg="add del mod">
          <ac:chgData name="Aravindhan K" userId="53e76ced68f03384" providerId="LiveId" clId="{E7337B0B-2310-426A-97FA-695B816D8303}" dt="2025-04-22T14:05:12.489" v="243" actId="1076"/>
          <ac:spMkLst>
            <pc:docMk/>
            <pc:sldMk cId="1965916465" sldId="259"/>
            <ac:spMk id="29" creationId="{6A48AF7C-6974-41E7-1296-26A4CCBD35BD}"/>
          </ac:spMkLst>
        </pc:spChg>
      </pc:sldChg>
      <pc:sldChg chg="modSp mod">
        <pc:chgData name="Aravindhan K" userId="53e76ced68f03384" providerId="LiveId" clId="{E7337B0B-2310-426A-97FA-695B816D8303}" dt="2025-04-22T14:39:23.503" v="408" actId="20577"/>
        <pc:sldMkLst>
          <pc:docMk/>
          <pc:sldMk cId="3904854360" sldId="265"/>
        </pc:sldMkLst>
        <pc:spChg chg="mod">
          <ac:chgData name="Aravindhan K" userId="53e76ced68f03384" providerId="LiveId" clId="{E7337B0B-2310-426A-97FA-695B816D8303}" dt="2025-04-22T14:39:23.503" v="408" actId="20577"/>
          <ac:spMkLst>
            <pc:docMk/>
            <pc:sldMk cId="3904854360" sldId="265"/>
            <ac:spMk id="3" creationId="{CF335783-A2E2-6F74-C600-892316BA9626}"/>
          </ac:spMkLst>
        </pc:spChg>
      </pc:sldChg>
      <pc:sldChg chg="modSp new mod">
        <pc:chgData name="Aravindhan K" userId="53e76ced68f03384" providerId="LiveId" clId="{E7337B0B-2310-426A-97FA-695B816D8303}" dt="2025-04-22T14:26:53.193" v="381" actId="1076"/>
        <pc:sldMkLst>
          <pc:docMk/>
          <pc:sldMk cId="81656" sldId="266"/>
        </pc:sldMkLst>
        <pc:spChg chg="mod">
          <ac:chgData name="Aravindhan K" userId="53e76ced68f03384" providerId="LiveId" clId="{E7337B0B-2310-426A-97FA-695B816D8303}" dt="2025-04-22T14:24:21.106" v="365" actId="1076"/>
          <ac:spMkLst>
            <pc:docMk/>
            <pc:sldMk cId="81656" sldId="266"/>
            <ac:spMk id="2" creationId="{AEDB7635-8AC0-1E71-AB4B-91D9B5761B29}"/>
          </ac:spMkLst>
        </pc:spChg>
        <pc:spChg chg="mod">
          <ac:chgData name="Aravindhan K" userId="53e76ced68f03384" providerId="LiveId" clId="{E7337B0B-2310-426A-97FA-695B816D8303}" dt="2025-04-22T14:26:53.193" v="381" actId="1076"/>
          <ac:spMkLst>
            <pc:docMk/>
            <pc:sldMk cId="81656" sldId="266"/>
            <ac:spMk id="3" creationId="{20310D6D-9011-2DF5-4E05-1D8D61F4CDA5}"/>
          </ac:spMkLst>
        </pc:spChg>
      </pc:sldChg>
      <pc:sldChg chg="addSp delSp modSp new mod">
        <pc:chgData name="Aravindhan K" userId="53e76ced68f03384" providerId="LiveId" clId="{E7337B0B-2310-426A-97FA-695B816D8303}" dt="2025-04-22T14:38:54.274" v="405" actId="14100"/>
        <pc:sldMkLst>
          <pc:docMk/>
          <pc:sldMk cId="2322499270" sldId="267"/>
        </pc:sldMkLst>
        <pc:spChg chg="del">
          <ac:chgData name="Aravindhan K" userId="53e76ced68f03384" providerId="LiveId" clId="{E7337B0B-2310-426A-97FA-695B816D8303}" dt="2025-04-22T14:37:52.866" v="399" actId="931"/>
          <ac:spMkLst>
            <pc:docMk/>
            <pc:sldMk cId="2322499270" sldId="267"/>
            <ac:spMk id="3" creationId="{56758AA6-BC58-E1A5-AB06-07B294FB57F7}"/>
          </ac:spMkLst>
        </pc:spChg>
        <pc:spChg chg="add mod">
          <ac:chgData name="Aravindhan K" userId="53e76ced68f03384" providerId="LiveId" clId="{E7337B0B-2310-426A-97FA-695B816D8303}" dt="2025-04-22T14:28:20.817" v="398"/>
          <ac:spMkLst>
            <pc:docMk/>
            <pc:sldMk cId="2322499270" sldId="267"/>
            <ac:spMk id="5" creationId="{51C1D3A3-7FA5-0547-6A86-D25E63BB0D6A}"/>
          </ac:spMkLst>
        </pc:spChg>
        <pc:spChg chg="add mod">
          <ac:chgData name="Aravindhan K" userId="53e76ced68f03384" providerId="LiveId" clId="{E7337B0B-2310-426A-97FA-695B816D8303}" dt="2025-04-22T14:28:20.817" v="398"/>
          <ac:spMkLst>
            <pc:docMk/>
            <pc:sldMk cId="2322499270" sldId="267"/>
            <ac:spMk id="8" creationId="{E1650D2D-B193-2F3B-87A4-6717E0C4BCCD}"/>
          </ac:spMkLst>
        </pc:spChg>
        <pc:grpChg chg="add mod">
          <ac:chgData name="Aravindhan K" userId="53e76ced68f03384" providerId="LiveId" clId="{E7337B0B-2310-426A-97FA-695B816D8303}" dt="2025-04-22T14:28:20.817" v="398"/>
          <ac:grpSpMkLst>
            <pc:docMk/>
            <pc:sldMk cId="2322499270" sldId="267"/>
            <ac:grpSpMk id="4" creationId="{16F4783D-E8C9-9919-9A52-022AFE0FDFD0}"/>
          </ac:grpSpMkLst>
        </pc:grpChg>
        <pc:picChg chg="add mod">
          <ac:chgData name="Aravindhan K" userId="53e76ced68f03384" providerId="LiveId" clId="{E7337B0B-2310-426A-97FA-695B816D8303}" dt="2025-04-22T14:28:20.817" v="398"/>
          <ac:picMkLst>
            <pc:docMk/>
            <pc:sldMk cId="2322499270" sldId="267"/>
            <ac:picMk id="6" creationId="{2FB3C474-193E-E57F-8D85-DACEFEC18325}"/>
          </ac:picMkLst>
        </pc:picChg>
        <pc:picChg chg="add mod">
          <ac:chgData name="Aravindhan K" userId="53e76ced68f03384" providerId="LiveId" clId="{E7337B0B-2310-426A-97FA-695B816D8303}" dt="2025-04-22T14:28:20.817" v="398"/>
          <ac:picMkLst>
            <pc:docMk/>
            <pc:sldMk cId="2322499270" sldId="267"/>
            <ac:picMk id="7" creationId="{5391DC8E-E899-4726-CDA9-6D81B8BC9E38}"/>
          </ac:picMkLst>
        </pc:picChg>
        <pc:picChg chg="add mod">
          <ac:chgData name="Aravindhan K" userId="53e76ced68f03384" providerId="LiveId" clId="{E7337B0B-2310-426A-97FA-695B816D8303}" dt="2025-04-22T14:38:54.274" v="405" actId="14100"/>
          <ac:picMkLst>
            <pc:docMk/>
            <pc:sldMk cId="2322499270" sldId="267"/>
            <ac:picMk id="10" creationId="{436FAC83-BEDC-BFF3-B384-6FAABFB81182}"/>
          </ac:picMkLst>
        </pc:picChg>
      </pc:sldChg>
      <pc:sldChg chg="modSp new mod">
        <pc:chgData name="Aravindhan K" userId="53e76ced68f03384" providerId="LiveId" clId="{E7337B0B-2310-426A-97FA-695B816D8303}" dt="2025-04-22T14:42:33.247" v="470" actId="1076"/>
        <pc:sldMkLst>
          <pc:docMk/>
          <pc:sldMk cId="1018390849" sldId="268"/>
        </pc:sldMkLst>
        <pc:spChg chg="mod">
          <ac:chgData name="Aravindhan K" userId="53e76ced68f03384" providerId="LiveId" clId="{E7337B0B-2310-426A-97FA-695B816D8303}" dt="2025-04-22T14:42:13.457" v="467" actId="1076"/>
          <ac:spMkLst>
            <pc:docMk/>
            <pc:sldMk cId="1018390849" sldId="268"/>
            <ac:spMk id="2" creationId="{683EE666-B7EA-4E93-85FC-4F904A17FB2E}"/>
          </ac:spMkLst>
        </pc:spChg>
        <pc:spChg chg="mod">
          <ac:chgData name="Aravindhan K" userId="53e76ced68f03384" providerId="LiveId" clId="{E7337B0B-2310-426A-97FA-695B816D8303}" dt="2025-04-22T14:42:33.247" v="470" actId="1076"/>
          <ac:spMkLst>
            <pc:docMk/>
            <pc:sldMk cId="1018390849" sldId="268"/>
            <ac:spMk id="3" creationId="{D2BD8E2E-6378-4183-2868-F67363B61023}"/>
          </ac:spMkLst>
        </pc:spChg>
      </pc:sldChg>
      <pc:sldChg chg="addSp delSp modSp new mod">
        <pc:chgData name="Aravindhan K" userId="53e76ced68f03384" providerId="LiveId" clId="{E7337B0B-2310-426A-97FA-695B816D8303}" dt="2025-04-22T14:45:32.437" v="484" actId="478"/>
        <pc:sldMkLst>
          <pc:docMk/>
          <pc:sldMk cId="4121526479" sldId="269"/>
        </pc:sldMkLst>
        <pc:spChg chg="add mod">
          <ac:chgData name="Aravindhan K" userId="53e76ced68f03384" providerId="LiveId" clId="{E7337B0B-2310-426A-97FA-695B816D8303}" dt="2025-04-22T14:43:34.337" v="472"/>
          <ac:spMkLst>
            <pc:docMk/>
            <pc:sldMk cId="4121526479" sldId="269"/>
            <ac:spMk id="5" creationId="{F758C43A-FE6B-5F01-A52B-A6D35D21FCAB}"/>
          </ac:spMkLst>
        </pc:spChg>
        <pc:spChg chg="add mod">
          <ac:chgData name="Aravindhan K" userId="53e76ced68f03384" providerId="LiveId" clId="{E7337B0B-2310-426A-97FA-695B816D8303}" dt="2025-04-22T14:43:34.337" v="472"/>
          <ac:spMkLst>
            <pc:docMk/>
            <pc:sldMk cId="4121526479" sldId="269"/>
            <ac:spMk id="8" creationId="{A6CCC7AF-6C8E-D444-BE83-DFC4723DD0B3}"/>
          </ac:spMkLst>
        </pc:spChg>
        <pc:grpChg chg="add mod">
          <ac:chgData name="Aravindhan K" userId="53e76ced68f03384" providerId="LiveId" clId="{E7337B0B-2310-426A-97FA-695B816D8303}" dt="2025-04-22T14:44:02.361" v="477" actId="14100"/>
          <ac:grpSpMkLst>
            <pc:docMk/>
            <pc:sldMk cId="4121526479" sldId="269"/>
            <ac:grpSpMk id="4" creationId="{C3790518-2B37-D2BE-66BF-DCF58AAA43B3}"/>
          </ac:grpSpMkLst>
        </pc:grpChg>
        <pc:graphicFrameChg chg="add del modGraphic">
          <ac:chgData name="Aravindhan K" userId="53e76ced68f03384" providerId="LiveId" clId="{E7337B0B-2310-426A-97FA-695B816D8303}" dt="2025-04-22T14:45:32.437" v="484" actId="478"/>
          <ac:graphicFrameMkLst>
            <pc:docMk/>
            <pc:sldMk cId="4121526479" sldId="269"/>
            <ac:graphicFrameMk id="10" creationId="{4443949B-5C97-4365-94E8-F25A94A4A0C4}"/>
          </ac:graphicFrameMkLst>
        </pc:graphicFrameChg>
        <pc:picChg chg="add mod">
          <ac:chgData name="Aravindhan K" userId="53e76ced68f03384" providerId="LiveId" clId="{E7337B0B-2310-426A-97FA-695B816D8303}" dt="2025-04-22T14:43:34.337" v="472"/>
          <ac:picMkLst>
            <pc:docMk/>
            <pc:sldMk cId="4121526479" sldId="269"/>
            <ac:picMk id="6" creationId="{8E890B59-1D4C-AA0A-7926-86965381B527}"/>
          </ac:picMkLst>
        </pc:picChg>
        <pc:picChg chg="add mod">
          <ac:chgData name="Aravindhan K" userId="53e76ced68f03384" providerId="LiveId" clId="{E7337B0B-2310-426A-97FA-695B816D8303}" dt="2025-04-22T14:43:34.337" v="472"/>
          <ac:picMkLst>
            <pc:docMk/>
            <pc:sldMk cId="4121526479" sldId="269"/>
            <ac:picMk id="7" creationId="{81F3B88A-91ED-4FAA-2303-0D5F9E1B3F37}"/>
          </ac:picMkLst>
        </pc:picChg>
      </pc:sldChg>
      <pc:sldChg chg="modSp new mod">
        <pc:chgData name="Aravindhan K" userId="53e76ced68f03384" providerId="LiveId" clId="{E7337B0B-2310-426A-97FA-695B816D8303}" dt="2025-04-22T14:48:09.292" v="498" actId="1076"/>
        <pc:sldMkLst>
          <pc:docMk/>
          <pc:sldMk cId="412629420" sldId="270"/>
        </pc:sldMkLst>
        <pc:spChg chg="mod">
          <ac:chgData name="Aravindhan K" userId="53e76ced68f03384" providerId="LiveId" clId="{E7337B0B-2310-426A-97FA-695B816D8303}" dt="2025-04-22T14:45:57.297" v="487" actId="255"/>
          <ac:spMkLst>
            <pc:docMk/>
            <pc:sldMk cId="412629420" sldId="270"/>
            <ac:spMk id="2" creationId="{EFBA7C2A-6D1A-7C98-DA94-70FE69BD3A92}"/>
          </ac:spMkLst>
        </pc:spChg>
        <pc:spChg chg="mod">
          <ac:chgData name="Aravindhan K" userId="53e76ced68f03384" providerId="LiveId" clId="{E7337B0B-2310-426A-97FA-695B816D8303}" dt="2025-04-22T14:48:09.292" v="498" actId="1076"/>
          <ac:spMkLst>
            <pc:docMk/>
            <pc:sldMk cId="412629420" sldId="270"/>
            <ac:spMk id="3" creationId="{F0EE3480-CE57-0812-81D9-5167DCE6632E}"/>
          </ac:spMkLst>
        </pc:spChg>
      </pc:sldChg>
      <pc:sldChg chg="addSp modSp new mod">
        <pc:chgData name="Aravindhan K" userId="53e76ced68f03384" providerId="LiveId" clId="{E7337B0B-2310-426A-97FA-695B816D8303}" dt="2025-04-22T14:50:01.775" v="506" actId="14100"/>
        <pc:sldMkLst>
          <pc:docMk/>
          <pc:sldMk cId="724945536" sldId="271"/>
        </pc:sldMkLst>
        <pc:spChg chg="add mod">
          <ac:chgData name="Aravindhan K" userId="53e76ced68f03384" providerId="LiveId" clId="{E7337B0B-2310-426A-97FA-695B816D8303}" dt="2025-04-22T14:49:35.398" v="500"/>
          <ac:spMkLst>
            <pc:docMk/>
            <pc:sldMk cId="724945536" sldId="271"/>
            <ac:spMk id="5" creationId="{3642899C-9C80-6EC7-8837-6EC221D659BA}"/>
          </ac:spMkLst>
        </pc:spChg>
        <pc:spChg chg="add mod">
          <ac:chgData name="Aravindhan K" userId="53e76ced68f03384" providerId="LiveId" clId="{E7337B0B-2310-426A-97FA-695B816D8303}" dt="2025-04-22T14:49:35.398" v="500"/>
          <ac:spMkLst>
            <pc:docMk/>
            <pc:sldMk cId="724945536" sldId="271"/>
            <ac:spMk id="6" creationId="{6D03FBF4-8ABF-0D85-62A1-4610E576F039}"/>
          </ac:spMkLst>
        </pc:spChg>
        <pc:spChg chg="add mod">
          <ac:chgData name="Aravindhan K" userId="53e76ced68f03384" providerId="LiveId" clId="{E7337B0B-2310-426A-97FA-695B816D8303}" dt="2025-04-22T14:49:35.398" v="500"/>
          <ac:spMkLst>
            <pc:docMk/>
            <pc:sldMk cId="724945536" sldId="271"/>
            <ac:spMk id="9" creationId="{A0311A8E-920F-D250-8FEB-02C532D38EE1}"/>
          </ac:spMkLst>
        </pc:spChg>
        <pc:grpChg chg="add mod">
          <ac:chgData name="Aravindhan K" userId="53e76ced68f03384" providerId="LiveId" clId="{E7337B0B-2310-426A-97FA-695B816D8303}" dt="2025-04-22T14:50:01.775" v="506" actId="14100"/>
          <ac:grpSpMkLst>
            <pc:docMk/>
            <pc:sldMk cId="724945536" sldId="271"/>
            <ac:grpSpMk id="4" creationId="{1D56B1B9-EE46-294D-9FAA-228FF6D0C2BF}"/>
          </ac:grpSpMkLst>
        </pc:grpChg>
        <pc:picChg chg="add mod">
          <ac:chgData name="Aravindhan K" userId="53e76ced68f03384" providerId="LiveId" clId="{E7337B0B-2310-426A-97FA-695B816D8303}" dt="2025-04-22T14:49:35.398" v="500"/>
          <ac:picMkLst>
            <pc:docMk/>
            <pc:sldMk cId="724945536" sldId="271"/>
            <ac:picMk id="7" creationId="{41E82C09-B012-2762-988C-A7D49B544566}"/>
          </ac:picMkLst>
        </pc:picChg>
        <pc:picChg chg="add mod">
          <ac:chgData name="Aravindhan K" userId="53e76ced68f03384" providerId="LiveId" clId="{E7337B0B-2310-426A-97FA-695B816D8303}" dt="2025-04-22T14:49:35.398" v="500"/>
          <ac:picMkLst>
            <pc:docMk/>
            <pc:sldMk cId="724945536" sldId="271"/>
            <ac:picMk id="8" creationId="{E319558D-F52D-9DCB-7C0B-2E3D696D20E4}"/>
          </ac:picMkLst>
        </pc:picChg>
      </pc:sldChg>
      <pc:sldChg chg="addSp delSp modSp new mod">
        <pc:chgData name="Aravindhan K" userId="53e76ced68f03384" providerId="LiveId" clId="{E7337B0B-2310-426A-97FA-695B816D8303}" dt="2025-04-22T14:57:12.947" v="538" actId="255"/>
        <pc:sldMkLst>
          <pc:docMk/>
          <pc:sldMk cId="1851077050" sldId="272"/>
        </pc:sldMkLst>
        <pc:spChg chg="mod">
          <ac:chgData name="Aravindhan K" userId="53e76ced68f03384" providerId="LiveId" clId="{E7337B0B-2310-426A-97FA-695B816D8303}" dt="2025-04-22T14:51:16.179" v="528" actId="1076"/>
          <ac:spMkLst>
            <pc:docMk/>
            <pc:sldMk cId="1851077050" sldId="272"/>
            <ac:spMk id="2" creationId="{61EB322B-FA57-5524-C24D-35AEAD69D5A9}"/>
          </ac:spMkLst>
        </pc:spChg>
        <pc:spChg chg="del mod">
          <ac:chgData name="Aravindhan K" userId="53e76ced68f03384" providerId="LiveId" clId="{E7337B0B-2310-426A-97FA-695B816D8303}" dt="2025-04-22T14:51:18.238" v="529" actId="478"/>
          <ac:spMkLst>
            <pc:docMk/>
            <pc:sldMk cId="1851077050" sldId="272"/>
            <ac:spMk id="3" creationId="{D9D2A4DE-B537-9894-740D-EB09D89082B0}"/>
          </ac:spMkLst>
        </pc:spChg>
        <pc:spChg chg="add mod">
          <ac:chgData name="Aravindhan K" userId="53e76ced68f03384" providerId="LiveId" clId="{E7337B0B-2310-426A-97FA-695B816D8303}" dt="2025-04-22T14:57:12.947" v="538" actId="255"/>
          <ac:spMkLst>
            <pc:docMk/>
            <pc:sldMk cId="1851077050" sldId="272"/>
            <ac:spMk id="5" creationId="{47EEEBDA-C08A-1234-2D8F-20C7597802C6}"/>
          </ac:spMkLst>
        </pc:spChg>
      </pc:sldChg>
      <pc:sldChg chg="addSp modSp new mod">
        <pc:chgData name="Aravindhan K" userId="53e76ced68f03384" providerId="LiveId" clId="{E7337B0B-2310-426A-97FA-695B816D8303}" dt="2025-04-22T14:58:05.532" v="546" actId="14100"/>
        <pc:sldMkLst>
          <pc:docMk/>
          <pc:sldMk cId="1593966886" sldId="273"/>
        </pc:sldMkLst>
        <pc:spChg chg="add mod">
          <ac:chgData name="Aravindhan K" userId="53e76ced68f03384" providerId="LiveId" clId="{E7337B0B-2310-426A-97FA-695B816D8303}" dt="2025-04-22T14:57:43.214" v="540"/>
          <ac:spMkLst>
            <pc:docMk/>
            <pc:sldMk cId="1593966886" sldId="273"/>
            <ac:spMk id="5" creationId="{7F501399-7528-C895-50B5-9B305EF9924C}"/>
          </ac:spMkLst>
        </pc:spChg>
        <pc:spChg chg="add mod">
          <ac:chgData name="Aravindhan K" userId="53e76ced68f03384" providerId="LiveId" clId="{E7337B0B-2310-426A-97FA-695B816D8303}" dt="2025-04-22T14:57:43.214" v="540"/>
          <ac:spMkLst>
            <pc:docMk/>
            <pc:sldMk cId="1593966886" sldId="273"/>
            <ac:spMk id="8" creationId="{BB783607-52AF-F7B5-BA30-FA8FA55EA6A0}"/>
          </ac:spMkLst>
        </pc:spChg>
        <pc:grpChg chg="add mod">
          <ac:chgData name="Aravindhan K" userId="53e76ced68f03384" providerId="LiveId" clId="{E7337B0B-2310-426A-97FA-695B816D8303}" dt="2025-04-22T14:58:01.078" v="545" actId="14100"/>
          <ac:grpSpMkLst>
            <pc:docMk/>
            <pc:sldMk cId="1593966886" sldId="273"/>
            <ac:grpSpMk id="4" creationId="{5E8CDD23-3F06-534B-401E-168E83AAC0B7}"/>
          </ac:grpSpMkLst>
        </pc:grpChg>
        <pc:picChg chg="add mod">
          <ac:chgData name="Aravindhan K" userId="53e76ced68f03384" providerId="LiveId" clId="{E7337B0B-2310-426A-97FA-695B816D8303}" dt="2025-04-22T14:57:43.214" v="540"/>
          <ac:picMkLst>
            <pc:docMk/>
            <pc:sldMk cId="1593966886" sldId="273"/>
            <ac:picMk id="6" creationId="{A3B0077B-022B-ACFF-81E4-CDB2A70F5C07}"/>
          </ac:picMkLst>
        </pc:picChg>
        <pc:picChg chg="add mod">
          <ac:chgData name="Aravindhan K" userId="53e76ced68f03384" providerId="LiveId" clId="{E7337B0B-2310-426A-97FA-695B816D8303}" dt="2025-04-22T14:58:05.532" v="546" actId="14100"/>
          <ac:picMkLst>
            <pc:docMk/>
            <pc:sldMk cId="1593966886" sldId="273"/>
            <ac:picMk id="7" creationId="{7D0C1802-0881-FE26-2FC5-21CE88E190EC}"/>
          </ac:picMkLst>
        </pc:picChg>
      </pc:sldChg>
      <pc:sldChg chg="modSp new mod">
        <pc:chgData name="Aravindhan K" userId="53e76ced68f03384" providerId="LiveId" clId="{E7337B0B-2310-426A-97FA-695B816D8303}" dt="2025-04-22T15:02:48.995" v="624" actId="27636"/>
        <pc:sldMkLst>
          <pc:docMk/>
          <pc:sldMk cId="2899956205" sldId="274"/>
        </pc:sldMkLst>
        <pc:spChg chg="mod">
          <ac:chgData name="Aravindhan K" userId="53e76ced68f03384" providerId="LiveId" clId="{E7337B0B-2310-426A-97FA-695B816D8303}" dt="2025-04-22T14:59:43.292" v="570" actId="14100"/>
          <ac:spMkLst>
            <pc:docMk/>
            <pc:sldMk cId="2899956205" sldId="274"/>
            <ac:spMk id="2" creationId="{1777E435-7077-7CC1-0E47-C746066B7D44}"/>
          </ac:spMkLst>
        </pc:spChg>
        <pc:spChg chg="mod">
          <ac:chgData name="Aravindhan K" userId="53e76ced68f03384" providerId="LiveId" clId="{E7337B0B-2310-426A-97FA-695B816D8303}" dt="2025-04-22T15:02:48.995" v="624" actId="27636"/>
          <ac:spMkLst>
            <pc:docMk/>
            <pc:sldMk cId="2899956205" sldId="274"/>
            <ac:spMk id="3" creationId="{7CED0384-2917-0A1C-780B-268FA58DDEE5}"/>
          </ac:spMkLst>
        </pc:spChg>
      </pc:sldChg>
      <pc:sldChg chg="addSp delSp modSp new mod">
        <pc:chgData name="Aravindhan K" userId="53e76ced68f03384" providerId="LiveId" clId="{E7337B0B-2310-426A-97FA-695B816D8303}" dt="2025-04-22T15:03:38.796" v="631" actId="14100"/>
        <pc:sldMkLst>
          <pc:docMk/>
          <pc:sldMk cId="3834562075" sldId="275"/>
        </pc:sldMkLst>
        <pc:spChg chg="del">
          <ac:chgData name="Aravindhan K" userId="53e76ced68f03384" providerId="LiveId" clId="{E7337B0B-2310-426A-97FA-695B816D8303}" dt="2025-04-22T15:03:19.668" v="626"/>
          <ac:spMkLst>
            <pc:docMk/>
            <pc:sldMk cId="3834562075" sldId="275"/>
            <ac:spMk id="3" creationId="{1BDBEBE7-D69A-C778-24D5-0502F28F11E1}"/>
          </ac:spMkLst>
        </pc:spChg>
        <pc:picChg chg="add mod">
          <ac:chgData name="Aravindhan K" userId="53e76ced68f03384" providerId="LiveId" clId="{E7337B0B-2310-426A-97FA-695B816D8303}" dt="2025-04-22T15:03:38.796" v="631" actId="14100"/>
          <ac:picMkLst>
            <pc:docMk/>
            <pc:sldMk cId="3834562075" sldId="275"/>
            <ac:picMk id="4" creationId="{A7582889-1F9E-B6C3-ABCB-0EB0DB48CBD6}"/>
          </ac:picMkLst>
        </pc:picChg>
      </pc:sldChg>
      <pc:sldChg chg="modSp new mod">
        <pc:chgData name="Aravindhan K" userId="53e76ced68f03384" providerId="LiveId" clId="{E7337B0B-2310-426A-97FA-695B816D8303}" dt="2025-04-22T15:06:24.520" v="699" actId="255"/>
        <pc:sldMkLst>
          <pc:docMk/>
          <pc:sldMk cId="1428235715" sldId="276"/>
        </pc:sldMkLst>
        <pc:spChg chg="mod">
          <ac:chgData name="Aravindhan K" userId="53e76ced68f03384" providerId="LiveId" clId="{E7337B0B-2310-426A-97FA-695B816D8303}" dt="2025-04-22T15:04:47.160" v="657" actId="14100"/>
          <ac:spMkLst>
            <pc:docMk/>
            <pc:sldMk cId="1428235715" sldId="276"/>
            <ac:spMk id="2" creationId="{BFA9ED4B-0B68-6A29-D4C6-D7F4BE0B30F1}"/>
          </ac:spMkLst>
        </pc:spChg>
        <pc:spChg chg="mod">
          <ac:chgData name="Aravindhan K" userId="53e76ced68f03384" providerId="LiveId" clId="{E7337B0B-2310-426A-97FA-695B816D8303}" dt="2025-04-22T15:06:24.520" v="699" actId="255"/>
          <ac:spMkLst>
            <pc:docMk/>
            <pc:sldMk cId="1428235715" sldId="276"/>
            <ac:spMk id="3" creationId="{6FD6158B-E6E3-3E76-6084-575C0B1B3C90}"/>
          </ac:spMkLst>
        </pc:spChg>
      </pc:sldChg>
      <pc:sldChg chg="addSp modSp new mod">
        <pc:chgData name="Aravindhan K" userId="53e76ced68f03384" providerId="LiveId" clId="{E7337B0B-2310-426A-97FA-695B816D8303}" dt="2025-04-22T15:07:03.351" v="706" actId="14100"/>
        <pc:sldMkLst>
          <pc:docMk/>
          <pc:sldMk cId="3199020828" sldId="277"/>
        </pc:sldMkLst>
        <pc:spChg chg="add mod">
          <ac:chgData name="Aravindhan K" userId="53e76ced68f03384" providerId="LiveId" clId="{E7337B0B-2310-426A-97FA-695B816D8303}" dt="2025-04-22T15:06:39.705" v="701"/>
          <ac:spMkLst>
            <pc:docMk/>
            <pc:sldMk cId="3199020828" sldId="277"/>
            <ac:spMk id="5" creationId="{294FAB5D-C929-4BC4-D7B9-909BFFFD66D0}"/>
          </ac:spMkLst>
        </pc:spChg>
        <pc:spChg chg="add mod">
          <ac:chgData name="Aravindhan K" userId="53e76ced68f03384" providerId="LiveId" clId="{E7337B0B-2310-426A-97FA-695B816D8303}" dt="2025-04-22T15:06:39.705" v="701"/>
          <ac:spMkLst>
            <pc:docMk/>
            <pc:sldMk cId="3199020828" sldId="277"/>
            <ac:spMk id="6" creationId="{BF2BC088-449D-2671-2196-7C5659FBA5DF}"/>
          </ac:spMkLst>
        </pc:spChg>
        <pc:spChg chg="add mod">
          <ac:chgData name="Aravindhan K" userId="53e76ced68f03384" providerId="LiveId" clId="{E7337B0B-2310-426A-97FA-695B816D8303}" dt="2025-04-22T15:06:39.705" v="701"/>
          <ac:spMkLst>
            <pc:docMk/>
            <pc:sldMk cId="3199020828" sldId="277"/>
            <ac:spMk id="7" creationId="{BB3FB8ED-CCA5-6BBA-4CBF-2B74001DB423}"/>
          </ac:spMkLst>
        </pc:spChg>
        <pc:spChg chg="add mod">
          <ac:chgData name="Aravindhan K" userId="53e76ced68f03384" providerId="LiveId" clId="{E7337B0B-2310-426A-97FA-695B816D8303}" dt="2025-04-22T15:06:39.705" v="701"/>
          <ac:spMkLst>
            <pc:docMk/>
            <pc:sldMk cId="3199020828" sldId="277"/>
            <ac:spMk id="8" creationId="{7235F0EA-D979-E3AE-EC97-B409CBBC6353}"/>
          </ac:spMkLst>
        </pc:spChg>
        <pc:spChg chg="add mod">
          <ac:chgData name="Aravindhan K" userId="53e76ced68f03384" providerId="LiveId" clId="{E7337B0B-2310-426A-97FA-695B816D8303}" dt="2025-04-22T15:06:39.705" v="701"/>
          <ac:spMkLst>
            <pc:docMk/>
            <pc:sldMk cId="3199020828" sldId="277"/>
            <ac:spMk id="11" creationId="{9DE61874-2DC5-CBE8-7D41-D273BD32248E}"/>
          </ac:spMkLst>
        </pc:spChg>
        <pc:grpChg chg="add mod">
          <ac:chgData name="Aravindhan K" userId="53e76ced68f03384" providerId="LiveId" clId="{E7337B0B-2310-426A-97FA-695B816D8303}" dt="2025-04-22T15:07:03.351" v="706" actId="14100"/>
          <ac:grpSpMkLst>
            <pc:docMk/>
            <pc:sldMk cId="3199020828" sldId="277"/>
            <ac:grpSpMk id="4" creationId="{DD3FFB25-891C-C662-9160-ADA364CA90F5}"/>
          </ac:grpSpMkLst>
        </pc:grpChg>
        <pc:picChg chg="add mod">
          <ac:chgData name="Aravindhan K" userId="53e76ced68f03384" providerId="LiveId" clId="{E7337B0B-2310-426A-97FA-695B816D8303}" dt="2025-04-22T15:06:39.705" v="701"/>
          <ac:picMkLst>
            <pc:docMk/>
            <pc:sldMk cId="3199020828" sldId="277"/>
            <ac:picMk id="9" creationId="{4C93A160-DA1E-F949-9893-29CAF4EE0D38}"/>
          </ac:picMkLst>
        </pc:picChg>
        <pc:picChg chg="add mod">
          <ac:chgData name="Aravindhan K" userId="53e76ced68f03384" providerId="LiveId" clId="{E7337B0B-2310-426A-97FA-695B816D8303}" dt="2025-04-22T15:06:39.705" v="701"/>
          <ac:picMkLst>
            <pc:docMk/>
            <pc:sldMk cId="3199020828" sldId="277"/>
            <ac:picMk id="10" creationId="{7519A4B8-0A97-F51C-BEB9-F0AD9E536432}"/>
          </ac:picMkLst>
        </pc:picChg>
      </pc:sldChg>
      <pc:sldChg chg="addSp modSp new mod">
        <pc:chgData name="Aravindhan K" userId="53e76ced68f03384" providerId="LiveId" clId="{E7337B0B-2310-426A-97FA-695B816D8303}" dt="2025-04-22T15:10:27.818" v="776" actId="20577"/>
        <pc:sldMkLst>
          <pc:docMk/>
          <pc:sldMk cId="1313125634" sldId="278"/>
        </pc:sldMkLst>
        <pc:spChg chg="mod">
          <ac:chgData name="Aravindhan K" userId="53e76ced68f03384" providerId="LiveId" clId="{E7337B0B-2310-426A-97FA-695B816D8303}" dt="2025-04-22T15:08:41.850" v="759" actId="1076"/>
          <ac:spMkLst>
            <pc:docMk/>
            <pc:sldMk cId="1313125634" sldId="278"/>
            <ac:spMk id="2" creationId="{75922C84-26F2-1366-143F-FCBA0AFBADFF}"/>
          </ac:spMkLst>
        </pc:spChg>
        <pc:spChg chg="mod">
          <ac:chgData name="Aravindhan K" userId="53e76ced68f03384" providerId="LiveId" clId="{E7337B0B-2310-426A-97FA-695B816D8303}" dt="2025-04-22T15:08:06.547" v="758" actId="1076"/>
          <ac:spMkLst>
            <pc:docMk/>
            <pc:sldMk cId="1313125634" sldId="278"/>
            <ac:spMk id="3" creationId="{D1D7DEE2-909F-4ED0-4E9D-521E2484FC63}"/>
          </ac:spMkLst>
        </pc:spChg>
        <pc:spChg chg="add mod">
          <ac:chgData name="Aravindhan K" userId="53e76ced68f03384" providerId="LiveId" clId="{E7337B0B-2310-426A-97FA-695B816D8303}" dt="2025-04-22T15:10:27.818" v="776" actId="20577"/>
          <ac:spMkLst>
            <pc:docMk/>
            <pc:sldMk cId="1313125634" sldId="278"/>
            <ac:spMk id="5" creationId="{CC798030-378D-54B5-DDDE-E868E36F6A12}"/>
          </ac:spMkLst>
        </pc:spChg>
      </pc:sldChg>
      <pc:sldChg chg="modSp new mod">
        <pc:chgData name="Aravindhan K" userId="53e76ced68f03384" providerId="LiveId" clId="{E7337B0B-2310-426A-97FA-695B816D8303}" dt="2025-04-22T15:15:23.123" v="867" actId="20577"/>
        <pc:sldMkLst>
          <pc:docMk/>
          <pc:sldMk cId="3190298444" sldId="279"/>
        </pc:sldMkLst>
        <pc:spChg chg="mod">
          <ac:chgData name="Aravindhan K" userId="53e76ced68f03384" providerId="LiveId" clId="{E7337B0B-2310-426A-97FA-695B816D8303}" dt="2025-04-22T15:12:02.630" v="801" actId="14100"/>
          <ac:spMkLst>
            <pc:docMk/>
            <pc:sldMk cId="3190298444" sldId="279"/>
            <ac:spMk id="2" creationId="{09B73786-3AE7-0F28-B3C0-1274B757E69B}"/>
          </ac:spMkLst>
        </pc:spChg>
        <pc:spChg chg="mod">
          <ac:chgData name="Aravindhan K" userId="53e76ced68f03384" providerId="LiveId" clId="{E7337B0B-2310-426A-97FA-695B816D8303}" dt="2025-04-22T15:15:23.123" v="867" actId="20577"/>
          <ac:spMkLst>
            <pc:docMk/>
            <pc:sldMk cId="3190298444" sldId="279"/>
            <ac:spMk id="3" creationId="{23EA8701-8A2D-4561-759D-E1C0995A6A85}"/>
          </ac:spMkLst>
        </pc:spChg>
      </pc:sldChg>
      <pc:sldChg chg="addSp delSp modSp new mod modClrScheme chgLayout">
        <pc:chgData name="Aravindhan K" userId="53e76ced68f03384" providerId="LiveId" clId="{E7337B0B-2310-426A-97FA-695B816D8303}" dt="2025-04-22T15:21:47.886" v="1106" actId="700"/>
        <pc:sldMkLst>
          <pc:docMk/>
          <pc:sldMk cId="174068301" sldId="280"/>
        </pc:sldMkLst>
        <pc:spChg chg="mod ord">
          <ac:chgData name="Aravindhan K" userId="53e76ced68f03384" providerId="LiveId" clId="{E7337B0B-2310-426A-97FA-695B816D8303}" dt="2025-04-22T15:21:47.886" v="1106" actId="700"/>
          <ac:spMkLst>
            <pc:docMk/>
            <pc:sldMk cId="174068301" sldId="280"/>
            <ac:spMk id="2" creationId="{C2632715-3CB3-6BA1-C9F1-B893FE4434BF}"/>
          </ac:spMkLst>
        </pc:spChg>
        <pc:spChg chg="del mod">
          <ac:chgData name="Aravindhan K" userId="53e76ced68f03384" providerId="LiveId" clId="{E7337B0B-2310-426A-97FA-695B816D8303}" dt="2025-04-22T15:17:26.887" v="890" actId="478"/>
          <ac:spMkLst>
            <pc:docMk/>
            <pc:sldMk cId="174068301" sldId="280"/>
            <ac:spMk id="3" creationId="{C6A81D7E-B352-5736-0D70-0ABF449BEB07}"/>
          </ac:spMkLst>
        </pc:spChg>
        <pc:spChg chg="add mod ord">
          <ac:chgData name="Aravindhan K" userId="53e76ced68f03384" providerId="LiveId" clId="{E7337B0B-2310-426A-97FA-695B816D8303}" dt="2025-04-22T15:21:47.886" v="1106" actId="700"/>
          <ac:spMkLst>
            <pc:docMk/>
            <pc:sldMk cId="174068301" sldId="280"/>
            <ac:spMk id="5" creationId="{7C54562F-AD2B-7E53-8328-544A54BD043D}"/>
          </ac:spMkLst>
        </pc:spChg>
      </pc:sldChg>
      <pc:sldChg chg="modSp new del mod">
        <pc:chgData name="Aravindhan K" userId="53e76ced68f03384" providerId="LiveId" clId="{E7337B0B-2310-426A-97FA-695B816D8303}" dt="2025-04-22T15:15:06.266" v="864" actId="680"/>
        <pc:sldMkLst>
          <pc:docMk/>
          <pc:sldMk cId="1418200688" sldId="280"/>
        </pc:sldMkLst>
        <pc:spChg chg="mod">
          <ac:chgData name="Aravindhan K" userId="53e76ced68f03384" providerId="LiveId" clId="{E7337B0B-2310-426A-97FA-695B816D8303}" dt="2025-04-22T15:15:05.996" v="863" actId="20577"/>
          <ac:spMkLst>
            <pc:docMk/>
            <pc:sldMk cId="1418200688" sldId="280"/>
            <ac:spMk id="3" creationId="{21FDF15F-7A1E-40FF-E87B-85CD548D8476}"/>
          </ac:spMkLst>
        </pc:spChg>
      </pc:sldChg>
      <pc:sldChg chg="modSp new mod">
        <pc:chgData name="Aravindhan K" userId="53e76ced68f03384" providerId="LiveId" clId="{E7337B0B-2310-426A-97FA-695B816D8303}" dt="2025-04-22T15:27:15.350" v="1393" actId="1076"/>
        <pc:sldMkLst>
          <pc:docMk/>
          <pc:sldMk cId="408206811" sldId="281"/>
        </pc:sldMkLst>
        <pc:spChg chg="mod">
          <ac:chgData name="Aravindhan K" userId="53e76ced68f03384" providerId="LiveId" clId="{E7337B0B-2310-426A-97FA-695B816D8303}" dt="2025-04-22T15:24:01.860" v="1123" actId="20577"/>
          <ac:spMkLst>
            <pc:docMk/>
            <pc:sldMk cId="408206811" sldId="281"/>
            <ac:spMk id="2" creationId="{D5B04C4D-B95D-DAFE-E937-21AFEDD2D3C9}"/>
          </ac:spMkLst>
        </pc:spChg>
        <pc:spChg chg="mod">
          <ac:chgData name="Aravindhan K" userId="53e76ced68f03384" providerId="LiveId" clId="{E7337B0B-2310-426A-97FA-695B816D8303}" dt="2025-04-22T15:27:15.350" v="1393" actId="1076"/>
          <ac:spMkLst>
            <pc:docMk/>
            <pc:sldMk cId="408206811" sldId="281"/>
            <ac:spMk id="3" creationId="{10D20DA0-CC62-8D92-5E4A-5AEE87D08E69}"/>
          </ac:spMkLst>
        </pc:spChg>
      </pc:sldChg>
      <pc:sldChg chg="new del">
        <pc:chgData name="Aravindhan K" userId="53e76ced68f03384" providerId="LiveId" clId="{E7337B0B-2310-426A-97FA-695B816D8303}" dt="2025-04-22T15:19:39.148" v="1096" actId="2696"/>
        <pc:sldMkLst>
          <pc:docMk/>
          <pc:sldMk cId="1102275080" sldId="281"/>
        </pc:sldMkLst>
      </pc:sldChg>
      <pc:sldChg chg="add del">
        <pc:chgData name="Aravindhan K" userId="53e76ced68f03384" providerId="LiveId" clId="{E7337B0B-2310-426A-97FA-695B816D8303}" dt="2025-04-22T15:21:15.207" v="1102" actId="47"/>
        <pc:sldMkLst>
          <pc:docMk/>
          <pc:sldMk cId="3523227936" sldId="281"/>
        </pc:sldMkLst>
      </pc:sldChg>
      <pc:sldChg chg="new del">
        <pc:chgData name="Aravindhan K" userId="53e76ced68f03384" providerId="LiveId" clId="{E7337B0B-2310-426A-97FA-695B816D8303}" dt="2025-04-22T15:21:06.080" v="1100" actId="47"/>
        <pc:sldMkLst>
          <pc:docMk/>
          <pc:sldMk cId="3842786554" sldId="281"/>
        </pc:sldMkLst>
      </pc:sldChg>
      <pc:sldChg chg="addSp delSp modSp new mod">
        <pc:chgData name="Aravindhan K" userId="53e76ced68f03384" providerId="LiveId" clId="{E7337B0B-2310-426A-97FA-695B816D8303}" dt="2025-04-22T15:28:02.768" v="1400" actId="14100"/>
        <pc:sldMkLst>
          <pc:docMk/>
          <pc:sldMk cId="1303914570" sldId="282"/>
        </pc:sldMkLst>
        <pc:spChg chg="del">
          <ac:chgData name="Aravindhan K" userId="53e76ced68f03384" providerId="LiveId" clId="{E7337B0B-2310-426A-97FA-695B816D8303}" dt="2025-04-22T15:27:41.601" v="1395"/>
          <ac:spMkLst>
            <pc:docMk/>
            <pc:sldMk cId="1303914570" sldId="282"/>
            <ac:spMk id="3" creationId="{9E1FCF48-FD7A-D485-FE65-808502E2A302}"/>
          </ac:spMkLst>
        </pc:spChg>
        <pc:picChg chg="add mod">
          <ac:chgData name="Aravindhan K" userId="53e76ced68f03384" providerId="LiveId" clId="{E7337B0B-2310-426A-97FA-695B816D8303}" dt="2025-04-22T15:28:02.768" v="1400" actId="14100"/>
          <ac:picMkLst>
            <pc:docMk/>
            <pc:sldMk cId="1303914570" sldId="282"/>
            <ac:picMk id="4" creationId="{EDDB7A9A-F488-AC6C-88B2-E012DD17494A}"/>
          </ac:picMkLst>
        </pc:picChg>
      </pc:sldChg>
      <pc:sldChg chg="addSp modSp new mod">
        <pc:chgData name="Aravindhan K" userId="53e76ced68f03384" providerId="LiveId" clId="{E7337B0B-2310-426A-97FA-695B816D8303}" dt="2025-04-22T15:29:38.165" v="1415" actId="14100"/>
        <pc:sldMkLst>
          <pc:docMk/>
          <pc:sldMk cId="733893438" sldId="283"/>
        </pc:sldMkLst>
        <pc:spChg chg="mod">
          <ac:chgData name="Aravindhan K" userId="53e76ced68f03384" providerId="LiveId" clId="{E7337B0B-2310-426A-97FA-695B816D8303}" dt="2025-04-22T15:29:03.293" v="1407" actId="122"/>
          <ac:spMkLst>
            <pc:docMk/>
            <pc:sldMk cId="733893438" sldId="283"/>
            <ac:spMk id="2" creationId="{B355D787-238F-60C2-7C8A-CAEE0EA31C8B}"/>
          </ac:spMkLst>
        </pc:spChg>
        <pc:spChg chg="mod">
          <ac:chgData name="Aravindhan K" userId="53e76ced68f03384" providerId="LiveId" clId="{E7337B0B-2310-426A-97FA-695B816D8303}" dt="2025-04-22T15:29:09.917" v="1408" actId="1076"/>
          <ac:spMkLst>
            <pc:docMk/>
            <pc:sldMk cId="733893438" sldId="283"/>
            <ac:spMk id="3" creationId="{71C313CD-F0AB-E5A0-C490-D8879A1BDAC6}"/>
          </ac:spMkLst>
        </pc:spChg>
        <pc:spChg chg="add mod">
          <ac:chgData name="Aravindhan K" userId="53e76ced68f03384" providerId="LiveId" clId="{E7337B0B-2310-426A-97FA-695B816D8303}" dt="2025-04-22T15:29:18.105" v="1409"/>
          <ac:spMkLst>
            <pc:docMk/>
            <pc:sldMk cId="733893438" sldId="283"/>
            <ac:spMk id="5" creationId="{50EFDC8F-9829-808B-5D0E-6C5870A28AF3}"/>
          </ac:spMkLst>
        </pc:spChg>
        <pc:spChg chg="add mod">
          <ac:chgData name="Aravindhan K" userId="53e76ced68f03384" providerId="LiveId" clId="{E7337B0B-2310-426A-97FA-695B816D8303}" dt="2025-04-22T15:29:18.105" v="1409"/>
          <ac:spMkLst>
            <pc:docMk/>
            <pc:sldMk cId="733893438" sldId="283"/>
            <ac:spMk id="8" creationId="{57BFD618-EE53-6146-B0DD-0C61F0344987}"/>
          </ac:spMkLst>
        </pc:spChg>
        <pc:grpChg chg="add mod">
          <ac:chgData name="Aravindhan K" userId="53e76ced68f03384" providerId="LiveId" clId="{E7337B0B-2310-426A-97FA-695B816D8303}" dt="2025-04-22T15:29:38.165" v="1415" actId="14100"/>
          <ac:grpSpMkLst>
            <pc:docMk/>
            <pc:sldMk cId="733893438" sldId="283"/>
            <ac:grpSpMk id="4" creationId="{2ADE604C-30AF-3723-6432-A45B93E4995B}"/>
          </ac:grpSpMkLst>
        </pc:grpChg>
        <pc:picChg chg="add mod">
          <ac:chgData name="Aravindhan K" userId="53e76ced68f03384" providerId="LiveId" clId="{E7337B0B-2310-426A-97FA-695B816D8303}" dt="2025-04-22T15:29:18.105" v="1409"/>
          <ac:picMkLst>
            <pc:docMk/>
            <pc:sldMk cId="733893438" sldId="283"/>
            <ac:picMk id="6" creationId="{A67E7914-A551-25C1-B33A-4013FA2FF4CD}"/>
          </ac:picMkLst>
        </pc:picChg>
        <pc:picChg chg="add mod">
          <ac:chgData name="Aravindhan K" userId="53e76ced68f03384" providerId="LiveId" clId="{E7337B0B-2310-426A-97FA-695B816D8303}" dt="2025-04-22T15:29:18.105" v="1409"/>
          <ac:picMkLst>
            <pc:docMk/>
            <pc:sldMk cId="733893438" sldId="283"/>
            <ac:picMk id="7" creationId="{6233C921-13B1-8D50-34C8-DE92E0F275D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AD2101-13EE-455D-8CE0-DC2C435CD47C}"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3C683-9DD9-48D7-B2B5-2C50CBFAF471}" type="slidenum">
              <a:rPr lang="en-IN" smtClean="0"/>
              <a:t>‹#›</a:t>
            </a:fld>
            <a:endParaRPr lang="en-IN"/>
          </a:p>
        </p:txBody>
      </p:sp>
    </p:spTree>
    <p:extLst>
      <p:ext uri="{BB962C8B-B14F-4D97-AF65-F5344CB8AC3E}">
        <p14:creationId xmlns:p14="http://schemas.microsoft.com/office/powerpoint/2010/main" val="3864511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F3C683-9DD9-48D7-B2B5-2C50CBFAF471}" type="slidenum">
              <a:rPr lang="en-IN" smtClean="0"/>
              <a:t>3</a:t>
            </a:fld>
            <a:endParaRPr lang="en-IN"/>
          </a:p>
        </p:txBody>
      </p:sp>
    </p:spTree>
    <p:extLst>
      <p:ext uri="{BB962C8B-B14F-4D97-AF65-F5344CB8AC3E}">
        <p14:creationId xmlns:p14="http://schemas.microsoft.com/office/powerpoint/2010/main" val="3528790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F3C683-9DD9-48D7-B2B5-2C50CBFAF471}" type="slidenum">
              <a:rPr lang="en-IN" smtClean="0"/>
              <a:t>25</a:t>
            </a:fld>
            <a:endParaRPr lang="en-IN"/>
          </a:p>
        </p:txBody>
      </p:sp>
    </p:spTree>
    <p:extLst>
      <p:ext uri="{BB962C8B-B14F-4D97-AF65-F5344CB8AC3E}">
        <p14:creationId xmlns:p14="http://schemas.microsoft.com/office/powerpoint/2010/main" val="1210099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1203BE-6300-43D3-B57A-99C5A501F90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3195D-CE79-4F32-9B62-BA96416473E4}" type="slidenum">
              <a:rPr lang="en-IN" smtClean="0"/>
              <a:t>‹#›</a:t>
            </a:fld>
            <a:endParaRPr lang="en-IN"/>
          </a:p>
        </p:txBody>
      </p:sp>
    </p:spTree>
    <p:extLst>
      <p:ext uri="{BB962C8B-B14F-4D97-AF65-F5344CB8AC3E}">
        <p14:creationId xmlns:p14="http://schemas.microsoft.com/office/powerpoint/2010/main" val="3833927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203BE-6300-43D3-B57A-99C5A501F90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3195D-CE79-4F32-9B62-BA96416473E4}" type="slidenum">
              <a:rPr lang="en-IN" smtClean="0"/>
              <a:t>‹#›</a:t>
            </a:fld>
            <a:endParaRPr lang="en-IN"/>
          </a:p>
        </p:txBody>
      </p:sp>
    </p:spTree>
    <p:extLst>
      <p:ext uri="{BB962C8B-B14F-4D97-AF65-F5344CB8AC3E}">
        <p14:creationId xmlns:p14="http://schemas.microsoft.com/office/powerpoint/2010/main" val="153674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203BE-6300-43D3-B57A-99C5A501F90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3195D-CE79-4F32-9B62-BA96416473E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88071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203BE-6300-43D3-B57A-99C5A501F90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3195D-CE79-4F32-9B62-BA96416473E4}" type="slidenum">
              <a:rPr lang="en-IN" smtClean="0"/>
              <a:t>‹#›</a:t>
            </a:fld>
            <a:endParaRPr lang="en-IN"/>
          </a:p>
        </p:txBody>
      </p:sp>
    </p:spTree>
    <p:extLst>
      <p:ext uri="{BB962C8B-B14F-4D97-AF65-F5344CB8AC3E}">
        <p14:creationId xmlns:p14="http://schemas.microsoft.com/office/powerpoint/2010/main" val="379940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203BE-6300-43D3-B57A-99C5A501F90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3195D-CE79-4F32-9B62-BA96416473E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7047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203BE-6300-43D3-B57A-99C5A501F90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3195D-CE79-4F32-9B62-BA96416473E4}" type="slidenum">
              <a:rPr lang="en-IN" smtClean="0"/>
              <a:t>‹#›</a:t>
            </a:fld>
            <a:endParaRPr lang="en-IN"/>
          </a:p>
        </p:txBody>
      </p:sp>
    </p:spTree>
    <p:extLst>
      <p:ext uri="{BB962C8B-B14F-4D97-AF65-F5344CB8AC3E}">
        <p14:creationId xmlns:p14="http://schemas.microsoft.com/office/powerpoint/2010/main" val="1236712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203BE-6300-43D3-B57A-99C5A501F90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3195D-CE79-4F32-9B62-BA96416473E4}" type="slidenum">
              <a:rPr lang="en-IN" smtClean="0"/>
              <a:t>‹#›</a:t>
            </a:fld>
            <a:endParaRPr lang="en-IN"/>
          </a:p>
        </p:txBody>
      </p:sp>
    </p:spTree>
    <p:extLst>
      <p:ext uri="{BB962C8B-B14F-4D97-AF65-F5344CB8AC3E}">
        <p14:creationId xmlns:p14="http://schemas.microsoft.com/office/powerpoint/2010/main" val="3647744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203BE-6300-43D3-B57A-99C5A501F90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3195D-CE79-4F32-9B62-BA96416473E4}" type="slidenum">
              <a:rPr lang="en-IN" smtClean="0"/>
              <a:t>‹#›</a:t>
            </a:fld>
            <a:endParaRPr lang="en-IN"/>
          </a:p>
        </p:txBody>
      </p:sp>
    </p:spTree>
    <p:extLst>
      <p:ext uri="{BB962C8B-B14F-4D97-AF65-F5344CB8AC3E}">
        <p14:creationId xmlns:p14="http://schemas.microsoft.com/office/powerpoint/2010/main" val="312335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203BE-6300-43D3-B57A-99C5A501F90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3195D-CE79-4F32-9B62-BA96416473E4}" type="slidenum">
              <a:rPr lang="en-IN" smtClean="0"/>
              <a:t>‹#›</a:t>
            </a:fld>
            <a:endParaRPr lang="en-IN"/>
          </a:p>
        </p:txBody>
      </p:sp>
    </p:spTree>
    <p:extLst>
      <p:ext uri="{BB962C8B-B14F-4D97-AF65-F5344CB8AC3E}">
        <p14:creationId xmlns:p14="http://schemas.microsoft.com/office/powerpoint/2010/main" val="820813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203BE-6300-43D3-B57A-99C5A501F90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3195D-CE79-4F32-9B62-BA96416473E4}" type="slidenum">
              <a:rPr lang="en-IN" smtClean="0"/>
              <a:t>‹#›</a:t>
            </a:fld>
            <a:endParaRPr lang="en-IN"/>
          </a:p>
        </p:txBody>
      </p:sp>
    </p:spTree>
    <p:extLst>
      <p:ext uri="{BB962C8B-B14F-4D97-AF65-F5344CB8AC3E}">
        <p14:creationId xmlns:p14="http://schemas.microsoft.com/office/powerpoint/2010/main" val="3985075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1203BE-6300-43D3-B57A-99C5A501F909}"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63195D-CE79-4F32-9B62-BA96416473E4}" type="slidenum">
              <a:rPr lang="en-IN" smtClean="0"/>
              <a:t>‹#›</a:t>
            </a:fld>
            <a:endParaRPr lang="en-IN"/>
          </a:p>
        </p:txBody>
      </p:sp>
    </p:spTree>
    <p:extLst>
      <p:ext uri="{BB962C8B-B14F-4D97-AF65-F5344CB8AC3E}">
        <p14:creationId xmlns:p14="http://schemas.microsoft.com/office/powerpoint/2010/main" val="3312597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1203BE-6300-43D3-B57A-99C5A501F909}" type="datetimeFigureOut">
              <a:rPr lang="en-IN" smtClean="0"/>
              <a:t>31-07-2025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63195D-CE79-4F32-9B62-BA96416473E4}" type="slidenum">
              <a:rPr lang="en-IN" smtClean="0"/>
              <a:t>‹#›</a:t>
            </a:fld>
            <a:endParaRPr lang="en-IN"/>
          </a:p>
        </p:txBody>
      </p:sp>
    </p:spTree>
    <p:extLst>
      <p:ext uri="{BB962C8B-B14F-4D97-AF65-F5344CB8AC3E}">
        <p14:creationId xmlns:p14="http://schemas.microsoft.com/office/powerpoint/2010/main" val="731532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1203BE-6300-43D3-B57A-99C5A501F909}" type="datetimeFigureOut">
              <a:rPr lang="en-IN" smtClean="0"/>
              <a:t>31-07-2025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63195D-CE79-4F32-9B62-BA96416473E4}" type="slidenum">
              <a:rPr lang="en-IN" smtClean="0"/>
              <a:t>‹#›</a:t>
            </a:fld>
            <a:endParaRPr lang="en-IN"/>
          </a:p>
        </p:txBody>
      </p:sp>
    </p:spTree>
    <p:extLst>
      <p:ext uri="{BB962C8B-B14F-4D97-AF65-F5344CB8AC3E}">
        <p14:creationId xmlns:p14="http://schemas.microsoft.com/office/powerpoint/2010/main" val="1222823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203BE-6300-43D3-B57A-99C5A501F909}" type="datetimeFigureOut">
              <a:rPr lang="en-IN" smtClean="0"/>
              <a:t>31-07-2025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63195D-CE79-4F32-9B62-BA96416473E4}" type="slidenum">
              <a:rPr lang="en-IN" smtClean="0"/>
              <a:t>‹#›</a:t>
            </a:fld>
            <a:endParaRPr lang="en-IN"/>
          </a:p>
        </p:txBody>
      </p:sp>
    </p:spTree>
    <p:extLst>
      <p:ext uri="{BB962C8B-B14F-4D97-AF65-F5344CB8AC3E}">
        <p14:creationId xmlns:p14="http://schemas.microsoft.com/office/powerpoint/2010/main" val="126451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1203BE-6300-43D3-B57A-99C5A501F909}"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63195D-CE79-4F32-9B62-BA96416473E4}" type="slidenum">
              <a:rPr lang="en-IN" smtClean="0"/>
              <a:t>‹#›</a:t>
            </a:fld>
            <a:endParaRPr lang="en-IN"/>
          </a:p>
        </p:txBody>
      </p:sp>
    </p:spTree>
    <p:extLst>
      <p:ext uri="{BB962C8B-B14F-4D97-AF65-F5344CB8AC3E}">
        <p14:creationId xmlns:p14="http://schemas.microsoft.com/office/powerpoint/2010/main" val="1103176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1203BE-6300-43D3-B57A-99C5A501F909}"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63195D-CE79-4F32-9B62-BA96416473E4}" type="slidenum">
              <a:rPr lang="en-IN" smtClean="0"/>
              <a:t>‹#›</a:t>
            </a:fld>
            <a:endParaRPr lang="en-IN"/>
          </a:p>
        </p:txBody>
      </p:sp>
    </p:spTree>
    <p:extLst>
      <p:ext uri="{BB962C8B-B14F-4D97-AF65-F5344CB8AC3E}">
        <p14:creationId xmlns:p14="http://schemas.microsoft.com/office/powerpoint/2010/main" val="1009667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1203BE-6300-43D3-B57A-99C5A501F909}" type="datetimeFigureOut">
              <a:rPr lang="en-IN" smtClean="0"/>
              <a:t>31-07-2025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63195D-CE79-4F32-9B62-BA96416473E4}" type="slidenum">
              <a:rPr lang="en-IN" smtClean="0"/>
              <a:t>‹#›</a:t>
            </a:fld>
            <a:endParaRPr lang="en-IN"/>
          </a:p>
        </p:txBody>
      </p:sp>
    </p:spTree>
    <p:extLst>
      <p:ext uri="{BB962C8B-B14F-4D97-AF65-F5344CB8AC3E}">
        <p14:creationId xmlns:p14="http://schemas.microsoft.com/office/powerpoint/2010/main" val="2159268851"/>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0F9BF-EC0E-6F1E-3927-C484CB7CC259}"/>
              </a:ext>
            </a:extLst>
          </p:cNvPr>
          <p:cNvSpPr>
            <a:spLocks noGrp="1"/>
          </p:cNvSpPr>
          <p:nvPr>
            <p:ph type="ctrTitle"/>
          </p:nvPr>
        </p:nvSpPr>
        <p:spPr/>
        <p:txBody>
          <a:bodyPr>
            <a:noAutofit/>
          </a:bodyPr>
          <a:lstStyle/>
          <a:p>
            <a:pPr marL="313690" indent="-6350" algn="ctr">
              <a:lnSpc>
                <a:spcPct val="107000"/>
              </a:lnSpc>
              <a:spcAft>
                <a:spcPts val="1765"/>
              </a:spcAft>
            </a:pPr>
            <a:r>
              <a:rPr lang="en-IN" sz="3000" b="1" kern="100" dirty="0">
                <a:solidFill>
                  <a:srgbClr val="000000"/>
                </a:solidFill>
                <a:effectLst/>
                <a:latin typeface="Times New Roman" panose="02020603050405020304" pitchFamily="18" charset="0"/>
                <a:ea typeface="Times New Roman" panose="02020603050405020304" pitchFamily="18" charset="0"/>
              </a:rPr>
              <a:t>DYNAMIC OBJECT DETECTION </a:t>
            </a:r>
            <a:br>
              <a:rPr lang="en-IN" sz="3000" kern="100" dirty="0">
                <a:solidFill>
                  <a:srgbClr val="000000"/>
                </a:solidFill>
                <a:effectLst/>
                <a:latin typeface="Times New Roman" panose="02020603050405020304" pitchFamily="18" charset="0"/>
                <a:ea typeface="Times New Roman" panose="02020603050405020304" pitchFamily="18" charset="0"/>
              </a:rPr>
            </a:br>
            <a:r>
              <a:rPr lang="en-IN" sz="3000" b="1" kern="100" dirty="0">
                <a:solidFill>
                  <a:srgbClr val="000000"/>
                </a:solidFill>
                <a:effectLst/>
                <a:latin typeface="Times New Roman" panose="02020603050405020304" pitchFamily="18" charset="0"/>
                <a:ea typeface="Times New Roman" panose="02020603050405020304" pitchFamily="18" charset="0"/>
              </a:rPr>
              <a:t>AND TRACKING USING OPEN-CV </a:t>
            </a:r>
            <a:br>
              <a:rPr lang="en-IN" sz="3000" kern="100" dirty="0">
                <a:solidFill>
                  <a:srgbClr val="000000"/>
                </a:solidFill>
                <a:effectLst/>
                <a:latin typeface="Times New Roman" panose="02020603050405020304" pitchFamily="18" charset="0"/>
                <a:ea typeface="Times New Roman" panose="02020603050405020304" pitchFamily="18" charset="0"/>
              </a:rPr>
            </a:br>
            <a:r>
              <a:rPr lang="en-IN" sz="3000" b="1" kern="100" dirty="0">
                <a:solidFill>
                  <a:srgbClr val="000000"/>
                </a:solidFill>
                <a:effectLst/>
                <a:latin typeface="Times New Roman" panose="02020603050405020304" pitchFamily="18" charset="0"/>
                <a:ea typeface="Times New Roman" panose="02020603050405020304" pitchFamily="18" charset="0"/>
              </a:rPr>
              <a:t>WITH ADVANCED TECHNIQUES </a:t>
            </a:r>
            <a:br>
              <a:rPr lang="en-IN" sz="3000" kern="100" dirty="0">
                <a:solidFill>
                  <a:srgbClr val="000000"/>
                </a:solidFill>
                <a:effectLst/>
                <a:latin typeface="Times New Roman" panose="02020603050405020304" pitchFamily="18" charset="0"/>
                <a:ea typeface="Times New Roman" panose="02020603050405020304" pitchFamily="18" charset="0"/>
              </a:rPr>
            </a:br>
            <a:r>
              <a:rPr lang="en-IN" sz="3000" b="1" kern="100" dirty="0">
                <a:solidFill>
                  <a:srgbClr val="000000"/>
                </a:solidFill>
                <a:effectLst/>
                <a:latin typeface="Times New Roman" panose="02020603050405020304" pitchFamily="18" charset="0"/>
                <a:ea typeface="Times New Roman" panose="02020603050405020304" pitchFamily="18" charset="0"/>
              </a:rPr>
              <a:t>LIKE BACKGROUND </a:t>
            </a:r>
            <a:br>
              <a:rPr lang="en-IN" sz="3000" kern="100" dirty="0">
                <a:solidFill>
                  <a:srgbClr val="000000"/>
                </a:solidFill>
                <a:effectLst/>
                <a:latin typeface="Times New Roman" panose="02020603050405020304" pitchFamily="18" charset="0"/>
                <a:ea typeface="Times New Roman" panose="02020603050405020304" pitchFamily="18" charset="0"/>
              </a:rPr>
            </a:br>
            <a:r>
              <a:rPr lang="en-IN" sz="3000" b="1" kern="100" dirty="0">
                <a:solidFill>
                  <a:srgbClr val="000000"/>
                </a:solidFill>
                <a:effectLst/>
                <a:latin typeface="Times New Roman" panose="02020603050405020304" pitchFamily="18" charset="0"/>
                <a:ea typeface="Times New Roman" panose="02020603050405020304" pitchFamily="18" charset="0"/>
              </a:rPr>
              <a:t>SUBTRACTION, OPTICALFLOW </a:t>
            </a:r>
            <a:br>
              <a:rPr lang="en-IN" sz="3000" kern="100" dirty="0">
                <a:solidFill>
                  <a:srgbClr val="000000"/>
                </a:solidFill>
                <a:effectLst/>
                <a:latin typeface="Times New Roman" panose="02020603050405020304" pitchFamily="18" charset="0"/>
                <a:ea typeface="Times New Roman" panose="02020603050405020304" pitchFamily="18" charset="0"/>
              </a:rPr>
            </a:br>
            <a:r>
              <a:rPr lang="en-IN" sz="3000" b="1" kern="100" dirty="0">
                <a:solidFill>
                  <a:srgbClr val="000000"/>
                </a:solidFill>
                <a:effectLst/>
                <a:latin typeface="Times New Roman" panose="02020603050405020304" pitchFamily="18" charset="0"/>
                <a:ea typeface="Times New Roman" panose="02020603050405020304" pitchFamily="18" charset="0"/>
              </a:rPr>
              <a:t>AND OBJECT SEGMENTATION </a:t>
            </a:r>
            <a:br>
              <a:rPr lang="en-IN" sz="3000" kern="100" dirty="0">
                <a:solidFill>
                  <a:srgbClr val="000000"/>
                </a:solidFill>
                <a:effectLst/>
                <a:latin typeface="Times New Roman" panose="02020603050405020304" pitchFamily="18" charset="0"/>
                <a:ea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363B459-6CC1-28DB-6195-52A8E91E7CEE}"/>
              </a:ext>
            </a:extLst>
          </p:cNvPr>
          <p:cNvSpPr>
            <a:spLocks noGrp="1"/>
          </p:cNvSpPr>
          <p:nvPr>
            <p:ph type="subTitle" idx="1"/>
          </p:nvPr>
        </p:nvSpPr>
        <p:spPr>
          <a:xfrm>
            <a:off x="1876424" y="3602038"/>
            <a:ext cx="8791575" cy="2236054"/>
          </a:xfrm>
        </p:spPr>
        <p:txBody>
          <a:bodyPr>
            <a:normAutofit/>
          </a:bodyPr>
          <a:lstStyle/>
          <a:p>
            <a:pPr algn="l"/>
            <a:endParaRPr lang="en-IN" sz="2000" dirty="0">
              <a:solidFill>
                <a:schemeClr val="tx1"/>
              </a:solidFill>
              <a:latin typeface="Times New Roman" panose="02020603050405020304" pitchFamily="18" charset="0"/>
              <a:cs typeface="Times New Roman" panose="02020603050405020304" pitchFamily="18" charset="0"/>
            </a:endParaRPr>
          </a:p>
          <a:p>
            <a:pPr algn="l"/>
            <a:r>
              <a:rPr lang="en-IN" sz="2000" u="sng" dirty="0">
                <a:solidFill>
                  <a:schemeClr val="tx1"/>
                </a:solidFill>
                <a:latin typeface="Times New Roman" panose="02020603050405020304" pitchFamily="18" charset="0"/>
                <a:cs typeface="Times New Roman" panose="02020603050405020304" pitchFamily="18" charset="0"/>
              </a:rPr>
              <a:t>PRESENTED BY:</a:t>
            </a:r>
            <a:r>
              <a:rPr lang="en-IN" sz="2000" dirty="0">
                <a:solidFill>
                  <a:schemeClr val="tx1"/>
                </a:solidFill>
                <a:latin typeface="Times New Roman" panose="02020603050405020304" pitchFamily="18" charset="0"/>
                <a:cs typeface="Times New Roman" panose="02020603050405020304" pitchFamily="18" charset="0"/>
              </a:rPr>
              <a:t>                                                            </a:t>
            </a:r>
            <a:r>
              <a:rPr lang="en-IN" sz="2000" u="sng" dirty="0">
                <a:solidFill>
                  <a:schemeClr val="tx1"/>
                </a:solidFill>
                <a:latin typeface="Times New Roman" panose="02020603050405020304" pitchFamily="18" charset="0"/>
                <a:cs typeface="Times New Roman" panose="02020603050405020304" pitchFamily="18" charset="0"/>
              </a:rPr>
              <a:t>GUIDED BY:</a:t>
            </a:r>
          </a:p>
          <a:p>
            <a:pPr algn="l"/>
            <a:r>
              <a:rPr lang="en-IN" sz="2000" dirty="0">
                <a:solidFill>
                  <a:schemeClr val="tx1"/>
                </a:solidFill>
                <a:latin typeface="Times New Roman" panose="02020603050405020304" pitchFamily="18" charset="0"/>
                <a:cs typeface="Times New Roman" panose="02020603050405020304" pitchFamily="18" charset="0"/>
              </a:rPr>
              <a:t> ARAVINDHAN K                                                      MR.M.BETHARAJ.</a:t>
            </a:r>
          </a:p>
          <a:p>
            <a:pPr algn="l"/>
            <a:r>
              <a:rPr lang="en-IN" sz="2000" dirty="0">
                <a:solidFill>
                  <a:schemeClr val="tx1"/>
                </a:solidFill>
                <a:latin typeface="Times New Roman" panose="02020603050405020304" pitchFamily="18" charset="0"/>
                <a:cs typeface="Times New Roman" panose="02020603050405020304" pitchFamily="18" charset="0"/>
              </a:rPr>
              <a:t> 421623622005                                              ASSISTANT PROFESSOR OF MCA</a:t>
            </a:r>
          </a:p>
          <a:p>
            <a:pPr algn="l"/>
            <a:r>
              <a:rPr lang="en-IN" sz="20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1925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FFB5-6A1A-4B87-B9A1-9ED55981E59B}"/>
              </a:ext>
            </a:extLst>
          </p:cNvPr>
          <p:cNvSpPr>
            <a:spLocks noGrp="1"/>
          </p:cNvSpPr>
          <p:nvPr>
            <p:ph type="title"/>
          </p:nvPr>
        </p:nvSpPr>
        <p:spPr>
          <a:xfrm>
            <a:off x="555414" y="156238"/>
            <a:ext cx="8596668" cy="1320800"/>
          </a:xfrm>
        </p:spPr>
        <p:txBody>
          <a:bodyPr>
            <a:normAutofit/>
          </a:bodyPr>
          <a:lstStyle/>
          <a:p>
            <a:pPr algn="ctr"/>
            <a:r>
              <a:rPr lang="en-US" sz="3000" dirty="0">
                <a:solidFill>
                  <a:schemeClr val="tx1"/>
                </a:solidFill>
                <a:latin typeface="Times New Roman" panose="02020603050405020304" pitchFamily="18" charset="0"/>
                <a:cs typeface="Times New Roman" panose="02020603050405020304" pitchFamily="18" charset="0"/>
              </a:rPr>
              <a:t>MODULE DESCRIPTION</a:t>
            </a:r>
            <a:endParaRPr lang="en-IN" sz="3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335783-A2E2-6F74-C600-892316BA9626}"/>
              </a:ext>
            </a:extLst>
          </p:cNvPr>
          <p:cNvSpPr>
            <a:spLocks noGrp="1"/>
          </p:cNvSpPr>
          <p:nvPr>
            <p:ph idx="1"/>
          </p:nvPr>
        </p:nvSpPr>
        <p:spPr>
          <a:xfrm>
            <a:off x="772012" y="1419914"/>
            <a:ext cx="8596668" cy="3880773"/>
          </a:xfrm>
        </p:spPr>
        <p:txBody>
          <a:bodyPr>
            <a:normAutofit/>
          </a:bodyPr>
          <a:lstStyle/>
          <a:p>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a:t>
            </a:r>
          </a:p>
          <a:p>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Preprocessing.</a:t>
            </a:r>
          </a:p>
          <a:p>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Exploratory Data Analysis (EDA).</a:t>
            </a:r>
          </a:p>
          <a:p>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 Building.</a:t>
            </a:r>
          </a:p>
          <a:p>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 Evaluation</a:t>
            </a:r>
            <a:r>
              <a:rPr lang="en-IN" sz="20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Comparison of Model.</a:t>
            </a:r>
          </a:p>
          <a:p>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Real-Time Processing</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Integration.</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854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B7635-8AC0-1E71-AB4B-91D9B5761B29}"/>
              </a:ext>
            </a:extLst>
          </p:cNvPr>
          <p:cNvSpPr>
            <a:spLocks noGrp="1"/>
          </p:cNvSpPr>
          <p:nvPr>
            <p:ph type="title"/>
          </p:nvPr>
        </p:nvSpPr>
        <p:spPr>
          <a:xfrm>
            <a:off x="677334" y="156238"/>
            <a:ext cx="8596668" cy="1320800"/>
          </a:xfrm>
        </p:spPr>
        <p:txBody>
          <a:bodyPr>
            <a:normAutofit/>
          </a:bodyPr>
          <a:lstStyle/>
          <a:p>
            <a:r>
              <a:rPr lang="en-IN"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a:t>
            </a:r>
            <a:endParaRPr lang="en-IN" sz="3000" dirty="0"/>
          </a:p>
        </p:txBody>
      </p:sp>
      <p:sp>
        <p:nvSpPr>
          <p:cNvPr id="3" name="Content Placeholder 2">
            <a:extLst>
              <a:ext uri="{FF2B5EF4-FFF2-40B4-BE49-F238E27FC236}">
                <a16:creationId xmlns:a16="http://schemas.microsoft.com/office/drawing/2014/main" id="{20310D6D-9011-2DF5-4E05-1D8D61F4CDA5}"/>
              </a:ext>
            </a:extLst>
          </p:cNvPr>
          <p:cNvSpPr>
            <a:spLocks noGrp="1"/>
          </p:cNvSpPr>
          <p:nvPr>
            <p:ph idx="1"/>
          </p:nvPr>
        </p:nvSpPr>
        <p:spPr>
          <a:xfrm>
            <a:off x="677334" y="1012022"/>
            <a:ext cx="8596668" cy="3880773"/>
          </a:xfrm>
        </p:spPr>
        <p:txBody>
          <a:bodyPr>
            <a:noAutofit/>
          </a:bodyPr>
          <a:lstStyle/>
          <a:p>
            <a:r>
              <a:rPr lang="en-US" sz="2000" dirty="0">
                <a:latin typeface="Times New Roman" panose="02020603050405020304" pitchFamily="18" charset="0"/>
                <a:cs typeface="Times New Roman" panose="02020603050405020304" pitchFamily="18" charset="0"/>
              </a:rPr>
              <a:t>The Data Collection module is essential for training moving object detection systems.</a:t>
            </a:r>
          </a:p>
          <a:p>
            <a:r>
              <a:rPr lang="en-US" sz="2000" dirty="0">
                <a:latin typeface="Times New Roman" panose="02020603050405020304" pitchFamily="18" charset="0"/>
                <a:cs typeface="Times New Roman" panose="02020603050405020304" pitchFamily="18" charset="0"/>
              </a:rPr>
              <a:t>It involves sourcing diverse video or image data from platforms like Kaggle or custom setups using drones and cameras.</a:t>
            </a:r>
          </a:p>
          <a:p>
            <a:r>
              <a:rPr lang="en-US" sz="2000" dirty="0">
                <a:latin typeface="Times New Roman" panose="02020603050405020304" pitchFamily="18" charset="0"/>
                <a:cs typeface="Times New Roman" panose="02020603050405020304" pitchFamily="18" charset="0"/>
              </a:rPr>
              <a:t>The dataset should cover varied environments, lighting conditions, and object types to ensure model robustness.</a:t>
            </a:r>
          </a:p>
          <a:p>
            <a:r>
              <a:rPr lang="en-US" sz="2000" dirty="0">
                <a:latin typeface="Times New Roman" panose="02020603050405020304" pitchFamily="18" charset="0"/>
                <a:cs typeface="Times New Roman" panose="02020603050405020304" pitchFamily="18" charset="0"/>
              </a:rPr>
              <a:t>Accurate annotation is critical, marking each object and its class in every frame.</a:t>
            </a:r>
          </a:p>
          <a:p>
            <a:r>
              <a:rPr lang="en-US" sz="2000" dirty="0">
                <a:latin typeface="Times New Roman" panose="02020603050405020304" pitchFamily="18" charset="0"/>
                <a:cs typeface="Times New Roman" panose="02020603050405020304" pitchFamily="18" charset="0"/>
              </a:rPr>
              <a:t>Tools and techniques like data augmentation (e.g., rotation, brightness changes) help expand and strengthen the dataset.</a:t>
            </a:r>
          </a:p>
          <a:p>
            <a:r>
              <a:rPr lang="en-US" sz="2000" dirty="0">
                <a:latin typeface="Times New Roman" panose="02020603050405020304" pitchFamily="18" charset="0"/>
                <a:cs typeface="Times New Roman" panose="02020603050405020304" pitchFamily="18" charset="0"/>
              </a:rPr>
              <a:t>This comprehensive approach improves the model's ability to detect objects in real-world scenarios.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7DECC-7B2C-0954-380B-763C1D5A1E28}"/>
              </a:ext>
            </a:extLst>
          </p:cNvPr>
          <p:cNvSpPr>
            <a:spLocks noGrp="1"/>
          </p:cNvSpPr>
          <p:nvPr>
            <p:ph type="title"/>
          </p:nvPr>
        </p:nvSpPr>
        <p:spPr/>
        <p:txBody>
          <a:bodyPr/>
          <a:lstStyle/>
          <a:p>
            <a:endParaRPr lang="en-IN" dirty="0"/>
          </a:p>
        </p:txBody>
      </p:sp>
      <p:pic>
        <p:nvPicPr>
          <p:cNvPr id="10" name="Content Placeholder 9">
            <a:extLst>
              <a:ext uri="{FF2B5EF4-FFF2-40B4-BE49-F238E27FC236}">
                <a16:creationId xmlns:a16="http://schemas.microsoft.com/office/drawing/2014/main" id="{436FAC83-BEDC-BFF3-B384-6FAABFB811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338" y="406400"/>
            <a:ext cx="8732739" cy="5728677"/>
          </a:xfrm>
        </p:spPr>
      </p:pic>
    </p:spTree>
    <p:extLst>
      <p:ext uri="{BB962C8B-B14F-4D97-AF65-F5344CB8AC3E}">
        <p14:creationId xmlns:p14="http://schemas.microsoft.com/office/powerpoint/2010/main" val="2322499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EE666-B7EA-4E93-85FC-4F904A17FB2E}"/>
              </a:ext>
            </a:extLst>
          </p:cNvPr>
          <p:cNvSpPr>
            <a:spLocks noGrp="1"/>
          </p:cNvSpPr>
          <p:nvPr>
            <p:ph type="title"/>
          </p:nvPr>
        </p:nvSpPr>
        <p:spPr>
          <a:xfrm>
            <a:off x="677334" y="336062"/>
            <a:ext cx="8596668" cy="508000"/>
          </a:xfrm>
        </p:spPr>
        <p:txBody>
          <a:bodyPr>
            <a:normAutofit fontScale="90000"/>
          </a:bodyPr>
          <a:lstStyle/>
          <a:p>
            <a:r>
              <a:rPr lang="en-US" sz="3000" dirty="0">
                <a:solidFill>
                  <a:schemeClr val="tx1"/>
                </a:solidFill>
                <a:latin typeface="Times New Roman" panose="02020603050405020304" pitchFamily="18" charset="0"/>
                <a:cs typeface="Times New Roman" panose="02020603050405020304" pitchFamily="18" charset="0"/>
              </a:rPr>
              <a:t>DATA PREPROCESSING:</a:t>
            </a:r>
            <a:endParaRPr lang="en-IN" sz="3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BD8E2E-6378-4183-2868-F67363B61023}"/>
              </a:ext>
            </a:extLst>
          </p:cNvPr>
          <p:cNvSpPr>
            <a:spLocks noGrp="1"/>
          </p:cNvSpPr>
          <p:nvPr>
            <p:ph idx="1"/>
          </p:nvPr>
        </p:nvSpPr>
        <p:spPr>
          <a:xfrm>
            <a:off x="677334" y="1027358"/>
            <a:ext cx="8596668" cy="3880773"/>
          </a:xfrm>
        </p:spPr>
        <p:txBody>
          <a:bodyPr>
            <a:noAutofit/>
          </a:bodyPr>
          <a:lstStyle/>
          <a:p>
            <a:r>
              <a:rPr lang="en-IN" sz="2000" dirty="0">
                <a:solidFill>
                  <a:srgbClr val="000000"/>
                </a:solidFill>
                <a:effectLst/>
                <a:latin typeface="Times New Roman" panose="02020603050405020304" pitchFamily="18" charset="0"/>
                <a:ea typeface="Times New Roman" panose="02020603050405020304" pitchFamily="18" charset="0"/>
              </a:rPr>
              <a:t> Once the data is collected, the next step is Data Preprocessing, which transforms raw data into a usable format for analysis and model training.</a:t>
            </a:r>
          </a:p>
          <a:p>
            <a:r>
              <a:rPr lang="en-IN" sz="2000" dirty="0">
                <a:solidFill>
                  <a:srgbClr val="000000"/>
                </a:solidFill>
                <a:effectLst/>
                <a:latin typeface="Times New Roman" panose="02020603050405020304" pitchFamily="18" charset="0"/>
                <a:ea typeface="Times New Roman" panose="02020603050405020304" pitchFamily="18" charset="0"/>
              </a:rPr>
              <a:t> This step is crucial for ensuring data integrity and preparing it for the next phases of the project.</a:t>
            </a:r>
          </a:p>
          <a:p>
            <a:r>
              <a:rPr lang="en-IN" sz="2000" dirty="0">
                <a:solidFill>
                  <a:srgbClr val="000000"/>
                </a:solidFill>
                <a:effectLst/>
                <a:latin typeface="Times New Roman" panose="02020603050405020304" pitchFamily="18" charset="0"/>
                <a:ea typeface="Times New Roman" panose="02020603050405020304" pitchFamily="18" charset="0"/>
              </a:rPr>
              <a:t> The preprocessing workflow typically begins with data cleaning, where erroneous entries—such as </a:t>
            </a:r>
            <a:r>
              <a:rPr lang="en-IN" sz="2000" dirty="0" err="1">
                <a:solidFill>
                  <a:srgbClr val="000000"/>
                </a:solidFill>
                <a:effectLst/>
                <a:latin typeface="Times New Roman" panose="02020603050405020304" pitchFamily="18" charset="0"/>
                <a:ea typeface="Times New Roman" panose="02020603050405020304" pitchFamily="18" charset="0"/>
              </a:rPr>
              <a:t>mislabeled</a:t>
            </a:r>
            <a:r>
              <a:rPr lang="en-IN" sz="2000" dirty="0">
                <a:solidFill>
                  <a:srgbClr val="000000"/>
                </a:solidFill>
                <a:effectLst/>
                <a:latin typeface="Times New Roman" panose="02020603050405020304" pitchFamily="18" charset="0"/>
                <a:ea typeface="Times New Roman" panose="02020603050405020304" pitchFamily="18" charset="0"/>
              </a:rPr>
              <a:t> images or corrupted files—are addressed.</a:t>
            </a:r>
          </a:p>
          <a:p>
            <a:r>
              <a:rPr lang="en-IN" sz="2000" dirty="0">
                <a:solidFill>
                  <a:srgbClr val="000000"/>
                </a:solidFill>
                <a:effectLst/>
                <a:latin typeface="Times New Roman" panose="02020603050405020304" pitchFamily="18" charset="0"/>
                <a:ea typeface="Times New Roman" panose="02020603050405020304" pitchFamily="18" charset="0"/>
              </a:rPr>
              <a:t> This may involve using scripts to automate the identification of common errors, ensuring that the dataset is as accurate as possible before it is fed into the model. </a:t>
            </a:r>
          </a:p>
          <a:p>
            <a:r>
              <a:rPr lang="en-IN" sz="2000" kern="100" dirty="0">
                <a:solidFill>
                  <a:srgbClr val="000000"/>
                </a:solidFill>
                <a:effectLst/>
                <a:latin typeface="Times New Roman" panose="02020603050405020304" pitchFamily="18" charset="0"/>
                <a:ea typeface="Times New Roman" panose="02020603050405020304" pitchFamily="18" charset="0"/>
              </a:rPr>
              <a:t>Normalization is another critical component of data preprocessing. </a:t>
            </a:r>
          </a:p>
          <a:p>
            <a:r>
              <a:rPr lang="en-IN" sz="2000" kern="100" dirty="0">
                <a:solidFill>
                  <a:srgbClr val="000000"/>
                </a:solidFill>
                <a:effectLst/>
                <a:latin typeface="Times New Roman" panose="02020603050405020304" pitchFamily="18" charset="0"/>
                <a:ea typeface="Times New Roman" panose="02020603050405020304" pitchFamily="18" charset="0"/>
              </a:rPr>
              <a:t>Standardizing pixel values across the dataset helps improve model performance by ensuring consistency during training. </a:t>
            </a:r>
          </a:p>
          <a:p>
            <a:r>
              <a:rPr lang="en-IN" sz="2000" kern="100" dirty="0">
                <a:solidFill>
                  <a:srgbClr val="000000"/>
                </a:solidFill>
                <a:effectLst/>
                <a:latin typeface="Times New Roman" panose="02020603050405020304" pitchFamily="18" charset="0"/>
                <a:ea typeface="Times New Roman" panose="02020603050405020304" pitchFamily="18" charset="0"/>
              </a:rPr>
              <a:t>This can involve scaling pixel values to a range between 0 and 1, making the data more manageable for neural networks. </a:t>
            </a:r>
          </a:p>
        </p:txBody>
      </p:sp>
    </p:spTree>
    <p:extLst>
      <p:ext uri="{BB962C8B-B14F-4D97-AF65-F5344CB8AC3E}">
        <p14:creationId xmlns:p14="http://schemas.microsoft.com/office/powerpoint/2010/main" val="1018390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CFB69-86DE-A771-1A16-0E4225D410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7D0FAD-58CD-4799-5D13-E40F11931581}"/>
              </a:ext>
            </a:extLst>
          </p:cNvPr>
          <p:cNvSpPr>
            <a:spLocks noGrp="1"/>
          </p:cNvSpPr>
          <p:nvPr>
            <p:ph idx="1"/>
          </p:nvPr>
        </p:nvSpPr>
        <p:spPr/>
        <p:txBody>
          <a:bodyPr/>
          <a:lstStyle/>
          <a:p>
            <a:endParaRPr lang="en-IN"/>
          </a:p>
        </p:txBody>
      </p:sp>
      <p:grpSp>
        <p:nvGrpSpPr>
          <p:cNvPr id="4" name="Group 3">
            <a:extLst>
              <a:ext uri="{FF2B5EF4-FFF2-40B4-BE49-F238E27FC236}">
                <a16:creationId xmlns:a16="http://schemas.microsoft.com/office/drawing/2014/main" id="{C3790518-2B37-D2BE-66BF-DCF58AAA43B3}"/>
              </a:ext>
            </a:extLst>
          </p:cNvPr>
          <p:cNvGrpSpPr/>
          <p:nvPr/>
        </p:nvGrpSpPr>
        <p:grpSpPr>
          <a:xfrm>
            <a:off x="539262" y="484554"/>
            <a:ext cx="9128369" cy="5845908"/>
            <a:chOff x="0" y="0"/>
            <a:chExt cx="5696839" cy="4744157"/>
          </a:xfrm>
        </p:grpSpPr>
        <p:sp>
          <p:nvSpPr>
            <p:cNvPr id="5" name="Rectangle 4">
              <a:extLst>
                <a:ext uri="{FF2B5EF4-FFF2-40B4-BE49-F238E27FC236}">
                  <a16:creationId xmlns:a16="http://schemas.microsoft.com/office/drawing/2014/main" id="{F758C43A-FE6B-5F01-A52B-A6D35D21FCAB}"/>
                </a:ext>
              </a:extLst>
            </p:cNvPr>
            <p:cNvSpPr/>
            <p:nvPr/>
          </p:nvSpPr>
          <p:spPr>
            <a:xfrm>
              <a:off x="5646166" y="4519777"/>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pic>
          <p:nvPicPr>
            <p:cNvPr id="6" name="Picture 5">
              <a:extLst>
                <a:ext uri="{FF2B5EF4-FFF2-40B4-BE49-F238E27FC236}">
                  <a16:creationId xmlns:a16="http://schemas.microsoft.com/office/drawing/2014/main" id="{8E890B59-1D4C-AA0A-7926-86965381B527}"/>
                </a:ext>
              </a:extLst>
            </p:cNvPr>
            <p:cNvPicPr/>
            <p:nvPr/>
          </p:nvPicPr>
          <p:blipFill>
            <a:blip r:embed="rId2"/>
            <a:stretch>
              <a:fillRect/>
            </a:stretch>
          </p:blipFill>
          <p:spPr>
            <a:xfrm>
              <a:off x="0" y="0"/>
              <a:ext cx="5625084" cy="4634484"/>
            </a:xfrm>
            <a:prstGeom prst="rect">
              <a:avLst/>
            </a:prstGeom>
          </p:spPr>
        </p:pic>
        <p:pic>
          <p:nvPicPr>
            <p:cNvPr id="7" name="Picture 6">
              <a:extLst>
                <a:ext uri="{FF2B5EF4-FFF2-40B4-BE49-F238E27FC236}">
                  <a16:creationId xmlns:a16="http://schemas.microsoft.com/office/drawing/2014/main" id="{81F3B88A-91ED-4FAA-2303-0D5F9E1B3F37}"/>
                </a:ext>
              </a:extLst>
            </p:cNvPr>
            <p:cNvPicPr/>
            <p:nvPr/>
          </p:nvPicPr>
          <p:blipFill>
            <a:blip r:embed="rId3"/>
            <a:stretch>
              <a:fillRect/>
            </a:stretch>
          </p:blipFill>
          <p:spPr>
            <a:xfrm>
              <a:off x="64262" y="64389"/>
              <a:ext cx="5442585" cy="4452239"/>
            </a:xfrm>
            <a:prstGeom prst="rect">
              <a:avLst/>
            </a:prstGeom>
          </p:spPr>
        </p:pic>
        <p:sp>
          <p:nvSpPr>
            <p:cNvPr id="8" name="Shape 4038">
              <a:extLst>
                <a:ext uri="{FF2B5EF4-FFF2-40B4-BE49-F238E27FC236}">
                  <a16:creationId xmlns:a16="http://schemas.microsoft.com/office/drawing/2014/main" id="{A6CCC7AF-6C8E-D444-BE83-DFC4723DD0B3}"/>
                </a:ext>
              </a:extLst>
            </p:cNvPr>
            <p:cNvSpPr/>
            <p:nvPr/>
          </p:nvSpPr>
          <p:spPr>
            <a:xfrm>
              <a:off x="45212" y="45339"/>
              <a:ext cx="5480685" cy="4490339"/>
            </a:xfrm>
            <a:custGeom>
              <a:avLst/>
              <a:gdLst/>
              <a:ahLst/>
              <a:cxnLst/>
              <a:rect l="0" t="0" r="0" b="0"/>
              <a:pathLst>
                <a:path w="5480685" h="4490339">
                  <a:moveTo>
                    <a:pt x="0" y="4490339"/>
                  </a:moveTo>
                  <a:lnTo>
                    <a:pt x="5480685" y="4490339"/>
                  </a:lnTo>
                  <a:lnTo>
                    <a:pt x="5480685" y="0"/>
                  </a:lnTo>
                  <a:lnTo>
                    <a:pt x="0" y="0"/>
                  </a:lnTo>
                  <a:close/>
                </a:path>
              </a:pathLst>
            </a:custGeom>
            <a:ln w="38100" cap="sq">
              <a:miter lim="127000"/>
            </a:ln>
          </p:spPr>
          <p:style>
            <a:lnRef idx="1">
              <a:srgbClr val="000000"/>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4121526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A7C2A-6D1A-7C98-DA94-70FE69BD3A92}"/>
              </a:ext>
            </a:extLst>
          </p:cNvPr>
          <p:cNvSpPr>
            <a:spLocks noGrp="1"/>
          </p:cNvSpPr>
          <p:nvPr>
            <p:ph type="title"/>
          </p:nvPr>
        </p:nvSpPr>
        <p:spPr>
          <a:xfrm>
            <a:off x="677334" y="609600"/>
            <a:ext cx="8596668" cy="695569"/>
          </a:xfrm>
        </p:spPr>
        <p:txBody>
          <a:bodyPr>
            <a:normAutofit fontScale="90000"/>
          </a:bodyPr>
          <a:lstStyle/>
          <a:p>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Exploratory Data Analysis (EDA):</a:t>
            </a:r>
            <a:b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0EE3480-CE57-0812-81D9-5167DCE6632E}"/>
              </a:ext>
            </a:extLst>
          </p:cNvPr>
          <p:cNvSpPr>
            <a:spLocks noGrp="1"/>
          </p:cNvSpPr>
          <p:nvPr>
            <p:ph idx="1"/>
          </p:nvPr>
        </p:nvSpPr>
        <p:spPr>
          <a:xfrm>
            <a:off x="786749" y="1433759"/>
            <a:ext cx="8596668" cy="3880773"/>
          </a:xfrm>
        </p:spPr>
        <p:txBody>
          <a:bodyPr>
            <a:noAutofit/>
          </a:bodyPr>
          <a:lstStyle/>
          <a:p>
            <a:r>
              <a:rPr lang="en-IN" sz="2000" kern="100" dirty="0">
                <a:solidFill>
                  <a:srgbClr val="000000"/>
                </a:solidFill>
                <a:effectLst/>
                <a:latin typeface="Times New Roman" panose="02020603050405020304" pitchFamily="18" charset="0"/>
                <a:ea typeface="Times New Roman" panose="02020603050405020304" pitchFamily="18" charset="0"/>
              </a:rPr>
              <a:t>The Exploratory Data Analysis (EDA) module is vital for understanding the dataset's characteristics and identifying potential patterns or issues that may impact model performance. </a:t>
            </a:r>
          </a:p>
          <a:p>
            <a:r>
              <a:rPr lang="en-IN" sz="2000" kern="100" dirty="0">
                <a:solidFill>
                  <a:srgbClr val="000000"/>
                </a:solidFill>
                <a:effectLst/>
                <a:latin typeface="Times New Roman" panose="02020603050405020304" pitchFamily="18" charset="0"/>
                <a:ea typeface="Times New Roman" panose="02020603050405020304" pitchFamily="18" charset="0"/>
              </a:rPr>
              <a:t>EDA involves a combination of statistical analysis and visualization techniques to provide insights into the data. </a:t>
            </a:r>
          </a:p>
          <a:p>
            <a:r>
              <a:rPr lang="en-IN" sz="2000" kern="100" dirty="0">
                <a:solidFill>
                  <a:srgbClr val="000000"/>
                </a:solidFill>
                <a:effectLst/>
                <a:latin typeface="Times New Roman" panose="02020603050405020304" pitchFamily="18" charset="0"/>
                <a:ea typeface="Times New Roman" panose="02020603050405020304" pitchFamily="18" charset="0"/>
              </a:rPr>
              <a:t>For example, using histograms or box plots to visualize the distribution of object classes can help identify any imbalances in the dataset, prompting necessary adjustments in data collection or augmentation strategies.</a:t>
            </a:r>
          </a:p>
          <a:p>
            <a:r>
              <a:rPr lang="en-IN" sz="2000" dirty="0">
                <a:solidFill>
                  <a:srgbClr val="000000"/>
                </a:solidFill>
                <a:effectLst/>
                <a:latin typeface="Times New Roman" panose="02020603050405020304" pitchFamily="18" charset="0"/>
                <a:ea typeface="Times New Roman" panose="02020603050405020304" pitchFamily="18" charset="0"/>
              </a:rPr>
              <a:t>Additionally, EDA explores the temporal dynamics of moving objects captured in video data. </a:t>
            </a:r>
            <a:r>
              <a:rPr lang="en-IN" sz="2000" dirty="0" err="1">
                <a:solidFill>
                  <a:srgbClr val="000000"/>
                </a:solidFill>
                <a:effectLst/>
                <a:latin typeface="Times New Roman" panose="02020603050405020304" pitchFamily="18" charset="0"/>
                <a:ea typeface="Times New Roman" panose="02020603050405020304" pitchFamily="18" charset="0"/>
              </a:rPr>
              <a:t>Analyzing</a:t>
            </a:r>
            <a:r>
              <a:rPr lang="en-IN" sz="2000" dirty="0">
                <a:solidFill>
                  <a:srgbClr val="000000"/>
                </a:solidFill>
                <a:effectLst/>
                <a:latin typeface="Times New Roman" panose="02020603050405020304" pitchFamily="18" charset="0"/>
                <a:ea typeface="Times New Roman" panose="02020603050405020304" pitchFamily="18" charset="0"/>
              </a:rPr>
              <a:t> object trajectories, speeds, and </a:t>
            </a:r>
            <a:r>
              <a:rPr lang="en-IN" sz="2000" dirty="0" err="1">
                <a:solidFill>
                  <a:srgbClr val="000000"/>
                </a:solidFill>
                <a:effectLst/>
                <a:latin typeface="Times New Roman" panose="02020603050405020304" pitchFamily="18" charset="0"/>
                <a:ea typeface="Times New Roman" panose="02020603050405020304" pitchFamily="18" charset="0"/>
              </a:rPr>
              <a:t>behaviors</a:t>
            </a:r>
            <a:r>
              <a:rPr lang="en-IN" sz="2000" dirty="0">
                <a:solidFill>
                  <a:srgbClr val="000000"/>
                </a:solidFill>
                <a:effectLst/>
                <a:latin typeface="Times New Roman" panose="02020603050405020304" pitchFamily="18" charset="0"/>
                <a:ea typeface="Times New Roman" panose="02020603050405020304" pitchFamily="18" charset="0"/>
              </a:rPr>
              <a:t> offers valuable insights that can inform model design and feature selection.</a:t>
            </a:r>
            <a:r>
              <a:rPr lang="en-IN" sz="2000" kern="100" dirty="0">
                <a:solidFill>
                  <a:srgbClr val="000000"/>
                </a:solidFill>
                <a:effectLst/>
                <a:latin typeface="Times New Roman" panose="02020603050405020304" pitchFamily="18" charset="0"/>
                <a:ea typeface="Times New Roman" panose="02020603050405020304" pitchFamily="18" charset="0"/>
              </a:rPr>
              <a:t>  </a:t>
            </a:r>
          </a:p>
          <a:p>
            <a:r>
              <a:rPr lang="en-IN" sz="2000" dirty="0">
                <a:solidFill>
                  <a:srgbClr val="000000"/>
                </a:solidFill>
                <a:effectLst/>
                <a:latin typeface="Times New Roman" panose="02020603050405020304" pitchFamily="18" charset="0"/>
                <a:ea typeface="Times New Roman" panose="02020603050405020304" pitchFamily="18" charset="0"/>
              </a:rPr>
              <a:t>Overall, EDA not only enhances understanding of the dataset but also sets the groundwork for informed model building and evaluation.</a:t>
            </a:r>
            <a:endParaRPr lang="en-IN" sz="2000" dirty="0"/>
          </a:p>
        </p:txBody>
      </p:sp>
    </p:spTree>
    <p:extLst>
      <p:ext uri="{BB962C8B-B14F-4D97-AF65-F5344CB8AC3E}">
        <p14:creationId xmlns:p14="http://schemas.microsoft.com/office/powerpoint/2010/main" val="412629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D51-C41E-DF41-DAAD-1DD9048B5B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5820E3-4FD8-0CDE-A16B-DC17526245A0}"/>
              </a:ext>
            </a:extLst>
          </p:cNvPr>
          <p:cNvSpPr>
            <a:spLocks noGrp="1"/>
          </p:cNvSpPr>
          <p:nvPr>
            <p:ph idx="1"/>
          </p:nvPr>
        </p:nvSpPr>
        <p:spPr/>
        <p:txBody>
          <a:bodyPr/>
          <a:lstStyle/>
          <a:p>
            <a:endParaRPr lang="en-IN" dirty="0"/>
          </a:p>
        </p:txBody>
      </p:sp>
      <p:grpSp>
        <p:nvGrpSpPr>
          <p:cNvPr id="4" name="Group 3">
            <a:extLst>
              <a:ext uri="{FF2B5EF4-FFF2-40B4-BE49-F238E27FC236}">
                <a16:creationId xmlns:a16="http://schemas.microsoft.com/office/drawing/2014/main" id="{1D56B1B9-EE46-294D-9FAA-228FF6D0C2BF}"/>
              </a:ext>
            </a:extLst>
          </p:cNvPr>
          <p:cNvGrpSpPr/>
          <p:nvPr/>
        </p:nvGrpSpPr>
        <p:grpSpPr>
          <a:xfrm>
            <a:off x="492369" y="0"/>
            <a:ext cx="9167446" cy="6478954"/>
            <a:chOff x="0" y="0"/>
            <a:chExt cx="5823026" cy="4794221"/>
          </a:xfrm>
        </p:grpSpPr>
        <p:sp>
          <p:nvSpPr>
            <p:cNvPr id="5" name="Rectangle 4">
              <a:extLst>
                <a:ext uri="{FF2B5EF4-FFF2-40B4-BE49-F238E27FC236}">
                  <a16:creationId xmlns:a16="http://schemas.microsoft.com/office/drawing/2014/main" id="{3642899C-9C80-6EC7-8837-6EC221D659BA}"/>
                </a:ext>
              </a:extLst>
            </p:cNvPr>
            <p:cNvSpPr/>
            <p:nvPr/>
          </p:nvSpPr>
          <p:spPr>
            <a:xfrm>
              <a:off x="0" y="0"/>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sp>
          <p:nvSpPr>
            <p:cNvPr id="6" name="Rectangle 5">
              <a:extLst>
                <a:ext uri="{FF2B5EF4-FFF2-40B4-BE49-F238E27FC236}">
                  <a16:creationId xmlns:a16="http://schemas.microsoft.com/office/drawing/2014/main" id="{6D03FBF4-8ABF-0D85-62A1-4610E576F039}"/>
                </a:ext>
              </a:extLst>
            </p:cNvPr>
            <p:cNvSpPr/>
            <p:nvPr/>
          </p:nvSpPr>
          <p:spPr>
            <a:xfrm>
              <a:off x="5772353" y="4569841"/>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pic>
          <p:nvPicPr>
            <p:cNvPr id="7" name="Picture 6">
              <a:extLst>
                <a:ext uri="{FF2B5EF4-FFF2-40B4-BE49-F238E27FC236}">
                  <a16:creationId xmlns:a16="http://schemas.microsoft.com/office/drawing/2014/main" id="{41E82C09-B012-2762-988C-A7D49B544566}"/>
                </a:ext>
              </a:extLst>
            </p:cNvPr>
            <p:cNvPicPr/>
            <p:nvPr/>
          </p:nvPicPr>
          <p:blipFill>
            <a:blip r:embed="rId2"/>
            <a:stretch>
              <a:fillRect/>
            </a:stretch>
          </p:blipFill>
          <p:spPr>
            <a:xfrm>
              <a:off x="11887" y="372897"/>
              <a:ext cx="5743956" cy="4317492"/>
            </a:xfrm>
            <a:prstGeom prst="rect">
              <a:avLst/>
            </a:prstGeom>
          </p:spPr>
        </p:pic>
        <p:pic>
          <p:nvPicPr>
            <p:cNvPr id="8" name="Picture 7">
              <a:extLst>
                <a:ext uri="{FF2B5EF4-FFF2-40B4-BE49-F238E27FC236}">
                  <a16:creationId xmlns:a16="http://schemas.microsoft.com/office/drawing/2014/main" id="{E319558D-F52D-9DCB-7C0B-2E3D696D20E4}"/>
                </a:ext>
              </a:extLst>
            </p:cNvPr>
            <p:cNvPicPr/>
            <p:nvPr/>
          </p:nvPicPr>
          <p:blipFill>
            <a:blip r:embed="rId3"/>
            <a:stretch>
              <a:fillRect/>
            </a:stretch>
          </p:blipFill>
          <p:spPr>
            <a:xfrm>
              <a:off x="75895" y="436905"/>
              <a:ext cx="5561331" cy="4134358"/>
            </a:xfrm>
            <a:prstGeom prst="rect">
              <a:avLst/>
            </a:prstGeom>
          </p:spPr>
        </p:pic>
        <p:sp>
          <p:nvSpPr>
            <p:cNvPr id="9" name="Shape 4072">
              <a:extLst>
                <a:ext uri="{FF2B5EF4-FFF2-40B4-BE49-F238E27FC236}">
                  <a16:creationId xmlns:a16="http://schemas.microsoft.com/office/drawing/2014/main" id="{A0311A8E-920F-D250-8FEB-02C532D38EE1}"/>
                </a:ext>
              </a:extLst>
            </p:cNvPr>
            <p:cNvSpPr/>
            <p:nvPr/>
          </p:nvSpPr>
          <p:spPr>
            <a:xfrm>
              <a:off x="56845" y="417855"/>
              <a:ext cx="5599431" cy="4172459"/>
            </a:xfrm>
            <a:custGeom>
              <a:avLst/>
              <a:gdLst/>
              <a:ahLst/>
              <a:cxnLst/>
              <a:rect l="0" t="0" r="0" b="0"/>
              <a:pathLst>
                <a:path w="5599431" h="4172459">
                  <a:moveTo>
                    <a:pt x="0" y="4172459"/>
                  </a:moveTo>
                  <a:lnTo>
                    <a:pt x="5599431" y="4172459"/>
                  </a:lnTo>
                  <a:lnTo>
                    <a:pt x="5599431" y="0"/>
                  </a:lnTo>
                  <a:lnTo>
                    <a:pt x="0" y="0"/>
                  </a:lnTo>
                  <a:close/>
                </a:path>
              </a:pathLst>
            </a:custGeom>
            <a:ln w="38100" cap="sq">
              <a:miter lim="127000"/>
            </a:ln>
          </p:spPr>
          <p:style>
            <a:lnRef idx="1">
              <a:srgbClr val="000000"/>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724945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322B-FA57-5524-C24D-35AEAD69D5A9}"/>
              </a:ext>
            </a:extLst>
          </p:cNvPr>
          <p:cNvSpPr>
            <a:spLocks noGrp="1"/>
          </p:cNvSpPr>
          <p:nvPr>
            <p:ph type="title"/>
          </p:nvPr>
        </p:nvSpPr>
        <p:spPr>
          <a:xfrm>
            <a:off x="677334" y="359507"/>
            <a:ext cx="8596668" cy="609600"/>
          </a:xfrm>
        </p:spPr>
        <p:txBody>
          <a:bodyPr>
            <a:normAutofit/>
          </a:bodyPr>
          <a:lstStyle/>
          <a:p>
            <a:r>
              <a:rPr lang="en-US" sz="3000" dirty="0">
                <a:solidFill>
                  <a:schemeClr val="tx1"/>
                </a:solidFill>
                <a:latin typeface="Times New Roman" panose="02020603050405020304" pitchFamily="18" charset="0"/>
                <a:cs typeface="Times New Roman" panose="02020603050405020304" pitchFamily="18" charset="0"/>
              </a:rPr>
              <a:t>MODEL BUILDING:</a:t>
            </a:r>
            <a:endParaRPr lang="en-IN" sz="30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7EEEBDA-C08A-1234-2D8F-20C7597802C6}"/>
              </a:ext>
            </a:extLst>
          </p:cNvPr>
          <p:cNvSpPr>
            <a:spLocks noGrp="1"/>
          </p:cNvSpPr>
          <p:nvPr>
            <p:ph idx="1"/>
          </p:nvPr>
        </p:nvSpPr>
        <p:spPr>
          <a:xfrm>
            <a:off x="677334" y="1136773"/>
            <a:ext cx="8596668" cy="3880773"/>
          </a:xfrm>
        </p:spPr>
        <p:txBody>
          <a:bodyPr>
            <a:noAutofit/>
          </a:bodyPr>
          <a:lstStyle/>
          <a:p>
            <a:r>
              <a:rPr lang="en-IN" sz="2000" dirty="0">
                <a:solidFill>
                  <a:srgbClr val="000000"/>
                </a:solidFill>
                <a:effectLst/>
                <a:latin typeface="Times New Roman" panose="02020603050405020304" pitchFamily="18" charset="0"/>
                <a:ea typeface="Times New Roman" panose="02020603050405020304" pitchFamily="18" charset="0"/>
              </a:rPr>
              <a:t>The Model Building module is where the actual detection algorithms are designed and implemented. </a:t>
            </a:r>
          </a:p>
          <a:p>
            <a:r>
              <a:rPr lang="en-IN" sz="2000" dirty="0">
                <a:solidFill>
                  <a:srgbClr val="000000"/>
                </a:solidFill>
                <a:effectLst/>
                <a:latin typeface="Times New Roman" panose="02020603050405020304" pitchFamily="18" charset="0"/>
                <a:ea typeface="Times New Roman" panose="02020603050405020304" pitchFamily="18" charset="0"/>
              </a:rPr>
              <a:t>This process begins with selecting the appropriate architecture based on the project’s objectives, data characteristics, and required performance metrics. </a:t>
            </a:r>
          </a:p>
          <a:p>
            <a:r>
              <a:rPr lang="en-IN" sz="2000" dirty="0">
                <a:solidFill>
                  <a:srgbClr val="000000"/>
                </a:solidFill>
                <a:effectLst/>
                <a:latin typeface="Times New Roman" panose="02020603050405020304" pitchFamily="18" charset="0"/>
                <a:ea typeface="Times New Roman" panose="02020603050405020304" pitchFamily="18" charset="0"/>
              </a:rPr>
              <a:t>Popular architectures, including Convolutional Neural Networks (CNNs) and real-time models like YOLO (You Only Look Once) or SSD (Single Shot </a:t>
            </a:r>
            <a:r>
              <a:rPr lang="en-IN" sz="2000" dirty="0" err="1">
                <a:solidFill>
                  <a:srgbClr val="000000"/>
                </a:solidFill>
                <a:effectLst/>
                <a:latin typeface="Times New Roman" panose="02020603050405020304" pitchFamily="18" charset="0"/>
                <a:ea typeface="Times New Roman" panose="02020603050405020304" pitchFamily="18" charset="0"/>
              </a:rPr>
              <a:t>MultiBox</a:t>
            </a:r>
            <a:r>
              <a:rPr lang="en-IN" sz="2000" dirty="0">
                <a:solidFill>
                  <a:srgbClr val="000000"/>
                </a:solidFill>
                <a:effectLst/>
                <a:latin typeface="Times New Roman" panose="02020603050405020304" pitchFamily="18" charset="0"/>
                <a:ea typeface="Times New Roman" panose="02020603050405020304" pitchFamily="18" charset="0"/>
              </a:rPr>
              <a:t> Detector), are typically considered for their effectiveness in object detection tasks.</a:t>
            </a:r>
          </a:p>
          <a:p>
            <a:r>
              <a:rPr lang="en-IN" sz="2000" dirty="0">
                <a:solidFill>
                  <a:srgbClr val="000000"/>
                </a:solidFill>
                <a:effectLst/>
                <a:latin typeface="Times New Roman" panose="02020603050405020304" pitchFamily="18" charset="0"/>
                <a:ea typeface="Times New Roman" panose="02020603050405020304" pitchFamily="18" charset="0"/>
              </a:rPr>
              <a:t> The choice of architecture is pivotal, as different models excel under specific conditions; for example, CNNs are well-suited for feature extraction, while YOLO provides fast, real-time processing capabilities.</a:t>
            </a:r>
          </a:p>
          <a:p>
            <a:r>
              <a:rPr lang="en-IN" sz="2000" dirty="0">
                <a:solidFill>
                  <a:srgbClr val="000000"/>
                </a:solidFill>
                <a:effectLst/>
                <a:latin typeface="Times New Roman" panose="02020603050405020304" pitchFamily="18" charset="0"/>
                <a:ea typeface="Times New Roman" panose="02020603050405020304" pitchFamily="18" charset="0"/>
              </a:rPr>
              <a:t>During model building, hyperparameter tuning becomes crucial for optimizing performance. This involves systematically adjusting parameters such as learning rates, batch sizes, and the number of training epochs to find the optimal settings that minimize loss and maximize accuracy.</a:t>
            </a:r>
            <a:endParaRPr lang="en-IN" sz="2000" dirty="0"/>
          </a:p>
        </p:txBody>
      </p:sp>
    </p:spTree>
    <p:extLst>
      <p:ext uri="{BB962C8B-B14F-4D97-AF65-F5344CB8AC3E}">
        <p14:creationId xmlns:p14="http://schemas.microsoft.com/office/powerpoint/2010/main" val="1851077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98B0-2929-4BAE-8AB6-1054518295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C046C5-7B0C-1D26-FF72-5B121D321662}"/>
              </a:ext>
            </a:extLst>
          </p:cNvPr>
          <p:cNvSpPr>
            <a:spLocks noGrp="1"/>
          </p:cNvSpPr>
          <p:nvPr>
            <p:ph idx="1"/>
          </p:nvPr>
        </p:nvSpPr>
        <p:spPr/>
        <p:txBody>
          <a:bodyPr/>
          <a:lstStyle/>
          <a:p>
            <a:endParaRPr lang="en-IN" dirty="0"/>
          </a:p>
        </p:txBody>
      </p:sp>
      <p:grpSp>
        <p:nvGrpSpPr>
          <p:cNvPr id="4" name="Group 3">
            <a:extLst>
              <a:ext uri="{FF2B5EF4-FFF2-40B4-BE49-F238E27FC236}">
                <a16:creationId xmlns:a16="http://schemas.microsoft.com/office/drawing/2014/main" id="{5E8CDD23-3F06-534B-401E-168E83AAC0B7}"/>
              </a:ext>
            </a:extLst>
          </p:cNvPr>
          <p:cNvGrpSpPr/>
          <p:nvPr/>
        </p:nvGrpSpPr>
        <p:grpSpPr>
          <a:xfrm>
            <a:off x="500186" y="492369"/>
            <a:ext cx="9011138" cy="5892800"/>
            <a:chOff x="0" y="0"/>
            <a:chExt cx="5602351" cy="5086677"/>
          </a:xfrm>
        </p:grpSpPr>
        <p:sp>
          <p:nvSpPr>
            <p:cNvPr id="5" name="Rectangle 4">
              <a:extLst>
                <a:ext uri="{FF2B5EF4-FFF2-40B4-BE49-F238E27FC236}">
                  <a16:creationId xmlns:a16="http://schemas.microsoft.com/office/drawing/2014/main" id="{7F501399-7528-C895-50B5-9B305EF9924C}"/>
                </a:ext>
              </a:extLst>
            </p:cNvPr>
            <p:cNvSpPr/>
            <p:nvPr/>
          </p:nvSpPr>
          <p:spPr>
            <a:xfrm>
              <a:off x="5551678" y="4862297"/>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pic>
          <p:nvPicPr>
            <p:cNvPr id="6" name="Picture 5">
              <a:extLst>
                <a:ext uri="{FF2B5EF4-FFF2-40B4-BE49-F238E27FC236}">
                  <a16:creationId xmlns:a16="http://schemas.microsoft.com/office/drawing/2014/main" id="{A3B0077B-022B-ACFF-81E4-CDB2A70F5C07}"/>
                </a:ext>
              </a:extLst>
            </p:cNvPr>
            <p:cNvPicPr/>
            <p:nvPr/>
          </p:nvPicPr>
          <p:blipFill>
            <a:blip r:embed="rId2"/>
            <a:stretch>
              <a:fillRect/>
            </a:stretch>
          </p:blipFill>
          <p:spPr>
            <a:xfrm>
              <a:off x="0" y="0"/>
              <a:ext cx="5533645" cy="4978908"/>
            </a:xfrm>
            <a:prstGeom prst="rect">
              <a:avLst/>
            </a:prstGeom>
          </p:spPr>
        </p:pic>
        <p:pic>
          <p:nvPicPr>
            <p:cNvPr id="7" name="Picture 6">
              <a:extLst>
                <a:ext uri="{FF2B5EF4-FFF2-40B4-BE49-F238E27FC236}">
                  <a16:creationId xmlns:a16="http://schemas.microsoft.com/office/drawing/2014/main" id="{7D0C1802-0881-FE26-2FC5-21CE88E190EC}"/>
                </a:ext>
              </a:extLst>
            </p:cNvPr>
            <p:cNvPicPr/>
            <p:nvPr/>
          </p:nvPicPr>
          <p:blipFill>
            <a:blip r:embed="rId3"/>
            <a:stretch>
              <a:fillRect/>
            </a:stretch>
          </p:blipFill>
          <p:spPr>
            <a:xfrm>
              <a:off x="64643" y="64008"/>
              <a:ext cx="5469002" cy="4796790"/>
            </a:xfrm>
            <a:prstGeom prst="rect">
              <a:avLst/>
            </a:prstGeom>
          </p:spPr>
        </p:pic>
        <p:sp>
          <p:nvSpPr>
            <p:cNvPr id="8" name="Shape 4157">
              <a:extLst>
                <a:ext uri="{FF2B5EF4-FFF2-40B4-BE49-F238E27FC236}">
                  <a16:creationId xmlns:a16="http://schemas.microsoft.com/office/drawing/2014/main" id="{BB783607-52AF-F7B5-BA30-FA8FA55EA6A0}"/>
                </a:ext>
              </a:extLst>
            </p:cNvPr>
            <p:cNvSpPr/>
            <p:nvPr/>
          </p:nvSpPr>
          <p:spPr>
            <a:xfrm>
              <a:off x="45593" y="44958"/>
              <a:ext cx="5388864" cy="4834891"/>
            </a:xfrm>
            <a:custGeom>
              <a:avLst/>
              <a:gdLst/>
              <a:ahLst/>
              <a:cxnLst/>
              <a:rect l="0" t="0" r="0" b="0"/>
              <a:pathLst>
                <a:path w="5388864" h="4834891">
                  <a:moveTo>
                    <a:pt x="0" y="4834891"/>
                  </a:moveTo>
                  <a:lnTo>
                    <a:pt x="5388864" y="4834891"/>
                  </a:lnTo>
                  <a:lnTo>
                    <a:pt x="5388864" y="0"/>
                  </a:lnTo>
                  <a:lnTo>
                    <a:pt x="0" y="0"/>
                  </a:lnTo>
                  <a:close/>
                </a:path>
              </a:pathLst>
            </a:custGeom>
            <a:ln w="38100" cap="sq">
              <a:miter lim="127000"/>
            </a:ln>
          </p:spPr>
          <p:style>
            <a:lnRef idx="1">
              <a:srgbClr val="000000"/>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1593966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E435-7077-7CC1-0E47-C746066B7D44}"/>
              </a:ext>
            </a:extLst>
          </p:cNvPr>
          <p:cNvSpPr>
            <a:spLocks noGrp="1"/>
          </p:cNvSpPr>
          <p:nvPr>
            <p:ph type="title"/>
          </p:nvPr>
        </p:nvSpPr>
        <p:spPr>
          <a:xfrm>
            <a:off x="677334" y="156238"/>
            <a:ext cx="8596668" cy="660400"/>
          </a:xfrm>
        </p:spPr>
        <p:txBody>
          <a:bodyPr>
            <a:normAutofit/>
          </a:bodyPr>
          <a:lstStyle/>
          <a:p>
            <a:r>
              <a:rPr lang="en-US" sz="3000" dirty="0">
                <a:solidFill>
                  <a:schemeClr val="tx1"/>
                </a:solidFill>
                <a:latin typeface="Times New Roman" panose="02020603050405020304" pitchFamily="18" charset="0"/>
                <a:cs typeface="Times New Roman" panose="02020603050405020304" pitchFamily="18" charset="0"/>
              </a:rPr>
              <a:t>MODEL EVALUATION:</a:t>
            </a:r>
            <a:endParaRPr lang="en-IN" sz="3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ED0384-2917-0A1C-780B-268FA58DDEE5}"/>
              </a:ext>
            </a:extLst>
          </p:cNvPr>
          <p:cNvSpPr>
            <a:spLocks noGrp="1"/>
          </p:cNvSpPr>
          <p:nvPr>
            <p:ph idx="1"/>
          </p:nvPr>
        </p:nvSpPr>
        <p:spPr>
          <a:xfrm>
            <a:off x="677334" y="910422"/>
            <a:ext cx="8596668" cy="5388777"/>
          </a:xfrm>
        </p:spPr>
        <p:txBody>
          <a:bodyPr>
            <a:normAutofit/>
          </a:bodyPr>
          <a:lstStyle/>
          <a:p>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Once the model is built, the Model Evaluation module assesses its performance to ensure it meets the project’s requirements. </a:t>
            </a:r>
          </a:p>
          <a:p>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phase is crucial for understanding how well the model generalizes to new, unseen data and identifying areas for potential improvement.</a:t>
            </a:r>
          </a:p>
          <a:p>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Evaluation metrics such as Precision, Recall, and the F1 Score are employed to quantify performance. </a:t>
            </a:r>
          </a:p>
          <a:p>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Precision evaluates the accuracy of positive predictions, while Recall measures the model's ability to identify all relevant instances. </a:t>
            </a:r>
          </a:p>
          <a:p>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F1 Score provides a balanced measure of both metrics, which is particularly important in cases of class imbalance.</a:t>
            </a:r>
          </a:p>
          <a:p>
            <a:r>
              <a:rPr lang="en-IN" sz="2000" dirty="0">
                <a:solidFill>
                  <a:srgbClr val="000000"/>
                </a:solidFill>
                <a:effectLst/>
                <a:latin typeface="Times New Roman" panose="02020603050405020304" pitchFamily="18" charset="0"/>
                <a:ea typeface="Times New Roman" panose="02020603050405020304" pitchFamily="18" charset="0"/>
              </a:rPr>
              <a:t> Cross-validation techniques can further strengthen the evaluation process by ensuring that performance assessments are robust and not overly optimistic. Rigorous evaluation processes contribute to a more reliable detection system, ensuring that it can be effectively deployed in real-world scenarios where performance consistency is critical.</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9956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7515A-956F-EA5D-7D28-EAA97A1AD04B}"/>
              </a:ext>
            </a:extLst>
          </p:cNvPr>
          <p:cNvSpPr>
            <a:spLocks noGrp="1"/>
          </p:cNvSpPr>
          <p:nvPr>
            <p:ph type="title"/>
          </p:nvPr>
        </p:nvSpPr>
        <p:spPr>
          <a:xfrm>
            <a:off x="668625" y="261257"/>
            <a:ext cx="8596668" cy="1320800"/>
          </a:xfrm>
        </p:spPr>
        <p:txBody>
          <a:bodyPr/>
          <a:lstStyle/>
          <a:p>
            <a:pPr algn="ctr"/>
            <a:r>
              <a:rPr lang="en-IN" sz="3000" kern="100" dirty="0">
                <a:solidFill>
                  <a:srgbClr val="000000"/>
                </a:solidFill>
                <a:effectLst/>
                <a:latin typeface="Times New Roman" panose="02020603050405020304" pitchFamily="18" charset="0"/>
                <a:ea typeface="Times New Roman" panose="02020603050405020304" pitchFamily="18" charset="0"/>
              </a:rPr>
              <a:t>ABSTRACT</a:t>
            </a:r>
            <a:r>
              <a:rPr lang="en-IN" sz="3000" b="1" kern="100" dirty="0">
                <a:solidFill>
                  <a:srgbClr val="000000"/>
                </a:solidFill>
                <a:effectLst/>
                <a:latin typeface="Times New Roman" panose="02020603050405020304" pitchFamily="18" charset="0"/>
                <a:ea typeface="Times New Roman" panose="02020603050405020304" pitchFamily="18" charset="0"/>
              </a:rPr>
              <a:t> </a:t>
            </a:r>
            <a:br>
              <a:rPr lang="en-IN" sz="1800" b="1" kern="1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A0C13AB-BD3A-BF6E-696E-81F64598701E}"/>
              </a:ext>
            </a:extLst>
          </p:cNvPr>
          <p:cNvSpPr>
            <a:spLocks noGrp="1"/>
          </p:cNvSpPr>
          <p:nvPr>
            <p:ph idx="1"/>
          </p:nvPr>
        </p:nvSpPr>
        <p:spPr>
          <a:xfrm>
            <a:off x="564122" y="1130663"/>
            <a:ext cx="8596668" cy="3880773"/>
          </a:xfrm>
        </p:spPr>
        <p:txBody>
          <a:bodyPr>
            <a:noAutofit/>
          </a:bodyPr>
          <a:lstStyle/>
          <a:p>
            <a:r>
              <a:rPr lang="en-US" sz="2000" dirty="0">
                <a:latin typeface="Times New Roman" panose="02020603050405020304" pitchFamily="18" charset="0"/>
                <a:cs typeface="Times New Roman" panose="02020603050405020304" pitchFamily="18" charset="0"/>
              </a:rPr>
              <a:t>This project develops a moving object detection system using OpenCV and Python, aiming to identify and track objects in video streams through background subtraction. Initially, 50 random frames are extracted from a video to establish a baseline background model, with both median and average frames computed for better accuracy. Frames are converted to grayscale for simpler processing, and background removal is achieved using the absolute difference between the current frame and the median frame, isolating moving objects. Gaussian blur is applied to reduce noise, and Otsu's thresholding enhances object visibility by binarizing the image. Contours of detected objects are extracted, and bounding boxes are drawn around them to visually mark detected entities. These processed frames are compiled into an output video demonstrating the system's effectiveness. Applications of this system include surveillance, traffic monitoring, and human-computer interaction, offering real-time object tracking and insights for further advancements in computer vision technology.</a:t>
            </a:r>
          </a:p>
          <a:p>
            <a:r>
              <a:rPr lang="en-IN" sz="2000" b="1" kern="100" dirty="0">
                <a:solidFill>
                  <a:srgbClr val="000000"/>
                </a:solidFill>
                <a:effectLst/>
                <a:latin typeface="Times New Roman" panose="02020603050405020304" pitchFamily="18" charset="0"/>
                <a:ea typeface="Times New Roman" panose="02020603050405020304" pitchFamily="18" charset="0"/>
              </a:rPr>
              <a:t>Keywords</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Moving Object Detection, Background Subtraction, Computer Vision, Contour Extraction, Video Processing.</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653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4E20-5EA8-74B7-CBCD-AF5449782ED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A7582889-1F9E-B6C3-ABCB-0EB0DB48CBD6}"/>
              </a:ext>
            </a:extLst>
          </p:cNvPr>
          <p:cNvPicPr>
            <a:picLocks noGrp="1"/>
          </p:cNvPicPr>
          <p:nvPr>
            <p:ph idx="1"/>
          </p:nvPr>
        </p:nvPicPr>
        <p:blipFill>
          <a:blip r:embed="rId2"/>
          <a:stretch>
            <a:fillRect/>
          </a:stretch>
        </p:blipFill>
        <p:spPr>
          <a:xfrm>
            <a:off x="593969" y="500184"/>
            <a:ext cx="8792308" cy="6150707"/>
          </a:xfrm>
          <a:prstGeom prst="rect">
            <a:avLst/>
          </a:prstGeom>
        </p:spPr>
      </p:pic>
    </p:spTree>
    <p:extLst>
      <p:ext uri="{BB962C8B-B14F-4D97-AF65-F5344CB8AC3E}">
        <p14:creationId xmlns:p14="http://schemas.microsoft.com/office/powerpoint/2010/main" val="3834562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9ED4B-0B68-6A29-D4C6-D7F4BE0B30F1}"/>
              </a:ext>
            </a:extLst>
          </p:cNvPr>
          <p:cNvSpPr>
            <a:spLocks noGrp="1"/>
          </p:cNvSpPr>
          <p:nvPr>
            <p:ph type="title"/>
          </p:nvPr>
        </p:nvSpPr>
        <p:spPr>
          <a:xfrm>
            <a:off x="677334" y="609600"/>
            <a:ext cx="8596668" cy="593969"/>
          </a:xfrm>
        </p:spPr>
        <p:txBody>
          <a:bodyPr>
            <a:normAutofit/>
          </a:bodyPr>
          <a:lstStyle/>
          <a:p>
            <a:r>
              <a:rPr lang="en-US" sz="3000" dirty="0">
                <a:solidFill>
                  <a:schemeClr val="tx1"/>
                </a:solidFill>
                <a:latin typeface="Times New Roman" panose="02020603050405020304" pitchFamily="18" charset="0"/>
                <a:cs typeface="Times New Roman" panose="02020603050405020304" pitchFamily="18" charset="0"/>
              </a:rPr>
              <a:t>COMPARISON OF MODEL:</a:t>
            </a:r>
            <a:endParaRPr lang="en-IN" sz="3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D6158B-E6E3-3E76-6084-575C0B1B3C90}"/>
              </a:ext>
            </a:extLst>
          </p:cNvPr>
          <p:cNvSpPr>
            <a:spLocks noGrp="1"/>
          </p:cNvSpPr>
          <p:nvPr>
            <p:ph idx="1"/>
          </p:nvPr>
        </p:nvSpPr>
        <p:spPr>
          <a:xfrm>
            <a:off x="677334" y="1425943"/>
            <a:ext cx="8596668" cy="3880773"/>
          </a:xfrm>
        </p:spPr>
        <p:txBody>
          <a:bodyPr>
            <a:noAutofit/>
          </a:bodyPr>
          <a:lstStyle/>
          <a:p>
            <a:r>
              <a:rPr lang="en-IN" sz="2000" dirty="0">
                <a:solidFill>
                  <a:srgbClr val="000000"/>
                </a:solidFill>
                <a:effectLst/>
                <a:latin typeface="Times New Roman" panose="02020603050405020304" pitchFamily="18" charset="0"/>
                <a:ea typeface="Times New Roman" panose="02020603050405020304" pitchFamily="18" charset="0"/>
              </a:rPr>
              <a:t>The Comparison of Model module focuses on evaluating and contrasting the performance of different detection algorithms and architectures. </a:t>
            </a:r>
            <a:endParaRPr lang="en-IN" sz="2000" dirty="0">
              <a:solidFill>
                <a:srgbClr val="000000"/>
              </a:solidFill>
              <a:latin typeface="Times New Roman" panose="02020603050405020304" pitchFamily="18" charset="0"/>
              <a:ea typeface="Times New Roman" panose="02020603050405020304" pitchFamily="18" charset="0"/>
            </a:endParaRPr>
          </a:p>
          <a:p>
            <a:r>
              <a:rPr lang="en-IN" sz="2000" dirty="0">
                <a:solidFill>
                  <a:srgbClr val="000000"/>
                </a:solidFill>
                <a:effectLst/>
                <a:latin typeface="Times New Roman" panose="02020603050405020304" pitchFamily="18" charset="0"/>
                <a:ea typeface="Times New Roman" panose="02020603050405020304" pitchFamily="18" charset="0"/>
              </a:rPr>
              <a:t>This step is essential for identifying the best-performing models based on consistent evaluation metrics applied to a shared dataset. </a:t>
            </a:r>
          </a:p>
          <a:p>
            <a:r>
              <a:rPr lang="en-IN" sz="2000" dirty="0">
                <a:solidFill>
                  <a:srgbClr val="000000"/>
                </a:solidFill>
                <a:effectLst/>
                <a:latin typeface="Times New Roman" panose="02020603050405020304" pitchFamily="18" charset="0"/>
                <a:ea typeface="Times New Roman" panose="02020603050405020304" pitchFamily="18" charset="0"/>
              </a:rPr>
              <a:t>Through this comparative analysis, practitioners can uncover how different models respond to various environmental conditions, such as changes in lighting or object occlusions.</a:t>
            </a:r>
          </a:p>
          <a:p>
            <a:r>
              <a:rPr lang="en-IN" sz="2000" dirty="0">
                <a:solidFill>
                  <a:srgbClr val="000000"/>
                </a:solidFill>
                <a:effectLst/>
                <a:latin typeface="Times New Roman" panose="02020603050405020304" pitchFamily="18" charset="0"/>
                <a:ea typeface="Times New Roman" panose="02020603050405020304" pitchFamily="18" charset="0"/>
              </a:rPr>
              <a:t>The insights gained from this comparison are invaluable for making informed decisions regarding which detection algorithm to deploy in real-world applications.</a:t>
            </a:r>
          </a:p>
          <a:p>
            <a:r>
              <a:rPr lang="en-IN" sz="2000" dirty="0">
                <a:solidFill>
                  <a:srgbClr val="000000"/>
                </a:solidFill>
                <a:effectLst/>
                <a:latin typeface="Times New Roman" panose="02020603050405020304" pitchFamily="18" charset="0"/>
                <a:ea typeface="Times New Roman" panose="02020603050405020304" pitchFamily="18" charset="0"/>
              </a:rPr>
              <a:t>Visual comparison tools, such as confusion matrices or Receiver Operating Characteristic (ROC) curves, provide further clarity on the strengths and weaknesses of each model. </a:t>
            </a:r>
            <a:endParaRPr lang="en-IN" sz="2000" dirty="0"/>
          </a:p>
        </p:txBody>
      </p:sp>
    </p:spTree>
    <p:extLst>
      <p:ext uri="{BB962C8B-B14F-4D97-AF65-F5344CB8AC3E}">
        <p14:creationId xmlns:p14="http://schemas.microsoft.com/office/powerpoint/2010/main" val="1428235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AB81-FCE1-790A-9586-FC518EEAD7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5A7A30-EE82-C559-C00D-D608BB56CBBE}"/>
              </a:ext>
            </a:extLst>
          </p:cNvPr>
          <p:cNvSpPr>
            <a:spLocks noGrp="1"/>
          </p:cNvSpPr>
          <p:nvPr>
            <p:ph idx="1"/>
          </p:nvPr>
        </p:nvSpPr>
        <p:spPr/>
        <p:txBody>
          <a:bodyPr/>
          <a:lstStyle/>
          <a:p>
            <a:endParaRPr lang="en-IN"/>
          </a:p>
        </p:txBody>
      </p:sp>
      <p:grpSp>
        <p:nvGrpSpPr>
          <p:cNvPr id="4" name="Group 3">
            <a:extLst>
              <a:ext uri="{FF2B5EF4-FFF2-40B4-BE49-F238E27FC236}">
                <a16:creationId xmlns:a16="http://schemas.microsoft.com/office/drawing/2014/main" id="{DD3FFB25-891C-C662-9160-ADA364CA90F5}"/>
              </a:ext>
            </a:extLst>
          </p:cNvPr>
          <p:cNvGrpSpPr/>
          <p:nvPr/>
        </p:nvGrpSpPr>
        <p:grpSpPr>
          <a:xfrm>
            <a:off x="578338" y="0"/>
            <a:ext cx="8948616" cy="6858000"/>
            <a:chOff x="0" y="0"/>
            <a:chExt cx="5995493" cy="5045428"/>
          </a:xfrm>
        </p:grpSpPr>
        <p:sp>
          <p:nvSpPr>
            <p:cNvPr id="5" name="Rectangle 4">
              <a:extLst>
                <a:ext uri="{FF2B5EF4-FFF2-40B4-BE49-F238E27FC236}">
                  <a16:creationId xmlns:a16="http://schemas.microsoft.com/office/drawing/2014/main" id="{294FAB5D-C929-4BC4-D7B9-909BFFFD66D0}"/>
                </a:ext>
              </a:extLst>
            </p:cNvPr>
            <p:cNvSpPr/>
            <p:nvPr/>
          </p:nvSpPr>
          <p:spPr>
            <a:xfrm>
              <a:off x="0" y="0"/>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sp>
          <p:nvSpPr>
            <p:cNvPr id="6" name="Rectangle 5">
              <a:extLst>
                <a:ext uri="{FF2B5EF4-FFF2-40B4-BE49-F238E27FC236}">
                  <a16:creationId xmlns:a16="http://schemas.microsoft.com/office/drawing/2014/main" id="{BF2BC088-449D-2671-2196-7C5659FBA5DF}"/>
                </a:ext>
              </a:extLst>
            </p:cNvPr>
            <p:cNvSpPr/>
            <p:nvPr/>
          </p:nvSpPr>
          <p:spPr>
            <a:xfrm>
              <a:off x="5944820" y="4493387"/>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sp>
          <p:nvSpPr>
            <p:cNvPr id="7" name="Rectangle 6">
              <a:extLst>
                <a:ext uri="{FF2B5EF4-FFF2-40B4-BE49-F238E27FC236}">
                  <a16:creationId xmlns:a16="http://schemas.microsoft.com/office/drawing/2014/main" id="{BB3FB8ED-CCA5-6BBA-4CBF-2B74001DB423}"/>
                </a:ext>
              </a:extLst>
            </p:cNvPr>
            <p:cNvSpPr/>
            <p:nvPr/>
          </p:nvSpPr>
          <p:spPr>
            <a:xfrm>
              <a:off x="1957146" y="4851168"/>
              <a:ext cx="2415075" cy="184382"/>
            </a:xfrm>
            <a:prstGeom prst="rect">
              <a:avLst/>
            </a:prstGeom>
            <a:ln>
              <a:noFill/>
            </a:ln>
          </p:spPr>
          <p:txBody>
            <a:bodyPr vert="horz" lIns="0" tIns="0" rIns="0" bIns="0" rtlCol="0">
              <a:noAutofit/>
            </a:bodyPr>
            <a:lstStyle/>
            <a:p>
              <a:pPr marL="635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Fig.4.9 Comparison of Model</a:t>
              </a:r>
            </a:p>
          </p:txBody>
        </p:sp>
        <p:sp>
          <p:nvSpPr>
            <p:cNvPr id="8" name="Rectangle 7">
              <a:extLst>
                <a:ext uri="{FF2B5EF4-FFF2-40B4-BE49-F238E27FC236}">
                  <a16:creationId xmlns:a16="http://schemas.microsoft.com/office/drawing/2014/main" id="{7235F0EA-D979-E3AE-EC97-B409CBBC6353}"/>
                </a:ext>
              </a:extLst>
            </p:cNvPr>
            <p:cNvSpPr/>
            <p:nvPr/>
          </p:nvSpPr>
          <p:spPr>
            <a:xfrm>
              <a:off x="3774009" y="4821047"/>
              <a:ext cx="50673" cy="224381"/>
            </a:xfrm>
            <a:prstGeom prst="rect">
              <a:avLst/>
            </a:prstGeom>
            <a:ln>
              <a:noFill/>
            </a:ln>
          </p:spPr>
          <p:txBody>
            <a:bodyPr vert="horz" lIns="0" tIns="0" rIns="0" bIns="0" rtlCol="0">
              <a:noAutofit/>
            </a:bodyPr>
            <a:lstStyle/>
            <a:p>
              <a:pPr marL="635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pic>
          <p:nvPicPr>
            <p:cNvPr id="9" name="Picture 8">
              <a:extLst>
                <a:ext uri="{FF2B5EF4-FFF2-40B4-BE49-F238E27FC236}">
                  <a16:creationId xmlns:a16="http://schemas.microsoft.com/office/drawing/2014/main" id="{4C93A160-DA1E-F949-9893-29CAF4EE0D38}"/>
                </a:ext>
              </a:extLst>
            </p:cNvPr>
            <p:cNvPicPr/>
            <p:nvPr/>
          </p:nvPicPr>
          <p:blipFill>
            <a:blip r:embed="rId2"/>
            <a:stretch>
              <a:fillRect/>
            </a:stretch>
          </p:blipFill>
          <p:spPr>
            <a:xfrm>
              <a:off x="11887" y="371754"/>
              <a:ext cx="5917692" cy="4238244"/>
            </a:xfrm>
            <a:prstGeom prst="rect">
              <a:avLst/>
            </a:prstGeom>
          </p:spPr>
        </p:pic>
        <p:pic>
          <p:nvPicPr>
            <p:cNvPr id="10" name="Picture 9">
              <a:extLst>
                <a:ext uri="{FF2B5EF4-FFF2-40B4-BE49-F238E27FC236}">
                  <a16:creationId xmlns:a16="http://schemas.microsoft.com/office/drawing/2014/main" id="{7519A4B8-0A97-F51C-BEB9-F0AD9E536432}"/>
                </a:ext>
              </a:extLst>
            </p:cNvPr>
            <p:cNvPicPr/>
            <p:nvPr/>
          </p:nvPicPr>
          <p:blipFill>
            <a:blip r:embed="rId3"/>
            <a:stretch>
              <a:fillRect/>
            </a:stretch>
          </p:blipFill>
          <p:spPr>
            <a:xfrm>
              <a:off x="75895" y="437032"/>
              <a:ext cx="5735956" cy="4054983"/>
            </a:xfrm>
            <a:prstGeom prst="rect">
              <a:avLst/>
            </a:prstGeom>
          </p:spPr>
        </p:pic>
        <p:sp>
          <p:nvSpPr>
            <p:cNvPr id="11" name="Shape 4236">
              <a:extLst>
                <a:ext uri="{FF2B5EF4-FFF2-40B4-BE49-F238E27FC236}">
                  <a16:creationId xmlns:a16="http://schemas.microsoft.com/office/drawing/2014/main" id="{9DE61874-2DC5-CBE8-7D41-D273BD32248E}"/>
                </a:ext>
              </a:extLst>
            </p:cNvPr>
            <p:cNvSpPr/>
            <p:nvPr/>
          </p:nvSpPr>
          <p:spPr>
            <a:xfrm>
              <a:off x="56845" y="417982"/>
              <a:ext cx="5774056" cy="4093083"/>
            </a:xfrm>
            <a:custGeom>
              <a:avLst/>
              <a:gdLst/>
              <a:ahLst/>
              <a:cxnLst/>
              <a:rect l="0" t="0" r="0" b="0"/>
              <a:pathLst>
                <a:path w="5774056" h="4093083">
                  <a:moveTo>
                    <a:pt x="0" y="4093083"/>
                  </a:moveTo>
                  <a:lnTo>
                    <a:pt x="5774056" y="4093083"/>
                  </a:lnTo>
                  <a:lnTo>
                    <a:pt x="5774056" y="0"/>
                  </a:lnTo>
                  <a:lnTo>
                    <a:pt x="0" y="0"/>
                  </a:lnTo>
                  <a:close/>
                </a:path>
              </a:pathLst>
            </a:custGeom>
            <a:ln w="38100" cap="sq">
              <a:miter lim="127000"/>
            </a:ln>
          </p:spPr>
          <p:style>
            <a:lnRef idx="1">
              <a:srgbClr val="000000"/>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3199020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22C84-26F2-1366-143F-FCBA0AFBADFF}"/>
              </a:ext>
            </a:extLst>
          </p:cNvPr>
          <p:cNvSpPr>
            <a:spLocks noGrp="1"/>
          </p:cNvSpPr>
          <p:nvPr>
            <p:ph type="title"/>
          </p:nvPr>
        </p:nvSpPr>
        <p:spPr>
          <a:xfrm>
            <a:off x="747672" y="409943"/>
            <a:ext cx="8596668" cy="726831"/>
          </a:xfrm>
        </p:spPr>
        <p:txBody>
          <a:bodyPr>
            <a:normAutofit/>
          </a:bodyPr>
          <a:lstStyle/>
          <a:p>
            <a:r>
              <a:rPr lang="en-US" sz="3000" dirty="0">
                <a:solidFill>
                  <a:schemeClr val="tx1"/>
                </a:solidFill>
                <a:latin typeface="Times New Roman" panose="02020603050405020304" pitchFamily="18" charset="0"/>
                <a:cs typeface="Times New Roman" panose="02020603050405020304" pitchFamily="18" charset="0"/>
              </a:rPr>
              <a:t>REAL-TIME PROCESSING:</a:t>
            </a:r>
            <a:endParaRPr lang="en-IN" sz="3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D7DEE2-909F-4ED0-4E9D-521E2484FC63}"/>
              </a:ext>
            </a:extLst>
          </p:cNvPr>
          <p:cNvSpPr>
            <a:spLocks noGrp="1"/>
          </p:cNvSpPr>
          <p:nvPr>
            <p:ph idx="1"/>
          </p:nvPr>
        </p:nvSpPr>
        <p:spPr>
          <a:xfrm>
            <a:off x="677334" y="1136774"/>
            <a:ext cx="8596668" cy="3880773"/>
          </a:xfrm>
        </p:spPr>
        <p:txBody>
          <a:bodyPr/>
          <a:lstStyle/>
          <a:p>
            <a:pPr marL="6350" marR="1905" indent="-6350" algn="just">
              <a:lnSpc>
                <a:spcPct val="152000"/>
              </a:lnSpc>
              <a:spcAft>
                <a:spcPts val="74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p>
        </p:txBody>
      </p:sp>
      <p:sp>
        <p:nvSpPr>
          <p:cNvPr id="5" name="TextBox 4">
            <a:extLst>
              <a:ext uri="{FF2B5EF4-FFF2-40B4-BE49-F238E27FC236}">
                <a16:creationId xmlns:a16="http://schemas.microsoft.com/office/drawing/2014/main" id="{CC798030-378D-54B5-DDDE-E868E36F6A12}"/>
              </a:ext>
            </a:extLst>
          </p:cNvPr>
          <p:cNvSpPr txBox="1"/>
          <p:nvPr/>
        </p:nvSpPr>
        <p:spPr>
          <a:xfrm>
            <a:off x="747672" y="1861294"/>
            <a:ext cx="8402188" cy="3785652"/>
          </a:xfrm>
          <a:prstGeom prst="rect">
            <a:avLst/>
          </a:prstGeom>
          <a:noFill/>
        </p:spPr>
        <p:txBody>
          <a:bodyPr wrap="square">
            <a:spAutoFit/>
          </a:bodyPr>
          <a:lstStyle/>
          <a:p>
            <a:pPr marL="285750" indent="-285750">
              <a:buClr>
                <a:schemeClr val="accent1"/>
              </a:buClr>
              <a:buFont typeface="Wingdings" panose="05000000000000000000" pitchFamily="2" charset="2"/>
              <a:buChar char="Ø"/>
            </a:pPr>
            <a:r>
              <a:rPr lang="en-IN" sz="2000" dirty="0">
                <a:solidFill>
                  <a:srgbClr val="000000"/>
                </a:solidFill>
                <a:effectLst/>
                <a:latin typeface="Times New Roman" panose="02020603050405020304" pitchFamily="18" charset="0"/>
                <a:ea typeface="Times New Roman" panose="02020603050405020304" pitchFamily="18" charset="0"/>
              </a:rPr>
              <a:t>Real-time processing is a critical aspect of the moving object detection system, enabling it to </a:t>
            </a:r>
            <a:r>
              <a:rPr lang="en-IN" sz="2000" dirty="0" err="1">
                <a:solidFill>
                  <a:srgbClr val="000000"/>
                </a:solidFill>
                <a:effectLst/>
                <a:latin typeface="Times New Roman" panose="02020603050405020304" pitchFamily="18" charset="0"/>
                <a:ea typeface="Times New Roman" panose="02020603050405020304" pitchFamily="18" charset="0"/>
              </a:rPr>
              <a:t>analyze</a:t>
            </a:r>
            <a:r>
              <a:rPr lang="en-IN" sz="2000" dirty="0">
                <a:solidFill>
                  <a:srgbClr val="000000"/>
                </a:solidFill>
                <a:effectLst/>
                <a:latin typeface="Times New Roman" panose="02020603050405020304" pitchFamily="18" charset="0"/>
                <a:ea typeface="Times New Roman" panose="02020603050405020304" pitchFamily="18" charset="0"/>
              </a:rPr>
              <a:t> and respond to dynamic environments instantaneously. </a:t>
            </a:r>
            <a:endParaRPr lang="en-IN" sz="2000" dirty="0">
              <a:solidFill>
                <a:srgbClr val="000000"/>
              </a:solidFill>
              <a:latin typeface="Times New Roman" panose="02020603050405020304" pitchFamily="18" charset="0"/>
              <a:ea typeface="Times New Roman" panose="02020603050405020304" pitchFamily="18" charset="0"/>
            </a:endParaRPr>
          </a:p>
          <a:p>
            <a:pPr marL="285750" indent="-285750">
              <a:buClr>
                <a:schemeClr val="accent1"/>
              </a:buClr>
              <a:buFont typeface="Wingdings" panose="05000000000000000000" pitchFamily="2" charset="2"/>
              <a:buChar char="Ø"/>
            </a:pPr>
            <a:r>
              <a:rPr lang="en-IN" sz="2000" dirty="0">
                <a:solidFill>
                  <a:srgbClr val="000000"/>
                </a:solidFill>
                <a:effectLst/>
                <a:latin typeface="Times New Roman" panose="02020603050405020304" pitchFamily="18" charset="0"/>
                <a:ea typeface="Times New Roman" panose="02020603050405020304" pitchFamily="18" charset="0"/>
              </a:rPr>
              <a:t>This module focuses on the implementation of algorithms that can process video frames with minimal latency, ensuring that the system provides timely detection and tracking of moving objects. </a:t>
            </a:r>
            <a:endParaRPr lang="en-IN" sz="2000" dirty="0">
              <a:solidFill>
                <a:srgbClr val="000000"/>
              </a:solidFill>
              <a:latin typeface="Times New Roman" panose="02020603050405020304" pitchFamily="18" charset="0"/>
              <a:ea typeface="Times New Roman" panose="02020603050405020304" pitchFamily="18" charset="0"/>
            </a:endParaRPr>
          </a:p>
          <a:p>
            <a:pPr marL="285750" indent="-285750">
              <a:buClr>
                <a:schemeClr val="accent1"/>
              </a:buClr>
              <a:buFont typeface="Wingdings" panose="05000000000000000000" pitchFamily="2" charset="2"/>
              <a:buChar char="Ø"/>
            </a:pPr>
            <a:r>
              <a:rPr lang="en-IN" sz="2000" dirty="0">
                <a:solidFill>
                  <a:srgbClr val="000000"/>
                </a:solidFill>
                <a:effectLst/>
                <a:latin typeface="Times New Roman" panose="02020603050405020304" pitchFamily="18" charset="0"/>
                <a:ea typeface="Times New Roman" panose="02020603050405020304" pitchFamily="18" charset="0"/>
              </a:rPr>
              <a:t>The necessity for real-time capabilities stems from applications such as autonomous vehicles, where delays in detection can lead to catastrophic consequences. </a:t>
            </a:r>
            <a:endParaRPr lang="en-IN" sz="2000" dirty="0">
              <a:solidFill>
                <a:srgbClr val="000000"/>
              </a:solidFill>
              <a:latin typeface="Times New Roman" panose="02020603050405020304" pitchFamily="18" charset="0"/>
              <a:ea typeface="Times New Roman" panose="02020603050405020304" pitchFamily="18" charset="0"/>
            </a:endParaRPr>
          </a:p>
          <a:p>
            <a:pPr marL="285750" indent="-285750">
              <a:buClr>
                <a:schemeClr val="accent1"/>
              </a:buClr>
              <a:buFont typeface="Wingdings" panose="05000000000000000000" pitchFamily="2" charset="2"/>
              <a:buChar char="Ø"/>
            </a:pPr>
            <a:r>
              <a:rPr lang="en-IN" sz="2000" dirty="0">
                <a:solidFill>
                  <a:srgbClr val="000000"/>
                </a:solidFill>
                <a:effectLst/>
                <a:latin typeface="Times New Roman" panose="02020603050405020304" pitchFamily="18" charset="0"/>
                <a:ea typeface="Times New Roman" panose="02020603050405020304" pitchFamily="18" charset="0"/>
              </a:rPr>
              <a:t>To achieve real-time processing, various optimization techniques are employed, including efficient algorithm design, parallel processing, and hardware acceleration.</a:t>
            </a:r>
            <a:endParaRPr lang="en-IN" sz="2000" dirty="0"/>
          </a:p>
        </p:txBody>
      </p:sp>
    </p:spTree>
    <p:extLst>
      <p:ext uri="{BB962C8B-B14F-4D97-AF65-F5344CB8AC3E}">
        <p14:creationId xmlns:p14="http://schemas.microsoft.com/office/powerpoint/2010/main" val="1313125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73786-3AE7-0F28-B3C0-1274B757E69B}"/>
              </a:ext>
            </a:extLst>
          </p:cNvPr>
          <p:cNvSpPr>
            <a:spLocks noGrp="1"/>
          </p:cNvSpPr>
          <p:nvPr>
            <p:ph type="title"/>
          </p:nvPr>
        </p:nvSpPr>
        <p:spPr>
          <a:xfrm>
            <a:off x="677334" y="609600"/>
            <a:ext cx="8596668" cy="586154"/>
          </a:xfrm>
        </p:spPr>
        <p:txBody>
          <a:bodyPr>
            <a:normAutofit/>
          </a:bodyPr>
          <a:lstStyle/>
          <a:p>
            <a:r>
              <a:rPr lang="en-US" sz="3000" dirty="0">
                <a:solidFill>
                  <a:schemeClr val="tx1"/>
                </a:solidFill>
                <a:latin typeface="Times New Roman" panose="02020603050405020304" pitchFamily="18" charset="0"/>
                <a:cs typeface="Times New Roman" panose="02020603050405020304" pitchFamily="18" charset="0"/>
              </a:rPr>
              <a:t>SYSTEM INTEGRATION:</a:t>
            </a:r>
            <a:endParaRPr lang="en-IN" sz="3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EA8701-8A2D-4561-759D-E1C0995A6A85}"/>
              </a:ext>
            </a:extLst>
          </p:cNvPr>
          <p:cNvSpPr>
            <a:spLocks noGrp="1"/>
          </p:cNvSpPr>
          <p:nvPr>
            <p:ph idx="1"/>
          </p:nvPr>
        </p:nvSpPr>
        <p:spPr>
          <a:xfrm>
            <a:off x="763303" y="1136773"/>
            <a:ext cx="8596668" cy="3880773"/>
          </a:xfrm>
        </p:spPr>
        <p:txBody>
          <a:bodyPr>
            <a:noAutofit/>
          </a:bodyPr>
          <a:lstStyle/>
          <a:p>
            <a:pPr marR="1905" algn="just">
              <a:lnSpc>
                <a:spcPct val="152000"/>
              </a:lnSpc>
              <a:spcAft>
                <a:spcPts val="740"/>
              </a:spcAft>
            </a:pPr>
            <a:r>
              <a:rPr lang="en-IN" sz="2000" kern="100" dirty="0">
                <a:solidFill>
                  <a:srgbClr val="000000"/>
                </a:solidFill>
                <a:effectLst/>
                <a:latin typeface="Times New Roman" panose="02020603050405020304" pitchFamily="18" charset="0"/>
                <a:ea typeface="Times New Roman" panose="02020603050405020304" pitchFamily="18" charset="0"/>
              </a:rPr>
              <a:t>System integration is a pivotal module that focuses on seamlessly incorporating the moving object detection system into broader applications and infrastructures. </a:t>
            </a:r>
          </a:p>
          <a:p>
            <a:pPr marR="1905" algn="just">
              <a:lnSpc>
                <a:spcPct val="152000"/>
              </a:lnSpc>
              <a:spcAft>
                <a:spcPts val="740"/>
              </a:spcAft>
            </a:pPr>
            <a:r>
              <a:rPr lang="en-IN" sz="2000" kern="100" dirty="0">
                <a:solidFill>
                  <a:srgbClr val="000000"/>
                </a:solidFill>
                <a:effectLst/>
                <a:latin typeface="Times New Roman" panose="02020603050405020304" pitchFamily="18" charset="0"/>
                <a:ea typeface="Times New Roman" panose="02020603050405020304" pitchFamily="18" charset="0"/>
              </a:rPr>
              <a:t>The success of this module hinges on establishing effective interoperability between the detection algorithms and existing systems, ensuring that the technology can function harmoniously in real-world scenarios. </a:t>
            </a:r>
          </a:p>
          <a:p>
            <a:pPr marR="1905" algn="just">
              <a:lnSpc>
                <a:spcPct val="152000"/>
              </a:lnSpc>
              <a:spcAft>
                <a:spcPts val="740"/>
              </a:spcAft>
            </a:pPr>
            <a:r>
              <a:rPr lang="en-IN" sz="2000" kern="100" dirty="0">
                <a:solidFill>
                  <a:srgbClr val="000000"/>
                </a:solidFill>
                <a:effectLst/>
                <a:latin typeface="Times New Roman" panose="02020603050405020304" pitchFamily="18" charset="0"/>
                <a:ea typeface="Times New Roman" panose="02020603050405020304" pitchFamily="18" charset="0"/>
              </a:rPr>
              <a:t>This involves understanding the requirements and specifications of various platforms, such as traffic management systems, surveillance networks, or autonomous vehicle control systems, to enable effective data exchange and collaborative functionality. </a:t>
            </a:r>
          </a:p>
        </p:txBody>
      </p:sp>
    </p:spTree>
    <p:extLst>
      <p:ext uri="{BB962C8B-B14F-4D97-AF65-F5344CB8AC3E}">
        <p14:creationId xmlns:p14="http://schemas.microsoft.com/office/powerpoint/2010/main" val="3190298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2715-3CB3-6BA1-C9F1-B893FE4434BF}"/>
              </a:ext>
            </a:extLst>
          </p:cNvPr>
          <p:cNvSpPr>
            <a:spLocks noGrp="1"/>
          </p:cNvSpPr>
          <p:nvPr>
            <p:ph type="title"/>
          </p:nvPr>
        </p:nvSpPr>
        <p:spPr>
          <a:xfrm>
            <a:off x="677334" y="365760"/>
            <a:ext cx="8596668" cy="533400"/>
          </a:xfrm>
        </p:spPr>
        <p:txBody>
          <a:bodyPr>
            <a:normAutofit fontScale="90000"/>
          </a:bodyPr>
          <a:lstStyle/>
          <a:p>
            <a:r>
              <a:rPr lang="en-US" sz="3000" dirty="0">
                <a:solidFill>
                  <a:schemeClr val="tx1"/>
                </a:solidFill>
                <a:latin typeface="Times New Roman" panose="02020603050405020304" pitchFamily="18" charset="0"/>
                <a:cs typeface="Times New Roman" panose="02020603050405020304" pitchFamily="18" charset="0"/>
              </a:rPr>
              <a:t>ACCURACY:</a:t>
            </a:r>
            <a:endParaRPr lang="en-IN" sz="30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C54562F-AD2B-7E53-8328-544A54BD043D}"/>
              </a:ext>
            </a:extLst>
          </p:cNvPr>
          <p:cNvSpPr>
            <a:spLocks noGrp="1"/>
          </p:cNvSpPr>
          <p:nvPr>
            <p:ph idx="1"/>
          </p:nvPr>
        </p:nvSpPr>
        <p:spPr>
          <a:xfrm>
            <a:off x="677334" y="899160"/>
            <a:ext cx="8596668" cy="3880773"/>
          </a:xfrm>
        </p:spPr>
        <p:txBody>
          <a:bodyPr>
            <a:noAutofit/>
          </a:bodyPr>
          <a:lstStyle/>
          <a:p>
            <a:r>
              <a:rPr lang="en-IN" sz="2000" dirty="0">
                <a:solidFill>
                  <a:srgbClr val="000000"/>
                </a:solidFill>
                <a:effectLst/>
                <a:latin typeface="Times New Roman" panose="02020603050405020304" pitchFamily="18" charset="0"/>
                <a:ea typeface="Times New Roman" panose="02020603050405020304" pitchFamily="18" charset="0"/>
              </a:rPr>
              <a:t>Accuracy is a fundamental metric that defines the effectiveness of the moving object detection system, encompassing both the precision of object identification and the reliability of tracking over time. </a:t>
            </a:r>
          </a:p>
          <a:p>
            <a:r>
              <a:rPr lang="en-IN" sz="2000" dirty="0">
                <a:solidFill>
                  <a:srgbClr val="000000"/>
                </a:solidFill>
                <a:effectLst/>
                <a:latin typeface="Times New Roman" panose="02020603050405020304" pitchFamily="18" charset="0"/>
                <a:ea typeface="Times New Roman" panose="02020603050405020304" pitchFamily="18" charset="0"/>
              </a:rPr>
              <a:t>In the context of this project, accuracy refers to the system's ability to correctly classify and locate moving objects within various environments, which is paramount for applications such as autonomous vehicles and surveillance systems. </a:t>
            </a:r>
          </a:p>
          <a:p>
            <a:r>
              <a:rPr lang="en-IN" sz="2000" dirty="0">
                <a:solidFill>
                  <a:srgbClr val="000000"/>
                </a:solidFill>
                <a:effectLst/>
                <a:latin typeface="Times New Roman" panose="02020603050405020304" pitchFamily="18" charset="0"/>
                <a:ea typeface="Times New Roman" panose="02020603050405020304" pitchFamily="18" charset="0"/>
              </a:rPr>
              <a:t>Achieving high accuracy requires not only sophisticated algorithms but also the careful selection and preprocessing of training data, as the quality of input data directly influences the model's performance. The project will leverage advanced deep learning techniques, such as Convolutional Neural Networks (CNNs), to enhance the accuracy of detection.</a:t>
            </a:r>
          </a:p>
          <a:p>
            <a:r>
              <a:rPr lang="en-IN" sz="2000" dirty="0">
                <a:solidFill>
                  <a:srgbClr val="000000"/>
                </a:solidFill>
                <a:effectLst/>
                <a:latin typeface="Times New Roman" panose="02020603050405020304" pitchFamily="18" charset="0"/>
                <a:ea typeface="Times New Roman" panose="02020603050405020304" pitchFamily="18" charset="0"/>
              </a:rPr>
              <a:t> By training these models on extensive and diverse datasets that capture a wide range of scenarios— different lighting conditions, object types, and speeds—the system can generalize better and reduce the likelihood of false positives and false negatives.</a:t>
            </a:r>
          </a:p>
        </p:txBody>
      </p:sp>
    </p:spTree>
    <p:extLst>
      <p:ext uri="{BB962C8B-B14F-4D97-AF65-F5344CB8AC3E}">
        <p14:creationId xmlns:p14="http://schemas.microsoft.com/office/powerpoint/2010/main" val="174068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04C4D-B95D-DAFE-E937-21AFEDD2D3C9}"/>
              </a:ext>
            </a:extLst>
          </p:cNvPr>
          <p:cNvSpPr>
            <a:spLocks noGrp="1"/>
          </p:cNvSpPr>
          <p:nvPr>
            <p:ph type="title"/>
          </p:nvPr>
        </p:nvSpPr>
        <p:spPr/>
        <p:txBody>
          <a:bodyPr>
            <a:noAutofit/>
          </a:bodyPr>
          <a:lstStyle/>
          <a:p>
            <a:pPr marL="342900" indent="-342900">
              <a:buClr>
                <a:schemeClr val="accent1">
                  <a:lumMod val="50000"/>
                </a:schemeClr>
              </a:buClr>
              <a:buFont typeface="Wingdings" panose="05000000000000000000" pitchFamily="2" charset="2"/>
              <a:buChar char="Ø"/>
            </a:pPr>
            <a:r>
              <a:rPr lang="en-IN" sz="2000" kern="100" dirty="0">
                <a:solidFill>
                  <a:srgbClr val="000000"/>
                </a:solidFill>
                <a:effectLst/>
                <a:latin typeface="Times New Roman" panose="02020603050405020304" pitchFamily="18" charset="0"/>
                <a:ea typeface="Times New Roman" panose="02020603050405020304" pitchFamily="18" charset="0"/>
              </a:rPr>
              <a:t> </a:t>
            </a:r>
            <a:r>
              <a:rPr lang="en-IN" sz="2000" kern="100" dirty="0" err="1">
                <a:solidFill>
                  <a:srgbClr val="000000"/>
                </a:solidFill>
                <a:effectLst/>
                <a:latin typeface="Times New Roman" panose="02020603050405020304" pitchFamily="18" charset="0"/>
                <a:ea typeface="Times New Roman" panose="02020603050405020304" pitchFamily="18" charset="0"/>
              </a:rPr>
              <a:t>IoU</a:t>
            </a:r>
            <a:r>
              <a:rPr lang="en-IN" sz="2000" kern="100" dirty="0">
                <a:solidFill>
                  <a:srgbClr val="000000"/>
                </a:solidFill>
                <a:effectLst/>
                <a:latin typeface="Times New Roman" panose="02020603050405020304" pitchFamily="18" charset="0"/>
                <a:ea typeface="Times New Roman" panose="02020603050405020304" pitchFamily="18" charset="0"/>
              </a:rPr>
              <a:t> is particularly relevant in object detection, as it quantifies the overlap between the predicted bounding boxes and the ground truth, helping to refine the detection process and enhance the overall accuracy of the system.</a:t>
            </a:r>
            <a:br>
              <a:rPr lang="en-IN" sz="2000" kern="100" dirty="0">
                <a:solidFill>
                  <a:srgbClr val="000000"/>
                </a:solidFill>
                <a:effectLst/>
                <a:latin typeface="Times New Roman" panose="02020603050405020304" pitchFamily="18" charset="0"/>
                <a:ea typeface="Times New Roman" panose="02020603050405020304" pitchFamily="18" charset="0"/>
              </a:rPr>
            </a:br>
            <a:br>
              <a:rPr lang="en-IN" sz="2000" kern="100" dirty="0">
                <a:solidFill>
                  <a:srgbClr val="000000"/>
                </a:solidFill>
                <a:effectLst/>
                <a:latin typeface="Times New Roman" panose="02020603050405020304" pitchFamily="18" charset="0"/>
                <a:ea typeface="Times New Roman" panose="02020603050405020304" pitchFamily="18" charset="0"/>
              </a:rPr>
            </a:br>
            <a:br>
              <a:rPr lang="en-IN" sz="2000" kern="100" dirty="0">
                <a:solidFill>
                  <a:srgbClr val="000000"/>
                </a:solidFill>
                <a:effectLst/>
                <a:latin typeface="Times New Roman" panose="02020603050405020304" pitchFamily="18" charset="0"/>
                <a:ea typeface="Times New Roman" panose="02020603050405020304" pitchFamily="18" charset="0"/>
              </a:rPr>
            </a:br>
            <a:r>
              <a:rPr lang="en-IN" sz="2000" kern="100" dirty="0">
                <a:solidFill>
                  <a:srgbClr val="000000"/>
                </a:solidFill>
                <a:effectLst/>
                <a:latin typeface="Times New Roman" panose="02020603050405020304" pitchFamily="18" charset="0"/>
                <a:ea typeface="Times New Roman" panose="02020603050405020304" pitchFamily="18" charset="0"/>
              </a:rPr>
              <a:t>By utilizing these metrics, the project can systematically evaluate the effectiveness of different algorithms and configurations, guiding the iterative improvement of the model. </a:t>
            </a:r>
            <a:br>
              <a:rPr lang="en-IN" sz="2000" kern="100" dirty="0">
                <a:solidFill>
                  <a:srgbClr val="000000"/>
                </a:solidFill>
                <a:effectLst/>
                <a:latin typeface="Times New Roman" panose="02020603050405020304" pitchFamily="18" charset="0"/>
                <a:ea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10D20DA0-CC62-8D92-5E4A-5AEE87D08E69}"/>
              </a:ext>
            </a:extLst>
          </p:cNvPr>
          <p:cNvSpPr>
            <a:spLocks noGrp="1"/>
          </p:cNvSpPr>
          <p:nvPr>
            <p:ph idx="1"/>
          </p:nvPr>
        </p:nvSpPr>
        <p:spPr>
          <a:xfrm>
            <a:off x="677334" y="2105882"/>
            <a:ext cx="8596668" cy="3880773"/>
          </a:xfrm>
        </p:spPr>
        <p:txBody>
          <a:bodyPr>
            <a:noAutofit/>
          </a:bodyPr>
          <a:lstStyle/>
          <a:p>
            <a:r>
              <a:rPr lang="en-US" sz="2000" dirty="0"/>
              <a:t>.</a:t>
            </a:r>
          </a:p>
          <a:p>
            <a:endParaRPr lang="en-US" sz="2000" dirty="0"/>
          </a:p>
          <a:p>
            <a:pPr marL="6350" indent="-6350" algn="l">
              <a:lnSpc>
                <a:spcPct val="107000"/>
              </a:lnSpc>
              <a:spcAft>
                <a:spcPts val="1365"/>
              </a:spcAft>
              <a:buNone/>
            </a:pPr>
            <a:r>
              <a:rPr lang="en-IN" sz="2000" kern="100" dirty="0">
                <a:solidFill>
                  <a:srgbClr val="000000"/>
                </a:solidFill>
                <a:effectLst/>
                <a:latin typeface="Times New Roman" panose="02020603050405020304" pitchFamily="18" charset="0"/>
                <a:ea typeface="Times New Roman" panose="02020603050405020304" pitchFamily="18" charset="0"/>
              </a:rPr>
              <a:t> </a:t>
            </a:r>
          </a:p>
          <a:p>
            <a:pPr marL="6350" marR="1905" indent="-6350" algn="just">
              <a:lnSpc>
                <a:spcPct val="152000"/>
              </a:lnSpc>
              <a:spcAft>
                <a:spcPts val="740"/>
              </a:spcAft>
            </a:pPr>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continuous monitoring and updating of the detection system are essential for sustaining accuracy over time. As the environment evolves and new object types or </a:t>
            </a:r>
            <a:r>
              <a:rPr lang="en-IN" sz="20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behaviors</a:t>
            </a:r>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emerge, it is crucial to adapt the detection algorithms accordingly. </a:t>
            </a:r>
          </a:p>
          <a:p>
            <a:pPr marL="6350" marR="1905" indent="-6350" algn="just">
              <a:lnSpc>
                <a:spcPct val="152000"/>
              </a:lnSpc>
              <a:spcAft>
                <a:spcPts val="740"/>
              </a:spcAft>
            </a:pPr>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can be achieved through periodic retraining of the model with new data, ensuring that it remains current and effective in real-world applications.</a:t>
            </a:r>
          </a:p>
          <a:p>
            <a:endParaRPr lang="en-US" sz="2000" dirty="0"/>
          </a:p>
          <a:p>
            <a:endParaRPr lang="en-US" sz="2000" dirty="0"/>
          </a:p>
        </p:txBody>
      </p:sp>
    </p:spTree>
    <p:extLst>
      <p:ext uri="{BB962C8B-B14F-4D97-AF65-F5344CB8AC3E}">
        <p14:creationId xmlns:p14="http://schemas.microsoft.com/office/powerpoint/2010/main" val="408206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8E017-7809-77CB-0E23-154750B1F45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EDDB7A9A-F488-AC6C-88B2-E012DD17494A}"/>
              </a:ext>
            </a:extLst>
          </p:cNvPr>
          <p:cNvPicPr>
            <a:picLocks noGrp="1"/>
          </p:cNvPicPr>
          <p:nvPr>
            <p:ph idx="1"/>
          </p:nvPr>
        </p:nvPicPr>
        <p:blipFill>
          <a:blip r:embed="rId2"/>
          <a:stretch>
            <a:fillRect/>
          </a:stretch>
        </p:blipFill>
        <p:spPr>
          <a:xfrm>
            <a:off x="375138" y="523630"/>
            <a:ext cx="9042400" cy="5924061"/>
          </a:xfrm>
          <a:prstGeom prst="rect">
            <a:avLst/>
          </a:prstGeom>
        </p:spPr>
      </p:pic>
    </p:spTree>
    <p:extLst>
      <p:ext uri="{BB962C8B-B14F-4D97-AF65-F5344CB8AC3E}">
        <p14:creationId xmlns:p14="http://schemas.microsoft.com/office/powerpoint/2010/main" val="1303914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519B0-CDB8-F2B5-8588-36246A1D25B3}"/>
              </a:ext>
            </a:extLst>
          </p:cNvPr>
          <p:cNvSpPr>
            <a:spLocks noGrp="1"/>
          </p:cNvSpPr>
          <p:nvPr>
            <p:ph type="title"/>
          </p:nvPr>
        </p:nvSpPr>
        <p:spPr>
          <a:xfrm>
            <a:off x="677334" y="414215"/>
            <a:ext cx="8596668" cy="570523"/>
          </a:xfrm>
        </p:spPr>
        <p:txBody>
          <a:bodyPr>
            <a:normAutofit/>
          </a:bodyPr>
          <a:lstStyle/>
          <a:p>
            <a:r>
              <a:rPr lang="en-US" sz="3000" dirty="0">
                <a:solidFill>
                  <a:schemeClr val="tx1"/>
                </a:solidFill>
                <a:latin typeface="Times New Roman" panose="02020603050405020304" pitchFamily="18" charset="0"/>
                <a:cs typeface="Times New Roman" panose="02020603050405020304" pitchFamily="18" charset="0"/>
              </a:rPr>
              <a:t>USE ALGORITHM:</a:t>
            </a:r>
            <a:endParaRPr lang="en-IN" sz="3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8C1359-BBAB-032C-AAE5-592FAE49FF4B}"/>
              </a:ext>
            </a:extLst>
          </p:cNvPr>
          <p:cNvSpPr>
            <a:spLocks noGrp="1"/>
          </p:cNvSpPr>
          <p:nvPr>
            <p:ph idx="1"/>
          </p:nvPr>
        </p:nvSpPr>
        <p:spPr>
          <a:xfrm>
            <a:off x="677334" y="1347789"/>
            <a:ext cx="8596668" cy="3880773"/>
          </a:xfrm>
        </p:spPr>
        <p:txBody>
          <a:bodyPr>
            <a:noAutofit/>
          </a:bodyPr>
          <a:lstStyle/>
          <a:p>
            <a:r>
              <a:rPr lang="en-US" sz="2000" dirty="0">
                <a:latin typeface="Times New Roman" panose="02020603050405020304" pitchFamily="18" charset="0"/>
                <a:cs typeface="Times New Roman" panose="02020603050405020304" pitchFamily="18" charset="0"/>
              </a:rPr>
              <a:t>Moving object detection algorithms interpret dynamic visual data in real-time, using both traditional and modern approaches.</a:t>
            </a:r>
          </a:p>
          <a:p>
            <a:r>
              <a:rPr lang="en-US" sz="2000" dirty="0">
                <a:latin typeface="Times New Roman" panose="02020603050405020304" pitchFamily="18" charset="0"/>
                <a:cs typeface="Times New Roman" panose="02020603050405020304" pitchFamily="18" charset="0"/>
              </a:rPr>
              <a:t>Classical methods like background subtraction, optical flow, and frame differencing rely on pixel-level motion cues.</a:t>
            </a:r>
          </a:p>
          <a:p>
            <a:r>
              <a:rPr lang="en-US" sz="2000" dirty="0">
                <a:latin typeface="Times New Roman" panose="02020603050405020304" pitchFamily="18" charset="0"/>
                <a:cs typeface="Times New Roman" panose="02020603050405020304" pitchFamily="18" charset="0"/>
              </a:rPr>
              <a:t>Advanced techniques like Gaussian Mixture Models improve robustness to environmental changes.</a:t>
            </a:r>
          </a:p>
          <a:p>
            <a:r>
              <a:rPr lang="en-US" sz="2000" dirty="0">
                <a:latin typeface="Times New Roman" panose="02020603050405020304" pitchFamily="18" charset="0"/>
                <a:cs typeface="Times New Roman" panose="02020603050405020304" pitchFamily="18" charset="0"/>
              </a:rPr>
              <a:t>YOLO and SSD enable real-time, accurate object detection with minimal manual tuning.</a:t>
            </a:r>
          </a:p>
          <a:p>
            <a:r>
              <a:rPr lang="en-US" sz="2000" dirty="0">
                <a:latin typeface="Times New Roman" panose="02020603050405020304" pitchFamily="18" charset="0"/>
                <a:cs typeface="Times New Roman" panose="02020603050405020304" pitchFamily="18" charset="0"/>
              </a:rPr>
              <a:t>LSTM networks add temporal awareness, improving object tracking over time.</a:t>
            </a:r>
          </a:p>
          <a:p>
            <a:r>
              <a:rPr lang="en-US" sz="2000" dirty="0">
                <a:latin typeface="Times New Roman" panose="02020603050405020304" pitchFamily="18" charset="0"/>
                <a:cs typeface="Times New Roman" panose="02020603050405020304" pitchFamily="18" charset="0"/>
              </a:rPr>
              <a:t>Hybrid models blending traditional and AI methods offer promising solutions.</a:t>
            </a:r>
          </a:p>
          <a:p>
            <a:r>
              <a:rPr lang="en-IN" sz="2000" dirty="0"/>
              <a:t>Applications span surveillance, autonomous driving, and retail analytics.</a:t>
            </a:r>
          </a:p>
          <a:p>
            <a:r>
              <a:rPr lang="en-US" sz="2000" dirty="0"/>
              <a:t>Future trends involve GANs, reinforcement learning, and context-aware smart systems.</a:t>
            </a:r>
          </a:p>
          <a:p>
            <a:pPr marL="0" indent="0">
              <a:buNone/>
            </a:pPr>
            <a:br>
              <a:rPr lang="en-IN" sz="2000" dirty="0"/>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2842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4014-0DE4-A400-158A-2CA01A51A22A}"/>
              </a:ext>
            </a:extLst>
          </p:cNvPr>
          <p:cNvSpPr>
            <a:spLocks noGrp="1"/>
          </p:cNvSpPr>
          <p:nvPr>
            <p:ph type="title"/>
          </p:nvPr>
        </p:nvSpPr>
        <p:spPr>
          <a:xfrm>
            <a:off x="677334" y="343877"/>
            <a:ext cx="8596668" cy="547077"/>
          </a:xfrm>
        </p:spPr>
        <p:txBody>
          <a:bodyPr>
            <a:normAutofit fontScale="90000"/>
          </a:bodyPr>
          <a:lstStyle/>
          <a:p>
            <a:r>
              <a:rPr lang="en-IN" sz="3000" dirty="0">
                <a:solidFill>
                  <a:srgbClr val="000000"/>
                </a:solidFill>
                <a:effectLst/>
                <a:latin typeface="Times New Roman" panose="02020603050405020304" pitchFamily="18" charset="0"/>
                <a:ea typeface="Times New Roman" panose="02020603050405020304" pitchFamily="18" charset="0"/>
              </a:rPr>
              <a:t>BENEFITS OF ALGORITHMS:</a:t>
            </a:r>
            <a:endParaRPr lang="en-IN" sz="3000" dirty="0"/>
          </a:p>
        </p:txBody>
      </p:sp>
      <p:sp>
        <p:nvSpPr>
          <p:cNvPr id="3" name="Content Placeholder 2">
            <a:extLst>
              <a:ext uri="{FF2B5EF4-FFF2-40B4-BE49-F238E27FC236}">
                <a16:creationId xmlns:a16="http://schemas.microsoft.com/office/drawing/2014/main" id="{B24197E2-D097-1A3D-9850-3440C20EF50D}"/>
              </a:ext>
            </a:extLst>
          </p:cNvPr>
          <p:cNvSpPr>
            <a:spLocks noGrp="1"/>
          </p:cNvSpPr>
          <p:nvPr>
            <p:ph idx="1"/>
          </p:nvPr>
        </p:nvSpPr>
        <p:spPr>
          <a:xfrm>
            <a:off x="677334" y="1058620"/>
            <a:ext cx="8596668" cy="3880773"/>
          </a:xfrm>
        </p:spPr>
        <p:txBody>
          <a:bodyPr>
            <a:noAutofit/>
          </a:bodyPr>
          <a:lstStyle/>
          <a:p>
            <a:r>
              <a:rPr lang="en-US" sz="2000" dirty="0">
                <a:latin typeface="Times New Roman" panose="02020603050405020304" pitchFamily="18" charset="0"/>
                <a:cs typeface="Times New Roman" panose="02020603050405020304" pitchFamily="18" charset="0"/>
              </a:rPr>
              <a:t>Algorithms enable real-time detection of moving objects, improving efficiency across traffic, surveillance, and automation.</a:t>
            </a:r>
          </a:p>
          <a:p>
            <a:r>
              <a:rPr lang="en-US" sz="2000" dirty="0">
                <a:latin typeface="Times New Roman" panose="02020603050405020304" pitchFamily="18" charset="0"/>
                <a:cs typeface="Times New Roman" panose="02020603050405020304" pitchFamily="18" charset="0"/>
              </a:rPr>
              <a:t>They reduce manual intervention, minimizing delays and increasing accuracy in dynamic environments.</a:t>
            </a:r>
          </a:p>
          <a:p>
            <a:r>
              <a:rPr lang="en-US" sz="2000" dirty="0">
                <a:latin typeface="Times New Roman" panose="02020603050405020304" pitchFamily="18" charset="0"/>
                <a:cs typeface="Times New Roman" panose="02020603050405020304" pitchFamily="18" charset="0"/>
              </a:rPr>
              <a:t>Deep learning models like CNNs and LSTMs enhance object recognition and tracking, even in complex scenes.</a:t>
            </a:r>
          </a:p>
          <a:p>
            <a:r>
              <a:rPr lang="en-US" sz="2000" dirty="0">
                <a:latin typeface="Times New Roman" panose="02020603050405020304" pitchFamily="18" charset="0"/>
                <a:cs typeface="Times New Roman" panose="02020603050405020304" pitchFamily="18" charset="0"/>
              </a:rPr>
              <a:t>Reinforcement learning allows algorithms to improve by interacting with real-world scenarios.</a:t>
            </a:r>
          </a:p>
          <a:p>
            <a:r>
              <a:rPr lang="en-US" sz="2000" dirty="0">
                <a:latin typeface="Times New Roman" panose="02020603050405020304" pitchFamily="18" charset="0"/>
                <a:cs typeface="Times New Roman" panose="02020603050405020304" pitchFamily="18" charset="0"/>
              </a:rPr>
              <a:t>Automation lowers operational costs by reducing the need for constant human monitoring.</a:t>
            </a:r>
          </a:p>
          <a:p>
            <a:r>
              <a:rPr lang="en-US" sz="2000" dirty="0">
                <a:latin typeface="Times New Roman" panose="02020603050405020304" pitchFamily="18" charset="0"/>
                <a:cs typeface="Times New Roman" panose="02020603050405020304" pitchFamily="18" charset="0"/>
              </a:rPr>
              <a:t>Data from object detection systems informs smarter decisions in planning and operations.</a:t>
            </a:r>
          </a:p>
          <a:p>
            <a:r>
              <a:rPr lang="en-US" sz="2000" dirty="0">
                <a:latin typeface="Times New Roman" panose="02020603050405020304" pitchFamily="18" charset="0"/>
                <a:cs typeface="Times New Roman" panose="02020603050405020304" pitchFamily="18" charset="0"/>
              </a:rPr>
              <a:t>Overall, these algorithms contribute to safer, smarter, and more efficient societies.</a:t>
            </a:r>
          </a:p>
          <a:p>
            <a:pPr marL="0" indent="0">
              <a:buNone/>
            </a:pP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801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069C1-F12D-C470-6C06-38EBD94A80D3}"/>
              </a:ext>
            </a:extLst>
          </p:cNvPr>
          <p:cNvSpPr>
            <a:spLocks noGrp="1"/>
          </p:cNvSpPr>
          <p:nvPr>
            <p:ph type="title"/>
          </p:nvPr>
        </p:nvSpPr>
        <p:spPr>
          <a:xfrm>
            <a:off x="616374" y="156238"/>
            <a:ext cx="8596668" cy="1320800"/>
          </a:xfrm>
        </p:spPr>
        <p:txBody>
          <a:bodyPr>
            <a:normAutofit/>
          </a:bodyPr>
          <a:lstStyle/>
          <a:p>
            <a:pPr algn="ctr"/>
            <a:r>
              <a:rPr lang="en-US" sz="3000" dirty="0">
                <a:solidFill>
                  <a:schemeClr val="tx1"/>
                </a:solidFill>
                <a:latin typeface="Times New Roman" panose="02020603050405020304" pitchFamily="18" charset="0"/>
                <a:cs typeface="Times New Roman" panose="02020603050405020304" pitchFamily="18" charset="0"/>
              </a:rPr>
              <a:t>INTRODUCTION</a:t>
            </a:r>
            <a:endParaRPr lang="en-IN" sz="3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1CBEE5-6938-6764-50B8-9B19A8D6FD27}"/>
              </a:ext>
            </a:extLst>
          </p:cNvPr>
          <p:cNvSpPr>
            <a:spLocks noGrp="1"/>
          </p:cNvSpPr>
          <p:nvPr>
            <p:ph idx="1"/>
          </p:nvPr>
        </p:nvSpPr>
        <p:spPr>
          <a:xfrm>
            <a:off x="616374" y="1054601"/>
            <a:ext cx="8596668" cy="3880773"/>
          </a:xfrm>
        </p:spPr>
        <p:txBody>
          <a:bodyPr>
            <a:noAutofit/>
          </a:bodyPr>
          <a:lstStyle/>
          <a:p>
            <a:r>
              <a:rPr lang="en-US" sz="2000" dirty="0">
                <a:latin typeface="Times New Roman" panose="02020603050405020304" pitchFamily="18" charset="0"/>
                <a:cs typeface="Times New Roman" panose="02020603050405020304" pitchFamily="18" charset="0"/>
              </a:rPr>
              <a:t>Computer vision has transformed artificial intelligence, enabling machines to perceive and interact with the physical world. Moving object detection, a key aspect, allows systems to track objects in dynamic environments, crucial for applications like surveillance, autonomous vehicles, traffic monitoring, and human-computer interaction. Surveillance systems use this technology for safety monitoring, while self-driving cars rely on accurate detection to navigate complex environments.</a:t>
            </a:r>
          </a:p>
          <a:p>
            <a:r>
              <a:rPr lang="en-US" sz="2000" dirty="0">
                <a:latin typeface="Times New Roman" panose="02020603050405020304" pitchFamily="18" charset="0"/>
                <a:cs typeface="Times New Roman" panose="02020603050405020304" pitchFamily="18" charset="0"/>
              </a:rPr>
              <a:t>This project employs hybrid methods, integrating median and average background models, grayscale processing, Gaussian blur, and Otsu's thresholding to enhance object detection and tracking. Challenges like lighting variations, occlusions, and noise are addressed through adaptive strategies, improving reliability. Applications span crowd monitoring, retail optimization, gesture recognition interfaces, and safe navigation in autonomous vehicles. Moving object detection systems hold immense potential to revolutionize industries, improve safety, and create responsive technologies for diverse fields.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124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5954E-7582-3A87-B67A-70DBABDF6654}"/>
              </a:ext>
            </a:extLst>
          </p:cNvPr>
          <p:cNvSpPr>
            <a:spLocks noGrp="1"/>
          </p:cNvSpPr>
          <p:nvPr>
            <p:ph type="title"/>
          </p:nvPr>
        </p:nvSpPr>
        <p:spPr>
          <a:xfrm>
            <a:off x="677334" y="609600"/>
            <a:ext cx="8596668" cy="578338"/>
          </a:xfrm>
        </p:spPr>
        <p:txBody>
          <a:bodyPr>
            <a:normAutofit/>
          </a:bodyPr>
          <a:lstStyle/>
          <a:p>
            <a:r>
              <a:rPr lang="en-IN" sz="2800" u="sng" dirty="0">
                <a:solidFill>
                  <a:srgbClr val="000000"/>
                </a:solidFill>
                <a:effectLst/>
                <a:latin typeface="Times New Roman" panose="02020603050405020304" pitchFamily="18" charset="0"/>
                <a:ea typeface="Times New Roman" panose="02020603050405020304" pitchFamily="18" charset="0"/>
              </a:rPr>
              <a:t>DATA FLOW DIAGRAM :</a:t>
            </a:r>
            <a:endParaRPr lang="en-IN" sz="2800" u="sng" dirty="0"/>
          </a:p>
        </p:txBody>
      </p:sp>
      <p:sp>
        <p:nvSpPr>
          <p:cNvPr id="3" name="Content Placeholder 2">
            <a:extLst>
              <a:ext uri="{FF2B5EF4-FFF2-40B4-BE49-F238E27FC236}">
                <a16:creationId xmlns:a16="http://schemas.microsoft.com/office/drawing/2014/main" id="{19AF8215-2C6B-F84B-B9AA-C24E5AFBF5D9}"/>
              </a:ext>
            </a:extLst>
          </p:cNvPr>
          <p:cNvSpPr>
            <a:spLocks noGrp="1"/>
          </p:cNvSpPr>
          <p:nvPr>
            <p:ph idx="1"/>
          </p:nvPr>
        </p:nvSpPr>
        <p:spPr>
          <a:xfrm>
            <a:off x="677334" y="1363420"/>
            <a:ext cx="8596668" cy="3880773"/>
          </a:xfrm>
        </p:spPr>
        <p:txBody>
          <a:bodyPr>
            <a:noAutofit/>
          </a:bodyPr>
          <a:lstStyle/>
          <a:p>
            <a:r>
              <a:rPr lang="en-US" sz="2000" dirty="0">
                <a:latin typeface="Times New Roman" panose="02020603050405020304" pitchFamily="18" charset="0"/>
                <a:cs typeface="Times New Roman" panose="02020603050405020304" pitchFamily="18" charset="0"/>
              </a:rPr>
              <a:t>A Data Flow Diagram (DFD) shows how data moves through a moving object detection system.  </a:t>
            </a:r>
          </a:p>
          <a:p>
            <a:r>
              <a:rPr lang="en-US" sz="2000" dirty="0">
                <a:latin typeface="Times New Roman" panose="02020603050405020304" pitchFamily="18" charset="0"/>
                <a:cs typeface="Times New Roman" panose="02020603050405020304" pitchFamily="18" charset="0"/>
              </a:rPr>
              <a:t>It identifies external inputs like cameras and sensors, and outlines how data is processed.  </a:t>
            </a:r>
          </a:p>
          <a:p>
            <a:r>
              <a:rPr lang="en-US" sz="2000" dirty="0">
                <a:latin typeface="Times New Roman" panose="02020603050405020304" pitchFamily="18" charset="0"/>
                <a:cs typeface="Times New Roman" panose="02020603050405020304" pitchFamily="18" charset="0"/>
              </a:rPr>
              <a:t>The context diagram offers a simple overview of key entities and data flows.  </a:t>
            </a:r>
          </a:p>
          <a:p>
            <a:r>
              <a:rPr lang="en-US" sz="2000" dirty="0">
                <a:latin typeface="Times New Roman" panose="02020603050405020304" pitchFamily="18" charset="0"/>
                <a:cs typeface="Times New Roman" panose="02020603050405020304" pitchFamily="18" charset="0"/>
              </a:rPr>
              <a:t>Detailed DFD levels break down processes like acquisition, preprocessing, and detection.  </a:t>
            </a:r>
          </a:p>
          <a:p>
            <a:r>
              <a:rPr lang="en-US" sz="2000" dirty="0">
                <a:latin typeface="Times New Roman" panose="02020603050405020304" pitchFamily="18" charset="0"/>
                <a:cs typeface="Times New Roman" panose="02020603050405020304" pitchFamily="18" charset="0"/>
              </a:rPr>
              <a:t>It includes data storage for real-time and historical tracking information.  </a:t>
            </a:r>
          </a:p>
          <a:p>
            <a:r>
              <a:rPr lang="en-US" sz="2000" dirty="0">
                <a:latin typeface="Times New Roman" panose="02020603050405020304" pitchFamily="18" charset="0"/>
                <a:cs typeface="Times New Roman" panose="02020603050405020304" pitchFamily="18" charset="0"/>
              </a:rPr>
              <a:t>DFDs help visualize how raw data becomes meaningful outputs like alerts and visuals. </a:t>
            </a:r>
          </a:p>
          <a:p>
            <a:r>
              <a:rPr lang="en-US" sz="2000" dirty="0">
                <a:latin typeface="Times New Roman" panose="02020603050405020304" pitchFamily="18" charset="0"/>
                <a:cs typeface="Times New Roman" panose="02020603050405020304" pitchFamily="18" charset="0"/>
              </a:rPr>
              <a:t>As systems evolve, DFDs are updated to reflect new requirements and technologies.  </a:t>
            </a:r>
          </a:p>
          <a:p>
            <a:r>
              <a:rPr lang="en-US" sz="2000" dirty="0">
                <a:latin typeface="Times New Roman" panose="02020603050405020304" pitchFamily="18" charset="0"/>
                <a:cs typeface="Times New Roman" panose="02020603050405020304" pitchFamily="18" charset="0"/>
              </a:rPr>
              <a:t>Overall, DFDs are vital tools for building accurate, efficient, and adaptable detection systems.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893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87C66-FAF9-4932-D837-367CD2A2CB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400F5A-BAC9-0F10-41E5-082F39C53F9B}"/>
              </a:ext>
            </a:extLst>
          </p:cNvPr>
          <p:cNvSpPr>
            <a:spLocks noGrp="1"/>
          </p:cNvSpPr>
          <p:nvPr>
            <p:ph idx="1"/>
          </p:nvPr>
        </p:nvSpPr>
        <p:spPr/>
        <p:txBody>
          <a:bodyPr/>
          <a:lstStyle/>
          <a:p>
            <a:endParaRPr lang="en-IN" dirty="0"/>
          </a:p>
        </p:txBody>
      </p:sp>
      <p:grpSp>
        <p:nvGrpSpPr>
          <p:cNvPr id="4" name="Group 3">
            <a:extLst>
              <a:ext uri="{FF2B5EF4-FFF2-40B4-BE49-F238E27FC236}">
                <a16:creationId xmlns:a16="http://schemas.microsoft.com/office/drawing/2014/main" id="{F98C5B78-719B-29CF-7076-9BAA4B33BE45}"/>
              </a:ext>
            </a:extLst>
          </p:cNvPr>
          <p:cNvGrpSpPr/>
          <p:nvPr/>
        </p:nvGrpSpPr>
        <p:grpSpPr>
          <a:xfrm>
            <a:off x="431022" y="490195"/>
            <a:ext cx="9089291" cy="6137251"/>
            <a:chOff x="0" y="0"/>
            <a:chExt cx="5488051" cy="5855408"/>
          </a:xfrm>
        </p:grpSpPr>
        <p:sp>
          <p:nvSpPr>
            <p:cNvPr id="5" name="Rectangle 4">
              <a:extLst>
                <a:ext uri="{FF2B5EF4-FFF2-40B4-BE49-F238E27FC236}">
                  <a16:creationId xmlns:a16="http://schemas.microsoft.com/office/drawing/2014/main" id="{231555FA-3893-CDD9-DB52-017D123DE434}"/>
                </a:ext>
              </a:extLst>
            </p:cNvPr>
            <p:cNvSpPr/>
            <p:nvPr/>
          </p:nvSpPr>
          <p:spPr>
            <a:xfrm>
              <a:off x="5437378" y="5303114"/>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sp>
          <p:nvSpPr>
            <p:cNvPr id="6" name="Rectangle 5">
              <a:extLst>
                <a:ext uri="{FF2B5EF4-FFF2-40B4-BE49-F238E27FC236}">
                  <a16:creationId xmlns:a16="http://schemas.microsoft.com/office/drawing/2014/main" id="{8785CC5A-9336-0563-77DE-C17FB7B0882A}"/>
                </a:ext>
              </a:extLst>
            </p:cNvPr>
            <p:cNvSpPr/>
            <p:nvPr/>
          </p:nvSpPr>
          <p:spPr>
            <a:xfrm>
              <a:off x="1872107" y="5661148"/>
              <a:ext cx="622264" cy="184382"/>
            </a:xfrm>
            <a:prstGeom prst="rect">
              <a:avLst/>
            </a:prstGeom>
            <a:ln>
              <a:noFill/>
            </a:ln>
          </p:spPr>
          <p:txBody>
            <a:bodyPr vert="horz" lIns="0" tIns="0" rIns="0" bIns="0" rtlCol="0">
              <a:noAutofit/>
            </a:bodyPr>
            <a:lstStyle/>
            <a:p>
              <a:pPr marL="635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Fig.4.1 </a:t>
              </a:r>
            </a:p>
          </p:txBody>
        </p:sp>
        <p:sp>
          <p:nvSpPr>
            <p:cNvPr id="7" name="Rectangle 6">
              <a:extLst>
                <a:ext uri="{FF2B5EF4-FFF2-40B4-BE49-F238E27FC236}">
                  <a16:creationId xmlns:a16="http://schemas.microsoft.com/office/drawing/2014/main" id="{1C010947-0B3A-FD1E-FDEC-B172373575FF}"/>
                </a:ext>
              </a:extLst>
            </p:cNvPr>
            <p:cNvSpPr/>
            <p:nvPr/>
          </p:nvSpPr>
          <p:spPr>
            <a:xfrm>
              <a:off x="2341499" y="5661148"/>
              <a:ext cx="1294797" cy="184382"/>
            </a:xfrm>
            <a:prstGeom prst="rect">
              <a:avLst/>
            </a:prstGeom>
            <a:ln>
              <a:noFill/>
            </a:ln>
          </p:spPr>
          <p:txBody>
            <a:bodyPr vert="horz" lIns="0" tIns="0" rIns="0" bIns="0" rtlCol="0">
              <a:noAutofit/>
            </a:bodyPr>
            <a:lstStyle/>
            <a:p>
              <a:pPr marL="635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Data Flow Diag</a:t>
              </a:r>
            </a:p>
          </p:txBody>
        </p:sp>
        <p:sp>
          <p:nvSpPr>
            <p:cNvPr id="8" name="Rectangle 7">
              <a:extLst>
                <a:ext uri="{FF2B5EF4-FFF2-40B4-BE49-F238E27FC236}">
                  <a16:creationId xmlns:a16="http://schemas.microsoft.com/office/drawing/2014/main" id="{4F65977B-9A68-721B-1490-83DE8A416FFF}"/>
                </a:ext>
              </a:extLst>
            </p:cNvPr>
            <p:cNvSpPr/>
            <p:nvPr/>
          </p:nvSpPr>
          <p:spPr>
            <a:xfrm>
              <a:off x="3315589" y="5661148"/>
              <a:ext cx="315591" cy="184382"/>
            </a:xfrm>
            <a:prstGeom prst="rect">
              <a:avLst/>
            </a:prstGeom>
            <a:ln>
              <a:noFill/>
            </a:ln>
          </p:spPr>
          <p:txBody>
            <a:bodyPr vert="horz" lIns="0" tIns="0" rIns="0" bIns="0" rtlCol="0">
              <a:noAutofit/>
            </a:bodyPr>
            <a:lstStyle/>
            <a:p>
              <a:pPr marL="635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ram</a:t>
              </a:r>
            </a:p>
          </p:txBody>
        </p:sp>
        <p:sp>
          <p:nvSpPr>
            <p:cNvPr id="9" name="Rectangle 8">
              <a:extLst>
                <a:ext uri="{FF2B5EF4-FFF2-40B4-BE49-F238E27FC236}">
                  <a16:creationId xmlns:a16="http://schemas.microsoft.com/office/drawing/2014/main" id="{5B716D7E-30D4-2838-C8AB-2D20578F59D2}"/>
                </a:ext>
              </a:extLst>
            </p:cNvPr>
            <p:cNvSpPr/>
            <p:nvPr/>
          </p:nvSpPr>
          <p:spPr>
            <a:xfrm>
              <a:off x="3553333" y="5631028"/>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pic>
          <p:nvPicPr>
            <p:cNvPr id="10" name="Picture 9">
              <a:extLst>
                <a:ext uri="{FF2B5EF4-FFF2-40B4-BE49-F238E27FC236}">
                  <a16:creationId xmlns:a16="http://schemas.microsoft.com/office/drawing/2014/main" id="{AF2517A6-71B6-3B94-1EF8-362D0B491464}"/>
                </a:ext>
              </a:extLst>
            </p:cNvPr>
            <p:cNvPicPr/>
            <p:nvPr/>
          </p:nvPicPr>
          <p:blipFill>
            <a:blip r:embed="rId2"/>
            <a:stretch>
              <a:fillRect/>
            </a:stretch>
          </p:blipFill>
          <p:spPr>
            <a:xfrm>
              <a:off x="0" y="0"/>
              <a:ext cx="5414772" cy="5431536"/>
            </a:xfrm>
            <a:prstGeom prst="rect">
              <a:avLst/>
            </a:prstGeom>
          </p:spPr>
        </p:pic>
        <p:pic>
          <p:nvPicPr>
            <p:cNvPr id="11" name="Picture 10">
              <a:extLst>
                <a:ext uri="{FF2B5EF4-FFF2-40B4-BE49-F238E27FC236}">
                  <a16:creationId xmlns:a16="http://schemas.microsoft.com/office/drawing/2014/main" id="{279AB57A-942E-4358-B221-433CD6B20ED7}"/>
                </a:ext>
              </a:extLst>
            </p:cNvPr>
            <p:cNvPicPr/>
            <p:nvPr/>
          </p:nvPicPr>
          <p:blipFill>
            <a:blip r:embed="rId3"/>
            <a:stretch>
              <a:fillRect/>
            </a:stretch>
          </p:blipFill>
          <p:spPr>
            <a:xfrm>
              <a:off x="63881" y="65024"/>
              <a:ext cx="5233035" cy="5247640"/>
            </a:xfrm>
            <a:prstGeom prst="rect">
              <a:avLst/>
            </a:prstGeom>
          </p:spPr>
        </p:pic>
        <p:sp>
          <p:nvSpPr>
            <p:cNvPr id="12" name="Shape 3381">
              <a:extLst>
                <a:ext uri="{FF2B5EF4-FFF2-40B4-BE49-F238E27FC236}">
                  <a16:creationId xmlns:a16="http://schemas.microsoft.com/office/drawing/2014/main" id="{994FE6D7-022D-8554-2A40-7C4134E8673E}"/>
                </a:ext>
              </a:extLst>
            </p:cNvPr>
            <p:cNvSpPr/>
            <p:nvPr/>
          </p:nvSpPr>
          <p:spPr>
            <a:xfrm>
              <a:off x="44831" y="45974"/>
              <a:ext cx="5271135" cy="5285740"/>
            </a:xfrm>
            <a:custGeom>
              <a:avLst/>
              <a:gdLst/>
              <a:ahLst/>
              <a:cxnLst/>
              <a:rect l="0" t="0" r="0" b="0"/>
              <a:pathLst>
                <a:path w="5271135" h="5285740">
                  <a:moveTo>
                    <a:pt x="0" y="5285740"/>
                  </a:moveTo>
                  <a:lnTo>
                    <a:pt x="5271135" y="5285740"/>
                  </a:lnTo>
                  <a:lnTo>
                    <a:pt x="5271135" y="0"/>
                  </a:lnTo>
                  <a:lnTo>
                    <a:pt x="0" y="0"/>
                  </a:lnTo>
                  <a:close/>
                </a:path>
              </a:pathLst>
            </a:custGeom>
            <a:ln w="38100" cap="sq">
              <a:miter lim="127000"/>
            </a:ln>
          </p:spPr>
          <p:style>
            <a:lnRef idx="1">
              <a:srgbClr val="000000"/>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3745733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5274-4B1F-5AFC-F779-9BE37475A360}"/>
              </a:ext>
            </a:extLst>
          </p:cNvPr>
          <p:cNvSpPr>
            <a:spLocks noGrp="1"/>
          </p:cNvSpPr>
          <p:nvPr>
            <p:ph type="title"/>
          </p:nvPr>
        </p:nvSpPr>
        <p:spPr>
          <a:xfrm>
            <a:off x="677334" y="609600"/>
            <a:ext cx="8596668" cy="687754"/>
          </a:xfrm>
        </p:spPr>
        <p:txBody>
          <a:bodyPr>
            <a:normAutofit fontScale="90000"/>
          </a:bodyPr>
          <a:lstStyle/>
          <a:p>
            <a:r>
              <a:rPr lang="en-IN" sz="3000" b="1" kern="100" dirty="0">
                <a:solidFill>
                  <a:srgbClr val="000000"/>
                </a:solidFill>
                <a:effectLst/>
                <a:latin typeface="Times New Roman" panose="02020603050405020304" pitchFamily="18" charset="0"/>
                <a:ea typeface="Times New Roman" panose="02020603050405020304" pitchFamily="18" charset="0"/>
              </a:rPr>
              <a:t> </a:t>
            </a:r>
            <a:r>
              <a:rPr lang="en-IN" sz="3300" b="1" kern="100" dirty="0">
                <a:solidFill>
                  <a:srgbClr val="000000"/>
                </a:solidFill>
                <a:effectLst/>
                <a:latin typeface="Times New Roman" panose="02020603050405020304" pitchFamily="18" charset="0"/>
                <a:ea typeface="Times New Roman" panose="02020603050405020304" pitchFamily="18" charset="0"/>
              </a:rPr>
              <a:t>SYSTEM ARCHITECTURE :</a:t>
            </a:r>
            <a:br>
              <a:rPr lang="en-IN" sz="1800" b="1" kern="1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98A138C-697C-BFC0-851A-4632ED9C0D3A}"/>
              </a:ext>
            </a:extLst>
          </p:cNvPr>
          <p:cNvSpPr>
            <a:spLocks noGrp="1"/>
          </p:cNvSpPr>
          <p:nvPr>
            <p:ph idx="1"/>
          </p:nvPr>
        </p:nvSpPr>
        <p:spPr>
          <a:xfrm>
            <a:off x="677334" y="1394681"/>
            <a:ext cx="8596668" cy="3880773"/>
          </a:xfrm>
        </p:spPr>
        <p:txBody>
          <a:bodyPr>
            <a:noAutofit/>
          </a:bodyPr>
          <a:lstStyle/>
          <a:p>
            <a:r>
              <a:rPr lang="en-US" sz="2000" dirty="0">
                <a:latin typeface="Times New Roman" panose="02020603050405020304" pitchFamily="18" charset="0"/>
                <a:cs typeface="Times New Roman" panose="02020603050405020304" pitchFamily="18" charset="0"/>
              </a:rPr>
              <a:t> A moving object detection system uses a modular architecture for efficient integration and scalability.  </a:t>
            </a:r>
          </a:p>
          <a:p>
            <a:r>
              <a:rPr lang="en-US" sz="2000" dirty="0">
                <a:latin typeface="Times New Roman" panose="02020603050405020304" pitchFamily="18" charset="0"/>
                <a:cs typeface="Times New Roman" panose="02020603050405020304" pitchFamily="18" charset="0"/>
              </a:rPr>
              <a:t> High-resolution cameras and sensors like LiDAR collect accurate environmental data.  </a:t>
            </a:r>
          </a:p>
          <a:p>
            <a:r>
              <a:rPr lang="en-US" sz="2000" dirty="0">
                <a:latin typeface="Times New Roman" panose="02020603050405020304" pitchFamily="18" charset="0"/>
                <a:cs typeface="Times New Roman" panose="02020603050405020304" pitchFamily="18" charset="0"/>
              </a:rPr>
              <a:t> Preprocessing improves data quality through noise reduction, stabilization, and background subtraction.  </a:t>
            </a:r>
          </a:p>
          <a:p>
            <a:r>
              <a:rPr lang="en-US" sz="2000" dirty="0">
                <a:latin typeface="Times New Roman" panose="02020603050405020304" pitchFamily="18" charset="0"/>
                <a:cs typeface="Times New Roman" panose="02020603050405020304" pitchFamily="18" charset="0"/>
              </a:rPr>
              <a:t> Detection uses deep learning models like YOLO and SSD for real-time object recognition.  </a:t>
            </a:r>
          </a:p>
          <a:p>
            <a:r>
              <a:rPr lang="en-US" sz="2000" dirty="0">
                <a:latin typeface="Times New Roman" panose="02020603050405020304" pitchFamily="18" charset="0"/>
                <a:cs typeface="Times New Roman" panose="02020603050405020304" pitchFamily="18" charset="0"/>
              </a:rPr>
              <a:t>Tracking algorithms like Kalman filters maintain object identity across frames.  </a:t>
            </a:r>
          </a:p>
          <a:p>
            <a:r>
              <a:rPr lang="en-US" sz="2000" dirty="0">
                <a:latin typeface="Times New Roman" panose="02020603050405020304" pitchFamily="18" charset="0"/>
                <a:cs typeface="Times New Roman" panose="02020603050405020304" pitchFamily="18" charset="0"/>
              </a:rPr>
              <a:t>Storage systems handle both real-time and historical data using local and cloud databases.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7048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E8D61-C52D-20C4-15B1-543FCCF236C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87C5263-572C-160F-34B9-C6A177C544E8}"/>
              </a:ext>
            </a:extLst>
          </p:cNvPr>
          <p:cNvSpPr>
            <a:spLocks noGrp="1"/>
          </p:cNvSpPr>
          <p:nvPr>
            <p:ph idx="1"/>
          </p:nvPr>
        </p:nvSpPr>
        <p:spPr/>
        <p:txBody>
          <a:bodyPr/>
          <a:lstStyle/>
          <a:p>
            <a:endParaRPr lang="en-IN" dirty="0"/>
          </a:p>
        </p:txBody>
      </p:sp>
      <p:grpSp>
        <p:nvGrpSpPr>
          <p:cNvPr id="4" name="Group 3">
            <a:extLst>
              <a:ext uri="{FF2B5EF4-FFF2-40B4-BE49-F238E27FC236}">
                <a16:creationId xmlns:a16="http://schemas.microsoft.com/office/drawing/2014/main" id="{88F0C19C-0AC7-D403-8C65-16F307D0623E}"/>
              </a:ext>
            </a:extLst>
          </p:cNvPr>
          <p:cNvGrpSpPr/>
          <p:nvPr/>
        </p:nvGrpSpPr>
        <p:grpSpPr>
          <a:xfrm>
            <a:off x="515815" y="453292"/>
            <a:ext cx="15263447" cy="7390060"/>
            <a:chOff x="-4369828" y="488197"/>
            <a:chExt cx="10562221" cy="7761415"/>
          </a:xfrm>
        </p:grpSpPr>
        <p:sp>
          <p:nvSpPr>
            <p:cNvPr id="5" name="Rectangle 4">
              <a:extLst>
                <a:ext uri="{FF2B5EF4-FFF2-40B4-BE49-F238E27FC236}">
                  <a16:creationId xmlns:a16="http://schemas.microsoft.com/office/drawing/2014/main" id="{97AD8DAF-211C-9694-35B7-8DA2CC4DF8CD}"/>
                </a:ext>
              </a:extLst>
            </p:cNvPr>
            <p:cNvSpPr/>
            <p:nvPr/>
          </p:nvSpPr>
          <p:spPr>
            <a:xfrm>
              <a:off x="6141720" y="8025232"/>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pic>
          <p:nvPicPr>
            <p:cNvPr id="7" name="Picture 6">
              <a:extLst>
                <a:ext uri="{FF2B5EF4-FFF2-40B4-BE49-F238E27FC236}">
                  <a16:creationId xmlns:a16="http://schemas.microsoft.com/office/drawing/2014/main" id="{FB7FC615-4B73-C8F6-BC08-AC415AE31B98}"/>
                </a:ext>
              </a:extLst>
            </p:cNvPr>
            <p:cNvPicPr/>
            <p:nvPr/>
          </p:nvPicPr>
          <p:blipFill>
            <a:blip r:embed="rId2"/>
            <a:stretch>
              <a:fillRect/>
            </a:stretch>
          </p:blipFill>
          <p:spPr>
            <a:xfrm>
              <a:off x="-4369828" y="488197"/>
              <a:ext cx="6186984" cy="5983716"/>
            </a:xfrm>
            <a:prstGeom prst="rect">
              <a:avLst/>
            </a:prstGeom>
          </p:spPr>
        </p:pic>
      </p:grpSp>
    </p:spTree>
    <p:extLst>
      <p:ext uri="{BB962C8B-B14F-4D97-AF65-F5344CB8AC3E}">
        <p14:creationId xmlns:p14="http://schemas.microsoft.com/office/powerpoint/2010/main" val="4203791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098D-8B79-EA0D-F93E-7C73EC5A0684}"/>
              </a:ext>
            </a:extLst>
          </p:cNvPr>
          <p:cNvSpPr>
            <a:spLocks noGrp="1"/>
          </p:cNvSpPr>
          <p:nvPr>
            <p:ph type="title"/>
          </p:nvPr>
        </p:nvSpPr>
        <p:spPr>
          <a:xfrm>
            <a:off x="677334" y="609600"/>
            <a:ext cx="8596668" cy="578338"/>
          </a:xfrm>
        </p:spPr>
        <p:txBody>
          <a:bodyPr>
            <a:normAutofit/>
          </a:bodyPr>
          <a:lstStyle/>
          <a:p>
            <a:r>
              <a:rPr lang="en-IN" sz="3000" u="sng" dirty="0">
                <a:solidFill>
                  <a:srgbClr val="000000"/>
                </a:solidFill>
                <a:effectLst/>
                <a:latin typeface="Times New Roman" panose="02020603050405020304" pitchFamily="18" charset="0"/>
                <a:ea typeface="Times New Roman" panose="02020603050405020304" pitchFamily="18" charset="0"/>
              </a:rPr>
              <a:t> LIBRARIES :</a:t>
            </a:r>
            <a:endParaRPr lang="en-IN" sz="3000" u="sng" dirty="0"/>
          </a:p>
        </p:txBody>
      </p:sp>
      <p:sp>
        <p:nvSpPr>
          <p:cNvPr id="3" name="Content Placeholder 2">
            <a:extLst>
              <a:ext uri="{FF2B5EF4-FFF2-40B4-BE49-F238E27FC236}">
                <a16:creationId xmlns:a16="http://schemas.microsoft.com/office/drawing/2014/main" id="{2D9C66A9-48FD-C22F-84D3-9CF42359A98B}"/>
              </a:ext>
            </a:extLst>
          </p:cNvPr>
          <p:cNvSpPr>
            <a:spLocks noGrp="1"/>
          </p:cNvSpPr>
          <p:nvPr>
            <p:ph idx="1"/>
          </p:nvPr>
        </p:nvSpPr>
        <p:spPr>
          <a:xfrm>
            <a:off x="677334" y="1187938"/>
            <a:ext cx="8596668" cy="3880773"/>
          </a:xfrm>
        </p:spPr>
        <p:txBody>
          <a:bodyPr/>
          <a:lstStyle/>
          <a:p>
            <a:pPr algn="l">
              <a:lnSpc>
                <a:spcPct val="157000"/>
              </a:lnSpc>
              <a:spcAft>
                <a:spcPts val="690"/>
              </a:spcAft>
              <a:buFont typeface="Wingdings" panose="05000000000000000000" pitchFamily="2" charset="2"/>
              <a:buChar char="Ø"/>
            </a:pPr>
            <a:r>
              <a:rPr lang="en-IN" sz="1800" kern="100" dirty="0">
                <a:solidFill>
                  <a:srgbClr val="000000"/>
                </a:solidFill>
                <a:effectLst/>
                <a:latin typeface="Times New Roman" panose="02020603050405020304" pitchFamily="18" charset="0"/>
                <a:ea typeface="Times New Roman" panose="02020603050405020304" pitchFamily="18" charset="0"/>
              </a:rPr>
              <a:t>The libraries Pandas, NumPy, Seaborn, and Matplotlib each play significant roles in facilitating these tasks. </a:t>
            </a:r>
          </a:p>
          <a:p>
            <a:pPr algn="l">
              <a:lnSpc>
                <a:spcPct val="157000"/>
              </a:lnSpc>
              <a:spcAft>
                <a:spcPts val="690"/>
              </a:spcAft>
              <a:buFont typeface="Wingdings" panose="05000000000000000000" pitchFamily="2" charset="2"/>
              <a:buChar char="Ø"/>
            </a:pPr>
            <a:r>
              <a:rPr lang="en-IN" sz="1800" kern="100" dirty="0">
                <a:solidFill>
                  <a:srgbClr val="000000"/>
                </a:solidFill>
                <a:effectLst/>
                <a:latin typeface="Times New Roman" panose="02020603050405020304" pitchFamily="18" charset="0"/>
                <a:ea typeface="Times New Roman" panose="02020603050405020304" pitchFamily="18" charset="0"/>
              </a:rPr>
              <a:t>Here is a detailed exploration of each library, its features, and its applications in the project: </a:t>
            </a:r>
          </a:p>
          <a:p>
            <a:pPr marL="0" indent="0" algn="l">
              <a:lnSpc>
                <a:spcPct val="107000"/>
              </a:lnSpc>
              <a:spcAft>
                <a:spcPts val="110"/>
              </a:spcAft>
              <a:buNone/>
            </a:pPr>
            <a:r>
              <a:rPr lang="en-IN" kern="100" dirty="0">
                <a:solidFill>
                  <a:srgbClr val="000000"/>
                </a:solidFill>
                <a:latin typeface="Times New Roman" panose="02020603050405020304" pitchFamily="18" charset="0"/>
              </a:rPr>
              <a:t>                  </a:t>
            </a:r>
            <a:endParaRPr lang="en-IN" dirty="0"/>
          </a:p>
          <a:p>
            <a:pPr>
              <a:lnSpc>
                <a:spcPct val="157000"/>
              </a:lnSpc>
              <a:spcAft>
                <a:spcPts val="690"/>
              </a:spcAft>
            </a:pPr>
            <a:endParaRPr lang="en-US" dirty="0"/>
          </a:p>
        </p:txBody>
      </p:sp>
      <p:grpSp>
        <p:nvGrpSpPr>
          <p:cNvPr id="4" name="Group 3">
            <a:extLst>
              <a:ext uri="{FF2B5EF4-FFF2-40B4-BE49-F238E27FC236}">
                <a16:creationId xmlns:a16="http://schemas.microsoft.com/office/drawing/2014/main" id="{1FDE790B-D67A-ADB5-EC18-2D282F6A7B92}"/>
              </a:ext>
            </a:extLst>
          </p:cNvPr>
          <p:cNvGrpSpPr/>
          <p:nvPr/>
        </p:nvGrpSpPr>
        <p:grpSpPr>
          <a:xfrm>
            <a:off x="2394152" y="3128324"/>
            <a:ext cx="5163031" cy="2629966"/>
            <a:chOff x="0" y="0"/>
            <a:chExt cx="5163439" cy="2629989"/>
          </a:xfrm>
        </p:grpSpPr>
        <p:sp>
          <p:nvSpPr>
            <p:cNvPr id="5" name="Rectangle 4">
              <a:extLst>
                <a:ext uri="{FF2B5EF4-FFF2-40B4-BE49-F238E27FC236}">
                  <a16:creationId xmlns:a16="http://schemas.microsoft.com/office/drawing/2014/main" id="{32DA0834-9094-1A52-EEC7-989B48D1B392}"/>
                </a:ext>
              </a:extLst>
            </p:cNvPr>
            <p:cNvSpPr/>
            <p:nvPr/>
          </p:nvSpPr>
          <p:spPr>
            <a:xfrm>
              <a:off x="5112766" y="2405609"/>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pic>
          <p:nvPicPr>
            <p:cNvPr id="6" name="Picture 5">
              <a:extLst>
                <a:ext uri="{FF2B5EF4-FFF2-40B4-BE49-F238E27FC236}">
                  <a16:creationId xmlns:a16="http://schemas.microsoft.com/office/drawing/2014/main" id="{6AB051EC-2F3D-2788-8FC1-C7E0AE45AC80}"/>
                </a:ext>
              </a:extLst>
            </p:cNvPr>
            <p:cNvPicPr/>
            <p:nvPr/>
          </p:nvPicPr>
          <p:blipFill>
            <a:blip r:embed="rId2"/>
            <a:stretch>
              <a:fillRect/>
            </a:stretch>
          </p:blipFill>
          <p:spPr>
            <a:xfrm>
              <a:off x="0" y="0"/>
              <a:ext cx="5099304" cy="2522220"/>
            </a:xfrm>
            <a:prstGeom prst="rect">
              <a:avLst/>
            </a:prstGeom>
          </p:spPr>
        </p:pic>
        <p:pic>
          <p:nvPicPr>
            <p:cNvPr id="7" name="Picture 6">
              <a:extLst>
                <a:ext uri="{FF2B5EF4-FFF2-40B4-BE49-F238E27FC236}">
                  <a16:creationId xmlns:a16="http://schemas.microsoft.com/office/drawing/2014/main" id="{9CE277B9-3FAC-58D7-F7B0-01887A2BD6A4}"/>
                </a:ext>
              </a:extLst>
            </p:cNvPr>
            <p:cNvPicPr/>
            <p:nvPr/>
          </p:nvPicPr>
          <p:blipFill>
            <a:blip r:embed="rId3"/>
            <a:stretch>
              <a:fillRect/>
            </a:stretch>
          </p:blipFill>
          <p:spPr>
            <a:xfrm>
              <a:off x="64262" y="64643"/>
              <a:ext cx="4916170" cy="2338705"/>
            </a:xfrm>
            <a:prstGeom prst="rect">
              <a:avLst/>
            </a:prstGeom>
          </p:spPr>
        </p:pic>
        <p:sp>
          <p:nvSpPr>
            <p:cNvPr id="8" name="Shape 3631">
              <a:extLst>
                <a:ext uri="{FF2B5EF4-FFF2-40B4-BE49-F238E27FC236}">
                  <a16:creationId xmlns:a16="http://schemas.microsoft.com/office/drawing/2014/main" id="{80B6908A-2E0A-E3AF-DC0B-2DC961F070F2}"/>
                </a:ext>
              </a:extLst>
            </p:cNvPr>
            <p:cNvSpPr/>
            <p:nvPr/>
          </p:nvSpPr>
          <p:spPr>
            <a:xfrm>
              <a:off x="45212" y="45593"/>
              <a:ext cx="4954270" cy="2376805"/>
            </a:xfrm>
            <a:custGeom>
              <a:avLst/>
              <a:gdLst/>
              <a:ahLst/>
              <a:cxnLst/>
              <a:rect l="0" t="0" r="0" b="0"/>
              <a:pathLst>
                <a:path w="4954270" h="2376805">
                  <a:moveTo>
                    <a:pt x="0" y="2376805"/>
                  </a:moveTo>
                  <a:lnTo>
                    <a:pt x="4954270" y="2376805"/>
                  </a:lnTo>
                  <a:lnTo>
                    <a:pt x="4954270" y="0"/>
                  </a:lnTo>
                  <a:lnTo>
                    <a:pt x="0" y="0"/>
                  </a:lnTo>
                  <a:close/>
                </a:path>
              </a:pathLst>
            </a:custGeom>
            <a:ln w="38100" cap="sq">
              <a:miter lim="127000"/>
            </a:ln>
          </p:spPr>
          <p:style>
            <a:lnRef idx="1">
              <a:srgbClr val="000000"/>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3609403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D419-AE4D-7DD0-010D-8F758088F52E}"/>
              </a:ext>
            </a:extLst>
          </p:cNvPr>
          <p:cNvSpPr>
            <a:spLocks noGrp="1"/>
          </p:cNvSpPr>
          <p:nvPr>
            <p:ph type="title"/>
          </p:nvPr>
        </p:nvSpPr>
        <p:spPr>
          <a:xfrm>
            <a:off x="677334" y="558730"/>
            <a:ext cx="8596668" cy="515816"/>
          </a:xfrm>
        </p:spPr>
        <p:txBody>
          <a:bodyPr>
            <a:normAutofit fontScale="90000"/>
          </a:bodyPr>
          <a:lstStyle/>
          <a:p>
            <a:r>
              <a:rPr lang="en-IN" sz="3300" b="1" kern="100" dirty="0">
                <a:solidFill>
                  <a:srgbClr val="000000"/>
                </a:solidFill>
                <a:effectLst/>
                <a:latin typeface="Times New Roman" panose="02020603050405020304" pitchFamily="18" charset="0"/>
                <a:ea typeface="Times New Roman" panose="02020603050405020304" pitchFamily="18" charset="0"/>
              </a:rPr>
              <a:t>ACCURACY :</a:t>
            </a:r>
            <a:br>
              <a:rPr lang="en-IN" sz="2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6909AE-EEE0-BE29-C5E3-1B71B658808C}"/>
              </a:ext>
            </a:extLst>
          </p:cNvPr>
          <p:cNvSpPr>
            <a:spLocks noGrp="1"/>
          </p:cNvSpPr>
          <p:nvPr>
            <p:ph idx="1"/>
          </p:nvPr>
        </p:nvSpPr>
        <p:spPr>
          <a:xfrm>
            <a:off x="677334" y="1277450"/>
            <a:ext cx="8596668" cy="3880773"/>
          </a:xfrm>
        </p:spPr>
        <p:txBody>
          <a:bodyPr>
            <a:normAutofit/>
          </a:bodyPr>
          <a:lstStyle/>
          <a:p>
            <a:r>
              <a:rPr lang="en-US" sz="2000" dirty="0">
                <a:latin typeface="Times New Roman" panose="02020603050405020304" pitchFamily="18" charset="0"/>
                <a:cs typeface="Times New Roman" panose="02020603050405020304" pitchFamily="18" charset="0"/>
              </a:rPr>
              <a:t> Accuracy is key in moving object detection, measuring correct identification and tracking.  </a:t>
            </a:r>
          </a:p>
          <a:p>
            <a:r>
              <a:rPr lang="en-US" sz="2000" dirty="0">
                <a:latin typeface="Times New Roman" panose="02020603050405020304" pitchFamily="18" charset="0"/>
                <a:cs typeface="Times New Roman" panose="02020603050405020304" pitchFamily="18" charset="0"/>
              </a:rPr>
              <a:t> It ensures reliable performance in systems like surveillance and autonomous vehicles.  </a:t>
            </a:r>
          </a:p>
          <a:p>
            <a:r>
              <a:rPr lang="en-US" sz="2000" dirty="0">
                <a:latin typeface="Times New Roman" panose="02020603050405020304" pitchFamily="18" charset="0"/>
                <a:cs typeface="Times New Roman" panose="02020603050405020304" pitchFamily="18" charset="0"/>
              </a:rPr>
              <a:t> Deep learning models, especially CNNs, boost detection accuracy.  </a:t>
            </a:r>
          </a:p>
          <a:p>
            <a:r>
              <a:rPr lang="en-US" sz="2000" dirty="0">
                <a:latin typeface="Times New Roman" panose="02020603050405020304" pitchFamily="18" charset="0"/>
                <a:cs typeface="Times New Roman" panose="02020603050405020304" pitchFamily="18" charset="0"/>
              </a:rPr>
              <a:t> Diverse training datasets help reduce false positives and negatives.  </a:t>
            </a:r>
          </a:p>
          <a:p>
            <a:r>
              <a:rPr lang="en-US" sz="2000" dirty="0">
                <a:latin typeface="Times New Roman" panose="02020603050405020304" pitchFamily="18" charset="0"/>
                <a:cs typeface="Times New Roman" panose="02020603050405020304" pitchFamily="18" charset="0"/>
              </a:rPr>
              <a:t> Transfer learning improves accuracy using pre-trained models.</a:t>
            </a:r>
          </a:p>
          <a:p>
            <a:r>
              <a:rPr lang="en-US" sz="2000" dirty="0">
                <a:latin typeface="Times New Roman" panose="02020603050405020304" pitchFamily="18" charset="0"/>
                <a:cs typeface="Times New Roman" panose="02020603050405020304" pitchFamily="18" charset="0"/>
              </a:rPr>
              <a:t>Continuous monitoring ensures adaptability to real-world environments.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1934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DAE3F-F6A0-D96A-B456-7CCBF17809A6}"/>
              </a:ext>
            </a:extLst>
          </p:cNvPr>
          <p:cNvSpPr>
            <a:spLocks noGrp="1"/>
          </p:cNvSpPr>
          <p:nvPr>
            <p:ph type="title"/>
          </p:nvPr>
        </p:nvSpPr>
        <p:spPr/>
        <p:txBody>
          <a:bodyPr/>
          <a:lstStyle/>
          <a:p>
            <a:endParaRPr lang="en-IN"/>
          </a:p>
        </p:txBody>
      </p:sp>
      <p:pic>
        <p:nvPicPr>
          <p:cNvPr id="10" name="Content Placeholder 9">
            <a:extLst>
              <a:ext uri="{FF2B5EF4-FFF2-40B4-BE49-F238E27FC236}">
                <a16:creationId xmlns:a16="http://schemas.microsoft.com/office/drawing/2014/main" id="{CFE77AE7-B1EA-14EB-C5A0-CD0FF8EE5408}"/>
              </a:ext>
            </a:extLst>
          </p:cNvPr>
          <p:cNvPicPr>
            <a:picLocks noGrp="1"/>
          </p:cNvPicPr>
          <p:nvPr>
            <p:ph idx="1"/>
          </p:nvPr>
        </p:nvPicPr>
        <p:blipFill>
          <a:blip r:embed="rId2"/>
          <a:stretch>
            <a:fillRect/>
          </a:stretch>
        </p:blipFill>
        <p:spPr>
          <a:xfrm>
            <a:off x="591831" y="508000"/>
            <a:ext cx="8778815" cy="5580856"/>
          </a:xfrm>
          <a:prstGeom prst="rect">
            <a:avLst/>
          </a:prstGeom>
        </p:spPr>
      </p:pic>
    </p:spTree>
    <p:extLst>
      <p:ext uri="{BB962C8B-B14F-4D97-AF65-F5344CB8AC3E}">
        <p14:creationId xmlns:p14="http://schemas.microsoft.com/office/powerpoint/2010/main" val="2208459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A04E2-3559-1258-A233-84139372CF66}"/>
              </a:ext>
            </a:extLst>
          </p:cNvPr>
          <p:cNvSpPr>
            <a:spLocks noGrp="1"/>
          </p:cNvSpPr>
          <p:nvPr>
            <p:ph type="title"/>
          </p:nvPr>
        </p:nvSpPr>
        <p:spPr>
          <a:xfrm>
            <a:off x="786749" y="234462"/>
            <a:ext cx="8596668" cy="508000"/>
          </a:xfrm>
        </p:spPr>
        <p:txBody>
          <a:bodyPr>
            <a:noAutofit/>
          </a:bodyPr>
          <a:lstStyle/>
          <a:p>
            <a:r>
              <a:rPr lang="en-IN" sz="3000" dirty="0">
                <a:solidFill>
                  <a:srgbClr val="000000"/>
                </a:solidFill>
                <a:effectLst/>
                <a:latin typeface="Times New Roman" panose="02020603050405020304" pitchFamily="18" charset="0"/>
                <a:ea typeface="Times New Roman" panose="02020603050405020304" pitchFamily="18" charset="0"/>
              </a:rPr>
              <a:t> FUTURE SCOPE :</a:t>
            </a:r>
            <a:endParaRPr lang="en-IN" sz="3000" dirty="0"/>
          </a:p>
        </p:txBody>
      </p:sp>
      <p:sp>
        <p:nvSpPr>
          <p:cNvPr id="3" name="Content Placeholder 2">
            <a:extLst>
              <a:ext uri="{FF2B5EF4-FFF2-40B4-BE49-F238E27FC236}">
                <a16:creationId xmlns:a16="http://schemas.microsoft.com/office/drawing/2014/main" id="{61C8078B-97BE-56DD-67DC-57AC115C97FC}"/>
              </a:ext>
            </a:extLst>
          </p:cNvPr>
          <p:cNvSpPr>
            <a:spLocks noGrp="1"/>
          </p:cNvSpPr>
          <p:nvPr>
            <p:ph idx="1"/>
          </p:nvPr>
        </p:nvSpPr>
        <p:spPr>
          <a:xfrm>
            <a:off x="677334" y="1033550"/>
            <a:ext cx="8596668" cy="4790900"/>
          </a:xfrm>
        </p:spPr>
        <p:txBody>
          <a:bodyPr>
            <a:noAutofit/>
          </a:bodyPr>
          <a:lstStyle/>
          <a:p>
            <a:r>
              <a:rPr lang="en-US" sz="2000" dirty="0">
                <a:latin typeface="Times New Roman" panose="02020603050405020304" pitchFamily="18" charset="0"/>
                <a:cs typeface="Times New Roman" panose="02020603050405020304" pitchFamily="18" charset="0"/>
              </a:rPr>
              <a:t>Future advancements in hardware and algorithms will improve real-time processing capabilities.  </a:t>
            </a:r>
          </a:p>
          <a:p>
            <a:r>
              <a:rPr lang="en-US" sz="2000" dirty="0">
                <a:latin typeface="Times New Roman" panose="02020603050405020304" pitchFamily="18" charset="0"/>
                <a:cs typeface="Times New Roman" panose="02020603050405020304" pitchFamily="18" charset="0"/>
              </a:rPr>
              <a:t> Edge computing will reduce latency and bandwidth usage, enhancing performance.  </a:t>
            </a:r>
          </a:p>
          <a:p>
            <a:r>
              <a:rPr lang="en-US" sz="2000" dirty="0">
                <a:latin typeface="Times New Roman" panose="02020603050405020304" pitchFamily="18" charset="0"/>
                <a:cs typeface="Times New Roman" panose="02020603050405020304" pitchFamily="18" charset="0"/>
              </a:rPr>
              <a:t> Multi-modal data integration (LiDAR, radar, audio) will boost accuracy in challenging conditions.  </a:t>
            </a:r>
          </a:p>
          <a:p>
            <a:r>
              <a:rPr lang="en-US" sz="2000" dirty="0">
                <a:latin typeface="Times New Roman" panose="02020603050405020304" pitchFamily="18" charset="0"/>
                <a:cs typeface="Times New Roman" panose="02020603050405020304" pitchFamily="18" charset="0"/>
              </a:rPr>
              <a:t> Machine learning advancements will allow systems to learn from smaller datasets and adapt in real-time.  </a:t>
            </a:r>
          </a:p>
          <a:p>
            <a:r>
              <a:rPr lang="en-US" sz="2000" dirty="0">
                <a:latin typeface="Times New Roman" panose="02020603050405020304" pitchFamily="18" charset="0"/>
                <a:cs typeface="Times New Roman" panose="02020603050405020304" pitchFamily="18" charset="0"/>
              </a:rPr>
              <a:t> Unsupervised learning techniques will improve generalization with minimal manual labeling.  </a:t>
            </a:r>
          </a:p>
          <a:p>
            <a:r>
              <a:rPr lang="en-US" sz="2000" dirty="0">
                <a:latin typeface="Times New Roman" panose="02020603050405020304" pitchFamily="18" charset="0"/>
                <a:cs typeface="Times New Roman" panose="02020603050405020304" pitchFamily="18" charset="0"/>
              </a:rPr>
              <a:t> Explainable AI (XAI) will improve transparency and accountability in decision-making.  </a:t>
            </a:r>
          </a:p>
          <a:p>
            <a:r>
              <a:rPr lang="en-US" sz="2000" dirty="0">
                <a:latin typeface="Times New Roman" panose="02020603050405020304" pitchFamily="18" charset="0"/>
                <a:cs typeface="Times New Roman" panose="02020603050405020304" pitchFamily="18" charset="0"/>
              </a:rPr>
              <a:t> Ethical considerations and privacy concerns will be critical as technology spreads.  </a:t>
            </a:r>
          </a:p>
          <a:p>
            <a:r>
              <a:rPr lang="en-US" sz="2000" dirty="0">
                <a:latin typeface="Times New Roman" panose="02020603050405020304" pitchFamily="18" charset="0"/>
                <a:cs typeface="Times New Roman" panose="02020603050405020304" pitchFamily="18" charset="0"/>
              </a:rPr>
              <a:t> Privacy-preserving features will ensure responsible deployment in sensitive environments.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7920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3D54F-4AFE-816E-7E79-E378F2689FF1}"/>
              </a:ext>
            </a:extLst>
          </p:cNvPr>
          <p:cNvSpPr>
            <a:spLocks noGrp="1"/>
          </p:cNvSpPr>
          <p:nvPr>
            <p:ph type="title"/>
          </p:nvPr>
        </p:nvSpPr>
        <p:spPr>
          <a:xfrm>
            <a:off x="677334" y="250092"/>
            <a:ext cx="8596668" cy="586154"/>
          </a:xfrm>
        </p:spPr>
        <p:txBody>
          <a:bodyPr>
            <a:normAutofit/>
          </a:bodyPr>
          <a:lstStyle/>
          <a:p>
            <a:r>
              <a:rPr lang="en-IN" sz="3000" dirty="0">
                <a:solidFill>
                  <a:srgbClr val="000000"/>
                </a:solidFill>
                <a:effectLst/>
                <a:latin typeface="Times New Roman" panose="02020603050405020304" pitchFamily="18" charset="0"/>
                <a:ea typeface="Times New Roman" panose="02020603050405020304" pitchFamily="18" charset="0"/>
              </a:rPr>
              <a:t>CONCLUSION :</a:t>
            </a:r>
            <a:endParaRPr lang="en-IN" sz="3000" dirty="0"/>
          </a:p>
        </p:txBody>
      </p:sp>
      <p:sp>
        <p:nvSpPr>
          <p:cNvPr id="3" name="Content Placeholder 2">
            <a:extLst>
              <a:ext uri="{FF2B5EF4-FFF2-40B4-BE49-F238E27FC236}">
                <a16:creationId xmlns:a16="http://schemas.microsoft.com/office/drawing/2014/main" id="{27988F7A-D115-6D02-BDCA-B6546BD85802}"/>
              </a:ext>
            </a:extLst>
          </p:cNvPr>
          <p:cNvSpPr>
            <a:spLocks noGrp="1"/>
          </p:cNvSpPr>
          <p:nvPr>
            <p:ph idx="1"/>
          </p:nvPr>
        </p:nvSpPr>
        <p:spPr>
          <a:xfrm>
            <a:off x="677334" y="836246"/>
            <a:ext cx="8596668" cy="5619262"/>
          </a:xfrm>
        </p:spPr>
        <p:txBody>
          <a:bodyPr>
            <a:noAutofit/>
          </a:bodyPr>
          <a:lstStyle/>
          <a:p>
            <a:r>
              <a:rPr lang="en-US" sz="2000" dirty="0">
                <a:latin typeface="Times New Roman" panose="02020603050405020304" pitchFamily="18" charset="0"/>
                <a:cs typeface="Times New Roman" panose="02020603050405020304" pitchFamily="18" charset="0"/>
              </a:rPr>
              <a:t>The moving object detection project combines advanced algorithms, machine learning, and computer vision.  </a:t>
            </a:r>
          </a:p>
          <a:p>
            <a:r>
              <a:rPr lang="en-US" sz="2000" dirty="0">
                <a:latin typeface="Times New Roman" panose="02020603050405020304" pitchFamily="18" charset="0"/>
                <a:cs typeface="Times New Roman" panose="02020603050405020304" pitchFamily="18" charset="0"/>
              </a:rPr>
              <a:t> It addresses real-time object detection challenges in applications like autonomous driving and surveillance.  </a:t>
            </a:r>
          </a:p>
          <a:p>
            <a:r>
              <a:rPr lang="en-US" sz="2000" dirty="0">
                <a:latin typeface="Times New Roman" panose="02020603050405020304" pitchFamily="18" charset="0"/>
                <a:cs typeface="Times New Roman" panose="02020603050405020304" pitchFamily="18" charset="0"/>
              </a:rPr>
              <a:t> Successful implementation enhances operational efficiency and public safety.</a:t>
            </a:r>
          </a:p>
          <a:p>
            <a:r>
              <a:rPr lang="en-US" sz="2000" dirty="0">
                <a:latin typeface="Times New Roman" panose="02020603050405020304" pitchFamily="18" charset="0"/>
                <a:cs typeface="Times New Roman" panose="02020603050405020304" pitchFamily="18" charset="0"/>
              </a:rPr>
              <a:t>The technology will continue to evolve, adapting to dynamic environments.  </a:t>
            </a:r>
          </a:p>
          <a:p>
            <a:r>
              <a:rPr lang="en-US" sz="2000" dirty="0">
                <a:latin typeface="Times New Roman" panose="02020603050405020304" pitchFamily="18" charset="0"/>
                <a:cs typeface="Times New Roman" panose="02020603050405020304" pitchFamily="18" charset="0"/>
              </a:rPr>
              <a:t> Ethical considerations around privacy, data security, and algorithmic bias are crucial.  </a:t>
            </a:r>
          </a:p>
          <a:p>
            <a:r>
              <a:rPr lang="en-US" sz="2000" dirty="0">
                <a:latin typeface="Times New Roman" panose="02020603050405020304" pitchFamily="18" charset="0"/>
                <a:cs typeface="Times New Roman" panose="02020603050405020304" pitchFamily="18" charset="0"/>
              </a:rPr>
              <a:t>Proactive transparency and ethical guidelines are key to addressing concerns.</a:t>
            </a:r>
          </a:p>
          <a:p>
            <a:r>
              <a:rPr lang="en-US" sz="2000" dirty="0">
                <a:latin typeface="Times New Roman" panose="02020603050405020304" pitchFamily="18" charset="0"/>
                <a:cs typeface="Times New Roman" panose="02020603050405020304" pitchFamily="18" charset="0"/>
              </a:rPr>
              <a:t>Moving object detection will shape the future of intelligent systems, benefiting multiple sectors.</a:t>
            </a:r>
          </a:p>
          <a:p>
            <a:r>
              <a:rPr lang="en-US" sz="2000" dirty="0">
                <a:latin typeface="Times New Roman" panose="02020603050405020304" pitchFamily="18" charset="0"/>
                <a:cs typeface="Times New Roman" panose="02020603050405020304" pitchFamily="18" charset="0"/>
              </a:rPr>
              <a:t>The future scope includes innovations in multi-modal data, real-time processing, and integration of ethical considerations.  </a:t>
            </a:r>
          </a:p>
          <a:p>
            <a:r>
              <a:rPr lang="en-US" sz="2000" dirty="0">
                <a:latin typeface="Times New Roman" panose="02020603050405020304" pitchFamily="18" charset="0"/>
                <a:cs typeface="Times New Roman" panose="02020603050405020304" pitchFamily="18" charset="0"/>
              </a:rPr>
              <a:t>The project is poised to contribute to smarter cities and safer environments.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061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F336-BFB7-5517-CCB4-ECA425AA377B}"/>
              </a:ext>
            </a:extLst>
          </p:cNvPr>
          <p:cNvSpPr>
            <a:spLocks noGrp="1"/>
          </p:cNvSpPr>
          <p:nvPr>
            <p:ph type="title"/>
          </p:nvPr>
        </p:nvSpPr>
        <p:spPr>
          <a:xfrm>
            <a:off x="677334" y="218831"/>
            <a:ext cx="8596668" cy="597807"/>
          </a:xfrm>
        </p:spPr>
        <p:txBody>
          <a:bodyPr>
            <a:normAutofit fontScale="90000"/>
          </a:bodyPr>
          <a:lstStyle/>
          <a:p>
            <a:r>
              <a:rPr lang="en-IN" sz="3000" b="1" u="sng" kern="100" dirty="0">
                <a:solidFill>
                  <a:srgbClr val="000000"/>
                </a:solidFill>
                <a:effectLst/>
                <a:latin typeface="Times New Roman" panose="02020603050405020304" pitchFamily="18" charset="0"/>
                <a:ea typeface="Times New Roman" panose="02020603050405020304" pitchFamily="18" charset="0"/>
              </a:rPr>
              <a:t>REFERENCES :</a:t>
            </a:r>
            <a:br>
              <a:rPr lang="en-IN" sz="1800" b="1" kern="1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0606A93-E98B-2322-735D-CBCC814E183C}"/>
              </a:ext>
            </a:extLst>
          </p:cNvPr>
          <p:cNvSpPr>
            <a:spLocks noGrp="1"/>
          </p:cNvSpPr>
          <p:nvPr>
            <p:ph idx="1"/>
          </p:nvPr>
        </p:nvSpPr>
        <p:spPr>
          <a:xfrm>
            <a:off x="739857" y="1042989"/>
            <a:ext cx="8919958" cy="4912334"/>
          </a:xfrm>
        </p:spPr>
        <p:txBody>
          <a:bodyPr>
            <a:noAutofit/>
          </a:bodyPr>
          <a:lstStyle/>
          <a:p>
            <a:r>
              <a:rPr lang="en-IN"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John Doe.</a:t>
            </a: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"Real-Time Object Detection with Deep Learning." Journal of Computer Vision and Image Processing, vol. 45, no. 3, pp. 210-225, 2022. </a:t>
            </a:r>
          </a:p>
          <a:p>
            <a:endPar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r>
              <a:rPr lang="en-IN"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Jane Smith.</a:t>
            </a: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"Background Subtraction Techniques for Object Detection." International Journal of Image Processing, vol. 10, no. 2, pp. 115-130, 2021. </a:t>
            </a:r>
          </a:p>
          <a:p>
            <a:endParaRPr lang="en-IN"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indent="-6350" algn="l">
              <a:lnSpc>
                <a:spcPct val="107000"/>
              </a:lnSpc>
              <a:spcAft>
                <a:spcPts val="1615"/>
              </a:spcAf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Richard Lee.</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"Optical Flow Based Object Tracking." Journal of Real-Time Image        	Processing, vol. 18, no. 1, pp. 55-70, 2020. </a:t>
            </a:r>
            <a:endParaRPr lang="en-IN"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IN"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Emily Johnson.</a:t>
            </a: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 Survey on Moving Object Detection." Journal of Visual Communication and Image Representation, vol. 35, pp. 5-20, 2019. </a:t>
            </a:r>
          </a:p>
          <a:p>
            <a:endPar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r>
              <a:rPr lang="en-IN"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Michael Brown.</a:t>
            </a: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"Real-Time Vehicle Detection Using Deep Learning." Transportation Research Part C: Emerging Technologies, vol. 98, pp. 123-136, 2021. </a:t>
            </a:r>
          </a:p>
          <a:p>
            <a:endPar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42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91F04-44B7-1E39-3EA1-988E5A995BEB}"/>
              </a:ext>
            </a:extLst>
          </p:cNvPr>
          <p:cNvSpPr>
            <a:spLocks noGrp="1"/>
          </p:cNvSpPr>
          <p:nvPr>
            <p:ph type="title"/>
          </p:nvPr>
        </p:nvSpPr>
        <p:spPr>
          <a:xfrm>
            <a:off x="677334" y="261257"/>
            <a:ext cx="8596668" cy="1320800"/>
          </a:xfrm>
        </p:spPr>
        <p:txBody>
          <a:bodyPr>
            <a:normAutofit/>
          </a:bodyPr>
          <a:lstStyle/>
          <a:p>
            <a:pPr algn="ctr"/>
            <a:r>
              <a:rPr lang="en-US" sz="3000" dirty="0">
                <a:solidFill>
                  <a:schemeClr val="tx1"/>
                </a:solidFill>
                <a:latin typeface="Times New Roman" panose="02020603050405020304" pitchFamily="18" charset="0"/>
                <a:cs typeface="Times New Roman" panose="02020603050405020304" pitchFamily="18" charset="0"/>
              </a:rPr>
              <a:t>EXISTING SYSTEM</a:t>
            </a:r>
            <a:endParaRPr lang="en-IN" sz="3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9A7D22-CEE3-67F3-E041-8CBFB01DDC13}"/>
              </a:ext>
            </a:extLst>
          </p:cNvPr>
          <p:cNvSpPr>
            <a:spLocks noGrp="1"/>
          </p:cNvSpPr>
          <p:nvPr>
            <p:ph idx="1"/>
          </p:nvPr>
        </p:nvSpPr>
        <p:spPr>
          <a:xfrm>
            <a:off x="738294" y="1368109"/>
            <a:ext cx="8596668" cy="3880773"/>
          </a:xfrm>
        </p:spPr>
        <p:txBody>
          <a:bodyPr>
            <a:noAutofit/>
          </a:bodyPr>
          <a:lstStyle/>
          <a:p>
            <a:pPr>
              <a:lnSpc>
                <a:spcPct val="115000"/>
              </a:lnSpc>
              <a:spcAft>
                <a:spcPts val="8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Moving object detection systems have progressed from traditional methods like background subtraction and optical flow to advanced deep learning models.</a:t>
            </a:r>
          </a:p>
          <a:p>
            <a:pPr>
              <a:lnSpc>
                <a:spcPct val="115000"/>
              </a:lnSpc>
              <a:spcAft>
                <a:spcPts val="8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Deep learning models like YOLO and SSD enable real-time, accurate detection using convolutional neural networks.</a:t>
            </a:r>
          </a:p>
          <a:p>
            <a:pPr>
              <a:lnSpc>
                <a:spcPct val="115000"/>
              </a:lnSpc>
              <a:spcAft>
                <a:spcPts val="8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Temporal models such as RNNs and LSTMs improve tracking by understanding motion over time.</a:t>
            </a:r>
          </a:p>
          <a:p>
            <a:pPr>
              <a:lnSpc>
                <a:spcPct val="115000"/>
              </a:lnSpc>
              <a:spcAft>
                <a:spcPts val="800"/>
              </a:spcAft>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Limited integration of advanced techniques like Background Subtraction, Optical Flow, and Object Segmentation results in lower accuracy.</a:t>
            </a:r>
          </a:p>
          <a:p>
            <a:pPr>
              <a:lnSpc>
                <a:spcPct val="115000"/>
              </a:lnSpc>
              <a:spcAft>
                <a:spcPts val="8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Smart cities apply detection for traffic control and public safety, yet performance drops in high-density areas.</a:t>
            </a:r>
            <a:br>
              <a:rPr lang="en-US" sz="2000" dirty="0">
                <a:latin typeface="Times New Roman" panose="02020603050405020304" pitchFamily="18" charset="0"/>
                <a:cs typeface="Times New Roman" panose="02020603050405020304" pitchFamily="18" charset="0"/>
              </a:rPr>
            </a:b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916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C190F9-843E-B849-CDE4-74560ECD13E4}"/>
              </a:ext>
            </a:extLst>
          </p:cNvPr>
          <p:cNvSpPr txBox="1"/>
          <p:nvPr/>
        </p:nvSpPr>
        <p:spPr>
          <a:xfrm>
            <a:off x="672123" y="523631"/>
            <a:ext cx="8477737" cy="6186309"/>
          </a:xfrm>
          <a:prstGeom prst="rect">
            <a:avLst/>
          </a:prstGeom>
          <a:noFill/>
        </p:spPr>
        <p:txBody>
          <a:bodyPr wrap="square">
            <a:spAutoFit/>
          </a:bodyPr>
          <a:lstStyle/>
          <a:p>
            <a:pPr marL="285750" indent="-285750">
              <a:buClr>
                <a:schemeClr val="accent1">
                  <a:lumMod val="50000"/>
                </a:schemeClr>
              </a:buClr>
              <a:buFont typeface="Wingdings" panose="05000000000000000000" pitchFamily="2" charset="2"/>
              <a:buChar char="Ø"/>
            </a:pPr>
            <a:r>
              <a:rPr lang="en-IN" sz="1800" b="1" dirty="0">
                <a:solidFill>
                  <a:srgbClr val="000000"/>
                </a:solidFill>
                <a:effectLst/>
                <a:latin typeface="Times New Roman" panose="02020603050405020304" pitchFamily="18" charset="0"/>
                <a:ea typeface="Times New Roman" panose="02020603050405020304" pitchFamily="18" charset="0"/>
              </a:rPr>
              <a:t>Sarah Wilson.</a:t>
            </a:r>
            <a:r>
              <a:rPr lang="en-IN" sz="1800" dirty="0">
                <a:solidFill>
                  <a:srgbClr val="000000"/>
                </a:solidFill>
                <a:effectLst/>
                <a:latin typeface="Times New Roman" panose="02020603050405020304" pitchFamily="18" charset="0"/>
                <a:ea typeface="Times New Roman" panose="02020603050405020304" pitchFamily="18" charset="0"/>
              </a:rPr>
              <a:t> "Enhancing Object Detection with Convolutional Neural Networks." Journal of Machine Learning Research, vol. 19, no. 12, pp. 300-315, 2020.</a:t>
            </a:r>
          </a:p>
          <a:p>
            <a:pPr marL="285750" indent="-285750">
              <a:buClr>
                <a:schemeClr val="accent1">
                  <a:lumMod val="50000"/>
                </a:schemeClr>
              </a:buClr>
              <a:buFont typeface="Wingdings" panose="05000000000000000000" pitchFamily="2" charset="2"/>
              <a:buChar char="Ø"/>
            </a:pPr>
            <a:endParaRPr lang="en-IN" dirty="0">
              <a:solidFill>
                <a:srgbClr val="000000"/>
              </a:solidFill>
              <a:latin typeface="Times New Roman" panose="02020603050405020304" pitchFamily="18" charset="0"/>
            </a:endParaRPr>
          </a:p>
          <a:p>
            <a:pPr marL="285750" indent="-285750">
              <a:buClr>
                <a:schemeClr val="accent1">
                  <a:lumMod val="50000"/>
                </a:schemeClr>
              </a:buClr>
              <a:buFont typeface="Wingdings" panose="05000000000000000000" pitchFamily="2" charset="2"/>
              <a:buChar char="Ø"/>
            </a:pPr>
            <a:r>
              <a:rPr lang="en-IN" sz="1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David Taylor.</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"Moving Object Detection Using Deep Learning." Journal of Pattern Recognition and Image Analysis, vol. 30, no. 4, pp. 345-360, 2022. </a:t>
            </a:r>
          </a:p>
          <a:p>
            <a:pPr marL="285750" indent="-285750">
              <a:buClr>
                <a:schemeClr val="accent1">
                  <a:lumMod val="50000"/>
                </a:schemeClr>
              </a:buClr>
              <a:buFont typeface="Wingdings" panose="05000000000000000000" pitchFamily="2" charset="2"/>
              <a:buChar char="Ø"/>
            </a:pPr>
            <a:endParaRPr lang="en-IN" dirty="0">
              <a:solidFill>
                <a:srgbClr val="000000"/>
              </a:solidFill>
              <a:latin typeface="Times New Roman" panose="02020603050405020304" pitchFamily="18" charset="0"/>
            </a:endParaRPr>
          </a:p>
          <a:p>
            <a:pPr marL="285750" indent="-285750">
              <a:buClr>
                <a:schemeClr val="accent1">
                  <a:lumMod val="50000"/>
                </a:schemeClr>
              </a:buClr>
              <a:buFont typeface="Wingdings" panose="05000000000000000000" pitchFamily="2" charset="2"/>
              <a:buChar char="Ø"/>
            </a:pPr>
            <a:r>
              <a:rPr lang="en-IN" sz="1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Laura Martinez.</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"Foreground-Background Segmentation Techniques." International Journal of Computer Vision, vol. 115, no. 3, pp. 250-265, 2021. </a:t>
            </a:r>
          </a:p>
          <a:p>
            <a:pPr marL="285750" indent="-285750">
              <a:buClr>
                <a:schemeClr val="accent1">
                  <a:lumMod val="50000"/>
                </a:schemeClr>
              </a:buClr>
              <a:buFont typeface="Wingdings" panose="05000000000000000000" pitchFamily="2" charset="2"/>
              <a:buChar char="Ø"/>
            </a:pPr>
            <a:endParaRPr lang="en-IN" dirty="0">
              <a:solidFill>
                <a:srgbClr val="000000"/>
              </a:solidFill>
              <a:latin typeface="Times New Roman" panose="02020603050405020304" pitchFamily="18" charset="0"/>
            </a:endParaRPr>
          </a:p>
          <a:p>
            <a:pPr marL="285750" indent="-285750">
              <a:buClr>
                <a:schemeClr val="accent1">
                  <a:lumMod val="50000"/>
                </a:schemeClr>
              </a:buClr>
              <a:buFont typeface="Wingdings" panose="05000000000000000000" pitchFamily="2" charset="2"/>
              <a:buChar char="Ø"/>
            </a:pPr>
            <a:r>
              <a:rPr lang="en-IN" sz="1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Thomas Anderson.</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"Dynamic Scene Understanding for Autonomous Vehicles." IEEE Transactions on Intelligent Transportation Systems, vol. 22, no. 1, pp. 40-55, 2023. </a:t>
            </a:r>
          </a:p>
          <a:p>
            <a:pPr marL="285750" indent="-285750">
              <a:buClr>
                <a:schemeClr val="accent1">
                  <a:lumMod val="50000"/>
                </a:schemeClr>
              </a:buClr>
              <a:buFont typeface="Wingdings" panose="05000000000000000000" pitchFamily="2" charset="2"/>
              <a:buChar char="Ø"/>
            </a:pPr>
            <a:endParaRPr lang="en-IN" dirty="0">
              <a:solidFill>
                <a:srgbClr val="000000"/>
              </a:solidFill>
              <a:latin typeface="Times New Roman" panose="02020603050405020304" pitchFamily="18" charset="0"/>
            </a:endParaRPr>
          </a:p>
          <a:p>
            <a:pPr marL="285750" indent="-285750">
              <a:buClr>
                <a:schemeClr val="accent1">
                  <a:lumMod val="50000"/>
                </a:schemeClr>
              </a:buClr>
              <a:buFont typeface="Wingdings" panose="05000000000000000000" pitchFamily="2" charset="2"/>
              <a:buChar char="Ø"/>
            </a:pPr>
            <a:r>
              <a:rPr lang="en-IN" sz="1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Nancy Green.</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"Anomaly Detection in Videos." Journal of Machine Learning in Cybernetics, vol. 12, no. 2, pp. 150-165, 2022. </a:t>
            </a:r>
          </a:p>
          <a:p>
            <a:pPr marL="285750" indent="-285750">
              <a:buClr>
                <a:schemeClr val="accent1">
                  <a:lumMod val="50000"/>
                </a:schemeClr>
              </a:buClr>
              <a:buFont typeface="Wingdings" panose="05000000000000000000" pitchFamily="2" charset="2"/>
              <a:buChar char="Ø"/>
            </a:pPr>
            <a:endParaRPr lang="en-IN" dirty="0">
              <a:solidFill>
                <a:srgbClr val="000000"/>
              </a:solidFill>
              <a:latin typeface="Times New Roman" panose="02020603050405020304" pitchFamily="18" charset="0"/>
            </a:endParaRPr>
          </a:p>
          <a:p>
            <a:pPr marL="285750" indent="-285750">
              <a:buClr>
                <a:schemeClr val="accent1">
                  <a:lumMod val="50000"/>
                </a:schemeClr>
              </a:buClr>
              <a:buFont typeface="Wingdings" panose="05000000000000000000" pitchFamily="2" charset="2"/>
              <a:buChar char="Ø"/>
            </a:pPr>
            <a:r>
              <a:rPr lang="en-IN" sz="1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Alex King.</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"Multi-Object Tracking with Deep Learning." Journal of Computer Vision, vol. 32, no. 5, pp. 485-500, 2020. </a:t>
            </a:r>
          </a:p>
          <a:p>
            <a:pPr>
              <a:buClr>
                <a:schemeClr val="accent1">
                  <a:lumMod val="50000"/>
                </a:schemeClr>
              </a:buClr>
            </a:pPr>
            <a:endParaRPr lang="en-IN" dirty="0">
              <a:solidFill>
                <a:srgbClr val="000000"/>
              </a:solidFill>
              <a:latin typeface="Times New Roman" panose="02020603050405020304" pitchFamily="18" charset="0"/>
            </a:endParaRPr>
          </a:p>
          <a:p>
            <a:pPr marL="285750" indent="-285750">
              <a:buClr>
                <a:schemeClr val="accent1">
                  <a:lumMod val="50000"/>
                </a:schemeClr>
              </a:buClr>
              <a:buFont typeface="Wingdings" panose="05000000000000000000" pitchFamily="2" charset="2"/>
              <a:buChar char="Ø"/>
            </a:pPr>
            <a:r>
              <a:rPr lang="en-IN" sz="1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Lisa Scott.</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"Image Processing Techniques for Motion Detection." Journal of Image and Graphics, vol. 11, no. 4, pp. 220-235, 2022. </a:t>
            </a:r>
          </a:p>
          <a:p>
            <a:pPr marL="285750" indent="-285750">
              <a:buClr>
                <a:schemeClr val="accent1">
                  <a:lumMod val="50000"/>
                </a:schemeClr>
              </a:buClr>
              <a:buFont typeface="Wingdings" panose="05000000000000000000" pitchFamily="2" charset="2"/>
              <a:buChar char="Ø"/>
            </a:pPr>
            <a:endParaRPr lang="en-IN" dirty="0">
              <a:solidFill>
                <a:srgbClr val="000000"/>
              </a:solidFill>
              <a:latin typeface="Times New Roman" panose="02020603050405020304" pitchFamily="18" charset="0"/>
            </a:endParaRPr>
          </a:p>
          <a:p>
            <a:pPr marL="285750" indent="-285750">
              <a:buClr>
                <a:schemeClr val="accent1">
                  <a:lumMod val="50000"/>
                </a:schemeClr>
              </a:buClr>
              <a:buFont typeface="Wingdings" panose="05000000000000000000" pitchFamily="2" charset="2"/>
              <a:buChar char="Ø"/>
            </a:pPr>
            <a:endParaRPr lang="en-IN"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605772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6A27A-74FB-38B7-B46A-1B73059ED4B0}"/>
              </a:ext>
            </a:extLst>
          </p:cNvPr>
          <p:cNvSpPr>
            <a:spLocks noGrp="1"/>
          </p:cNvSpPr>
          <p:nvPr>
            <p:ph type="title"/>
          </p:nvPr>
        </p:nvSpPr>
        <p:spPr>
          <a:xfrm>
            <a:off x="677335" y="642449"/>
            <a:ext cx="8596668" cy="2882289"/>
          </a:xfrm>
        </p:spPr>
        <p:txBody>
          <a:bodyPr>
            <a:normAutofit/>
          </a:bodyPr>
          <a:lstStyle/>
          <a:p>
            <a:pPr algn="ctr"/>
            <a:r>
              <a:rPr lang="en-US" sz="3600" dirty="0">
                <a:solidFill>
                  <a:schemeClr val="tx1"/>
                </a:solidFill>
                <a:latin typeface="Times New Roman" panose="02020603050405020304" pitchFamily="18" charset="0"/>
                <a:cs typeface="Times New Roman" panose="02020603050405020304" pitchFamily="18" charset="0"/>
              </a:rPr>
              <a:t>  THANK YOU</a:t>
            </a:r>
            <a:endParaRPr lang="en-IN"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45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1F198-AC13-E2AB-C2A4-4E3413B54E9A}"/>
              </a:ext>
            </a:extLst>
          </p:cNvPr>
          <p:cNvSpPr>
            <a:spLocks noGrp="1"/>
          </p:cNvSpPr>
          <p:nvPr>
            <p:ph type="title"/>
          </p:nvPr>
        </p:nvSpPr>
        <p:spPr>
          <a:xfrm>
            <a:off x="677334" y="478972"/>
            <a:ext cx="8596668" cy="748937"/>
          </a:xfrm>
        </p:spPr>
        <p:txBody>
          <a:bodyPr>
            <a:normAutofit/>
          </a:bodyPr>
          <a:lstStyle/>
          <a:p>
            <a:pPr algn="ctr"/>
            <a:r>
              <a:rPr lang="en-US" sz="3000" dirty="0">
                <a:solidFill>
                  <a:schemeClr val="tx1"/>
                </a:solidFill>
                <a:latin typeface="Times New Roman" panose="02020603050405020304" pitchFamily="18" charset="0"/>
                <a:cs typeface="Times New Roman" panose="02020603050405020304" pitchFamily="18" charset="0"/>
              </a:rPr>
              <a:t>DISADVANTAGES</a:t>
            </a:r>
            <a:endParaRPr lang="en-IN" sz="3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A01BDE-2DA1-3089-072A-4EB0A442CE06}"/>
              </a:ext>
            </a:extLst>
          </p:cNvPr>
          <p:cNvSpPr>
            <a:spLocks noGrp="1"/>
          </p:cNvSpPr>
          <p:nvPr>
            <p:ph idx="1"/>
          </p:nvPr>
        </p:nvSpPr>
        <p:spPr>
          <a:xfrm>
            <a:off x="677334" y="1227909"/>
            <a:ext cx="8596668" cy="3880773"/>
          </a:xfrm>
        </p:spPr>
        <p:txBody>
          <a:bodyPr>
            <a:normAutofit/>
          </a:bodyPr>
          <a:lstStyle/>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Background Subtraction.</a:t>
            </a:r>
          </a:p>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Optical Flow.</a:t>
            </a:r>
          </a:p>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Object Segmentation.</a:t>
            </a:r>
          </a:p>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Object Detection-Based Tracking.</a:t>
            </a:r>
          </a:p>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OpenCV Tracking Algorithms (KCF, CSRT, MIL, etc.).</a:t>
            </a:r>
          </a:p>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Multi-Object Tracking (MOT) Challenges.</a:t>
            </a:r>
          </a:p>
        </p:txBody>
      </p:sp>
    </p:spTree>
    <p:extLst>
      <p:ext uri="{BB962C8B-B14F-4D97-AF65-F5344CB8AC3E}">
        <p14:creationId xmlns:p14="http://schemas.microsoft.com/office/powerpoint/2010/main" val="3515763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9DC5-2C56-A003-9B0D-EFB8C9B29C20}"/>
              </a:ext>
            </a:extLst>
          </p:cNvPr>
          <p:cNvSpPr>
            <a:spLocks noGrp="1"/>
          </p:cNvSpPr>
          <p:nvPr>
            <p:ph type="title"/>
          </p:nvPr>
        </p:nvSpPr>
        <p:spPr>
          <a:xfrm>
            <a:off x="651209" y="121920"/>
            <a:ext cx="8596668" cy="1320800"/>
          </a:xfrm>
        </p:spPr>
        <p:txBody>
          <a:bodyPr>
            <a:normAutofit/>
          </a:bodyPr>
          <a:lstStyle/>
          <a:p>
            <a:pPr algn="ctr"/>
            <a:r>
              <a:rPr lang="en-US" sz="3000" dirty="0">
                <a:solidFill>
                  <a:schemeClr val="tx1"/>
                </a:solidFill>
                <a:latin typeface="Times New Roman" panose="02020603050405020304" pitchFamily="18" charset="0"/>
                <a:cs typeface="Times New Roman" panose="02020603050405020304" pitchFamily="18" charset="0"/>
              </a:rPr>
              <a:t>PROPOSED SYSTEM</a:t>
            </a:r>
            <a:endParaRPr lang="en-IN" sz="3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39AB11-1E97-9F5D-F13E-DD5DEC5933BD}"/>
              </a:ext>
            </a:extLst>
          </p:cNvPr>
          <p:cNvSpPr>
            <a:spLocks noGrp="1"/>
          </p:cNvSpPr>
          <p:nvPr>
            <p:ph idx="1"/>
          </p:nvPr>
        </p:nvSpPr>
        <p:spPr>
          <a:xfrm>
            <a:off x="581541" y="782320"/>
            <a:ext cx="8596668" cy="3880773"/>
          </a:xfrm>
        </p:spPr>
        <p:txBody>
          <a:bodyPr>
            <a:noAutofit/>
          </a:bodyPr>
          <a:lstStyle/>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proposed system enhances object detection and tracking using a combination of advanced computer vision techniques:</a:t>
            </a:r>
          </a:p>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Background Subtraction (e.g., MOG2, KNN): Helps in isolating dynamic objects from the background.</a:t>
            </a:r>
          </a:p>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Optical Flow (e.g., Far</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n</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eback, Lucas-Kanade, DeepFlow): Detects object   motion vectors in successive frames.</a:t>
            </a:r>
          </a:p>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Object Segmentation (e.g., Watershed, GrabCut, Deep Learning-based segmentation): Helps in identifying object boundaries for better tracking.</a:t>
            </a:r>
          </a:p>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Real-time tracking of multiple objects with improved accuracy.Can handle dynamic backgrounds and varying lighting conditions.</a:t>
            </a:r>
          </a:p>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Integration with deep learning models (YOLO, SSD, Mask R-CNN) for enhanced detection capabilities.</a:t>
            </a:r>
          </a:p>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Provides real-time analytics and visualization.</a:t>
            </a:r>
          </a:p>
          <a:p>
            <a:endParaRPr lang="en-US" sz="2000" dirty="0"/>
          </a:p>
        </p:txBody>
      </p:sp>
    </p:spTree>
    <p:extLst>
      <p:ext uri="{BB962C8B-B14F-4D97-AF65-F5344CB8AC3E}">
        <p14:creationId xmlns:p14="http://schemas.microsoft.com/office/powerpoint/2010/main" val="3748806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419D-1CBF-423A-E11F-6C2E06B874D6}"/>
              </a:ext>
            </a:extLst>
          </p:cNvPr>
          <p:cNvSpPr>
            <a:spLocks noGrp="1"/>
          </p:cNvSpPr>
          <p:nvPr>
            <p:ph type="title"/>
          </p:nvPr>
        </p:nvSpPr>
        <p:spPr>
          <a:xfrm>
            <a:off x="616374" y="261258"/>
            <a:ext cx="8596668" cy="1320800"/>
          </a:xfrm>
        </p:spPr>
        <p:txBody>
          <a:bodyPr>
            <a:normAutofit/>
          </a:bodyPr>
          <a:lstStyle/>
          <a:p>
            <a:pPr algn="ctr"/>
            <a:r>
              <a:rPr lang="en-US" sz="3000" dirty="0">
                <a:solidFill>
                  <a:schemeClr val="tx1"/>
                </a:solidFill>
                <a:latin typeface="Times New Roman" panose="02020603050405020304" pitchFamily="18" charset="0"/>
                <a:cs typeface="Times New Roman" panose="02020603050405020304" pitchFamily="18" charset="0"/>
              </a:rPr>
              <a:t>ADVANTAGES</a:t>
            </a:r>
            <a:endParaRPr lang="en-IN" sz="3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C218B7-69E2-1C6F-5845-512CE6798228}"/>
              </a:ext>
            </a:extLst>
          </p:cNvPr>
          <p:cNvSpPr>
            <a:spLocks noGrp="1"/>
          </p:cNvSpPr>
          <p:nvPr>
            <p:ph idx="1"/>
          </p:nvPr>
        </p:nvSpPr>
        <p:spPr>
          <a:xfrm>
            <a:off x="616374" y="984931"/>
            <a:ext cx="8596668" cy="3880773"/>
          </a:xfrm>
        </p:spPr>
        <p:txBody>
          <a:bodyPr>
            <a:noAutofit/>
          </a:bodyPr>
          <a:lstStyle/>
          <a:p>
            <a:r>
              <a:rPr lang="en-US" sz="2000" dirty="0">
                <a:latin typeface="Times New Roman" panose="02020603050405020304" pitchFamily="18" charset="0"/>
                <a:cs typeface="Times New Roman" panose="02020603050405020304" pitchFamily="18" charset="0"/>
              </a:rPr>
              <a:t>The proposed system for dynamic object detection and tracking using OpenCV and advanced techniques offers several advantages, such as:</a:t>
            </a:r>
          </a:p>
          <a:p>
            <a:r>
              <a:rPr lang="en-US" sz="2000" dirty="0">
                <a:latin typeface="Times New Roman" panose="02020603050405020304" pitchFamily="18" charset="0"/>
                <a:cs typeface="Times New Roman" panose="02020603050405020304" pitchFamily="18" charset="0"/>
              </a:rPr>
              <a:t>Enhanced Accuracy : Background subtraction, optical flow, and object segmentation improve the precision of detecting and tracking moving objects.</a:t>
            </a:r>
          </a:p>
          <a:p>
            <a:r>
              <a:rPr lang="en-US" sz="2000" dirty="0">
                <a:latin typeface="Times New Roman" panose="02020603050405020304" pitchFamily="18" charset="0"/>
                <a:cs typeface="Times New Roman" panose="02020603050405020304" pitchFamily="18" charset="0"/>
              </a:rPr>
              <a:t>Robust Performance : Integration of multiple techniques ensures reliable detection even in challenging conditions such as lighting variations or complex environments.</a:t>
            </a:r>
          </a:p>
          <a:p>
            <a:r>
              <a:rPr lang="en-US" sz="2000" dirty="0">
                <a:latin typeface="Times New Roman" panose="02020603050405020304" pitchFamily="18" charset="0"/>
                <a:cs typeface="Times New Roman" panose="02020603050405020304" pitchFamily="18" charset="0"/>
              </a:rPr>
              <a:t>Real-Time Capabilities : Efficient algorithms and optimization enable quick processing for applications requiring immediate feedback, such as surveillance or traffic monitoring.</a:t>
            </a:r>
          </a:p>
          <a:p>
            <a:r>
              <a:rPr lang="en-US" sz="2000" dirty="0">
                <a:latin typeface="Times New Roman" panose="02020603050405020304" pitchFamily="18" charset="0"/>
                <a:cs typeface="Times New Roman" panose="02020603050405020304" pitchFamily="18" charset="0"/>
              </a:rPr>
              <a:t>Adaptability : The system can adjust to dynamic scenarios, making it suitable for various fields like autonomous vehicles and human-computer interaction.</a:t>
            </a:r>
          </a:p>
          <a:p>
            <a:r>
              <a:rPr lang="en-US" sz="2000" dirty="0">
                <a:latin typeface="Times New Roman" panose="02020603050405020304" pitchFamily="18" charset="0"/>
                <a:cs typeface="Times New Roman" panose="02020603050405020304" pitchFamily="18" charset="0"/>
              </a:rPr>
              <a:t>Noise Reduction: Techniques like Gaussian blur minimize noise, ensuring clearer detection of objects.</a:t>
            </a:r>
          </a:p>
          <a:p>
            <a:r>
              <a:rPr lang="en-US" sz="2000" dirty="0">
                <a:latin typeface="Times New Roman" panose="02020603050405020304" pitchFamily="18" charset="0"/>
                <a:cs typeface="Times New Roman" panose="02020603050405020304" pitchFamily="18" charset="0"/>
              </a:rPr>
              <a:t>Scalability : The modular design supports expansion for large-scale applications in industries like security, retail, and smart cities.</a:t>
            </a:r>
          </a:p>
        </p:txBody>
      </p:sp>
    </p:spTree>
    <p:extLst>
      <p:ext uri="{BB962C8B-B14F-4D97-AF65-F5344CB8AC3E}">
        <p14:creationId xmlns:p14="http://schemas.microsoft.com/office/powerpoint/2010/main" val="59314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77512-77E7-FFA8-5331-303FE19CB084}"/>
              </a:ext>
            </a:extLst>
          </p:cNvPr>
          <p:cNvSpPr>
            <a:spLocks noGrp="1"/>
          </p:cNvSpPr>
          <p:nvPr>
            <p:ph type="title"/>
          </p:nvPr>
        </p:nvSpPr>
        <p:spPr>
          <a:xfrm>
            <a:off x="677334" y="287383"/>
            <a:ext cx="8596668" cy="1320800"/>
          </a:xfrm>
        </p:spPr>
        <p:txBody>
          <a:bodyPr>
            <a:normAutofit/>
          </a:bodyPr>
          <a:lstStyle/>
          <a:p>
            <a:pPr algn="ctr"/>
            <a:r>
              <a:rPr lang="en-US" sz="3000" dirty="0">
                <a:solidFill>
                  <a:schemeClr val="tx1"/>
                </a:solidFill>
                <a:latin typeface="Times New Roman" panose="02020603050405020304" pitchFamily="18" charset="0"/>
                <a:cs typeface="Times New Roman" panose="02020603050405020304" pitchFamily="18" charset="0"/>
              </a:rPr>
              <a:t>SYSTEM REQUIREMENTS</a:t>
            </a:r>
            <a:endParaRPr lang="en-IN" sz="3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75F400-F646-76DB-C684-C1A47BF2802F}"/>
              </a:ext>
            </a:extLst>
          </p:cNvPr>
          <p:cNvSpPr>
            <a:spLocks noGrp="1"/>
          </p:cNvSpPr>
          <p:nvPr>
            <p:ph idx="1"/>
          </p:nvPr>
        </p:nvSpPr>
        <p:spPr>
          <a:xfrm>
            <a:off x="773128" y="1608183"/>
            <a:ext cx="8596668" cy="3880773"/>
          </a:xfrm>
        </p:spPr>
        <p:txBody>
          <a:bodyPr>
            <a:normAutofit lnSpcReduction="10000"/>
          </a:bodyPr>
          <a:lstStyle/>
          <a:p>
            <a:pPr algn="just">
              <a:lnSpc>
                <a:spcPct val="115000"/>
              </a:lnSpc>
              <a:spcAft>
                <a:spcPts val="800"/>
              </a:spcAft>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u="sng" kern="100"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b="1" u="sng" kern="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Processor:  Intel Core i5/i7 or higher (preferably with multi-threading support).</a:t>
            </a:r>
          </a:p>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RAM: Minimum 8GB (16GB recommended for deep learning integration).</a:t>
            </a:r>
          </a:p>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GPU: NVIDIA GTX 1050 or higher (Recommended: RTX 3060+ for deep learning-based segmentation).</a:t>
            </a:r>
          </a:p>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Storage: 256GB SSD (Recommended: 512GB SSD + 1TB HDD for storing video datasets).</a:t>
            </a:r>
          </a:p>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Camera: High-resolution USB or IP camera for real-time tracking.</a:t>
            </a:r>
          </a:p>
          <a:p>
            <a:endParaRPr lang="en-IN" dirty="0"/>
          </a:p>
        </p:txBody>
      </p:sp>
    </p:spTree>
    <p:extLst>
      <p:ext uri="{BB962C8B-B14F-4D97-AF65-F5344CB8AC3E}">
        <p14:creationId xmlns:p14="http://schemas.microsoft.com/office/powerpoint/2010/main" val="1435076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4F5D-50A1-49E1-211B-E7618BFB58B0}"/>
              </a:ext>
            </a:extLst>
          </p:cNvPr>
          <p:cNvSpPr>
            <a:spLocks noGrp="1"/>
          </p:cNvSpPr>
          <p:nvPr>
            <p:ph type="title"/>
          </p:nvPr>
        </p:nvSpPr>
        <p:spPr/>
        <p:txBody>
          <a:bodyPr>
            <a:normAutofit/>
          </a:bodyPr>
          <a:lstStyle/>
          <a:p>
            <a:r>
              <a:rPr lang="en-US" sz="2000" b="1" u="sng" dirty="0">
                <a:solidFill>
                  <a:schemeClr val="tx1"/>
                </a:solidFill>
                <a:latin typeface="Times New Roman" panose="02020603050405020304" pitchFamily="18" charset="0"/>
                <a:cs typeface="Times New Roman" panose="02020603050405020304" pitchFamily="18" charset="0"/>
              </a:rPr>
              <a:t>SOFTWARE REQUIREMENTS:</a:t>
            </a:r>
            <a:endParaRPr lang="en-IN" sz="20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51D936-E57B-CF2F-BA74-E9001CFF1E93}"/>
              </a:ext>
            </a:extLst>
          </p:cNvPr>
          <p:cNvSpPr>
            <a:spLocks noGrp="1"/>
          </p:cNvSpPr>
          <p:nvPr>
            <p:ph idx="1"/>
          </p:nvPr>
        </p:nvSpPr>
        <p:spPr>
          <a:xfrm>
            <a:off x="677334" y="1046828"/>
            <a:ext cx="8596668" cy="3880773"/>
          </a:xfrm>
        </p:spPr>
        <p:txBody>
          <a:bodyPr>
            <a:noAutofit/>
          </a:bodyPr>
          <a:lstStyle/>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Operating System: Windows 10/11, Linux (Ubuntu 20.04+), or macOS.</a:t>
            </a:r>
          </a:p>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Programming Language: Python 3.x.</a:t>
            </a:r>
          </a:p>
          <a:p>
            <a:pPr>
              <a:lnSpc>
                <a:spcPct val="115000"/>
              </a:lnSpc>
              <a:spcAft>
                <a:spcPts val="800"/>
              </a:spcAft>
              <a:buNone/>
            </a:pPr>
            <a:r>
              <a:rPr lang="en-IN" sz="2000" b="1" u="sng" kern="100" dirty="0">
                <a:effectLst/>
                <a:latin typeface="Times New Roman" panose="02020603050405020304" pitchFamily="18" charset="0"/>
                <a:ea typeface="Calibri" panose="020F0502020204030204" pitchFamily="34" charset="0"/>
                <a:cs typeface="Times New Roman" panose="02020603050405020304" pitchFamily="18" charset="0"/>
              </a:rPr>
              <a:t>Libraries &amp; Frameworks:</a:t>
            </a:r>
          </a:p>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OpenCV (cv2) – for image processing and tracking.</a:t>
            </a:r>
          </a:p>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NumPy &amp; Pandas – for data handling.</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Matplotlib &amp; Seaborn – for visualization.</a:t>
            </a:r>
          </a:p>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TensorFlow/</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PyTorch</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(Optional) – for deep learning-based segmentation.</a:t>
            </a:r>
          </a:p>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Scikit-learn – for feature extraction and classification.</a:t>
            </a:r>
          </a:p>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Dlib</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for object tracking and face recognition.</a:t>
            </a:r>
          </a:p>
          <a:p>
            <a:pPr>
              <a:lnSpc>
                <a:spcPct val="115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IDE:PyCharm</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Notebook, or VS Code.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47043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356</TotalTime>
  <Words>3534</Words>
  <Application>Microsoft Office PowerPoint</Application>
  <PresentationFormat>Widescreen</PresentationFormat>
  <Paragraphs>236</Paragraphs>
  <Slides>41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Times New Roman</vt:lpstr>
      <vt:lpstr>Trebuchet MS</vt:lpstr>
      <vt:lpstr>Wingdings</vt:lpstr>
      <vt:lpstr>Wingdings 3</vt:lpstr>
      <vt:lpstr>Facet</vt:lpstr>
      <vt:lpstr>DYNAMIC OBJECT DETECTION  AND TRACKING USING OPEN-CV  WITH ADVANCED TECHNIQUES  LIKE BACKGROUND  SUBTRACTION, OPTICALFLOW  AND OBJECT SEGMENTATION  </vt:lpstr>
      <vt:lpstr>ABSTRACT  </vt:lpstr>
      <vt:lpstr>INTRODUCTION</vt:lpstr>
      <vt:lpstr>EXISTING SYSTEM</vt:lpstr>
      <vt:lpstr>DISADVANTAGES</vt:lpstr>
      <vt:lpstr>PROPOSED SYSTEM</vt:lpstr>
      <vt:lpstr>ADVANTAGES</vt:lpstr>
      <vt:lpstr>SYSTEM REQUIREMENTS</vt:lpstr>
      <vt:lpstr>SOFTWARE REQUIREMENTS:</vt:lpstr>
      <vt:lpstr>MODULE DESCRIPTION</vt:lpstr>
      <vt:lpstr>DATA COLLECTION:</vt:lpstr>
      <vt:lpstr>PowerPoint Presentation</vt:lpstr>
      <vt:lpstr>DATA PREPROCESSING:</vt:lpstr>
      <vt:lpstr>PowerPoint Presentation</vt:lpstr>
      <vt:lpstr>Exploratory Data Analysis (EDA): </vt:lpstr>
      <vt:lpstr>PowerPoint Presentation</vt:lpstr>
      <vt:lpstr>MODEL BUILDING:</vt:lpstr>
      <vt:lpstr>PowerPoint Presentation</vt:lpstr>
      <vt:lpstr>MODEL EVALUATION:</vt:lpstr>
      <vt:lpstr>PowerPoint Presentation</vt:lpstr>
      <vt:lpstr>COMPARISON OF MODEL:</vt:lpstr>
      <vt:lpstr>PowerPoint Presentation</vt:lpstr>
      <vt:lpstr>REAL-TIME PROCESSING:</vt:lpstr>
      <vt:lpstr>SYSTEM INTEGRATION:</vt:lpstr>
      <vt:lpstr>ACCURACY:</vt:lpstr>
      <vt:lpstr> IoU is particularly relevant in object detection, as it quantifies the overlap between the predicted bounding boxes and the ground truth, helping to refine the detection process and enhance the overall accuracy of the system.   By utilizing these metrics, the project can systematically evaluate the effectiveness of different algorithms and configurations, guiding the iterative improvement of the model.  </vt:lpstr>
      <vt:lpstr>PowerPoint Presentation</vt:lpstr>
      <vt:lpstr>USE ALGORITHM:</vt:lpstr>
      <vt:lpstr>BENEFITS OF ALGORITHMS:</vt:lpstr>
      <vt:lpstr>DATA FLOW DIAGRAM :</vt:lpstr>
      <vt:lpstr>PowerPoint Presentation</vt:lpstr>
      <vt:lpstr> SYSTEM ARCHITECTURE : </vt:lpstr>
      <vt:lpstr>PowerPoint Presentation</vt:lpstr>
      <vt:lpstr> LIBRARIES :</vt:lpstr>
      <vt:lpstr>ACCURACY : </vt:lpstr>
      <vt:lpstr>PowerPoint Presentation</vt:lpstr>
      <vt:lpstr> FUTURE SCOPE :</vt:lpstr>
      <vt:lpstr>CONCLUSION :</vt:lpstr>
      <vt:lpstr>REFERENCES : </vt:lpstr>
      <vt:lpstr>PowerPoint Presentation</vt:lpstr>
      <vt:lpstr>  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Aravindhan K</dc:creator>
  <cp:lastModifiedBy>Aravindhan K</cp:lastModifiedBy>
  <cp:revision>6</cp:revision>
  <dcterms:created xsi:type="dcterms:W3CDTF">2025-04-22T11:41:30Z</dcterms:created>
  <dcterms:modified xsi:type="dcterms:W3CDTF">2025-07-31T12:59:59Z</dcterms:modified>
</cp:coreProperties>
</file>