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Tushar%20Naan%20Mudhalvan%20PP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FC82-C04B-8A10-C78FD6325254}"/>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FC82-C04B-8A10-C78FD6325254}"/>
            </c:ext>
          </c:extLst>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FC82-C04B-8A10-C78FD6325254}"/>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FC82-C04B-8A10-C78FD6325254}"/>
            </c:ext>
          </c:extLst>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8.2494460919657772E-2"/>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CD25-7A4F-8900-CF6D0F540C27}"/>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CD25-7A4F-8900-CF6D0F540C27}"/>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CD25-7A4F-8900-CF6D0F540C27}"/>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CD25-7A4F-8900-CF6D0F540C27}"/>
            </c:ext>
          </c:extLst>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A9A8-0141-8157-DCD6636E4BC9}"/>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A9A8-0141-8157-DCD6636E4BC9}"/>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A9A8-0141-8157-DCD6636E4BC9}"/>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A9A8-0141-8157-DCD6636E4BC9}"/>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295524" y="3359785"/>
            <a:ext cx="8610600" cy="1938992"/>
          </a:xfrm>
          <a:prstGeom prst="rect">
            <a:avLst/>
          </a:prstGeom>
          <a:noFill/>
        </p:spPr>
        <p:txBody>
          <a:bodyPr wrap="square" rtlCol="0">
            <a:spAutoFit/>
          </a:bodyPr>
          <a:lstStyle/>
          <a:p>
            <a:r>
              <a:rPr lang="en-US" sz="2400" dirty="0"/>
              <a:t>STUDENT NAME: </a:t>
            </a:r>
            <a:r>
              <a:rPr lang="en-US" sz="2400" b="1" dirty="0">
                <a:latin typeface="Arial" panose="020B0604020202020204" pitchFamily="34" charset="0"/>
                <a:cs typeface="Arial" panose="020B0604020202020204" pitchFamily="34" charset="0"/>
              </a:rPr>
              <a:t>ARAVINDHAN S</a:t>
            </a:r>
            <a:endParaRPr lang="zh-CN" altLang="en-US" dirty="0"/>
          </a:p>
          <a:p>
            <a:r>
              <a:rPr lang="en-US" sz="2400" dirty="0"/>
              <a:t>REGISTER NO: </a:t>
            </a:r>
            <a:r>
              <a:rPr lang="en-US" sz="2400" b="1" dirty="0">
                <a:latin typeface="Arial" panose="020B0604020202020204" pitchFamily="34" charset="0"/>
                <a:cs typeface="Arial" panose="020B0604020202020204" pitchFamily="34" charset="0"/>
              </a:rPr>
              <a:t>312206618 ; unm130122p011</a:t>
            </a:r>
            <a:endParaRPr lang="zh-CN" altLang="en-US" dirty="0"/>
          </a:p>
          <a:p>
            <a:r>
              <a:rPr lang="en-US" sz="2400" dirty="0"/>
              <a:t>DEPARTMENT: </a:t>
            </a:r>
            <a:r>
              <a:rPr lang="en-US" sz="2400" b="1" dirty="0">
                <a:latin typeface="Arial" panose="020B0604020202020204" pitchFamily="34" charset="0"/>
                <a:cs typeface="Arial" panose="020B0604020202020204" pitchFamily="34" charset="0"/>
              </a:rPr>
              <a:t>B.COM ACCOUNTING AND FINANCE </a:t>
            </a:r>
          </a:p>
          <a:p>
            <a:r>
              <a:rPr lang="en-US" sz="2400" dirty="0"/>
              <a:t>COLLEGE: </a:t>
            </a:r>
            <a:r>
              <a:rPr lang="en-US" sz="2400" b="1" dirty="0">
                <a:latin typeface="Arial" panose="020B0604020202020204" pitchFamily="34" charset="0"/>
                <a:cs typeface="Arial" panose="020B0604020202020204" pitchFamily="34" charset="0"/>
              </a:rPr>
              <a:t>AGURCHUND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
          <p:cNvSpPr txBox="1"/>
          <p:nvPr/>
        </p:nvSpPr>
        <p:spPr>
          <a:xfrm>
            <a:off x="838200" y="1447800"/>
            <a:ext cx="4343400"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STEPS:-</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a:t>
            </a:r>
            <a:r>
              <a:rPr lang="en-IN" sz="2000" u="sng" dirty="0">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Download in Edunet Dashboard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Features Collection</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9 Features</a:t>
            </a:r>
          </a:p>
          <a:p>
            <a:endParaRPr lang="en-IN"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313932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3) </a:t>
            </a:r>
            <a:r>
              <a:rPr lang="en-IN" sz="1800" u="sng" dirty="0">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removed – Filtering</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4) </a:t>
            </a:r>
            <a:r>
              <a:rPr lang="en-IN" sz="1800" u="sng" dirty="0">
                <a:latin typeface="Arial" panose="020B0604020202020204" pitchFamily="34" charset="0"/>
                <a:cs typeface="Arial" panose="020B0604020202020204" pitchFamily="34" charset="0"/>
              </a:rPr>
              <a:t>Performance Level Calculation</a:t>
            </a:r>
          </a:p>
          <a:p>
            <a:r>
              <a:rPr lang="en-IN" dirty="0">
                <a:latin typeface="Arial" panose="020B0604020202020204" pitchFamily="34" charset="0"/>
                <a:cs typeface="Arial" panose="020B0604020202020204" pitchFamily="34" charset="0"/>
              </a:rPr>
              <a:t>Performance Level Formula = IFS(Z8&gt;=5,”VERY HIGH”,Z8&gt;=4,”HIGH”,Z8&gt;=3,”MED”,”TRUE”,”LOW”)</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TextBox 4"/>
          <p:cNvSpPr txBox="1"/>
          <p:nvPr/>
        </p:nvSpPr>
        <p:spPr>
          <a:xfrm>
            <a:off x="739775" y="1447800"/>
            <a:ext cx="3679825" cy="3970318"/>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a:t>
            </a:r>
            <a:r>
              <a:rPr lang="en-IN" sz="1800" u="sng" dirty="0">
                <a:latin typeface="Arial" panose="020B0604020202020204" pitchFamily="34" charset="0"/>
                <a:cs typeface="Arial" panose="020B0604020202020204" pitchFamily="34" charset="0"/>
              </a:rPr>
              <a:t>Summary/Pivot Table</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u="sng" dirty="0">
                <a:latin typeface="Arial" panose="020B0604020202020204" pitchFamily="34" charset="0"/>
                <a:cs typeface="Arial" panose="020B0604020202020204" pitchFamily="34" charset="0"/>
              </a:rPr>
              <a:t>Features/Techniques Used</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u="sng" dirty="0">
                <a:latin typeface="Arial" panose="020B0604020202020204" pitchFamily="34" charset="0"/>
                <a:cs typeface="Arial" panose="020B0604020202020204" pitchFamily="34" charset="0"/>
              </a:rPr>
              <a:t>What Columns Used</a:t>
            </a:r>
            <a:endParaRPr lang="en-IN" u="sng" dirty="0"/>
          </a:p>
          <a:p>
            <a:pPr marL="342900" indent="-342900">
              <a:buAutoNum type="arabicPeriod"/>
            </a:pPr>
            <a:r>
              <a:rPr lang="en-IN" sz="1800" dirty="0">
                <a:latin typeface="Arial" panose="020B0604020202020204" pitchFamily="34" charset="0"/>
                <a:cs typeface="Arial" panose="020B0604020202020204" pitchFamily="34" charset="0"/>
              </a:rPr>
              <a:t>Employee ID</a:t>
            </a:r>
          </a:p>
          <a:p>
            <a:pPr marL="342900" indent="-342900">
              <a:buAutoNum type="arabicPeriod"/>
            </a:pPr>
            <a:r>
              <a:rPr lang="en-IN" sz="1800" dirty="0">
                <a:latin typeface="Arial" panose="020B0604020202020204" pitchFamily="34" charset="0"/>
                <a:cs typeface="Arial" panose="020B0604020202020204" pitchFamily="34" charset="0"/>
              </a:rPr>
              <a:t>Employee First Name</a:t>
            </a:r>
          </a:p>
          <a:p>
            <a:pPr marL="342900" indent="-342900">
              <a:buAutoNum type="arabicPeriod"/>
            </a:pPr>
            <a:r>
              <a:rPr lang="en-IN" sz="1800" dirty="0">
                <a:latin typeface="Arial" panose="020B0604020202020204" pitchFamily="34" charset="0"/>
                <a:cs typeface="Arial" panose="020B0604020202020204" pitchFamily="34" charset="0"/>
              </a:rPr>
              <a:t>Employee Last Name </a:t>
            </a:r>
          </a:p>
          <a:p>
            <a:pPr marL="342900" indent="-342900">
              <a:buAutoNum type="arabicPeriod"/>
            </a:pPr>
            <a:r>
              <a:rPr lang="en-IN" sz="1800" dirty="0">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754326"/>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Employee Performance Level</a:t>
            </a:r>
          </a:p>
          <a:p>
            <a:r>
              <a:rPr lang="en-IN" sz="1800" dirty="0">
                <a:latin typeface="Arial" panose="020B0604020202020204" pitchFamily="34" charset="0"/>
                <a:cs typeface="Arial" panose="020B0604020202020204" pitchFamily="34" charset="0"/>
              </a:rPr>
              <a:t>6. Current Employee Ratings</a:t>
            </a:r>
          </a:p>
          <a:p>
            <a:r>
              <a:rPr lang="en-IN" sz="1800" dirty="0">
                <a:latin typeface="Arial" panose="020B0604020202020204" pitchFamily="34" charset="0"/>
                <a:cs typeface="Arial" panose="020B0604020202020204" pitchFamily="34" charset="0"/>
              </a:rPr>
              <a:t>7. Department Type</a:t>
            </a:r>
          </a:p>
          <a:p>
            <a:r>
              <a:rPr lang="en-IN" sz="1800" dirty="0">
                <a:latin typeface="Arial" panose="020B0604020202020204" pitchFamily="34" charset="0"/>
                <a:cs typeface="Arial" panose="020B0604020202020204" pitchFamily="34" charset="0"/>
              </a:rPr>
              <a:t>8. Division</a:t>
            </a:r>
          </a:p>
          <a:p>
            <a:r>
              <a:rPr lang="en-IN" sz="1800" dirty="0">
                <a:latin typeface="Arial" panose="020B0604020202020204" pitchFamily="34" charset="0"/>
                <a:cs typeface="Arial" panose="020B0604020202020204" pitchFamily="34" charset="0"/>
              </a:rPr>
              <a:t>9. Job Function</a:t>
            </a:r>
          </a:p>
          <a:p>
            <a:endParaRPr lang="en-IN" dirty="0"/>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extLst>
                    <a:ext uri="{9D8B030D-6E8A-4147-A177-3AD203B41FA5}">
                      <a16:colId xmlns:a16="http://schemas.microsoft.com/office/drawing/2014/main" val="20000"/>
                    </a:ext>
                  </a:extLst>
                </a:gridCol>
                <a:gridCol w="2443479">
                  <a:extLst>
                    <a:ext uri="{9D8B030D-6E8A-4147-A177-3AD203B41FA5}">
                      <a16:colId xmlns:a16="http://schemas.microsoft.com/office/drawing/2014/main" val="20001"/>
                    </a:ext>
                  </a:extLst>
                </a:gridCol>
                <a:gridCol w="1930401">
                  <a:extLst>
                    <a:ext uri="{9D8B030D-6E8A-4147-A177-3AD203B41FA5}">
                      <a16:colId xmlns:a16="http://schemas.microsoft.com/office/drawing/2014/main" val="20002"/>
                    </a:ext>
                  </a:extLst>
                </a:gridCol>
              </a:tblGrid>
              <a:tr h="211384">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TECHNIQUES USED</a:t>
                      </a:r>
                    </a:p>
                  </a:txBody>
                  <a:tcPr/>
                </a:tc>
                <a:tc>
                  <a:txBody>
                    <a:bodyPr/>
                    <a:lstStyle/>
                    <a:p>
                      <a:r>
                        <a:rPr lang="en-IN" sz="1400" dirty="0">
                          <a:latin typeface="Arial" panose="020B0604020202020204" pitchFamily="34" charset="0"/>
                          <a:cs typeface="Arial" panose="020B0604020202020204" pitchFamily="34" charset="0"/>
                        </a:rPr>
                        <a:t>EXPLANATION (WHY)</a:t>
                      </a:r>
                    </a:p>
                  </a:txBody>
                  <a:tcPr/>
                </a:tc>
                <a:extLst>
                  <a:ext uri="{0D108BD9-81ED-4DB2-BD59-A6C34878D82A}">
                    <a16:rowId xmlns:a16="http://schemas.microsoft.com/office/drawing/2014/main" val="10000"/>
                  </a:ext>
                </a:extLst>
              </a:tr>
              <a:tr h="211384">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a:latin typeface="Arial" panose="020B0604020202020204" pitchFamily="34" charset="0"/>
                          <a:cs typeface="Arial" panose="020B0604020202020204" pitchFamily="34" charset="0"/>
                        </a:rPr>
                        <a:t>Conditional Formatting</a:t>
                      </a:r>
                    </a:p>
                  </a:txBody>
                  <a:tcPr/>
                </a:tc>
                <a:tc>
                  <a:txBody>
                    <a:bodyPr/>
                    <a:lstStyle/>
                    <a:p>
                      <a:r>
                        <a:rPr lang="en-IN" sz="1400" dirty="0">
                          <a:latin typeface="Arial" panose="020B0604020202020204" pitchFamily="34" charset="0"/>
                          <a:cs typeface="Arial" panose="020B0604020202020204" pitchFamily="34" charset="0"/>
                        </a:rPr>
                        <a:t>Missing Value highlight</a:t>
                      </a:r>
                    </a:p>
                  </a:txBody>
                  <a:tcPr/>
                </a:tc>
                <a:extLst>
                  <a:ext uri="{0D108BD9-81ED-4DB2-BD59-A6C34878D82A}">
                    <a16:rowId xmlns:a16="http://schemas.microsoft.com/office/drawing/2014/main" val="10001"/>
                  </a:ext>
                </a:extLst>
              </a:tr>
              <a:tr h="211384">
                <a:tc>
                  <a:txBody>
                    <a:bodyPr/>
                    <a:lstStyle/>
                    <a:p>
                      <a:r>
                        <a:rPr lang="en-IN" sz="1400" dirty="0">
                          <a:latin typeface="Arial" panose="020B0604020202020204" pitchFamily="34" charset="0"/>
                          <a:cs typeface="Arial" panose="020B0604020202020204" pitchFamily="34" charset="0"/>
                        </a:rPr>
                        <a:t>2</a:t>
                      </a:r>
                    </a:p>
                  </a:txBody>
                  <a:tcPr/>
                </a:tc>
                <a:tc>
                  <a:txBody>
                    <a:bodyPr/>
                    <a:lstStyle/>
                    <a:p>
                      <a:r>
                        <a:rPr lang="en-IN" sz="1400" dirty="0">
                          <a:latin typeface="Arial" panose="020B0604020202020204" pitchFamily="34" charset="0"/>
                          <a:cs typeface="Arial" panose="020B0604020202020204" pitchFamily="34" charset="0"/>
                        </a:rPr>
                        <a:t>Filtering</a:t>
                      </a:r>
                    </a:p>
                  </a:txBody>
                  <a:tcPr/>
                </a:tc>
                <a:tc>
                  <a:txBody>
                    <a:bodyPr/>
                    <a:lstStyle/>
                    <a:p>
                      <a:r>
                        <a:rPr lang="en-IN" sz="1400" dirty="0">
                          <a:latin typeface="Arial" panose="020B0604020202020204" pitchFamily="34" charset="0"/>
                          <a:cs typeface="Arial" panose="020B0604020202020204" pitchFamily="34" charset="0"/>
                        </a:rPr>
                        <a:t>Missing Value Remove</a:t>
                      </a:r>
                    </a:p>
                  </a:txBody>
                  <a:tcPr/>
                </a:tc>
                <a:extLst>
                  <a:ext uri="{0D108BD9-81ED-4DB2-BD59-A6C34878D82A}">
                    <a16:rowId xmlns:a16="http://schemas.microsoft.com/office/drawing/2014/main" val="10002"/>
                  </a:ext>
                </a:extLst>
              </a:tr>
              <a:tr h="211384">
                <a:tc>
                  <a:txBody>
                    <a:bodyPr/>
                    <a:lstStyle/>
                    <a:p>
                      <a:r>
                        <a:rPr lang="en-IN" sz="1400" dirty="0">
                          <a:latin typeface="Arial" panose="020B0604020202020204" pitchFamily="34" charset="0"/>
                          <a:cs typeface="Arial" panose="020B0604020202020204" pitchFamily="34" charset="0"/>
                        </a:rPr>
                        <a:t>3</a:t>
                      </a:r>
                    </a:p>
                  </a:txBody>
                  <a:tcPr/>
                </a:tc>
                <a:tc>
                  <a:txBody>
                    <a:bodyPr/>
                    <a:lstStyle/>
                    <a:p>
                      <a:r>
                        <a:rPr lang="en-IN" sz="1400" dirty="0">
                          <a:latin typeface="Arial" panose="020B0604020202020204" pitchFamily="34" charset="0"/>
                          <a:cs typeface="Arial" panose="020B0604020202020204" pitchFamily="34" charset="0"/>
                        </a:rPr>
                        <a:t>Formula</a:t>
                      </a:r>
                    </a:p>
                  </a:txBody>
                  <a:tcPr/>
                </a:tc>
                <a:tc>
                  <a:txBody>
                    <a:bodyPr/>
                    <a:lstStyle/>
                    <a:p>
                      <a:r>
                        <a:rPr lang="en-IN" sz="1400" dirty="0">
                          <a:latin typeface="Arial" panose="020B0604020202020204" pitchFamily="34" charset="0"/>
                          <a:cs typeface="Arial" panose="020B0604020202020204" pitchFamily="34" charset="0"/>
                        </a:rPr>
                        <a:t>Calculate Employee Performance Level</a:t>
                      </a:r>
                    </a:p>
                  </a:txBody>
                  <a:tcPr/>
                </a:tc>
                <a:extLst>
                  <a:ext uri="{0D108BD9-81ED-4DB2-BD59-A6C34878D82A}">
                    <a16:rowId xmlns:a16="http://schemas.microsoft.com/office/drawing/2014/main" val="10003"/>
                  </a:ext>
                </a:extLst>
              </a:tr>
              <a:tr h="211384">
                <a:tc>
                  <a:txBody>
                    <a:bodyPr/>
                    <a:lstStyle/>
                    <a:p>
                      <a:r>
                        <a:rPr lang="en-IN" sz="1400" dirty="0">
                          <a:latin typeface="Arial" panose="020B0604020202020204" pitchFamily="34" charset="0"/>
                          <a:cs typeface="Arial" panose="020B0604020202020204" pitchFamily="34" charset="0"/>
                        </a:rPr>
                        <a:t>4</a:t>
                      </a:r>
                    </a:p>
                  </a:txBody>
                  <a:tcPr/>
                </a:tc>
                <a:tc>
                  <a:txBody>
                    <a:bodyPr/>
                    <a:lstStyle/>
                    <a:p>
                      <a:r>
                        <a:rPr lang="en-IN" sz="1400" dirty="0">
                          <a:latin typeface="Arial" panose="020B0604020202020204" pitchFamily="34" charset="0"/>
                          <a:cs typeface="Arial" panose="020B0604020202020204" pitchFamily="34" charset="0"/>
                        </a:rPr>
                        <a:t>Pivot Table</a:t>
                      </a:r>
                    </a:p>
                  </a:txBody>
                  <a:tcPr/>
                </a:tc>
                <a:tc>
                  <a:txBody>
                    <a:bodyPr/>
                    <a:lstStyle/>
                    <a:p>
                      <a:r>
                        <a:rPr lang="en-IN" sz="1400" dirty="0">
                          <a:latin typeface="Arial" panose="020B0604020202020204" pitchFamily="34" charset="0"/>
                          <a:cs typeface="Arial" panose="020B0604020202020204" pitchFamily="34" charset="0"/>
                        </a:rPr>
                        <a:t>Summarise</a:t>
                      </a:r>
                    </a:p>
                  </a:txBody>
                  <a:tcPr/>
                </a:tc>
                <a:extLst>
                  <a:ext uri="{0D108BD9-81ED-4DB2-BD59-A6C34878D82A}">
                    <a16:rowId xmlns:a16="http://schemas.microsoft.com/office/drawing/2014/main" val="10004"/>
                  </a:ext>
                </a:extLst>
              </a:tr>
              <a:tr h="211384">
                <a:tc>
                  <a:txBody>
                    <a:bodyPr/>
                    <a:lstStyle/>
                    <a:p>
                      <a:r>
                        <a:rPr lang="en-IN" sz="1400" dirty="0">
                          <a:latin typeface="Arial" panose="020B0604020202020204" pitchFamily="34" charset="0"/>
                          <a:cs typeface="Arial" panose="020B0604020202020204" pitchFamily="34" charset="0"/>
                        </a:rPr>
                        <a:t>5</a:t>
                      </a:r>
                    </a:p>
                  </a:txBody>
                  <a:tcPr/>
                </a:tc>
                <a:tc>
                  <a:txBody>
                    <a:bodyPr/>
                    <a:lstStyle/>
                    <a:p>
                      <a:r>
                        <a:rPr lang="en-IN" sz="1400" dirty="0">
                          <a:latin typeface="Arial" panose="020B0604020202020204" pitchFamily="34" charset="0"/>
                          <a:cs typeface="Arial" panose="020B0604020202020204" pitchFamily="34" charset="0"/>
                        </a:rPr>
                        <a:t>Graph</a:t>
                      </a:r>
                    </a:p>
                  </a:txBody>
                  <a:tcPr/>
                </a:tc>
                <a:tc>
                  <a:txBody>
                    <a:bodyPr/>
                    <a:lstStyle/>
                    <a:p>
                      <a:r>
                        <a:rPr lang="en-IN" sz="1400" dirty="0">
                          <a:latin typeface="Arial" panose="020B0604020202020204" pitchFamily="34" charset="0"/>
                          <a:cs typeface="Arial" panose="020B0604020202020204" pitchFamily="34" charset="0"/>
                        </a:rPr>
                        <a:t>Data Visualisation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extBox 3"/>
          <p:cNvSpPr txBox="1"/>
          <p:nvPr/>
        </p:nvSpPr>
        <p:spPr>
          <a:xfrm>
            <a:off x="1219200" y="1676400"/>
            <a:ext cx="4419600" cy="3693319"/>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6) </a:t>
            </a:r>
            <a:r>
              <a:rPr lang="en-IN" sz="1800" u="sng" dirty="0">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u="sng" dirty="0">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Status</a:t>
            </a:r>
          </a:p>
          <a:p>
            <a:endParaRPr lang="en-IN" dirty="0"/>
          </a:p>
        </p:txBody>
      </p:sp>
      <p:sp>
        <p:nvSpPr>
          <p:cNvPr id="1048692"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4" name="object 4"/>
          <p:cNvSpPr/>
          <p:nvPr/>
        </p:nvSpPr>
        <p:spPr>
          <a:xfrm>
            <a:off x="9377362"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1048698" name="object 7"/>
          <p:cNvSpPr txBox="1"/>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990600" y="2418100"/>
            <a:ext cx="5781675" cy="3444241"/>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8"/>
          <p:cNvSpPr txBox="1"/>
          <p:nvPr/>
        </p:nvSpPr>
        <p:spPr>
          <a:xfrm>
            <a:off x="739775" y="2286000"/>
            <a:ext cx="5737225" cy="3139440"/>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9286874" y="1996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3236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699452" y="1650525"/>
            <a:ext cx="6819900"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r:embed="rId3"/>
          <a:srcRect l="5556" t="6666" r="5556" b="7778"/>
          <a:stretch>
            <a:fillRect/>
          </a:stretch>
        </p:blipFill>
        <p:spPr>
          <a:xfrm>
            <a:off x="2057400" y="2966185"/>
            <a:ext cx="4830782" cy="2906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2362200"/>
            <a:ext cx="1312379" cy="2763520"/>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9377362" y="1716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314070">
                  <a:extLst>
                    <a:ext uri="{9D8B030D-6E8A-4147-A177-3AD203B41FA5}">
                      <a16:colId xmlns:a16="http://schemas.microsoft.com/office/drawing/2014/main" val="20001"/>
                    </a:ext>
                  </a:extLst>
                </a:gridCol>
                <a:gridCol w="3689109">
                  <a:extLst>
                    <a:ext uri="{9D8B030D-6E8A-4147-A177-3AD203B41FA5}">
                      <a16:colId xmlns:a16="http://schemas.microsoft.com/office/drawing/2014/main" val="20002"/>
                    </a:ext>
                  </a:extLst>
                </a:gridCol>
              </a:tblGrid>
              <a:tr h="370840">
                <a:tc>
                  <a:txBody>
                    <a:bodyPr/>
                    <a:lstStyle/>
                    <a:p>
                      <a:r>
                        <a:rPr lang="en-IN" sz="2000" dirty="0">
                          <a:latin typeface="Arial" panose="020B0604020202020204" pitchFamily="34" charset="0"/>
                          <a:cs typeface="Arial" panose="020B0604020202020204" pitchFamily="34" charset="0"/>
                        </a:rPr>
                        <a:t>S.NO.</a:t>
                      </a:r>
                    </a:p>
                  </a:txBody>
                  <a:tcPr/>
                </a:tc>
                <a:tc>
                  <a:txBody>
                    <a:bodyPr/>
                    <a:lstStyle/>
                    <a:p>
                      <a:r>
                        <a:rPr lang="en-IN" sz="2000" dirty="0">
                          <a:latin typeface="Arial" panose="020B0604020202020204" pitchFamily="34" charset="0"/>
                          <a:cs typeface="Arial" panose="020B0604020202020204" pitchFamily="34" charset="0"/>
                        </a:rPr>
                        <a:t>TECHNIQUES USED</a:t>
                      </a:r>
                    </a:p>
                  </a:txBody>
                  <a:tcPr/>
                </a:tc>
                <a:tc>
                  <a:txBody>
                    <a:bodyPr/>
                    <a:lstStyle/>
                    <a:p>
                      <a:r>
                        <a:rPr lang="en-IN" sz="2000" dirty="0">
                          <a:latin typeface="Arial" panose="020B0604020202020204" pitchFamily="34" charset="0"/>
                          <a:cs typeface="Arial" panose="020B0604020202020204" pitchFamily="34" charset="0"/>
                        </a:rPr>
                        <a:t>EXPLANATION ( WHY )</a:t>
                      </a:r>
                    </a:p>
                  </a:txBody>
                  <a:tcPr/>
                </a:tc>
                <a:extLst>
                  <a:ext uri="{0D108BD9-81ED-4DB2-BD59-A6C34878D82A}">
                    <a16:rowId xmlns:a16="http://schemas.microsoft.com/office/drawing/2014/main" val="10000"/>
                  </a:ext>
                </a:extLst>
              </a:tr>
              <a:tr h="370840">
                <a:tc>
                  <a:txBody>
                    <a:bodyPr/>
                    <a:lstStyle/>
                    <a:p>
                      <a:r>
                        <a:rPr lang="en-IN" sz="2000" dirty="0">
                          <a:latin typeface="Arial" panose="020B0604020202020204" pitchFamily="34" charset="0"/>
                          <a:cs typeface="Arial" panose="020B0604020202020204" pitchFamily="34" charset="0"/>
                        </a:rPr>
                        <a:t>1</a:t>
                      </a:r>
                    </a:p>
                  </a:txBody>
                  <a:tcPr/>
                </a:tc>
                <a:tc>
                  <a:txBody>
                    <a:bodyPr/>
                    <a:lstStyle/>
                    <a:p>
                      <a:r>
                        <a:rPr lang="en-IN" sz="2000" dirty="0">
                          <a:latin typeface="Arial" panose="020B0604020202020204" pitchFamily="34" charset="0"/>
                          <a:cs typeface="Arial" panose="020B0604020202020204" pitchFamily="34" charset="0"/>
                        </a:rPr>
                        <a:t>Conditional Formatting</a:t>
                      </a:r>
                    </a:p>
                  </a:txBody>
                  <a:tcPr/>
                </a:tc>
                <a:tc>
                  <a:txBody>
                    <a:bodyPr/>
                    <a:lstStyle/>
                    <a:p>
                      <a:r>
                        <a:rPr lang="en-IN" sz="2000" dirty="0">
                          <a:latin typeface="Arial" panose="020B0604020202020204" pitchFamily="34" charset="0"/>
                          <a:cs typeface="Arial" panose="020B0604020202020204" pitchFamily="34" charset="0"/>
                        </a:rPr>
                        <a:t>To highlight the missing values</a:t>
                      </a:r>
                    </a:p>
                  </a:txBody>
                  <a:tcPr/>
                </a:tc>
                <a:extLst>
                  <a:ext uri="{0D108BD9-81ED-4DB2-BD59-A6C34878D82A}">
                    <a16:rowId xmlns:a16="http://schemas.microsoft.com/office/drawing/2014/main" val="10001"/>
                  </a:ext>
                </a:extLst>
              </a:tr>
              <a:tr h="370840">
                <a:tc>
                  <a:txBody>
                    <a:bodyPr/>
                    <a:lstStyle/>
                    <a:p>
                      <a:r>
                        <a:rPr lang="en-IN" sz="2000" dirty="0">
                          <a:latin typeface="Arial" panose="020B0604020202020204" pitchFamily="34" charset="0"/>
                          <a:cs typeface="Arial" panose="020B0604020202020204" pitchFamily="34" charset="0"/>
                        </a:rPr>
                        <a:t>2</a:t>
                      </a:r>
                    </a:p>
                  </a:txBody>
                  <a:tcPr/>
                </a:tc>
                <a:tc>
                  <a:txBody>
                    <a:bodyPr/>
                    <a:lstStyle/>
                    <a:p>
                      <a:r>
                        <a:rPr lang="en-IN" sz="2000" dirty="0">
                          <a:latin typeface="Arial" panose="020B0604020202020204" pitchFamily="34" charset="0"/>
                          <a:cs typeface="Arial" panose="020B0604020202020204" pitchFamily="34" charset="0"/>
                        </a:rPr>
                        <a:t>Filtering</a:t>
                      </a:r>
                    </a:p>
                  </a:txBody>
                  <a:tcPr/>
                </a:tc>
                <a:tc>
                  <a:txBody>
                    <a:bodyPr/>
                    <a:lstStyle/>
                    <a:p>
                      <a:r>
                        <a:rPr lang="en-IN" sz="2000" dirty="0">
                          <a:latin typeface="Arial" panose="020B0604020202020204" pitchFamily="34" charset="0"/>
                          <a:cs typeface="Arial" panose="020B0604020202020204" pitchFamily="34" charset="0"/>
                        </a:rPr>
                        <a:t>To remove the missing values</a:t>
                      </a:r>
                    </a:p>
                  </a:txBody>
                  <a:tcPr/>
                </a:tc>
                <a:extLst>
                  <a:ext uri="{0D108BD9-81ED-4DB2-BD59-A6C34878D82A}">
                    <a16:rowId xmlns:a16="http://schemas.microsoft.com/office/drawing/2014/main" val="10002"/>
                  </a:ext>
                </a:extLst>
              </a:tr>
              <a:tr h="370840">
                <a:tc>
                  <a:txBody>
                    <a:bodyPr/>
                    <a:lstStyle/>
                    <a:p>
                      <a:r>
                        <a:rPr lang="en-IN" sz="2000" dirty="0">
                          <a:latin typeface="Arial" panose="020B0604020202020204" pitchFamily="34" charset="0"/>
                          <a:cs typeface="Arial" panose="020B0604020202020204" pitchFamily="34" charset="0"/>
                        </a:rPr>
                        <a:t>3</a:t>
                      </a:r>
                    </a:p>
                  </a:txBody>
                  <a:tcPr/>
                </a:tc>
                <a:tc>
                  <a:txBody>
                    <a:bodyPr/>
                    <a:lstStyle/>
                    <a:p>
                      <a:r>
                        <a:rPr lang="en-IN" sz="2000" dirty="0">
                          <a:latin typeface="Arial" panose="020B0604020202020204" pitchFamily="34" charset="0"/>
                          <a:cs typeface="Arial" panose="020B0604020202020204" pitchFamily="34" charset="0"/>
                        </a:rPr>
                        <a:t>Formula</a:t>
                      </a:r>
                    </a:p>
                  </a:txBody>
                  <a:tcPr/>
                </a:tc>
                <a:tc>
                  <a:txBody>
                    <a:bodyPr/>
                    <a:lstStyle/>
                    <a:p>
                      <a:r>
                        <a:rPr lang="en-IN" sz="2000" dirty="0">
                          <a:latin typeface="Arial" panose="020B0604020202020204" pitchFamily="34" charset="0"/>
                          <a:cs typeface="Arial" panose="020B0604020202020204" pitchFamily="34" charset="0"/>
                        </a:rPr>
                        <a:t>To calculate Employee Performance Level</a:t>
                      </a:r>
                    </a:p>
                  </a:txBody>
                  <a:tcPr/>
                </a:tc>
                <a:extLst>
                  <a:ext uri="{0D108BD9-81ED-4DB2-BD59-A6C34878D82A}">
                    <a16:rowId xmlns:a16="http://schemas.microsoft.com/office/drawing/2014/main" val="10003"/>
                  </a:ext>
                </a:extLst>
              </a:tr>
              <a:tr h="370840">
                <a:tc>
                  <a:txBody>
                    <a:bodyPr/>
                    <a:lstStyle/>
                    <a:p>
                      <a:r>
                        <a:rPr lang="en-IN" sz="2000" dirty="0">
                          <a:latin typeface="Arial" panose="020B0604020202020204" pitchFamily="34" charset="0"/>
                          <a:cs typeface="Arial" panose="020B0604020202020204" pitchFamily="34" charset="0"/>
                        </a:rPr>
                        <a:t>4</a:t>
                      </a:r>
                    </a:p>
                  </a:txBody>
                  <a:tcPr/>
                </a:tc>
                <a:tc>
                  <a:txBody>
                    <a:bodyPr/>
                    <a:lstStyle/>
                    <a:p>
                      <a:r>
                        <a:rPr lang="en-IN" sz="2000" dirty="0">
                          <a:latin typeface="Arial" panose="020B0604020202020204" pitchFamily="34" charset="0"/>
                          <a:cs typeface="Arial" panose="020B0604020202020204" pitchFamily="34" charset="0"/>
                        </a:rPr>
                        <a:t>Pivot Table</a:t>
                      </a:r>
                    </a:p>
                  </a:txBody>
                  <a:tcPr/>
                </a:tc>
                <a:tc>
                  <a:txBody>
                    <a:bodyPr/>
                    <a:lstStyle/>
                    <a:p>
                      <a:r>
                        <a:rPr lang="en-IN" sz="2000" dirty="0">
                          <a:latin typeface="Arial" panose="020B0604020202020204" pitchFamily="34" charset="0"/>
                          <a:cs typeface="Arial" panose="020B0604020202020204" pitchFamily="34" charset="0"/>
                        </a:rPr>
                        <a:t>To summarise</a:t>
                      </a:r>
                    </a:p>
                  </a:txBody>
                  <a:tcPr/>
                </a:tc>
                <a:extLst>
                  <a:ext uri="{0D108BD9-81ED-4DB2-BD59-A6C34878D82A}">
                    <a16:rowId xmlns:a16="http://schemas.microsoft.com/office/drawing/2014/main" val="10004"/>
                  </a:ext>
                </a:extLst>
              </a:tr>
              <a:tr h="370840">
                <a:tc>
                  <a:txBody>
                    <a:bodyPr/>
                    <a:lstStyle/>
                    <a:p>
                      <a:r>
                        <a:rPr lang="en-IN" sz="2000" dirty="0">
                          <a:latin typeface="Arial" panose="020B0604020202020204" pitchFamily="34" charset="0"/>
                          <a:cs typeface="Arial" panose="020B0604020202020204" pitchFamily="34" charset="0"/>
                        </a:rPr>
                        <a:t>5</a:t>
                      </a:r>
                    </a:p>
                  </a:txBody>
                  <a:tcPr/>
                </a:tc>
                <a:tc>
                  <a:txBody>
                    <a:bodyPr/>
                    <a:lstStyle/>
                    <a:p>
                      <a:r>
                        <a:rPr lang="en-IN" sz="2000" dirty="0">
                          <a:latin typeface="Arial" panose="020B0604020202020204" pitchFamily="34" charset="0"/>
                          <a:cs typeface="Arial" panose="020B0604020202020204" pitchFamily="34" charset="0"/>
                        </a:rPr>
                        <a:t>Graph</a:t>
                      </a:r>
                    </a:p>
                  </a:txBody>
                  <a:tcPr/>
                </a:tc>
                <a:tc>
                  <a:txBody>
                    <a:bodyPr/>
                    <a:lstStyle/>
                    <a:p>
                      <a:r>
                        <a:rPr lang="en-IN" sz="2000" dirty="0">
                          <a:latin typeface="Arial" panose="020B0604020202020204" pitchFamily="34" charset="0"/>
                          <a:cs typeface="Arial" panose="020B0604020202020204" pitchFamily="34" charset="0"/>
                        </a:rPr>
                        <a:t>To present the data visually (Data Visualisation)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IN" dirty="0"/>
              <a:t>Dataset Description</a:t>
            </a:r>
          </a:p>
        </p:txBody>
      </p:sp>
      <p:sp>
        <p:nvSpPr>
          <p:cNvPr id="1048668" name="TextBox 2"/>
          <p:cNvSpPr txBox="1"/>
          <p:nvPr/>
        </p:nvSpPr>
        <p:spPr>
          <a:xfrm>
            <a:off x="838200" y="1600200"/>
            <a:ext cx="5943600" cy="501675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Employee Data set – Kaggle</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26 features:-</a:t>
            </a:r>
          </a:p>
          <a:p>
            <a:r>
              <a:rPr lang="en-IN" sz="2000" dirty="0">
                <a:latin typeface="Arial" panose="020B0604020202020204" pitchFamily="34" charset="0"/>
                <a:cs typeface="Arial" panose="020B0604020202020204" pitchFamily="34" charset="0"/>
              </a:rPr>
              <a:t>Only some of them have been considered:</a:t>
            </a:r>
          </a:p>
          <a:p>
            <a:pPr marL="342900" indent="-342900">
              <a:buAutoNum type="arabicPeriod"/>
            </a:pPr>
            <a:r>
              <a:rPr lang="en-IN" sz="2000" dirty="0">
                <a:latin typeface="Arial" panose="020B0604020202020204" pitchFamily="34" charset="0"/>
                <a:cs typeface="Arial" panose="020B0604020202020204" pitchFamily="34" charset="0"/>
              </a:rPr>
              <a:t>Employee ID</a:t>
            </a:r>
          </a:p>
          <a:p>
            <a:pPr marL="342900" indent="-342900">
              <a:buAutoNum type="arabicPeriod"/>
            </a:pPr>
            <a:r>
              <a:rPr lang="en-IN" sz="2000" dirty="0">
                <a:latin typeface="Arial" panose="020B0604020202020204" pitchFamily="34" charset="0"/>
                <a:cs typeface="Arial" panose="020B0604020202020204" pitchFamily="34" charset="0"/>
              </a:rPr>
              <a:t>Employee First Name</a:t>
            </a:r>
          </a:p>
          <a:p>
            <a:pPr marL="342900" indent="-342900">
              <a:buAutoNum type="arabicPeriod"/>
            </a:pPr>
            <a:r>
              <a:rPr lang="en-IN" sz="2000" dirty="0">
                <a:latin typeface="Arial" panose="020B0604020202020204" pitchFamily="34" charset="0"/>
                <a:cs typeface="Arial" panose="020B0604020202020204" pitchFamily="34" charset="0"/>
              </a:rPr>
              <a:t>Employee Last Name </a:t>
            </a:r>
          </a:p>
          <a:p>
            <a:pPr marL="342900" indent="-342900">
              <a:buAutoNum type="arabicPeriod"/>
            </a:pPr>
            <a:r>
              <a:rPr lang="en-IN" sz="2000" dirty="0">
                <a:latin typeface="Arial" panose="020B0604020202020204" pitchFamily="34" charset="0"/>
                <a:cs typeface="Arial" panose="020B0604020202020204" pitchFamily="34" charset="0"/>
              </a:rPr>
              <a:t>Employee Status</a:t>
            </a:r>
          </a:p>
          <a:p>
            <a:pPr marL="342900" indent="-342900">
              <a:buAutoNum type="arabicPeriod"/>
            </a:pPr>
            <a:r>
              <a:rPr lang="en-IN" sz="2000" dirty="0">
                <a:latin typeface="Arial" panose="020B0604020202020204" pitchFamily="34" charset="0"/>
                <a:cs typeface="Arial" panose="020B0604020202020204" pitchFamily="34" charset="0"/>
              </a:rPr>
              <a:t>Employee Performance Level</a:t>
            </a:r>
          </a:p>
          <a:p>
            <a:pPr marL="342900" indent="-342900">
              <a:buAutoNum type="arabicPeriod"/>
            </a:pPr>
            <a:r>
              <a:rPr lang="en-IN" sz="2000" dirty="0">
                <a:latin typeface="Arial" panose="020B0604020202020204" pitchFamily="34" charset="0"/>
                <a:cs typeface="Arial" panose="020B0604020202020204" pitchFamily="34" charset="0"/>
              </a:rPr>
              <a:t>Current Employee Ratings</a:t>
            </a:r>
          </a:p>
          <a:p>
            <a:pPr marL="342900" indent="-342900">
              <a:buAutoNum type="arabicPeriod"/>
            </a:pPr>
            <a:r>
              <a:rPr lang="en-IN" sz="2000" dirty="0">
                <a:latin typeface="Arial" panose="020B0604020202020204" pitchFamily="34" charset="0"/>
                <a:cs typeface="Arial" panose="020B0604020202020204" pitchFamily="34" charset="0"/>
              </a:rPr>
              <a:t>Department Type</a:t>
            </a:r>
          </a:p>
          <a:p>
            <a:pPr marL="342900" indent="-342900">
              <a:buAutoNum type="arabicPeriod"/>
            </a:pPr>
            <a:r>
              <a:rPr lang="en-IN" sz="2000" dirty="0">
                <a:latin typeface="Arial" panose="020B0604020202020204" pitchFamily="34" charset="0"/>
                <a:cs typeface="Arial" panose="020B0604020202020204" pitchFamily="34" charset="0"/>
              </a:rPr>
              <a:t>Division</a:t>
            </a:r>
          </a:p>
          <a:p>
            <a:pPr marL="342900" indent="-342900">
              <a:buAutoNum type="arabicPeriod"/>
            </a:pPr>
            <a:r>
              <a:rPr lang="en-IN" sz="2000" dirty="0">
                <a:latin typeface="Arial" panose="020B0604020202020204" pitchFamily="34" charset="0"/>
                <a:cs typeface="Arial" panose="020B0604020202020204" pitchFamily="34" charset="0"/>
              </a:rPr>
              <a:t>Job Function</a:t>
            </a: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r:embed="rId2"/>
          <a:srcRect l="48222" t="10000" b="8399"/>
          <a:stretch>
            <a:fillRect/>
          </a:stretch>
        </p:blipFill>
        <p:spPr bwMode="auto">
          <a:xfrm>
            <a:off x="6324600" y="1752600"/>
            <a:ext cx="3276600" cy="286878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18208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rot="19888689">
            <a:off x="570303" y="3872754"/>
            <a:ext cx="1478829" cy="2621321"/>
          </a:xfrm>
          <a:prstGeom prst="rect">
            <a:avLst/>
          </a:prstGeom>
        </p:spPr>
      </p:pic>
      <p:sp>
        <p:nvSpPr>
          <p:cNvPr id="104867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61993"/>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New Ideas:-</a:t>
            </a:r>
          </a:p>
          <a:p>
            <a:endParaRPr lang="en-IN" sz="3400" b="1" u="sng"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 siva0606</cp:lastModifiedBy>
  <cp:revision>1</cp:revision>
  <dcterms:created xsi:type="dcterms:W3CDTF">2024-03-28T06:07:22Z</dcterms:created>
  <dcterms:modified xsi:type="dcterms:W3CDTF">2024-09-10T13:34:57Z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d8770d554c084afda4f86086eb6f6d93</vt:lpwstr>
  </property>
</Properties>
</file>