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69" r:id="rId22"/>
    <p:sldId id="279" r:id="rId23"/>
    <p:sldId id="272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AECC5-A666-4042-B8CB-6BEAC43028D5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F5CC6-F357-4F73-9963-5DAAE72C2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28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0774-A859-4F67-A65A-ED07916CFD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5910-19D6-42F0-BD77-E7D520780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2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0774-A859-4F67-A65A-ED07916CFD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5910-19D6-42F0-BD77-E7D520780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39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0774-A859-4F67-A65A-ED07916CFD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5910-19D6-42F0-BD77-E7D520780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261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0774-A859-4F67-A65A-ED07916CFD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5910-19D6-42F0-BD77-E7D520780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97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0774-A859-4F67-A65A-ED07916CFD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5910-19D6-42F0-BD77-E7D520780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319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0774-A859-4F67-A65A-ED07916CFD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5910-19D6-42F0-BD77-E7D520780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152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0774-A859-4F67-A65A-ED07916CFD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5910-19D6-42F0-BD77-E7D520780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27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0774-A859-4F67-A65A-ED07916CFD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5910-19D6-42F0-BD77-E7D520780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803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0774-A859-4F67-A65A-ED07916CFD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5910-19D6-42F0-BD77-E7D520780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0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0774-A859-4F67-A65A-ED07916CFD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5910-19D6-42F0-BD77-E7D520780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03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0774-A859-4F67-A65A-ED07916CFD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5910-19D6-42F0-BD77-E7D520780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88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0774-A859-4F67-A65A-ED07916CFD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5910-19D6-42F0-BD77-E7D520780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82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0774-A859-4F67-A65A-ED07916CFD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5910-19D6-42F0-BD77-E7D520780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12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0774-A859-4F67-A65A-ED07916CFD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5910-19D6-42F0-BD77-E7D520780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71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0774-A859-4F67-A65A-ED07916CFD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5910-19D6-42F0-BD77-E7D520780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48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0774-A859-4F67-A65A-ED07916CFD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5910-19D6-42F0-BD77-E7D520780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51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4400774-A859-4F67-A65A-ED07916CFD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0F25910-19D6-42F0-BD77-E7D520780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90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4400774-A859-4F67-A65A-ED07916CFD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0F25910-19D6-42F0-BD77-E7D520780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62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57C8-6528-8983-ACA3-CFF70D652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500" b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Data Spark: Illuminating Insights for Global Electronics</a:t>
            </a:r>
            <a:endParaRPr lang="en-IN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3B359-F7E2-67CF-1118-F597E7329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Presented by Aravindh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53B274-254C-B23A-426F-596BFA04EC6A}"/>
              </a:ext>
            </a:extLst>
          </p:cNvPr>
          <p:cNvSpPr txBox="1"/>
          <p:nvPr/>
        </p:nvSpPr>
        <p:spPr>
          <a:xfrm>
            <a:off x="656216" y="225911"/>
            <a:ext cx="11263257" cy="718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Seasonality in Sales: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1300" dirty="0"/>
              <a:t>		          Online Sales 								Offline Sales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When we compare both the online and the offline sales, the sales was </a:t>
            </a:r>
            <a:r>
              <a:rPr lang="en-US" sz="2800" b="1" dirty="0"/>
              <a:t>peaked</a:t>
            </a:r>
            <a:r>
              <a:rPr lang="en-US" sz="2800" dirty="0"/>
              <a:t> during the months </a:t>
            </a:r>
            <a:r>
              <a:rPr lang="en-US" sz="2800" b="1" dirty="0"/>
              <a:t>December, January and February</a:t>
            </a:r>
            <a:r>
              <a:rPr lang="en-US" sz="2800" dirty="0"/>
              <a:t>.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During the Month of </a:t>
            </a:r>
            <a:r>
              <a:rPr lang="en-US" sz="2800" b="1" dirty="0"/>
              <a:t>April</a:t>
            </a:r>
            <a:r>
              <a:rPr lang="en-US" sz="2800" dirty="0"/>
              <a:t>, the sales was recorded to its </a:t>
            </a:r>
            <a:r>
              <a:rPr lang="en-US" sz="2800" b="1" dirty="0"/>
              <a:t>lowest</a:t>
            </a:r>
            <a:r>
              <a:rPr lang="en-US" sz="2800" dirty="0"/>
              <a:t> sales.</a:t>
            </a:r>
          </a:p>
          <a:p>
            <a:r>
              <a:rPr lang="en-US" sz="2800" b="1" dirty="0"/>
              <a:t>Average Sales: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And also, during the month of </a:t>
            </a:r>
            <a:r>
              <a:rPr lang="en-US" sz="2800" b="1" dirty="0"/>
              <a:t>December</a:t>
            </a:r>
            <a:r>
              <a:rPr lang="en-US" sz="2800" dirty="0"/>
              <a:t>, an average				sales was </a:t>
            </a:r>
            <a:r>
              <a:rPr lang="en-US" sz="2800" b="1" dirty="0"/>
              <a:t>1731</a:t>
            </a:r>
            <a:r>
              <a:rPr lang="en-US" sz="2800" dirty="0"/>
              <a:t> approximately.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During the month of </a:t>
            </a:r>
            <a:r>
              <a:rPr lang="en-US" sz="2800" b="1" dirty="0"/>
              <a:t>April</a:t>
            </a:r>
            <a:r>
              <a:rPr lang="en-US" sz="2800" dirty="0"/>
              <a:t>, an average sales 						was </a:t>
            </a:r>
            <a:r>
              <a:rPr lang="en-US" sz="2800" b="1" dirty="0"/>
              <a:t>128</a:t>
            </a:r>
            <a:r>
              <a:rPr lang="en-US" sz="2800" dirty="0"/>
              <a:t>  only.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EED92-005C-BB52-1160-6191A3E3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39" y="840003"/>
            <a:ext cx="3981601" cy="1028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2A30C4-6A54-D824-773E-9C2D702A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063" y="810859"/>
            <a:ext cx="3981601" cy="1057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3D660F-E271-A796-C570-C9D0276FD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714" y="810859"/>
            <a:ext cx="2572109" cy="1046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D14A90-6006-D0EF-A6C6-B9394E96B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8994" y="5454962"/>
            <a:ext cx="2572109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4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D65147-3DD0-8B93-535C-6BD7D6B84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541" y="1302214"/>
            <a:ext cx="4321842" cy="1887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05D191-47D7-3A30-C2ED-0978F802A329}"/>
              </a:ext>
            </a:extLst>
          </p:cNvPr>
          <p:cNvSpPr txBox="1"/>
          <p:nvPr/>
        </p:nvSpPr>
        <p:spPr>
          <a:xfrm>
            <a:off x="699248" y="516368"/>
            <a:ext cx="97571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every month end, sales was attaining to its minimum level. 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027702-9016-2E19-A7E6-5E0C389FA93C}"/>
              </a:ext>
            </a:extLst>
          </p:cNvPr>
          <p:cNvSpPr txBox="1"/>
          <p:nvPr/>
        </p:nvSpPr>
        <p:spPr>
          <a:xfrm>
            <a:off x="699248" y="3973755"/>
            <a:ext cx="105397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Overall Margin:</a:t>
            </a:r>
          </a:p>
          <a:p>
            <a:r>
              <a:rPr lang="en-US" sz="2800" dirty="0"/>
              <a:t>By selling each and every product once, Global Electronics is getting margin of </a:t>
            </a:r>
            <a:r>
              <a:rPr lang="en-US" sz="2800" b="1" dirty="0"/>
              <a:t>$526.49K </a:t>
            </a:r>
            <a:r>
              <a:rPr lang="en-US" sz="2800" dirty="0"/>
              <a:t>which means profit percentage hits </a:t>
            </a:r>
            <a:r>
              <a:rPr lang="en-US" sz="2800" b="1" dirty="0"/>
              <a:t>141.66 </a:t>
            </a:r>
            <a:r>
              <a:rPr lang="en-US" sz="2800" dirty="0"/>
              <a:t>percentage.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9191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12F7-6CD6-355D-C6F7-1F08FB43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46" y="-294640"/>
            <a:ext cx="9905998" cy="1905000"/>
          </a:xfrm>
        </p:spPr>
        <p:txBody>
          <a:bodyPr/>
          <a:lstStyle/>
          <a:p>
            <a:r>
              <a:rPr lang="en-US" b="1" dirty="0"/>
              <a:t>Customer Analysis Dashboard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899841-85E4-0B8F-106E-054B60781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593" y="1336468"/>
            <a:ext cx="10080813" cy="4955193"/>
          </a:xfrm>
        </p:spPr>
      </p:pic>
    </p:spTree>
    <p:extLst>
      <p:ext uri="{BB962C8B-B14F-4D97-AF65-F5344CB8AC3E}">
        <p14:creationId xmlns:p14="http://schemas.microsoft.com/office/powerpoint/2010/main" val="212895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8814-A5EF-F63B-9C9E-AB199BCE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 Details Description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5E83-04BE-891F-A17E-9058BA24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019" y="1545926"/>
            <a:ext cx="10515600" cy="4351338"/>
          </a:xfrm>
        </p:spPr>
        <p:txBody>
          <a:bodyPr/>
          <a:lstStyle/>
          <a:p>
            <a:r>
              <a:rPr lang="en-US" sz="2800" dirty="0"/>
              <a:t>Having Total Customers of </a:t>
            </a:r>
            <a:r>
              <a:rPr lang="en-US" sz="2800" b="1" dirty="0"/>
              <a:t>15256</a:t>
            </a:r>
            <a:r>
              <a:rPr lang="en-US" sz="2800" dirty="0"/>
              <a:t>. Out of </a:t>
            </a:r>
            <a:r>
              <a:rPr lang="en-US" sz="2800" b="1" dirty="0"/>
              <a:t>15k</a:t>
            </a:r>
            <a:r>
              <a:rPr lang="en-US" sz="2800" dirty="0"/>
              <a:t> customers, </a:t>
            </a:r>
            <a:r>
              <a:rPr lang="en-US" sz="2800" b="1" dirty="0"/>
              <a:t>7742</a:t>
            </a:r>
            <a:r>
              <a:rPr lang="en-US" sz="2800" dirty="0"/>
              <a:t> are Male and </a:t>
            </a:r>
            <a:r>
              <a:rPr lang="en-US" sz="2800" b="1" dirty="0"/>
              <a:t>7514</a:t>
            </a:r>
            <a:r>
              <a:rPr lang="en-US" sz="2800" dirty="0"/>
              <a:t> are Female Customers.</a:t>
            </a:r>
          </a:p>
          <a:p>
            <a:r>
              <a:rPr lang="en-IN" dirty="0"/>
              <a:t>By Analysing customers history, Global Electronics having </a:t>
            </a:r>
            <a:r>
              <a:rPr lang="en-IN" b="1" dirty="0"/>
              <a:t>9143</a:t>
            </a:r>
            <a:r>
              <a:rPr lang="en-IN" dirty="0"/>
              <a:t> Adult Customers and </a:t>
            </a:r>
            <a:r>
              <a:rPr lang="en-IN" b="1" dirty="0"/>
              <a:t>6113</a:t>
            </a:r>
            <a:r>
              <a:rPr lang="en-IN" dirty="0"/>
              <a:t> Senior Customers.</a:t>
            </a:r>
          </a:p>
          <a:p>
            <a:r>
              <a:rPr lang="en-IN" dirty="0"/>
              <a:t>Nearly </a:t>
            </a:r>
            <a:r>
              <a:rPr lang="en-IN" b="1" dirty="0"/>
              <a:t>45</a:t>
            </a:r>
            <a:r>
              <a:rPr lang="en-IN" dirty="0"/>
              <a:t> percentage of customers are in United States which holds the highest customers percentage and Italy holds least customers of </a:t>
            </a:r>
            <a:r>
              <a:rPr lang="en-IN" b="1" dirty="0"/>
              <a:t>4.16</a:t>
            </a:r>
            <a:r>
              <a:rPr lang="en-IN" dirty="0"/>
              <a:t> percentage</a:t>
            </a:r>
          </a:p>
          <a:p>
            <a:r>
              <a:rPr lang="en-IN" dirty="0"/>
              <a:t>When we compare the customers in the Continents North America, Europe and Australia, Global Electronics have </a:t>
            </a:r>
            <a:r>
              <a:rPr lang="en-IN" b="1" dirty="0"/>
              <a:t>5:4:1</a:t>
            </a:r>
            <a:r>
              <a:rPr lang="en-IN" dirty="0"/>
              <a:t> ratio of customers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76952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C168-DF68-7C9F-CF3A-0AA35A3B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14312"/>
            <a:ext cx="9905998" cy="1905000"/>
          </a:xfrm>
        </p:spPr>
        <p:txBody>
          <a:bodyPr/>
          <a:lstStyle/>
          <a:p>
            <a:r>
              <a:rPr lang="en-US" b="1" dirty="0"/>
              <a:t>Product Analysis Dashboard</a:t>
            </a: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3D34462-A5C6-81C3-AC2F-FF367AD2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520" y="1507808"/>
            <a:ext cx="9966960" cy="4802187"/>
          </a:xfrm>
        </p:spPr>
      </p:pic>
    </p:spTree>
    <p:extLst>
      <p:ext uri="{BB962C8B-B14F-4D97-AF65-F5344CB8AC3E}">
        <p14:creationId xmlns:p14="http://schemas.microsoft.com/office/powerpoint/2010/main" val="223442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C749-8D83-6F30-9D75-F0291821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965"/>
            <a:ext cx="10515600" cy="1325563"/>
          </a:xfrm>
        </p:spPr>
        <p:txBody>
          <a:bodyPr/>
          <a:lstStyle/>
          <a:p>
            <a:r>
              <a:rPr lang="en-US" b="1" dirty="0"/>
              <a:t>Product Analysis Description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CB21-2835-E035-715D-974AD215B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52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Global Electronics have around </a:t>
            </a:r>
            <a:r>
              <a:rPr lang="en-US" sz="3200" b="1" dirty="0"/>
              <a:t>2517</a:t>
            </a:r>
            <a:r>
              <a:rPr lang="en-US" sz="3200" dirty="0"/>
              <a:t> </a:t>
            </a:r>
            <a:r>
              <a:rPr lang="en-US" sz="3200" b="1" dirty="0"/>
              <a:t>products</a:t>
            </a:r>
            <a:r>
              <a:rPr lang="en-US" sz="3200" dirty="0"/>
              <a:t>.</a:t>
            </a:r>
          </a:p>
          <a:p>
            <a:r>
              <a:rPr lang="en-US" sz="3200" dirty="0"/>
              <a:t>Totally Global Electronics having </a:t>
            </a:r>
            <a:r>
              <a:rPr lang="en-US" sz="3200" b="1" dirty="0"/>
              <a:t>11</a:t>
            </a:r>
            <a:r>
              <a:rPr lang="en-US" sz="3200" dirty="0"/>
              <a:t> </a:t>
            </a:r>
            <a:r>
              <a:rPr lang="en-US" sz="3200" b="1" dirty="0"/>
              <a:t>Brands</a:t>
            </a:r>
            <a:r>
              <a:rPr lang="en-US" sz="3200" dirty="0"/>
              <a:t>.</a:t>
            </a:r>
          </a:p>
          <a:p>
            <a:r>
              <a:rPr lang="en-US" sz="3200" dirty="0"/>
              <a:t>Overall product was categorized  by </a:t>
            </a:r>
            <a:r>
              <a:rPr lang="en-US" sz="3200" b="1" dirty="0"/>
              <a:t>8</a:t>
            </a:r>
            <a:r>
              <a:rPr lang="en-US" sz="3200" dirty="0"/>
              <a:t> types/</a:t>
            </a:r>
            <a:r>
              <a:rPr lang="en-US" sz="3200" b="1" dirty="0"/>
              <a:t>category</a:t>
            </a:r>
            <a:r>
              <a:rPr lang="en-US" sz="3200" dirty="0"/>
              <a:t> which was further classified into </a:t>
            </a:r>
            <a:r>
              <a:rPr lang="en-US" sz="3200" b="1" dirty="0"/>
              <a:t>32</a:t>
            </a:r>
            <a:r>
              <a:rPr lang="en-US" sz="3200" dirty="0"/>
              <a:t> </a:t>
            </a:r>
            <a:r>
              <a:rPr lang="en-US" sz="3200" b="1" dirty="0"/>
              <a:t>subcategories</a:t>
            </a:r>
            <a:r>
              <a:rPr lang="en-US" sz="3200" dirty="0"/>
              <a:t>.</a:t>
            </a:r>
          </a:p>
          <a:p>
            <a:r>
              <a:rPr lang="en-US" sz="3200" dirty="0"/>
              <a:t>Having </a:t>
            </a:r>
            <a:r>
              <a:rPr lang="en-US" sz="3200" b="1" dirty="0"/>
              <a:t>16</a:t>
            </a:r>
            <a:r>
              <a:rPr lang="en-US" sz="3200" dirty="0"/>
              <a:t> different colors.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0989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CD1DC0-EF2B-18F9-CDC5-4214BA8A3277}"/>
              </a:ext>
            </a:extLst>
          </p:cNvPr>
          <p:cNvSpPr txBox="1"/>
          <p:nvPr/>
        </p:nvSpPr>
        <p:spPr>
          <a:xfrm>
            <a:off x="894080" y="599440"/>
            <a:ext cx="10657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When we comparing sales by Brands, </a:t>
            </a:r>
            <a:r>
              <a:rPr lang="en-US" sz="2800" b="1" dirty="0"/>
              <a:t>Contoso</a:t>
            </a:r>
            <a:r>
              <a:rPr lang="en-US" sz="2800" dirty="0"/>
              <a:t> was the most sold brand and around </a:t>
            </a:r>
            <a:r>
              <a:rPr lang="en-US" sz="2800" b="1" dirty="0"/>
              <a:t>50k</a:t>
            </a:r>
            <a:r>
              <a:rPr lang="en-US" sz="2800" dirty="0"/>
              <a:t> quantity of product was sold.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At the same time, </a:t>
            </a:r>
            <a:r>
              <a:rPr lang="en-US" sz="2800" b="1" dirty="0" err="1"/>
              <a:t>Litware</a:t>
            </a:r>
            <a:r>
              <a:rPr lang="en-US" sz="2800" dirty="0"/>
              <a:t> was the brand which products are sold at lowest. And around </a:t>
            </a:r>
            <a:r>
              <a:rPr lang="en-US" sz="2800" b="1" dirty="0"/>
              <a:t>5k</a:t>
            </a:r>
            <a:r>
              <a:rPr lang="en-US" sz="2800" dirty="0"/>
              <a:t> quantity of product was sold.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318C3-FC91-1ABE-1CB7-4698CE770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91" y="3454294"/>
            <a:ext cx="4753638" cy="2915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8CD614-8739-5A10-38F3-843CA5DEB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272" y="3256904"/>
            <a:ext cx="2314898" cy="847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061A43-B89E-2148-7FB3-EE198358F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280" y="4442679"/>
            <a:ext cx="2257740" cy="800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BDF291-ECE1-CFAE-CD97-13376DC9D859}"/>
              </a:ext>
            </a:extLst>
          </p:cNvPr>
          <p:cNvSpPr txBox="1"/>
          <p:nvPr/>
        </p:nvSpPr>
        <p:spPr>
          <a:xfrm>
            <a:off x="5069840" y="5998140"/>
            <a:ext cx="288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Sales by Brands</a:t>
            </a:r>
          </a:p>
        </p:txBody>
      </p:sp>
    </p:spTree>
    <p:extLst>
      <p:ext uri="{BB962C8B-B14F-4D97-AF65-F5344CB8AC3E}">
        <p14:creationId xmlns:p14="http://schemas.microsoft.com/office/powerpoint/2010/main" val="692148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D0C2F9-D5CF-EAE9-41FC-5BA3E65F3211}"/>
              </a:ext>
            </a:extLst>
          </p:cNvPr>
          <p:cNvSpPr txBox="1"/>
          <p:nvPr/>
        </p:nvSpPr>
        <p:spPr>
          <a:xfrm>
            <a:off x="883920" y="548640"/>
            <a:ext cx="1072896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Product Category: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By Analyzing product sales by category, products under </a:t>
            </a:r>
            <a:r>
              <a:rPr lang="en-US" sz="2800" b="1" dirty="0"/>
              <a:t>Computer</a:t>
            </a:r>
            <a:r>
              <a:rPr lang="en-US" sz="2800" dirty="0"/>
              <a:t> category sold </a:t>
            </a:r>
            <a:r>
              <a:rPr lang="en-US" sz="2800" b="1" dirty="0"/>
              <a:t>maximum</a:t>
            </a:r>
            <a:r>
              <a:rPr lang="en-US" sz="2800" dirty="0"/>
              <a:t> and about </a:t>
            </a:r>
            <a:r>
              <a:rPr lang="en-US" sz="2800" b="1" dirty="0"/>
              <a:t>22</a:t>
            </a:r>
            <a:r>
              <a:rPr lang="en-US" sz="2800" dirty="0"/>
              <a:t> percentage of sales was recorded.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Followed by </a:t>
            </a:r>
            <a:r>
              <a:rPr lang="en-US" sz="2800" b="1" dirty="0"/>
              <a:t>Cell</a:t>
            </a:r>
            <a:r>
              <a:rPr lang="en-US" sz="2800" dirty="0"/>
              <a:t> </a:t>
            </a:r>
            <a:r>
              <a:rPr lang="en-US" sz="2800" b="1" dirty="0"/>
              <a:t>Phone</a:t>
            </a:r>
            <a:r>
              <a:rPr lang="en-US" sz="2800" dirty="0"/>
              <a:t> Category products.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TV</a:t>
            </a:r>
            <a:r>
              <a:rPr lang="en-US" sz="2800" dirty="0"/>
              <a:t> </a:t>
            </a:r>
            <a:r>
              <a:rPr lang="en-US" sz="2800" b="1" dirty="0"/>
              <a:t>and</a:t>
            </a:r>
            <a:r>
              <a:rPr lang="en-US" sz="2800" dirty="0"/>
              <a:t> </a:t>
            </a:r>
            <a:r>
              <a:rPr lang="en-US" sz="2800" b="1" dirty="0"/>
              <a:t>Video</a:t>
            </a:r>
            <a:r>
              <a:rPr lang="en-US" sz="2800" dirty="0"/>
              <a:t> category products are sold </a:t>
            </a:r>
            <a:r>
              <a:rPr lang="en-US" sz="2800" b="1" dirty="0"/>
              <a:t>least</a:t>
            </a:r>
            <a:r>
              <a:rPr lang="en-US" sz="2800" dirty="0"/>
              <a:t> and about </a:t>
            </a:r>
            <a:r>
              <a:rPr lang="en-US" sz="2800" b="1" dirty="0"/>
              <a:t>5.6</a:t>
            </a:r>
            <a:r>
              <a:rPr lang="en-US" sz="2800" dirty="0"/>
              <a:t> percentage of sales was recorded.  </a:t>
            </a:r>
          </a:p>
          <a:p>
            <a:r>
              <a:rPr lang="en-US" sz="2800" b="1" dirty="0"/>
              <a:t>Product Profit Details:</a:t>
            </a:r>
          </a:p>
          <a:p>
            <a:r>
              <a:rPr lang="en-US" sz="2800" dirty="0"/>
              <a:t>When we compare the Margin of all products, the products “</a:t>
            </a:r>
            <a:r>
              <a:rPr lang="en-US" sz="2800" i="1" dirty="0" err="1"/>
              <a:t>Fabrikam</a:t>
            </a:r>
            <a:r>
              <a:rPr lang="en-US" sz="2800" i="1" dirty="0"/>
              <a:t> Refrigerator 24.7CuFt X9800” and “</a:t>
            </a:r>
            <a:r>
              <a:rPr lang="en-US" sz="2800" b="0" i="1" u="none" strike="noStrike" dirty="0" err="1">
                <a:effectLst/>
                <a:latin typeface="Century Gothic (Body)"/>
              </a:rPr>
              <a:t>Litware</a:t>
            </a:r>
            <a:r>
              <a:rPr lang="en-US" sz="2800" b="0" i="1" u="none" strike="noStrike" dirty="0">
                <a:effectLst/>
                <a:latin typeface="Century Gothic (Body)"/>
              </a:rPr>
              <a:t> Refrigerator 24.7CuFt X980</a:t>
            </a:r>
            <a:r>
              <a:rPr lang="en-US" sz="2800" b="0" i="0" u="none" strike="noStrike" dirty="0">
                <a:effectLst/>
                <a:latin typeface="Century Gothic (Body)"/>
              </a:rPr>
              <a:t>” are having highest margin about </a:t>
            </a:r>
            <a:r>
              <a:rPr lang="en-US" sz="2800" b="1" i="0" u="none" strike="noStrike" dirty="0">
                <a:effectLst/>
                <a:latin typeface="Century Gothic (Body)"/>
              </a:rPr>
              <a:t>$2139. </a:t>
            </a:r>
            <a:r>
              <a:rPr lang="en-US" sz="2800" i="0" u="none" strike="noStrike" dirty="0">
                <a:effectLst/>
                <a:latin typeface="Century Gothic (Body)"/>
              </a:rPr>
              <a:t>On the other hand, </a:t>
            </a:r>
            <a:r>
              <a:rPr lang="en-US" sz="2800" i="1" u="none" strike="noStrike" dirty="0">
                <a:effectLst/>
                <a:latin typeface="Century Gothic (Body)"/>
              </a:rPr>
              <a:t>SV USB Data Cable E600 </a:t>
            </a:r>
            <a:r>
              <a:rPr lang="en-US" sz="2800" i="0" u="none" strike="noStrike" dirty="0">
                <a:effectLst/>
                <a:latin typeface="Century Gothic (Body)"/>
              </a:rPr>
              <a:t>having the least margin of </a:t>
            </a:r>
            <a:r>
              <a:rPr lang="en-US" sz="2800" b="1" i="0" u="none" strike="noStrike" dirty="0">
                <a:effectLst/>
                <a:latin typeface="Century Gothic (Body)"/>
              </a:rPr>
              <a:t>$0.47 </a:t>
            </a:r>
            <a:r>
              <a:rPr lang="en-US" sz="2800" i="0" u="none" strike="noStrike" dirty="0">
                <a:effectLst/>
                <a:latin typeface="Century Gothic (Body)"/>
              </a:rPr>
              <a:t>(but this also gives 100% profit since it has the making price of $0.48).</a:t>
            </a:r>
            <a:endParaRPr lang="en-IN" sz="2800" b="1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55871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B6E0-2462-255B-5895-FB2CC282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86"/>
            <a:ext cx="10515600" cy="1325563"/>
          </a:xfrm>
        </p:spPr>
        <p:txBody>
          <a:bodyPr/>
          <a:lstStyle/>
          <a:p>
            <a:r>
              <a:rPr lang="en-US" b="1" dirty="0"/>
              <a:t>Store Analysis Dashboard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1B094-3BDD-984E-C79B-9891E6331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240" y="1379570"/>
            <a:ext cx="9692640" cy="4980590"/>
          </a:xfrm>
        </p:spPr>
      </p:pic>
    </p:spTree>
    <p:extLst>
      <p:ext uri="{BB962C8B-B14F-4D97-AF65-F5344CB8AC3E}">
        <p14:creationId xmlns:p14="http://schemas.microsoft.com/office/powerpoint/2010/main" val="63994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5F40-FD35-71BB-A1A0-E11C6322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Store Analysis Description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1CEB-23D2-B304-233E-3C26AC05A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11399"/>
            <a:ext cx="9905998" cy="39370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Global Electronics having globally </a:t>
            </a:r>
            <a:r>
              <a:rPr lang="en-US" b="1" dirty="0"/>
              <a:t>67</a:t>
            </a:r>
            <a:r>
              <a:rPr lang="en-US" dirty="0"/>
              <a:t> stores in which </a:t>
            </a:r>
            <a:r>
              <a:rPr lang="en-US" b="1" dirty="0"/>
              <a:t>66</a:t>
            </a:r>
            <a:r>
              <a:rPr lang="en-US" dirty="0"/>
              <a:t> was offline stores and </a:t>
            </a:r>
            <a:r>
              <a:rPr lang="en-US" b="1" dirty="0"/>
              <a:t>1</a:t>
            </a:r>
            <a:r>
              <a:rPr lang="en-US" dirty="0"/>
              <a:t> was online store.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comparing stores in Country vice, </a:t>
            </a:r>
            <a:r>
              <a:rPr lang="en-US" b="1" dirty="0"/>
              <a:t>United</a:t>
            </a:r>
            <a:r>
              <a:rPr lang="en-US" dirty="0"/>
              <a:t> </a:t>
            </a:r>
            <a:r>
              <a:rPr lang="en-US" b="1" dirty="0"/>
              <a:t>States</a:t>
            </a:r>
            <a:r>
              <a:rPr lang="en-US" dirty="0"/>
              <a:t> having the </a:t>
            </a:r>
            <a:r>
              <a:rPr lang="en-US" b="1" dirty="0"/>
              <a:t>highest</a:t>
            </a:r>
            <a:r>
              <a:rPr lang="en-US" dirty="0"/>
              <a:t> number of stores. i.e., Unites States alone having </a:t>
            </a:r>
            <a:r>
              <a:rPr lang="en-US" b="1" dirty="0"/>
              <a:t>24</a:t>
            </a:r>
            <a:r>
              <a:rPr lang="en-US" dirty="0"/>
              <a:t> </a:t>
            </a:r>
            <a:r>
              <a:rPr lang="en-US" b="1" dirty="0"/>
              <a:t>Stores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Italy</a:t>
            </a:r>
            <a:r>
              <a:rPr lang="en-US" dirty="0"/>
              <a:t> having </a:t>
            </a:r>
            <a:r>
              <a:rPr lang="en-US" b="1" dirty="0"/>
              <a:t>3</a:t>
            </a:r>
            <a:r>
              <a:rPr lang="en-US" dirty="0"/>
              <a:t> stores which holds the </a:t>
            </a:r>
            <a:r>
              <a:rPr lang="en-US" b="1" dirty="0"/>
              <a:t>least</a:t>
            </a:r>
            <a:r>
              <a:rPr lang="en-US" dirty="0"/>
              <a:t> number of stores.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Store at </a:t>
            </a:r>
            <a:r>
              <a:rPr lang="en-US" b="1" dirty="0"/>
              <a:t>Northwest</a:t>
            </a:r>
            <a:r>
              <a:rPr lang="en-US" dirty="0"/>
              <a:t> </a:t>
            </a:r>
            <a:r>
              <a:rPr lang="en-US" b="1" dirty="0"/>
              <a:t>Territories</a:t>
            </a:r>
            <a:r>
              <a:rPr lang="en-US" dirty="0"/>
              <a:t> </a:t>
            </a:r>
            <a:r>
              <a:rPr lang="en-US" b="1" dirty="0"/>
              <a:t>(Store Key 9) in Canada </a:t>
            </a:r>
            <a:r>
              <a:rPr lang="en-US" dirty="0"/>
              <a:t>records the highest number of sales. Totally </a:t>
            </a:r>
            <a:r>
              <a:rPr lang="en-US" b="1" dirty="0"/>
              <a:t>1577</a:t>
            </a:r>
            <a:r>
              <a:rPr lang="en-US" dirty="0"/>
              <a:t> sales was done in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Store at </a:t>
            </a:r>
            <a:r>
              <a:rPr lang="en-US" b="1" dirty="0"/>
              <a:t>Northern Territory (Store Key 2) in Australia</a:t>
            </a:r>
            <a:r>
              <a:rPr lang="en-US" dirty="0"/>
              <a:t> records second least number of sales. Totally </a:t>
            </a:r>
            <a:r>
              <a:rPr lang="en-US" b="1" dirty="0"/>
              <a:t>18</a:t>
            </a:r>
            <a:r>
              <a:rPr lang="en-US" dirty="0"/>
              <a:t> sales was recorded.</a:t>
            </a:r>
          </a:p>
        </p:txBody>
      </p:sp>
    </p:spTree>
    <p:extLst>
      <p:ext uri="{BB962C8B-B14F-4D97-AF65-F5344CB8AC3E}">
        <p14:creationId xmlns:p14="http://schemas.microsoft.com/office/powerpoint/2010/main" val="62778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C329-89F7-1371-CA84-13074F21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411605"/>
            <a:ext cx="10093960" cy="1151703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IN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IN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IN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5600" b="1" kern="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Goal:</a:t>
            </a:r>
            <a:br>
              <a:rPr lang="en-IN" sz="4400" kern="1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4400" kern="100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IN" sz="44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provide actionable recommendations that can enhance customer satisfaction, optimize operations, and drive overall business growth.</a:t>
            </a:r>
            <a:br>
              <a:rPr lang="en-IN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74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3372B-4E1B-7AEF-6E05-05DC40795757}"/>
              </a:ext>
            </a:extLst>
          </p:cNvPr>
          <p:cNvSpPr txBox="1"/>
          <p:nvPr/>
        </p:nvSpPr>
        <p:spPr>
          <a:xfrm>
            <a:off x="883920" y="599440"/>
            <a:ext cx="10657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Stores in the below tabular column are found to be </a:t>
            </a:r>
            <a:r>
              <a:rPr lang="en-US" sz="2800" b="1" dirty="0"/>
              <a:t>no sales were recorded.</a:t>
            </a:r>
          </a:p>
          <a:p>
            <a:endParaRPr lang="en-US" sz="2800" dirty="0"/>
          </a:p>
          <a:p>
            <a:endParaRPr lang="en-IN" sz="2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D1B8A5-D968-FB4E-5149-81319203E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235569"/>
              </p:ext>
            </p:extLst>
          </p:nvPr>
        </p:nvGraphicFramePr>
        <p:xfrm>
          <a:off x="965200" y="1838960"/>
          <a:ext cx="10495280" cy="46831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6378">
                  <a:extLst>
                    <a:ext uri="{9D8B030D-6E8A-4147-A177-3AD203B41FA5}">
                      <a16:colId xmlns:a16="http://schemas.microsoft.com/office/drawing/2014/main" val="733589366"/>
                    </a:ext>
                  </a:extLst>
                </a:gridCol>
                <a:gridCol w="2450332">
                  <a:extLst>
                    <a:ext uri="{9D8B030D-6E8A-4147-A177-3AD203B41FA5}">
                      <a16:colId xmlns:a16="http://schemas.microsoft.com/office/drawing/2014/main" val="3605266773"/>
                    </a:ext>
                  </a:extLst>
                </a:gridCol>
                <a:gridCol w="2533390">
                  <a:extLst>
                    <a:ext uri="{9D8B030D-6E8A-4147-A177-3AD203B41FA5}">
                      <a16:colId xmlns:a16="http://schemas.microsoft.com/office/drawing/2014/main" val="3045137712"/>
                    </a:ext>
                  </a:extLst>
                </a:gridCol>
                <a:gridCol w="1218488">
                  <a:extLst>
                    <a:ext uri="{9D8B030D-6E8A-4147-A177-3AD203B41FA5}">
                      <a16:colId xmlns:a16="http://schemas.microsoft.com/office/drawing/2014/main" val="950687929"/>
                    </a:ext>
                  </a:extLst>
                </a:gridCol>
                <a:gridCol w="2536692">
                  <a:extLst>
                    <a:ext uri="{9D8B030D-6E8A-4147-A177-3AD203B41FA5}">
                      <a16:colId xmlns:a16="http://schemas.microsoft.com/office/drawing/2014/main" val="1620854746"/>
                    </a:ext>
                  </a:extLst>
                </a:gridCol>
              </a:tblGrid>
              <a:tr h="4909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Opened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7600"/>
                  </a:ext>
                </a:extLst>
              </a:tr>
              <a:tr h="330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South 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01-07-2012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12814"/>
                  </a:ext>
                </a:extLst>
              </a:tr>
              <a:tr h="330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New Brunswick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05-07-2007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30370"/>
                  </a:ext>
                </a:extLst>
              </a:tr>
              <a:tr h="330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Yukon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06-03-2009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630109"/>
                  </a:ext>
                </a:extLst>
              </a:tr>
              <a:tr h="5776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Germany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Mecklenburg-Vorpommern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01-01-2010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534132"/>
                  </a:ext>
                </a:extLst>
              </a:tr>
              <a:tr h="4909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Netherlands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Zeeland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05-07-2007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83541"/>
                  </a:ext>
                </a:extLst>
              </a:tr>
              <a:tr h="4909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Delaware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08-08-2012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504483"/>
                  </a:ext>
                </a:extLst>
              </a:tr>
              <a:tr h="4909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Mississippi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06-03-2009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11547"/>
                  </a:ext>
                </a:extLst>
              </a:tr>
              <a:tr h="4909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North Dakota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07-08-2007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967668"/>
                  </a:ext>
                </a:extLst>
              </a:tr>
              <a:tr h="4909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Rhode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04-04-2005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23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200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073A50-E9DC-088A-38BA-7B4027CA4D60}"/>
              </a:ext>
            </a:extLst>
          </p:cNvPr>
          <p:cNvSpPr txBox="1"/>
          <p:nvPr/>
        </p:nvSpPr>
        <p:spPr>
          <a:xfrm>
            <a:off x="839096" y="840839"/>
            <a:ext cx="107576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Recommendation:</a:t>
            </a:r>
          </a:p>
          <a:p>
            <a:r>
              <a:rPr lang="en-US" sz="2800" b="1" dirty="0"/>
              <a:t>For Sales: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During the months from </a:t>
            </a:r>
            <a:r>
              <a:rPr lang="en-US" sz="2800" i="1" dirty="0"/>
              <a:t>December, January and February </a:t>
            </a:r>
            <a:r>
              <a:rPr lang="en-US" sz="2800" dirty="0"/>
              <a:t>it is suggested to 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launch new products </a:t>
            </a:r>
            <a:r>
              <a:rPr lang="en-US" sz="2800" dirty="0"/>
              <a:t>for better sales and profit.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During the month of </a:t>
            </a:r>
            <a:r>
              <a:rPr lang="en-US" sz="2800" i="1" dirty="0"/>
              <a:t>April</a:t>
            </a:r>
            <a:r>
              <a:rPr lang="en-US" sz="2800" dirty="0"/>
              <a:t>, it is advised to bring some offers to get better sales.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Providing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exchange offers</a:t>
            </a:r>
            <a:r>
              <a:rPr lang="en-US" sz="2800" dirty="0"/>
              <a:t> for old products.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Providing month end sales like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buy 2 get 1 offers</a:t>
            </a:r>
            <a:r>
              <a:rPr lang="en-IN" sz="28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Providing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no cost EMI/EMI plans </a:t>
            </a:r>
            <a:r>
              <a:rPr lang="en-IN" sz="2800" dirty="0"/>
              <a:t>to get more sales.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19993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A7D860-8769-9C26-1861-256B08EC5161}"/>
              </a:ext>
            </a:extLst>
          </p:cNvPr>
          <p:cNvSpPr txBox="1"/>
          <p:nvPr/>
        </p:nvSpPr>
        <p:spPr>
          <a:xfrm>
            <a:off x="797560" y="985520"/>
            <a:ext cx="10596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Some of the stores are recorded with no sales, it brings heavy loss to Global Electronics. In such places, need to analyse the </a:t>
            </a:r>
            <a:r>
              <a:rPr lang="en-IN" sz="2800" i="1" dirty="0">
                <a:solidFill>
                  <a:schemeClr val="accent6">
                    <a:lumMod val="75000"/>
                  </a:schemeClr>
                </a:solidFill>
              </a:rPr>
              <a:t>customer availability, get the feedbacks and understand the customer needs</a:t>
            </a:r>
            <a:r>
              <a:rPr lang="en-IN" sz="28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Improve the </a:t>
            </a:r>
            <a:r>
              <a:rPr lang="en-IN" sz="2800" i="1" dirty="0">
                <a:solidFill>
                  <a:schemeClr val="accent6">
                    <a:lumMod val="75000"/>
                  </a:schemeClr>
                </a:solidFill>
              </a:rPr>
              <a:t>marketing strategies</a:t>
            </a:r>
            <a:r>
              <a:rPr lang="en-IN" sz="2800" dirty="0"/>
              <a:t>, and providing </a:t>
            </a:r>
            <a:r>
              <a:rPr lang="en-IN" sz="2800" i="1" dirty="0">
                <a:solidFill>
                  <a:schemeClr val="accent6">
                    <a:lumMod val="75000"/>
                  </a:schemeClr>
                </a:solidFill>
              </a:rPr>
              <a:t>free instalments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800" dirty="0"/>
              <a:t>and </a:t>
            </a:r>
            <a:r>
              <a:rPr lang="en-IN" sz="2800" i="1" dirty="0">
                <a:solidFill>
                  <a:schemeClr val="accent6">
                    <a:lumMod val="75000"/>
                  </a:schemeClr>
                </a:solidFill>
              </a:rPr>
              <a:t>free service</a:t>
            </a:r>
            <a:r>
              <a:rPr lang="en-IN" sz="2800" i="1" dirty="0"/>
              <a:t> </a:t>
            </a:r>
            <a:r>
              <a:rPr lang="en-IN" sz="2800" dirty="0"/>
              <a:t>for certain period to bring the customers back.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May be the location of the store was not near to Civilians area or we may not get the appropriate data.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296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4AC43D-1525-AADE-BD97-73C412330357}"/>
              </a:ext>
            </a:extLst>
          </p:cNvPr>
          <p:cNvSpPr txBox="1"/>
          <p:nvPr/>
        </p:nvSpPr>
        <p:spPr>
          <a:xfrm>
            <a:off x="822960" y="518160"/>
            <a:ext cx="1054608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For Customers: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By comparing Male and Female customers, almost equal in percentages. So there is no need to concentrate to get new customers in Gender Specific.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But when we comparing customers by age category, we are having </a:t>
            </a:r>
            <a:r>
              <a:rPr lang="en-IN" sz="2800" b="1" dirty="0"/>
              <a:t>2:3</a:t>
            </a:r>
            <a:r>
              <a:rPr lang="en-IN" sz="2800" dirty="0"/>
              <a:t> ratio of Seniors and Adult Customers. So need to get new Senior customers by providing offers for senior people like for every purchase of DVD player Global Electronics can </a:t>
            </a:r>
            <a:r>
              <a:rPr lang="en-IN" sz="2800" b="1" i="1" dirty="0">
                <a:solidFill>
                  <a:schemeClr val="accent6">
                    <a:lumMod val="75000"/>
                  </a:schemeClr>
                </a:solidFill>
              </a:rPr>
              <a:t>offer free DVD with old shows / movies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800" dirty="0"/>
              <a:t>for Elder ones to remember their old memories.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To get new child customers, it is recommended to provide Gaming accessories, study materials like Laptops, Recorders, Projectors at </a:t>
            </a:r>
            <a:r>
              <a:rPr lang="en-IN" sz="2800" b="1" i="1" dirty="0">
                <a:solidFill>
                  <a:schemeClr val="accent6">
                    <a:lumMod val="75000"/>
                  </a:schemeClr>
                </a:solidFill>
              </a:rPr>
              <a:t>affordable cost</a:t>
            </a:r>
            <a:r>
              <a:rPr lang="en-IN" sz="2800" dirty="0"/>
              <a:t>. 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9174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7FEA5A-477C-869A-3BE2-39EB8D2B76E9}"/>
              </a:ext>
            </a:extLst>
          </p:cNvPr>
          <p:cNvSpPr txBox="1"/>
          <p:nvPr/>
        </p:nvSpPr>
        <p:spPr>
          <a:xfrm>
            <a:off x="802640" y="538480"/>
            <a:ext cx="107899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b="1" u="sng" dirty="0">
                <a:solidFill>
                  <a:schemeClr val="accent6">
                    <a:lumMod val="75000"/>
                  </a:schemeClr>
                </a:solidFill>
              </a:rPr>
              <a:t>Bring a friend</a:t>
            </a:r>
            <a:r>
              <a:rPr lang="en-IN" sz="2800" dirty="0"/>
              <a:t>: By this offer for every referral we can give some points or provide offer to them, so that we can </a:t>
            </a:r>
            <a:r>
              <a:rPr lang="en-IN" sz="2800" i="1" dirty="0">
                <a:solidFill>
                  <a:schemeClr val="accent6">
                    <a:lumMod val="75000"/>
                  </a:schemeClr>
                </a:solidFill>
              </a:rPr>
              <a:t>gain more customers </a:t>
            </a:r>
            <a:r>
              <a:rPr lang="en-IN" sz="2800" dirty="0"/>
              <a:t>and increase the sales ratio.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Providing </a:t>
            </a:r>
            <a:r>
              <a:rPr lang="en-IN" sz="2800" i="1" dirty="0">
                <a:solidFill>
                  <a:schemeClr val="accent6">
                    <a:lumMod val="75000"/>
                  </a:schemeClr>
                </a:solidFill>
              </a:rPr>
              <a:t>coupons and rewards</a:t>
            </a:r>
            <a:r>
              <a:rPr lang="en-IN" sz="2800" dirty="0"/>
              <a:t>, so that customers can </a:t>
            </a:r>
            <a:r>
              <a:rPr lang="en-IN" sz="2800" i="1" dirty="0"/>
              <a:t>redeem</a:t>
            </a:r>
            <a:r>
              <a:rPr lang="en-IN" sz="2800" dirty="0"/>
              <a:t> it on their next purchase. By this we can bring the customer back to Global Electronics for purchase.</a:t>
            </a:r>
          </a:p>
          <a:p>
            <a:endParaRPr lang="en-IN" sz="2800" dirty="0"/>
          </a:p>
          <a:p>
            <a:r>
              <a:rPr lang="en-IN" sz="2800" b="1" dirty="0"/>
              <a:t>For Products: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Products from the brand,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Contoso</a:t>
            </a:r>
            <a:r>
              <a:rPr lang="en-IN" sz="2800" dirty="0"/>
              <a:t> was the most liked and sold one. So it is recommended to make available of this brand in all stores and make good partnership with such brands.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28531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2505C9-9E1D-EDDD-37A3-502DD40D9C51}"/>
              </a:ext>
            </a:extLst>
          </p:cNvPr>
          <p:cNvSpPr txBox="1"/>
          <p:nvPr/>
        </p:nvSpPr>
        <p:spPr>
          <a:xfrm>
            <a:off x="1076960" y="833120"/>
            <a:ext cx="94183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 err="1"/>
              <a:t>Litware</a:t>
            </a:r>
            <a:r>
              <a:rPr lang="en-IN" sz="2800" dirty="0"/>
              <a:t> brand is the least selling one, so make better deal to such Brands and get more products with low cost from the </a:t>
            </a:r>
            <a:r>
              <a:rPr lang="en-IN" sz="2800" dirty="0" err="1"/>
              <a:t>Litware</a:t>
            </a:r>
            <a:r>
              <a:rPr lang="en-IN" sz="2800" dirty="0"/>
              <a:t> brand and sell it with affordable cost. So sales ratio may increase.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Products like TV and DVD are less purchased. Since advanced Televisions like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Smart TV, Android TV </a:t>
            </a:r>
            <a:r>
              <a:rPr lang="en-US" sz="2800" dirty="0"/>
              <a:t>are available in the Market. So Global Electronics supposed to bring the upgraded TV to their Stores for sales.</a:t>
            </a:r>
          </a:p>
        </p:txBody>
      </p:sp>
    </p:spTree>
    <p:extLst>
      <p:ext uri="{BB962C8B-B14F-4D97-AF65-F5344CB8AC3E}">
        <p14:creationId xmlns:p14="http://schemas.microsoft.com/office/powerpoint/2010/main" val="3876661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2C1788-36B9-336E-3458-56A9FBA499A2}"/>
              </a:ext>
            </a:extLst>
          </p:cNvPr>
          <p:cNvSpPr txBox="1"/>
          <p:nvPr/>
        </p:nvSpPr>
        <p:spPr>
          <a:xfrm>
            <a:off x="904240" y="711200"/>
            <a:ext cx="1072896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For Stores: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Make customers as Members</a:t>
            </a:r>
            <a:r>
              <a:rPr lang="en-US" sz="2800" dirty="0"/>
              <a:t> by providing few schemes such as for customers who have the membership there will be a certain percent of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off for all products, free delivery etc</a:t>
            </a:r>
            <a:r>
              <a:rPr lang="en-US" sz="2800" dirty="0"/>
              <a:t>., to keep the existing customers and also it may bring new customers to stores.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For Online, the website should be user friendly to purchase products. So, people may interest to buy products on online too.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Instead of increasing the stores in nearest areas, it is recommended to have a centralized hub and selling the products by online with better offer. This will reduce the cost for maintaining multiple stores.</a:t>
            </a:r>
          </a:p>
        </p:txBody>
      </p:sp>
    </p:spTree>
    <p:extLst>
      <p:ext uri="{BB962C8B-B14F-4D97-AF65-F5344CB8AC3E}">
        <p14:creationId xmlns:p14="http://schemas.microsoft.com/office/powerpoint/2010/main" val="57016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3913-1E18-02C4-5EAC-4E98B19F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333" y="-373380"/>
            <a:ext cx="9905998" cy="1905000"/>
          </a:xfrm>
        </p:spPr>
        <p:txBody>
          <a:bodyPr/>
          <a:lstStyle/>
          <a:p>
            <a:r>
              <a:rPr lang="en-US" b="1" dirty="0"/>
              <a:t>Dashboard : Home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1DEFE-4CEF-3677-662D-D74CC2F3E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623" y="1338880"/>
            <a:ext cx="8270558" cy="4523440"/>
          </a:xfrm>
        </p:spPr>
      </p:pic>
    </p:spTree>
    <p:extLst>
      <p:ext uri="{BB962C8B-B14F-4D97-AF65-F5344CB8AC3E}">
        <p14:creationId xmlns:p14="http://schemas.microsoft.com/office/powerpoint/2010/main" val="9139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A228-E781-C905-40C2-ED92D545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 page description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8E46-9E74-63D6-F3D6-93A61609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home page, we are having summarized data of Global Electronics,</a:t>
            </a:r>
          </a:p>
          <a:p>
            <a:r>
              <a:rPr lang="en-US" dirty="0"/>
              <a:t>Having Total Stores of </a:t>
            </a:r>
            <a:r>
              <a:rPr lang="en-US" b="1" dirty="0"/>
              <a:t>67</a:t>
            </a:r>
            <a:r>
              <a:rPr lang="en-US" dirty="0"/>
              <a:t> Stores (includes online).</a:t>
            </a:r>
          </a:p>
          <a:p>
            <a:r>
              <a:rPr lang="en-US" dirty="0"/>
              <a:t>Having Total Products of </a:t>
            </a:r>
            <a:r>
              <a:rPr lang="en-US" b="1" dirty="0"/>
              <a:t>2517</a:t>
            </a:r>
            <a:r>
              <a:rPr lang="en-US" dirty="0"/>
              <a:t> Products.</a:t>
            </a:r>
          </a:p>
          <a:p>
            <a:r>
              <a:rPr lang="en-US" dirty="0"/>
              <a:t>Having Total Customers of </a:t>
            </a:r>
            <a:r>
              <a:rPr lang="en-US" b="1" dirty="0"/>
              <a:t>15256</a:t>
            </a:r>
            <a:r>
              <a:rPr lang="en-US" dirty="0"/>
              <a:t> Customers.</a:t>
            </a:r>
          </a:p>
          <a:p>
            <a:r>
              <a:rPr lang="en-US" dirty="0"/>
              <a:t>Having Total Orders of </a:t>
            </a:r>
            <a:r>
              <a:rPr lang="en-US" b="1" dirty="0"/>
              <a:t>65884</a:t>
            </a:r>
            <a:r>
              <a:rPr lang="en-US" dirty="0"/>
              <a:t> Orders.</a:t>
            </a:r>
          </a:p>
          <a:p>
            <a:r>
              <a:rPr lang="en-US" dirty="0"/>
              <a:t>Sales details by brand was explained in Ribbon Chart.</a:t>
            </a:r>
          </a:p>
          <a:p>
            <a:r>
              <a:rPr lang="en-US" dirty="0"/>
              <a:t>Overall Orders from </a:t>
            </a:r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January 2016 to 20</a:t>
            </a:r>
            <a:r>
              <a:rPr lang="en-US" b="1" baseline="30000" dirty="0"/>
              <a:t>th</a:t>
            </a:r>
            <a:r>
              <a:rPr lang="en-US" b="1" dirty="0"/>
              <a:t> February 2021.</a:t>
            </a:r>
          </a:p>
          <a:p>
            <a:r>
              <a:rPr lang="en-US" dirty="0"/>
              <a:t>Graphical Representation of Store availability in State vice.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60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5C9A-C37D-3FDC-DFDB-EEFEFF1E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19" y="-274320"/>
            <a:ext cx="9905998" cy="1905000"/>
          </a:xfrm>
        </p:spPr>
        <p:txBody>
          <a:bodyPr/>
          <a:lstStyle/>
          <a:p>
            <a:r>
              <a:rPr lang="en-US" b="1" dirty="0"/>
              <a:t>Sales Analysis Dashboard</a:t>
            </a: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06EADF-559C-314A-B1D9-FBD6242F0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759" y="1357237"/>
            <a:ext cx="9435353" cy="5013391"/>
          </a:xfrm>
        </p:spPr>
      </p:pic>
    </p:spTree>
    <p:extLst>
      <p:ext uri="{BB962C8B-B14F-4D97-AF65-F5344CB8AC3E}">
        <p14:creationId xmlns:p14="http://schemas.microsoft.com/office/powerpoint/2010/main" val="163143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BC33-BD5B-CC1C-9124-987A197B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8316"/>
            <a:ext cx="9905998" cy="1905000"/>
          </a:xfrm>
        </p:spPr>
        <p:txBody>
          <a:bodyPr/>
          <a:lstStyle/>
          <a:p>
            <a:r>
              <a:rPr lang="en-US" b="1" dirty="0"/>
              <a:t>Sales Analysis Description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8A94-DB98-61E7-7AC9-6A4BDF011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173" y="2119668"/>
            <a:ext cx="9905998" cy="31242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	  </a:t>
            </a:r>
            <a:r>
              <a:rPr lang="en-US" dirty="0">
                <a:sym typeface="Wingdings" panose="05000000000000000000" pitchFamily="2" charset="2"/>
              </a:rPr>
              <a:t> Card describes overall sales done by Global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        Electronics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Sales percentage by Gender: </a:t>
            </a:r>
          </a:p>
          <a:p>
            <a:r>
              <a:rPr lang="en-US" dirty="0">
                <a:sym typeface="Wingdings" panose="05000000000000000000" pitchFamily="2" charset="2"/>
              </a:rPr>
              <a:t>Male – 50.75%</a:t>
            </a:r>
          </a:p>
          <a:p>
            <a:r>
              <a:rPr lang="en-US" dirty="0">
                <a:sym typeface="Wingdings" panose="05000000000000000000" pitchFamily="2" charset="2"/>
              </a:rPr>
              <a:t>Female – 49.25 %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In Global Electronics sales was done almost equal by genders. So, there is no need to concentrate on selling products by gender specific.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3E5D0-1DA5-D1DC-4BAE-05785AB7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976119"/>
            <a:ext cx="1996440" cy="123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3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7C489D-880F-C5F8-7A52-2540B21516A6}"/>
              </a:ext>
            </a:extLst>
          </p:cNvPr>
          <p:cNvSpPr txBox="1"/>
          <p:nvPr/>
        </p:nvSpPr>
        <p:spPr>
          <a:xfrm>
            <a:off x="754828" y="516367"/>
            <a:ext cx="106823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Sales by Stores: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By comparing overall sales in stores, Store at </a:t>
            </a:r>
            <a:r>
              <a:rPr lang="en-IN" sz="2800" b="1" dirty="0"/>
              <a:t>Northwest Territories </a:t>
            </a:r>
            <a:r>
              <a:rPr lang="en-IN" sz="2800" dirty="0"/>
              <a:t>in Canada holds the </a:t>
            </a:r>
            <a:r>
              <a:rPr lang="en-IN" sz="2800" b="1" dirty="0"/>
              <a:t>highest</a:t>
            </a:r>
            <a:r>
              <a:rPr lang="en-IN" sz="2800" dirty="0"/>
              <a:t> sales of </a:t>
            </a:r>
            <a:r>
              <a:rPr lang="en-IN" sz="2800" b="1" dirty="0"/>
              <a:t>1577</a:t>
            </a:r>
            <a:r>
              <a:rPr lang="en-IN" sz="2800" dirty="0"/>
              <a:t> sales recorded in the store.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Followed by Store at </a:t>
            </a:r>
            <a:r>
              <a:rPr lang="en-IN" sz="2800" b="1" dirty="0"/>
              <a:t>Kanas</a:t>
            </a:r>
            <a:r>
              <a:rPr lang="en-IN" sz="2800" dirty="0"/>
              <a:t> in United States holds the second position where </a:t>
            </a:r>
            <a:r>
              <a:rPr lang="en-IN" sz="2800" b="1" dirty="0"/>
              <a:t>1518</a:t>
            </a:r>
            <a:r>
              <a:rPr lang="en-IN" sz="2800" dirty="0"/>
              <a:t> sales recorded in the store.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Store at </a:t>
            </a:r>
            <a:r>
              <a:rPr lang="en-IN" sz="2800" b="1" dirty="0"/>
              <a:t>Corse</a:t>
            </a:r>
            <a:r>
              <a:rPr lang="en-IN" sz="2800" dirty="0"/>
              <a:t> in France recorded with </a:t>
            </a:r>
            <a:r>
              <a:rPr lang="en-IN" sz="2800" b="1" dirty="0"/>
              <a:t>lowest</a:t>
            </a:r>
            <a:r>
              <a:rPr lang="en-IN" sz="2800" dirty="0"/>
              <a:t> sales of </a:t>
            </a:r>
            <a:r>
              <a:rPr lang="en-IN" sz="2800" b="1" dirty="0"/>
              <a:t>184</a:t>
            </a:r>
            <a:r>
              <a:rPr lang="en-IN" sz="2800" dirty="0"/>
              <a:t> sales recorded in the store.</a:t>
            </a:r>
          </a:p>
          <a:p>
            <a:r>
              <a:rPr lang="en-IN" sz="2800" dirty="0"/>
              <a:t>					</a:t>
            </a:r>
          </a:p>
          <a:p>
            <a:endParaRPr lang="en-IN" sz="2800" dirty="0"/>
          </a:p>
          <a:p>
            <a:r>
              <a:rPr lang="en-IN" sz="2800" dirty="0"/>
              <a:t>					     Overall Sales by Stores was explained in					               the Pie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95215-AC8D-1BAE-FED2-80A76F39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4097327"/>
            <a:ext cx="2621280" cy="224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5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DDD52B-8553-17D2-00D4-DA1E056A7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20" y="1041316"/>
            <a:ext cx="2267266" cy="2166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3516C0-A842-EF04-AFE9-86EA6230B7EB}"/>
              </a:ext>
            </a:extLst>
          </p:cNvPr>
          <p:cNvSpPr txBox="1"/>
          <p:nvPr/>
        </p:nvSpPr>
        <p:spPr>
          <a:xfrm>
            <a:off x="3679113" y="1286766"/>
            <a:ext cx="6863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Overall, 49719 offline sales recorded.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And 13165 online sales recorded.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F8DCF-DA65-77CF-AB92-344449850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69" y="4023757"/>
            <a:ext cx="2429368" cy="24877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802EE0-E5CC-B29F-BDFA-3BE7B7072F70}"/>
              </a:ext>
            </a:extLst>
          </p:cNvPr>
          <p:cNvSpPr txBox="1"/>
          <p:nvPr/>
        </p:nvSpPr>
        <p:spPr>
          <a:xfrm>
            <a:off x="3679113" y="3735742"/>
            <a:ext cx="68633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By using Currency </a:t>
            </a:r>
            <a:r>
              <a:rPr lang="en-US" sz="2800" b="1" dirty="0"/>
              <a:t>USD</a:t>
            </a:r>
            <a:r>
              <a:rPr lang="en-US" sz="2800" dirty="0"/>
              <a:t>, </a:t>
            </a:r>
            <a:r>
              <a:rPr lang="en-US" sz="2800" b="1" dirty="0"/>
              <a:t>33767</a:t>
            </a:r>
            <a:r>
              <a:rPr lang="en-US" sz="2800" dirty="0"/>
              <a:t> sales done in Global Electronics which holds around 53 percentage of overall sales.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By using Currency </a:t>
            </a:r>
            <a:r>
              <a:rPr lang="en-US" sz="2800" b="1" dirty="0"/>
              <a:t>AUD,</a:t>
            </a:r>
            <a:r>
              <a:rPr lang="en-US" sz="2800" dirty="0"/>
              <a:t> </a:t>
            </a:r>
            <a:r>
              <a:rPr lang="en-US" sz="2800" b="1" dirty="0"/>
              <a:t>2941</a:t>
            </a:r>
            <a:r>
              <a:rPr lang="en-US" sz="2800" dirty="0"/>
              <a:t> sales recorded which was the lowest currency used during the sales.</a:t>
            </a: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62480-BCC2-27C8-7FCF-559EA76AF38E}"/>
              </a:ext>
            </a:extLst>
          </p:cNvPr>
          <p:cNvSpPr txBox="1"/>
          <p:nvPr/>
        </p:nvSpPr>
        <p:spPr>
          <a:xfrm>
            <a:off x="862966" y="3305236"/>
            <a:ext cx="499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Sales By Currency: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B7695-C88D-A255-FAD7-9AAE7E80E4FE}"/>
              </a:ext>
            </a:extLst>
          </p:cNvPr>
          <p:cNvSpPr txBox="1"/>
          <p:nvPr/>
        </p:nvSpPr>
        <p:spPr>
          <a:xfrm>
            <a:off x="862966" y="322729"/>
            <a:ext cx="6157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Online Sales Vs Offline Sales: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36203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2DB11F-A348-9517-5A95-B430B6ACB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665" y="1254449"/>
            <a:ext cx="3977660" cy="18868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411F99-B571-BCDF-2DD1-1EEC88039D66}"/>
              </a:ext>
            </a:extLst>
          </p:cNvPr>
          <p:cNvSpPr txBox="1"/>
          <p:nvPr/>
        </p:nvSpPr>
        <p:spPr>
          <a:xfrm>
            <a:off x="591670" y="376519"/>
            <a:ext cx="748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Sales Over the period between 2016 and 2021: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CF518-935A-0547-3C06-003086AFDE22}"/>
              </a:ext>
            </a:extLst>
          </p:cNvPr>
          <p:cNvSpPr txBox="1"/>
          <p:nvPr/>
        </p:nvSpPr>
        <p:spPr>
          <a:xfrm>
            <a:off x="477520" y="1422400"/>
            <a:ext cx="79247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 Analyzing the sales over the period,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From 2016 to 2017 -&gt; Almost same sales was happened.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From 2017 to 208 -&gt; Gradual increase in the sales had been 		         recorded.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From 2018 to 2019 -&gt; Gradual increase and attains the </a:t>
            </a:r>
            <a:r>
              <a:rPr lang="en-US" sz="2800" b="1" dirty="0"/>
              <a:t>maximum sales </a:t>
            </a:r>
            <a:r>
              <a:rPr lang="en-US" sz="2800" dirty="0"/>
              <a:t>and approximately </a:t>
            </a:r>
            <a:r>
              <a:rPr lang="en-US" sz="2800" b="1" dirty="0"/>
              <a:t>21611</a:t>
            </a:r>
            <a:r>
              <a:rPr lang="en-US" sz="2800" dirty="0"/>
              <a:t> total sales was recorded.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From 2019 to 2021 -&gt; Sales drops to the </a:t>
            </a:r>
            <a:r>
              <a:rPr lang="en-US" sz="2800" b="1" dirty="0"/>
              <a:t>lowest</a:t>
            </a:r>
            <a:r>
              <a:rPr lang="en-US" sz="2800" dirty="0"/>
              <a:t> and approximately </a:t>
            </a:r>
            <a:r>
              <a:rPr lang="en-US" sz="2800" b="1" dirty="0"/>
              <a:t>1212</a:t>
            </a:r>
            <a:r>
              <a:rPr lang="en-US" sz="2800" dirty="0"/>
              <a:t> sales was recorded.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36130-7CEA-209D-B187-16305615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545" y="3761711"/>
            <a:ext cx="2400635" cy="11812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86F7DE-31A9-E489-A909-8C0EBDF49C56}"/>
              </a:ext>
            </a:extLst>
          </p:cNvPr>
          <p:cNvSpPr txBox="1"/>
          <p:nvPr/>
        </p:nvSpPr>
        <p:spPr>
          <a:xfrm>
            <a:off x="8857129" y="3282806"/>
            <a:ext cx="33348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Sales over the period</a:t>
            </a:r>
            <a:endParaRPr lang="en-IN" sz="13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870626-F156-7171-88E2-3586583D1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319" y="5226072"/>
            <a:ext cx="2400635" cy="10860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291D2E-DC69-0789-CC6F-9147BDF5DC86}"/>
              </a:ext>
            </a:extLst>
          </p:cNvPr>
          <p:cNvSpPr txBox="1"/>
          <p:nvPr/>
        </p:nvSpPr>
        <p:spPr>
          <a:xfrm>
            <a:off x="10869407" y="4206150"/>
            <a:ext cx="17212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Maximum sales</a:t>
            </a:r>
            <a:endParaRPr lang="en-IN" sz="13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4EE3B-CCCF-1D32-8CAF-5371BD997CF7}"/>
              </a:ext>
            </a:extLst>
          </p:cNvPr>
          <p:cNvSpPr txBox="1"/>
          <p:nvPr/>
        </p:nvSpPr>
        <p:spPr>
          <a:xfrm>
            <a:off x="10836180" y="5622879"/>
            <a:ext cx="17212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Minimum sales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4074895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28065</TotalTime>
  <Words>1621</Words>
  <Application>Microsoft Office PowerPoint</Application>
  <PresentationFormat>Widescreen</PresentationFormat>
  <Paragraphs>162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Century Gothic</vt:lpstr>
      <vt:lpstr>Century Gothic (Body)</vt:lpstr>
      <vt:lpstr>Courier New</vt:lpstr>
      <vt:lpstr>Times New Roman</vt:lpstr>
      <vt:lpstr>Wingdings</vt:lpstr>
      <vt:lpstr>Mesh</vt:lpstr>
      <vt:lpstr>Data Spark: Illuminating Insights for Global Electronics</vt:lpstr>
      <vt:lpstr>    Goal: To provide actionable recommendations that can enhance customer satisfaction, optimize operations, and drive overall business growth. </vt:lpstr>
      <vt:lpstr>Dashboard : Home</vt:lpstr>
      <vt:lpstr>Home page description</vt:lpstr>
      <vt:lpstr>Sales Analysis Dashboard</vt:lpstr>
      <vt:lpstr>Sales Analysis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 Analysis Dashboard</vt:lpstr>
      <vt:lpstr>Customer Details Description</vt:lpstr>
      <vt:lpstr>Product Analysis Dashboard</vt:lpstr>
      <vt:lpstr>Product Analysis Description</vt:lpstr>
      <vt:lpstr>PowerPoint Presentation</vt:lpstr>
      <vt:lpstr>PowerPoint Presentation</vt:lpstr>
      <vt:lpstr>Store Analysis Dashboard</vt:lpstr>
      <vt:lpstr>Store Analysis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Aravindh D</dc:creator>
  <cp:lastModifiedBy>Aravindh D</cp:lastModifiedBy>
  <cp:revision>17</cp:revision>
  <dcterms:created xsi:type="dcterms:W3CDTF">2025-02-01T03:43:35Z</dcterms:created>
  <dcterms:modified xsi:type="dcterms:W3CDTF">2025-02-22T01:17:20Z</dcterms:modified>
</cp:coreProperties>
</file>