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3"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FA1992-04E7-4493-99FA-67B0B2188BAD}">
  <a:tblStyle styleId="{65FA1992-04E7-4493-99FA-67B0B2188BA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40d3a58886_2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240d3a58886_2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824d66dfe0_1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g2824d66dfe0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80ecd3eca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80ecd3eca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824d66dfe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824d66dfe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88a808d9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88a808d9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4c3b5e9c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4c3b5e9c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40d3a58886_2_2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240d3a58886_2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7a93fceca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7a93fceca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40d3a58886_2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240d3a58886_2_2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824d66dfe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824d66dfe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80ecd3eca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80ecd3eca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80ecd3eca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80ecd3eca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824d66dfe0_1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2824d66dfe0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824d66dfe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824d66dfe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flipH="1" rot="10800000">
            <a:off x="0" y="-75"/>
            <a:ext cx="6420300" cy="3675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4"/>
          <p:cNvSpPr/>
          <p:nvPr/>
        </p:nvSpPr>
        <p:spPr>
          <a:xfrm rot="10800000">
            <a:off x="6420400" y="0"/>
            <a:ext cx="2732700" cy="1564200"/>
          </a:xfrm>
          <a:prstGeom prst="rtTriangle">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txBox="1"/>
          <p:nvPr>
            <p:ph idx="1" type="subTitle"/>
          </p:nvPr>
        </p:nvSpPr>
        <p:spPr>
          <a:xfrm>
            <a:off x="616200" y="3913200"/>
            <a:ext cx="2122200" cy="649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sz="1600">
                <a:solidFill>
                  <a:schemeClr val="dk1"/>
                </a:solidFill>
                <a:latin typeface="Libre Franklin Medium"/>
                <a:ea typeface="Libre Franklin Medium"/>
                <a:cs typeface="Libre Franklin Medium"/>
                <a:sym typeface="Libre Franklin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type="ctrTitle"/>
          </p:nvPr>
        </p:nvSpPr>
        <p:spPr>
          <a:xfrm>
            <a:off x="590600" y="491400"/>
            <a:ext cx="3666900" cy="3064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sz="6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5"/>
          <p:cNvSpPr/>
          <p:nvPr/>
        </p:nvSpPr>
        <p:spPr>
          <a:xfrm rot="10800000">
            <a:off x="2334300" y="-8250"/>
            <a:ext cx="6809700" cy="38979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p:nvPr/>
        </p:nvSpPr>
        <p:spPr>
          <a:xfrm flipH="1">
            <a:off x="6953400" y="3889650"/>
            <a:ext cx="2190600" cy="1254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5"/>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62" name="Google Shape;62;p15"/>
          <p:cNvSpPr txBox="1"/>
          <p:nvPr>
            <p:ph idx="1" type="body"/>
          </p:nvPr>
        </p:nvSpPr>
        <p:spPr>
          <a:xfrm>
            <a:off x="622000" y="1357200"/>
            <a:ext cx="7784700" cy="3495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AutoNum type="arabicPeriod"/>
              <a:defRPr sz="1100"/>
            </a:lvl1pPr>
            <a:lvl2pPr indent="-317500" lvl="1" marL="914400" algn="l">
              <a:lnSpc>
                <a:spcPct val="115000"/>
              </a:lnSpc>
              <a:spcBef>
                <a:spcPts val="1600"/>
              </a:spcBef>
              <a:spcAft>
                <a:spcPts val="0"/>
              </a:spcAft>
              <a:buSzPts val="1400"/>
              <a:buAutoNum type="alphaLcPeriod"/>
              <a:defRPr/>
            </a:lvl2pPr>
            <a:lvl3pPr indent="-317500" lvl="2" marL="1371600" algn="l">
              <a:lnSpc>
                <a:spcPct val="115000"/>
              </a:lnSpc>
              <a:spcBef>
                <a:spcPts val="1600"/>
              </a:spcBef>
              <a:spcAft>
                <a:spcPts val="0"/>
              </a:spcAft>
              <a:buSzPts val="1400"/>
              <a:buAutoNum type="romanLcPeriod"/>
              <a:defRPr/>
            </a:lvl3pPr>
            <a:lvl4pPr indent="-317500" lvl="3" marL="1828800" algn="l">
              <a:lnSpc>
                <a:spcPct val="115000"/>
              </a:lnSpc>
              <a:spcBef>
                <a:spcPts val="160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7">
    <p:spTree>
      <p:nvGrpSpPr>
        <p:cNvPr id="63" name="Shape 63"/>
        <p:cNvGrpSpPr/>
        <p:nvPr/>
      </p:nvGrpSpPr>
      <p:grpSpPr>
        <a:xfrm>
          <a:off x="0" y="0"/>
          <a:ext cx="0" cy="0"/>
          <a:chOff x="0" y="0"/>
          <a:chExt cx="0" cy="0"/>
        </a:xfrm>
      </p:grpSpPr>
      <p:sp>
        <p:nvSpPr>
          <p:cNvPr id="64" name="Google Shape;64;p16"/>
          <p:cNvSpPr/>
          <p:nvPr/>
        </p:nvSpPr>
        <p:spPr>
          <a:xfrm flipH="1" rot="-10799546">
            <a:off x="-2" y="300"/>
            <a:ext cx="4545900" cy="1131600"/>
          </a:xfrm>
          <a:prstGeom prst="triangle">
            <a:avLst>
              <a:gd fmla="val 29443"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6"/>
          <p:cNvSpPr txBox="1"/>
          <p:nvPr>
            <p:ph idx="1" type="body"/>
          </p:nvPr>
        </p:nvSpPr>
        <p:spPr>
          <a:xfrm>
            <a:off x="4572000" y="1544250"/>
            <a:ext cx="3761700" cy="2865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6" name="Google Shape;66;p16"/>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4100"/>
              <a:buNone/>
              <a:defRPr/>
            </a:lvl1pPr>
            <a:lvl2pPr lvl="1" algn="ctr">
              <a:lnSpc>
                <a:spcPct val="100000"/>
              </a:lnSpc>
              <a:spcBef>
                <a:spcPts val="0"/>
              </a:spcBef>
              <a:spcAft>
                <a:spcPts val="0"/>
              </a:spcAft>
              <a:buSzPts val="4100"/>
              <a:buNone/>
              <a:defRPr/>
            </a:lvl2pPr>
            <a:lvl3pPr lvl="2" algn="ctr">
              <a:lnSpc>
                <a:spcPct val="100000"/>
              </a:lnSpc>
              <a:spcBef>
                <a:spcPts val="0"/>
              </a:spcBef>
              <a:spcAft>
                <a:spcPts val="0"/>
              </a:spcAft>
              <a:buSzPts val="4100"/>
              <a:buNone/>
              <a:defRPr/>
            </a:lvl3pPr>
            <a:lvl4pPr lvl="3" algn="ctr">
              <a:lnSpc>
                <a:spcPct val="100000"/>
              </a:lnSpc>
              <a:spcBef>
                <a:spcPts val="0"/>
              </a:spcBef>
              <a:spcAft>
                <a:spcPts val="0"/>
              </a:spcAft>
              <a:buSzPts val="4100"/>
              <a:buNone/>
              <a:defRPr/>
            </a:lvl4pPr>
            <a:lvl5pPr lvl="4" algn="ctr">
              <a:lnSpc>
                <a:spcPct val="100000"/>
              </a:lnSpc>
              <a:spcBef>
                <a:spcPts val="0"/>
              </a:spcBef>
              <a:spcAft>
                <a:spcPts val="0"/>
              </a:spcAft>
              <a:buSzPts val="4100"/>
              <a:buNone/>
              <a:defRPr/>
            </a:lvl5pPr>
            <a:lvl6pPr lvl="5" algn="ctr">
              <a:lnSpc>
                <a:spcPct val="100000"/>
              </a:lnSpc>
              <a:spcBef>
                <a:spcPts val="0"/>
              </a:spcBef>
              <a:spcAft>
                <a:spcPts val="0"/>
              </a:spcAft>
              <a:buSzPts val="4100"/>
              <a:buNone/>
              <a:defRPr/>
            </a:lvl6pPr>
            <a:lvl7pPr lvl="6" algn="ctr">
              <a:lnSpc>
                <a:spcPct val="100000"/>
              </a:lnSpc>
              <a:spcBef>
                <a:spcPts val="0"/>
              </a:spcBef>
              <a:spcAft>
                <a:spcPts val="0"/>
              </a:spcAft>
              <a:buSzPts val="4100"/>
              <a:buNone/>
              <a:defRPr/>
            </a:lvl7pPr>
            <a:lvl8pPr lvl="7" algn="ctr">
              <a:lnSpc>
                <a:spcPct val="100000"/>
              </a:lnSpc>
              <a:spcBef>
                <a:spcPts val="0"/>
              </a:spcBef>
              <a:spcAft>
                <a:spcPts val="0"/>
              </a:spcAft>
              <a:buSzPts val="4100"/>
              <a:buNone/>
              <a:defRPr/>
            </a:lvl8pPr>
            <a:lvl9pPr lvl="8" algn="ctr">
              <a:lnSpc>
                <a:spcPct val="100000"/>
              </a:lnSpc>
              <a:spcBef>
                <a:spcPts val="0"/>
              </a:spcBef>
              <a:spcAft>
                <a:spcPts val="0"/>
              </a:spcAft>
              <a:buSzPts val="4100"/>
              <a:buNone/>
              <a:defRPr/>
            </a:lvl9pPr>
          </a:lstStyle>
          <a:p/>
        </p:txBody>
      </p:sp>
      <p:sp>
        <p:nvSpPr>
          <p:cNvPr id="67" name="Google Shape;67;p16"/>
          <p:cNvSpPr txBox="1"/>
          <p:nvPr>
            <p:ph idx="2" type="body"/>
          </p:nvPr>
        </p:nvSpPr>
        <p:spPr>
          <a:xfrm>
            <a:off x="4648200" y="1391850"/>
            <a:ext cx="3761700" cy="3211500"/>
          </a:xfrm>
          <a:prstGeom prst="rect">
            <a:avLst/>
          </a:prstGeom>
          <a:solidFill>
            <a:schemeClr val="lt1"/>
          </a:solid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accent1"/>
              </a:buClr>
              <a:buSzPts val="1400"/>
              <a:buChar char="●"/>
              <a:defRPr b="1" sz="2000">
                <a:latin typeface="Times New Roman"/>
                <a:ea typeface="Times New Roman"/>
                <a:cs typeface="Times New Roman"/>
                <a:sym typeface="Times New Roman"/>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8" name="Google Shape;68;p16"/>
          <p:cNvSpPr/>
          <p:nvPr/>
        </p:nvSpPr>
        <p:spPr>
          <a:xfrm rot="-5400000">
            <a:off x="7422000" y="3421500"/>
            <a:ext cx="2190300" cy="12537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540000" y="1544250"/>
            <a:ext cx="8100000" cy="2865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1pPr>
            <a:lvl2pPr indent="-317500" lvl="1" marL="9144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2pPr>
            <a:lvl3pPr indent="-317500" lvl="2" marL="13716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3pPr>
            <a:lvl4pPr indent="-317500" lvl="3" marL="18288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4pPr>
            <a:lvl5pPr indent="-317500" lvl="4" marL="22860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5pPr>
            <a:lvl6pPr indent="-317500" lvl="5" marL="27432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6pPr>
            <a:lvl7pPr indent="-317500" lvl="6" marL="32004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7pPr>
            <a:lvl8pPr indent="-317500" lvl="7" marL="3657600" marR="0" rtl="0" algn="l">
              <a:lnSpc>
                <a:spcPct val="115000"/>
              </a:lnSpc>
              <a:spcBef>
                <a:spcPts val="1600"/>
              </a:spcBef>
              <a:spcAft>
                <a:spcPts val="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8pPr>
            <a:lvl9pPr indent="-317500" lvl="8" marL="4114800" marR="0" rtl="0" algn="l">
              <a:lnSpc>
                <a:spcPct val="115000"/>
              </a:lnSpc>
              <a:spcBef>
                <a:spcPts val="1600"/>
              </a:spcBef>
              <a:spcAft>
                <a:spcPts val="1600"/>
              </a:spcAft>
              <a:buClr>
                <a:srgbClr val="000000"/>
              </a:buClr>
              <a:buSzPts val="1400"/>
              <a:buFont typeface="Libre Franklin"/>
              <a:buChar char="■"/>
              <a:defRPr b="0" i="0" sz="1400" u="none" cap="none" strike="noStrike">
                <a:solidFill>
                  <a:srgbClr val="000000"/>
                </a:solidFill>
                <a:latin typeface="Libre Franklin"/>
                <a:ea typeface="Libre Franklin"/>
                <a:cs typeface="Libre Franklin"/>
                <a:sym typeface="Libre Franklin"/>
              </a:defRPr>
            </a:lvl9pPr>
          </a:lstStyle>
          <a:p/>
        </p:txBody>
      </p:sp>
      <p:sp>
        <p:nvSpPr>
          <p:cNvPr id="52" name="Google Shape;52;p13"/>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100"/>
              <a:buFont typeface="Arial"/>
              <a:buNone/>
              <a:defRPr b="0" i="0" sz="4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8"/>
          <p:cNvSpPr txBox="1"/>
          <p:nvPr>
            <p:ph type="ctrTitle"/>
          </p:nvPr>
        </p:nvSpPr>
        <p:spPr>
          <a:xfrm>
            <a:off x="156650" y="300250"/>
            <a:ext cx="5714400" cy="124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b="1" lang="en" sz="4600">
                <a:latin typeface="Times New Roman"/>
                <a:ea typeface="Times New Roman"/>
                <a:cs typeface="Times New Roman"/>
                <a:sym typeface="Times New Roman"/>
              </a:rPr>
              <a:t>Customer </a:t>
            </a:r>
            <a:r>
              <a:rPr b="1" lang="en" sz="4600">
                <a:latin typeface="Times New Roman"/>
                <a:ea typeface="Times New Roman"/>
                <a:cs typeface="Times New Roman"/>
                <a:sym typeface="Times New Roman"/>
              </a:rPr>
              <a:t>Churn Prediction</a:t>
            </a:r>
            <a:endParaRPr b="1" sz="4600">
              <a:latin typeface="Times New Roman"/>
              <a:ea typeface="Times New Roman"/>
              <a:cs typeface="Times New Roman"/>
              <a:sym typeface="Times New Roman"/>
            </a:endParaRPr>
          </a:p>
        </p:txBody>
      </p:sp>
      <p:grpSp>
        <p:nvGrpSpPr>
          <p:cNvPr id="75" name="Google Shape;75;p18"/>
          <p:cNvGrpSpPr/>
          <p:nvPr/>
        </p:nvGrpSpPr>
        <p:grpSpPr>
          <a:xfrm>
            <a:off x="5544978" y="1238965"/>
            <a:ext cx="3142784" cy="2949685"/>
            <a:chOff x="1380325" y="456475"/>
            <a:chExt cx="4827625" cy="4811100"/>
          </a:xfrm>
        </p:grpSpPr>
        <p:sp>
          <p:nvSpPr>
            <p:cNvPr id="76" name="Google Shape;76;p18"/>
            <p:cNvSpPr/>
            <p:nvPr/>
          </p:nvSpPr>
          <p:spPr>
            <a:xfrm>
              <a:off x="1380325" y="2480550"/>
              <a:ext cx="4827625" cy="2787025"/>
            </a:xfrm>
            <a:custGeom>
              <a:rect b="b" l="l" r="r" t="t"/>
              <a:pathLst>
                <a:path extrusionOk="0" h="111481" w="193105">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8"/>
            <p:cNvSpPr/>
            <p:nvPr/>
          </p:nvSpPr>
          <p:spPr>
            <a:xfrm>
              <a:off x="2849700" y="4121425"/>
              <a:ext cx="1717100" cy="880950"/>
            </a:xfrm>
            <a:custGeom>
              <a:rect b="b" l="l" r="r" t="t"/>
              <a:pathLst>
                <a:path extrusionOk="0" h="35238" w="68684">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8"/>
            <p:cNvSpPr/>
            <p:nvPr/>
          </p:nvSpPr>
          <p:spPr>
            <a:xfrm>
              <a:off x="1542100" y="2722600"/>
              <a:ext cx="3123100" cy="1795900"/>
            </a:xfrm>
            <a:custGeom>
              <a:rect b="b" l="l" r="r" t="t"/>
              <a:pathLst>
                <a:path extrusionOk="0" h="71836" w="124924">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8"/>
            <p:cNvSpPr/>
            <p:nvPr/>
          </p:nvSpPr>
          <p:spPr>
            <a:xfrm>
              <a:off x="4982050" y="3805675"/>
              <a:ext cx="962400" cy="555425"/>
            </a:xfrm>
            <a:custGeom>
              <a:rect b="b" l="l" r="r" t="t"/>
              <a:pathLst>
                <a:path extrusionOk="0" h="22217" w="38496">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8"/>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8"/>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8"/>
            <p:cNvSpPr/>
            <p:nvPr/>
          </p:nvSpPr>
          <p:spPr>
            <a:xfrm>
              <a:off x="5745950" y="3358200"/>
              <a:ext cx="194225" cy="457500"/>
            </a:xfrm>
            <a:custGeom>
              <a:rect b="b" l="l" r="r" t="t"/>
              <a:pathLst>
                <a:path extrusionOk="0" h="18300" w="7769">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8"/>
            <p:cNvSpPr/>
            <p:nvPr/>
          </p:nvSpPr>
          <p:spPr>
            <a:xfrm>
              <a:off x="5659200" y="3669025"/>
              <a:ext cx="404500" cy="365225"/>
            </a:xfrm>
            <a:custGeom>
              <a:rect b="b" l="l" r="r" t="t"/>
              <a:pathLst>
                <a:path extrusionOk="0" h="14609" w="1618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8"/>
            <p:cNvSpPr/>
            <p:nvPr/>
          </p:nvSpPr>
          <p:spPr>
            <a:xfrm>
              <a:off x="5720100" y="3689075"/>
              <a:ext cx="310225" cy="317600"/>
            </a:xfrm>
            <a:custGeom>
              <a:rect b="b" l="l" r="r" t="t"/>
              <a:pathLst>
                <a:path extrusionOk="0" h="12704" w="12409">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p:nvPr/>
          </p:nvSpPr>
          <p:spPr>
            <a:xfrm>
              <a:off x="2899750" y="2951725"/>
              <a:ext cx="1027425" cy="1092475"/>
            </a:xfrm>
            <a:custGeom>
              <a:rect b="b" l="l" r="r" t="t"/>
              <a:pathLst>
                <a:path extrusionOk="0" h="43699" w="41097">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8"/>
            <p:cNvSpPr/>
            <p:nvPr/>
          </p:nvSpPr>
          <p:spPr>
            <a:xfrm>
              <a:off x="2898900" y="3253600"/>
              <a:ext cx="155150" cy="657175"/>
            </a:xfrm>
            <a:custGeom>
              <a:rect b="b" l="l" r="r" t="t"/>
              <a:pathLst>
                <a:path extrusionOk="0" h="26287" w="6206">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a:off x="2943950" y="3025950"/>
              <a:ext cx="1002400" cy="966550"/>
            </a:xfrm>
            <a:custGeom>
              <a:rect b="b" l="l" r="r" t="t"/>
              <a:pathLst>
                <a:path extrusionOk="0" h="38662" w="40096">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a:off x="2943950" y="3025950"/>
              <a:ext cx="755550" cy="833125"/>
            </a:xfrm>
            <a:custGeom>
              <a:rect b="b" l="l" r="r" t="t"/>
              <a:pathLst>
                <a:path extrusionOk="0" h="33325" w="30222">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8"/>
            <p:cNvSpPr/>
            <p:nvPr/>
          </p:nvSpPr>
          <p:spPr>
            <a:xfrm>
              <a:off x="3369250" y="3668075"/>
              <a:ext cx="557925" cy="376125"/>
            </a:xfrm>
            <a:custGeom>
              <a:rect b="b" l="l" r="r" t="t"/>
              <a:pathLst>
                <a:path extrusionOk="0" h="15045" w="22317">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8"/>
            <p:cNvSpPr/>
            <p:nvPr/>
          </p:nvSpPr>
          <p:spPr>
            <a:xfrm>
              <a:off x="1866500" y="456475"/>
              <a:ext cx="2669425" cy="3797150"/>
            </a:xfrm>
            <a:custGeom>
              <a:rect b="b" l="l" r="r" t="t"/>
              <a:pathLst>
                <a:path extrusionOk="0" h="151886" w="106777">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8"/>
            <p:cNvSpPr/>
            <p:nvPr/>
          </p:nvSpPr>
          <p:spPr>
            <a:xfrm>
              <a:off x="1952650" y="511475"/>
              <a:ext cx="2583275" cy="3736900"/>
            </a:xfrm>
            <a:custGeom>
              <a:rect b="b" l="l" r="r" t="t"/>
              <a:pathLst>
                <a:path extrusionOk="0" h="149476" w="103331">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8"/>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8"/>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8"/>
            <p:cNvSpPr/>
            <p:nvPr/>
          </p:nvSpPr>
          <p:spPr>
            <a:xfrm>
              <a:off x="3209125" y="3312275"/>
              <a:ext cx="101250" cy="122325"/>
            </a:xfrm>
            <a:custGeom>
              <a:rect b="b" l="l" r="r" t="t"/>
              <a:pathLst>
                <a:path extrusionOk="0" h="4893" w="405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8"/>
            <p:cNvSpPr/>
            <p:nvPr/>
          </p:nvSpPr>
          <p:spPr>
            <a:xfrm>
              <a:off x="2432750" y="1007000"/>
              <a:ext cx="2425075" cy="3217675"/>
            </a:xfrm>
            <a:custGeom>
              <a:rect b="b" l="l" r="r" t="t"/>
              <a:pathLst>
                <a:path extrusionOk="0" h="128707" w="97003">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8"/>
            <p:cNvSpPr/>
            <p:nvPr/>
          </p:nvSpPr>
          <p:spPr>
            <a:xfrm>
              <a:off x="2432750" y="1007825"/>
              <a:ext cx="2425075" cy="3217325"/>
            </a:xfrm>
            <a:custGeom>
              <a:rect b="b" l="l" r="r" t="t"/>
              <a:pathLst>
                <a:path extrusionOk="0" h="128693" w="97003">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8"/>
            <p:cNvSpPr/>
            <p:nvPr/>
          </p:nvSpPr>
          <p:spPr>
            <a:xfrm>
              <a:off x="2374375" y="973650"/>
              <a:ext cx="2483450" cy="1432700"/>
            </a:xfrm>
            <a:custGeom>
              <a:rect b="b" l="l" r="r" t="t"/>
              <a:pathLst>
                <a:path extrusionOk="0" h="57308" w="99338">
                  <a:moveTo>
                    <a:pt x="97036" y="0"/>
                  </a:moveTo>
                  <a:lnTo>
                    <a:pt x="0" y="55973"/>
                  </a:lnTo>
                  <a:lnTo>
                    <a:pt x="2335" y="57308"/>
                  </a:lnTo>
                  <a:lnTo>
                    <a:pt x="99338" y="1334"/>
                  </a:lnTo>
                  <a:lnTo>
                    <a:pt x="97036"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8"/>
            <p:cNvSpPr/>
            <p:nvPr/>
          </p:nvSpPr>
          <p:spPr>
            <a:xfrm>
              <a:off x="2374375" y="2372975"/>
              <a:ext cx="74225" cy="1848025"/>
            </a:xfrm>
            <a:custGeom>
              <a:rect b="b" l="l" r="r" t="t"/>
              <a:pathLst>
                <a:path extrusionOk="0" h="73921" w="2969">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8"/>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8"/>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8"/>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8"/>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8"/>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8"/>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8"/>
            <p:cNvSpPr/>
            <p:nvPr/>
          </p:nvSpPr>
          <p:spPr>
            <a:xfrm>
              <a:off x="4751900" y="963200"/>
              <a:ext cx="41725" cy="54275"/>
            </a:xfrm>
            <a:custGeom>
              <a:rect b="b" l="l" r="r" t="t"/>
              <a:pathLst>
                <a:path extrusionOk="0" h="2171" w="1669">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8"/>
            <p:cNvSpPr/>
            <p:nvPr/>
          </p:nvSpPr>
          <p:spPr>
            <a:xfrm>
              <a:off x="4667675" y="1011725"/>
              <a:ext cx="41725" cy="54775"/>
            </a:xfrm>
            <a:custGeom>
              <a:rect b="b" l="l" r="r" t="t"/>
              <a:pathLst>
                <a:path extrusionOk="0" h="2191" w="1669">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8"/>
            <p:cNvSpPr/>
            <p:nvPr/>
          </p:nvSpPr>
          <p:spPr>
            <a:xfrm>
              <a:off x="4582600" y="1060775"/>
              <a:ext cx="41725" cy="54925"/>
            </a:xfrm>
            <a:custGeom>
              <a:rect b="b" l="l" r="r" t="t"/>
              <a:pathLst>
                <a:path extrusionOk="0" h="2197" w="1669">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8"/>
            <p:cNvSpPr/>
            <p:nvPr/>
          </p:nvSpPr>
          <p:spPr>
            <a:xfrm>
              <a:off x="2432750" y="2049400"/>
              <a:ext cx="619625" cy="2175275"/>
            </a:xfrm>
            <a:custGeom>
              <a:rect b="b" l="l" r="r" t="t"/>
              <a:pathLst>
                <a:path extrusionOk="0" h="87011" w="24785">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8"/>
            <p:cNvSpPr/>
            <p:nvPr/>
          </p:nvSpPr>
          <p:spPr>
            <a:xfrm>
              <a:off x="3094050" y="1090400"/>
              <a:ext cx="1712900" cy="2725300"/>
            </a:xfrm>
            <a:custGeom>
              <a:rect b="b" l="l" r="r" t="t"/>
              <a:pathLst>
                <a:path extrusionOk="0" h="109012" w="68516">
                  <a:moveTo>
                    <a:pt x="68516" y="0"/>
                  </a:moveTo>
                  <a:lnTo>
                    <a:pt x="0" y="39562"/>
                  </a:lnTo>
                  <a:lnTo>
                    <a:pt x="0" y="109011"/>
                  </a:lnTo>
                  <a:lnTo>
                    <a:pt x="68516" y="69450"/>
                  </a:lnTo>
                  <a:lnTo>
                    <a:pt x="68516"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8"/>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8"/>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8"/>
            <p:cNvSpPr/>
            <p:nvPr/>
          </p:nvSpPr>
          <p:spPr>
            <a:xfrm>
              <a:off x="2948100" y="2223850"/>
              <a:ext cx="52575" cy="61575"/>
            </a:xfrm>
            <a:custGeom>
              <a:rect b="b" l="l" r="r" t="t"/>
              <a:pathLst>
                <a:path extrusionOk="0" h="2463" w="2103">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8"/>
            <p:cNvSpPr/>
            <p:nvPr/>
          </p:nvSpPr>
          <p:spPr>
            <a:xfrm>
              <a:off x="2501125" y="2653175"/>
              <a:ext cx="10875" cy="31725"/>
            </a:xfrm>
            <a:custGeom>
              <a:rect b="b" l="l" r="r" t="t"/>
              <a:pathLst>
                <a:path extrusionOk="0" h="1269" w="435">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8"/>
            <p:cNvSpPr/>
            <p:nvPr/>
          </p:nvSpPr>
          <p:spPr>
            <a:xfrm>
              <a:off x="2514475" y="2646500"/>
              <a:ext cx="10850" cy="30875"/>
            </a:xfrm>
            <a:custGeom>
              <a:rect b="b" l="l" r="r" t="t"/>
              <a:pathLst>
                <a:path extrusionOk="0" h="1235" w="434">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8"/>
            <p:cNvSpPr/>
            <p:nvPr/>
          </p:nvSpPr>
          <p:spPr>
            <a:xfrm>
              <a:off x="2527800" y="2638175"/>
              <a:ext cx="10875" cy="31700"/>
            </a:xfrm>
            <a:custGeom>
              <a:rect b="b" l="l" r="r" t="t"/>
              <a:pathLst>
                <a:path extrusionOk="0" h="1268" w="435">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p:nvPr/>
          </p:nvSpPr>
          <p:spPr>
            <a:xfrm>
              <a:off x="2501125" y="2684025"/>
              <a:ext cx="10875" cy="32550"/>
            </a:xfrm>
            <a:custGeom>
              <a:rect b="b" l="l" r="r" t="t"/>
              <a:pathLst>
                <a:path extrusionOk="0" h="1302" w="435">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8"/>
            <p:cNvSpPr/>
            <p:nvPr/>
          </p:nvSpPr>
          <p:spPr>
            <a:xfrm>
              <a:off x="2514475" y="2677350"/>
              <a:ext cx="10850" cy="30900"/>
            </a:xfrm>
            <a:custGeom>
              <a:rect b="b" l="l" r="r" t="t"/>
              <a:pathLst>
                <a:path extrusionOk="0" h="1236" w="434">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8"/>
            <p:cNvSpPr/>
            <p:nvPr/>
          </p:nvSpPr>
          <p:spPr>
            <a:xfrm>
              <a:off x="2527800" y="2669025"/>
              <a:ext cx="10875" cy="31700"/>
            </a:xfrm>
            <a:custGeom>
              <a:rect b="b" l="l" r="r" t="t"/>
              <a:pathLst>
                <a:path extrusionOk="0" h="1268" w="435">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8"/>
            <p:cNvSpPr/>
            <p:nvPr/>
          </p:nvSpPr>
          <p:spPr>
            <a:xfrm>
              <a:off x="2501950" y="2764300"/>
              <a:ext cx="12325" cy="28500"/>
            </a:xfrm>
            <a:custGeom>
              <a:rect b="b" l="l" r="r" t="t"/>
              <a:pathLst>
                <a:path extrusionOk="0" h="1140" w="493">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8"/>
            <p:cNvSpPr/>
            <p:nvPr/>
          </p:nvSpPr>
          <p:spPr>
            <a:xfrm>
              <a:off x="2506125" y="2769925"/>
              <a:ext cx="16700" cy="15350"/>
            </a:xfrm>
            <a:custGeom>
              <a:rect b="b" l="l" r="r" t="t"/>
              <a:pathLst>
                <a:path extrusionOk="0" h="614" w="668">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8"/>
            <p:cNvSpPr/>
            <p:nvPr/>
          </p:nvSpPr>
          <p:spPr>
            <a:xfrm>
              <a:off x="2525300" y="2765750"/>
              <a:ext cx="5025" cy="9200"/>
            </a:xfrm>
            <a:custGeom>
              <a:rect b="b" l="l" r="r" t="t"/>
              <a:pathLst>
                <a:path extrusionOk="0" h="368" w="201">
                  <a:moveTo>
                    <a:pt x="201" y="1"/>
                  </a:moveTo>
                  <a:lnTo>
                    <a:pt x="1" y="101"/>
                  </a:lnTo>
                  <a:lnTo>
                    <a:pt x="1" y="368"/>
                  </a:lnTo>
                  <a:lnTo>
                    <a:pt x="201" y="268"/>
                  </a:lnTo>
                  <a:lnTo>
                    <a:pt x="201"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8"/>
            <p:cNvSpPr/>
            <p:nvPr/>
          </p:nvSpPr>
          <p:spPr>
            <a:xfrm>
              <a:off x="2532825" y="2758750"/>
              <a:ext cx="10850" cy="32350"/>
            </a:xfrm>
            <a:custGeom>
              <a:rect b="b" l="l" r="r" t="t"/>
              <a:pathLst>
                <a:path extrusionOk="0" h="1294" w="434">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8"/>
            <p:cNvSpPr/>
            <p:nvPr/>
          </p:nvSpPr>
          <p:spPr>
            <a:xfrm>
              <a:off x="2500300" y="2846675"/>
              <a:ext cx="34825" cy="62550"/>
            </a:xfrm>
            <a:custGeom>
              <a:rect b="b" l="l" r="r" t="t"/>
              <a:pathLst>
                <a:path extrusionOk="0" h="2502" w="1393">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8"/>
            <p:cNvSpPr/>
            <p:nvPr/>
          </p:nvSpPr>
          <p:spPr>
            <a:xfrm>
              <a:off x="2511975" y="2907525"/>
              <a:ext cx="11700" cy="16700"/>
            </a:xfrm>
            <a:custGeom>
              <a:rect b="b" l="l" r="r" t="t"/>
              <a:pathLst>
                <a:path extrusionOk="0" h="668" w="468">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8"/>
            <p:cNvSpPr/>
            <p:nvPr/>
          </p:nvSpPr>
          <p:spPr>
            <a:xfrm>
              <a:off x="2501125" y="2641900"/>
              <a:ext cx="43550" cy="77725"/>
            </a:xfrm>
            <a:custGeom>
              <a:rect b="b" l="l" r="r" t="t"/>
              <a:pathLst>
                <a:path extrusionOk="0" h="3109" w="1742">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8"/>
            <p:cNvSpPr/>
            <p:nvPr/>
          </p:nvSpPr>
          <p:spPr>
            <a:xfrm>
              <a:off x="2501125" y="2957975"/>
              <a:ext cx="43550" cy="78325"/>
            </a:xfrm>
            <a:custGeom>
              <a:rect b="b" l="l" r="r" t="t"/>
              <a:pathLst>
                <a:path extrusionOk="0" h="3133" w="1742">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8"/>
            <p:cNvSpPr/>
            <p:nvPr/>
          </p:nvSpPr>
          <p:spPr>
            <a:xfrm>
              <a:off x="2516125" y="3069800"/>
              <a:ext cx="16725" cy="27400"/>
            </a:xfrm>
            <a:custGeom>
              <a:rect b="b" l="l" r="r" t="t"/>
              <a:pathLst>
                <a:path extrusionOk="0" h="1096" w="669">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8"/>
            <p:cNvSpPr/>
            <p:nvPr/>
          </p:nvSpPr>
          <p:spPr>
            <a:xfrm>
              <a:off x="2535325" y="3075350"/>
              <a:ext cx="11700" cy="17950"/>
            </a:xfrm>
            <a:custGeom>
              <a:rect b="b" l="l" r="r" t="t"/>
              <a:pathLst>
                <a:path extrusionOk="0" h="718" w="468">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8"/>
            <p:cNvSpPr/>
            <p:nvPr/>
          </p:nvSpPr>
          <p:spPr>
            <a:xfrm>
              <a:off x="2514475" y="3097500"/>
              <a:ext cx="19200" cy="42725"/>
            </a:xfrm>
            <a:custGeom>
              <a:rect b="b" l="l" r="r" t="t"/>
              <a:pathLst>
                <a:path extrusionOk="0" h="1709" w="768">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8"/>
            <p:cNvSpPr/>
            <p:nvPr/>
          </p:nvSpPr>
          <p:spPr>
            <a:xfrm>
              <a:off x="2536975" y="3095325"/>
              <a:ext cx="10050" cy="32375"/>
            </a:xfrm>
            <a:custGeom>
              <a:rect b="b" l="l" r="r" t="t"/>
              <a:pathLst>
                <a:path extrusionOk="0" h="1295" w="402">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8"/>
            <p:cNvSpPr/>
            <p:nvPr/>
          </p:nvSpPr>
          <p:spPr>
            <a:xfrm>
              <a:off x="2501125" y="3094650"/>
              <a:ext cx="11700" cy="18575"/>
            </a:xfrm>
            <a:custGeom>
              <a:rect b="b" l="l" r="r" t="t"/>
              <a:pathLst>
                <a:path extrusionOk="0" h="743" w="468">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8"/>
            <p:cNvSpPr/>
            <p:nvPr/>
          </p:nvSpPr>
          <p:spPr>
            <a:xfrm>
              <a:off x="2501125" y="3113500"/>
              <a:ext cx="10875" cy="34225"/>
            </a:xfrm>
            <a:custGeom>
              <a:rect b="b" l="l" r="r" t="t"/>
              <a:pathLst>
                <a:path extrusionOk="0" h="1369" w="435">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8"/>
            <p:cNvSpPr/>
            <p:nvPr/>
          </p:nvSpPr>
          <p:spPr>
            <a:xfrm>
              <a:off x="2586175" y="2488250"/>
              <a:ext cx="254375" cy="161425"/>
            </a:xfrm>
            <a:custGeom>
              <a:rect b="b" l="l" r="r" t="t"/>
              <a:pathLst>
                <a:path extrusionOk="0" h="6457" w="10175">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8"/>
            <p:cNvSpPr/>
            <p:nvPr/>
          </p:nvSpPr>
          <p:spPr>
            <a:xfrm>
              <a:off x="2586175" y="2597500"/>
              <a:ext cx="254375" cy="161400"/>
            </a:xfrm>
            <a:custGeom>
              <a:rect b="b" l="l" r="r" t="t"/>
              <a:pathLst>
                <a:path extrusionOk="0" h="6456" w="10175">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8"/>
            <p:cNvSpPr/>
            <p:nvPr/>
          </p:nvSpPr>
          <p:spPr>
            <a:xfrm>
              <a:off x="2586175" y="2707000"/>
              <a:ext cx="254375" cy="160900"/>
            </a:xfrm>
            <a:custGeom>
              <a:rect b="b" l="l" r="r" t="t"/>
              <a:pathLst>
                <a:path extrusionOk="0" h="6436" w="10175">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8"/>
            <p:cNvSpPr/>
            <p:nvPr/>
          </p:nvSpPr>
          <p:spPr>
            <a:xfrm>
              <a:off x="2586175" y="2815425"/>
              <a:ext cx="254375" cy="161150"/>
            </a:xfrm>
            <a:custGeom>
              <a:rect b="b" l="l" r="r" t="t"/>
              <a:pathLst>
                <a:path extrusionOk="0" h="6446" w="10175">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8"/>
            <p:cNvSpPr/>
            <p:nvPr/>
          </p:nvSpPr>
          <p:spPr>
            <a:xfrm>
              <a:off x="2586175" y="2924400"/>
              <a:ext cx="254375" cy="161425"/>
            </a:xfrm>
            <a:custGeom>
              <a:rect b="b" l="l" r="r" t="t"/>
              <a:pathLst>
                <a:path extrusionOk="0" h="6457" w="10175">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8"/>
            <p:cNvSpPr/>
            <p:nvPr/>
          </p:nvSpPr>
          <p:spPr>
            <a:xfrm>
              <a:off x="2628725" y="3013250"/>
              <a:ext cx="254375" cy="161525"/>
            </a:xfrm>
            <a:custGeom>
              <a:rect b="b" l="l" r="r" t="t"/>
              <a:pathLst>
                <a:path extrusionOk="0" h="6461" w="10175">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8"/>
            <p:cNvSpPr/>
            <p:nvPr/>
          </p:nvSpPr>
          <p:spPr>
            <a:xfrm>
              <a:off x="2628725" y="3087025"/>
              <a:ext cx="254375" cy="161400"/>
            </a:xfrm>
            <a:custGeom>
              <a:rect b="b" l="l" r="r" t="t"/>
              <a:pathLst>
                <a:path extrusionOk="0" h="6456" w="10175">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8"/>
            <p:cNvSpPr/>
            <p:nvPr/>
          </p:nvSpPr>
          <p:spPr>
            <a:xfrm>
              <a:off x="2628725" y="3160400"/>
              <a:ext cx="254375" cy="161425"/>
            </a:xfrm>
            <a:custGeom>
              <a:rect b="b" l="l" r="r" t="t"/>
              <a:pathLst>
                <a:path extrusionOk="0" h="6457" w="10175">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8"/>
            <p:cNvSpPr/>
            <p:nvPr/>
          </p:nvSpPr>
          <p:spPr>
            <a:xfrm>
              <a:off x="2673750" y="3207375"/>
              <a:ext cx="254375" cy="161150"/>
            </a:xfrm>
            <a:custGeom>
              <a:rect b="b" l="l" r="r" t="t"/>
              <a:pathLst>
                <a:path extrusionOk="0" h="6446" w="10175">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8"/>
            <p:cNvSpPr/>
            <p:nvPr/>
          </p:nvSpPr>
          <p:spPr>
            <a:xfrm>
              <a:off x="2628725" y="3357625"/>
              <a:ext cx="21700" cy="49525"/>
            </a:xfrm>
            <a:custGeom>
              <a:rect b="b" l="l" r="r" t="t"/>
              <a:pathLst>
                <a:path extrusionOk="0" h="1981" w="868">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8"/>
            <p:cNvSpPr/>
            <p:nvPr/>
          </p:nvSpPr>
          <p:spPr>
            <a:xfrm>
              <a:off x="2673750" y="3280475"/>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8"/>
            <p:cNvSpPr/>
            <p:nvPr/>
          </p:nvSpPr>
          <p:spPr>
            <a:xfrm>
              <a:off x="2628725" y="3431075"/>
              <a:ext cx="21700" cy="49450"/>
            </a:xfrm>
            <a:custGeom>
              <a:rect b="b" l="l" r="r" t="t"/>
              <a:pathLst>
                <a:path extrusionOk="0" h="1978" w="868">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8"/>
            <p:cNvSpPr/>
            <p:nvPr/>
          </p:nvSpPr>
          <p:spPr>
            <a:xfrm>
              <a:off x="2673750" y="3353875"/>
              <a:ext cx="254375" cy="161400"/>
            </a:xfrm>
            <a:custGeom>
              <a:rect b="b" l="l" r="r" t="t"/>
              <a:pathLst>
                <a:path extrusionOk="0" h="6456" w="10175">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p:nvPr/>
          </p:nvSpPr>
          <p:spPr>
            <a:xfrm>
              <a:off x="2628725" y="3504625"/>
              <a:ext cx="21700" cy="49300"/>
            </a:xfrm>
            <a:custGeom>
              <a:rect b="b" l="l" r="r" t="t"/>
              <a:pathLst>
                <a:path extrusionOk="0" h="1972" w="868">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a:off x="2673750" y="3427250"/>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8"/>
            <p:cNvSpPr/>
            <p:nvPr/>
          </p:nvSpPr>
          <p:spPr>
            <a:xfrm>
              <a:off x="2628725" y="3577775"/>
              <a:ext cx="21700" cy="49575"/>
            </a:xfrm>
            <a:custGeom>
              <a:rect b="b" l="l" r="r" t="t"/>
              <a:pathLst>
                <a:path extrusionOk="0" h="1983" w="868">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8"/>
            <p:cNvSpPr/>
            <p:nvPr/>
          </p:nvSpPr>
          <p:spPr>
            <a:xfrm>
              <a:off x="2673750" y="3501475"/>
              <a:ext cx="254375" cy="161150"/>
            </a:xfrm>
            <a:custGeom>
              <a:rect b="b" l="l" r="r" t="t"/>
              <a:pathLst>
                <a:path extrusionOk="0" h="6446" w="10175">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a:off x="2628725" y="3650550"/>
              <a:ext cx="21700" cy="49650"/>
            </a:xfrm>
            <a:custGeom>
              <a:rect b="b" l="l" r="r" t="t"/>
              <a:pathLst>
                <a:path extrusionOk="0" h="1986" w="868">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a:off x="2673750" y="3574025"/>
              <a:ext cx="254375" cy="161425"/>
            </a:xfrm>
            <a:custGeom>
              <a:rect b="b" l="l" r="r" t="t"/>
              <a:pathLst>
                <a:path extrusionOk="0" h="6457" w="10175">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8"/>
            <p:cNvSpPr/>
            <p:nvPr/>
          </p:nvSpPr>
          <p:spPr>
            <a:xfrm>
              <a:off x="2628725" y="3724550"/>
              <a:ext cx="21700" cy="49175"/>
            </a:xfrm>
            <a:custGeom>
              <a:rect b="b" l="l" r="r" t="t"/>
              <a:pathLst>
                <a:path extrusionOk="0" h="1967" w="868">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8"/>
            <p:cNvSpPr/>
            <p:nvPr/>
          </p:nvSpPr>
          <p:spPr>
            <a:xfrm>
              <a:off x="2673750" y="3647050"/>
              <a:ext cx="254375" cy="161475"/>
            </a:xfrm>
            <a:custGeom>
              <a:rect b="b" l="l" r="r" t="t"/>
              <a:pathLst>
                <a:path extrusionOk="0" h="6459" w="10175">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8"/>
            <p:cNvSpPr/>
            <p:nvPr/>
          </p:nvSpPr>
          <p:spPr>
            <a:xfrm>
              <a:off x="2628725" y="3797950"/>
              <a:ext cx="21700" cy="49025"/>
            </a:xfrm>
            <a:custGeom>
              <a:rect b="b" l="l" r="r" t="t"/>
              <a:pathLst>
                <a:path extrusionOk="0" h="1961" w="868">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8"/>
            <p:cNvSpPr/>
            <p:nvPr/>
          </p:nvSpPr>
          <p:spPr>
            <a:xfrm>
              <a:off x="2673750" y="3720800"/>
              <a:ext cx="254375" cy="161425"/>
            </a:xfrm>
            <a:custGeom>
              <a:rect b="b" l="l" r="r" t="t"/>
              <a:pathLst>
                <a:path extrusionOk="0" h="6457" w="10175">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8"/>
            <p:cNvSpPr/>
            <p:nvPr/>
          </p:nvSpPr>
          <p:spPr>
            <a:xfrm>
              <a:off x="2628725" y="3871550"/>
              <a:ext cx="21700" cy="48800"/>
            </a:xfrm>
            <a:custGeom>
              <a:rect b="b" l="l" r="r" t="t"/>
              <a:pathLst>
                <a:path extrusionOk="0" h="1952" w="868">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a:off x="3136575" y="1656475"/>
              <a:ext cx="783925" cy="662800"/>
            </a:xfrm>
            <a:custGeom>
              <a:rect b="b" l="l" r="r" t="t"/>
              <a:pathLst>
                <a:path extrusionOk="0" h="26512" w="31357">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a:off x="3212475" y="2151975"/>
              <a:ext cx="10850" cy="29575"/>
            </a:xfrm>
            <a:custGeom>
              <a:rect b="b" l="l" r="r" t="t"/>
              <a:pathLst>
                <a:path extrusionOk="0" h="1183" w="434">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8"/>
            <p:cNvSpPr/>
            <p:nvPr/>
          </p:nvSpPr>
          <p:spPr>
            <a:xfrm>
              <a:off x="3226650" y="2144475"/>
              <a:ext cx="13350" cy="27550"/>
            </a:xfrm>
            <a:custGeom>
              <a:rect b="b" l="l" r="r" t="t"/>
              <a:pathLst>
                <a:path extrusionOk="0" h="1102" w="534">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8"/>
            <p:cNvSpPr/>
            <p:nvPr/>
          </p:nvSpPr>
          <p:spPr>
            <a:xfrm>
              <a:off x="3241650" y="2131975"/>
              <a:ext cx="17550" cy="32550"/>
            </a:xfrm>
            <a:custGeom>
              <a:rect b="b" l="l" r="r" t="t"/>
              <a:pathLst>
                <a:path extrusionOk="0" h="1302" w="702">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8"/>
            <p:cNvSpPr/>
            <p:nvPr/>
          </p:nvSpPr>
          <p:spPr>
            <a:xfrm>
              <a:off x="3188275" y="2109450"/>
              <a:ext cx="25875" cy="48400"/>
            </a:xfrm>
            <a:custGeom>
              <a:rect b="b" l="l" r="r" t="t"/>
              <a:pathLst>
                <a:path extrusionOk="0" h="1936" w="1035">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p:nvPr/>
          </p:nvSpPr>
          <p:spPr>
            <a:xfrm>
              <a:off x="3206625" y="2077775"/>
              <a:ext cx="29225" cy="43375"/>
            </a:xfrm>
            <a:custGeom>
              <a:rect b="b" l="l" r="r" t="t"/>
              <a:pathLst>
                <a:path extrusionOk="0" h="1735" w="1169">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8"/>
            <p:cNvSpPr/>
            <p:nvPr/>
          </p:nvSpPr>
          <p:spPr>
            <a:xfrm>
              <a:off x="3185775" y="2156975"/>
              <a:ext cx="15050" cy="48400"/>
            </a:xfrm>
            <a:custGeom>
              <a:rect b="b" l="l" r="r" t="t"/>
              <a:pathLst>
                <a:path extrusionOk="0" h="1936" w="602">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8"/>
            <p:cNvSpPr/>
            <p:nvPr/>
          </p:nvSpPr>
          <p:spPr>
            <a:xfrm>
              <a:off x="3188275" y="2072650"/>
              <a:ext cx="97600" cy="162850"/>
            </a:xfrm>
            <a:custGeom>
              <a:rect b="b" l="l" r="r" t="t"/>
              <a:pathLst>
                <a:path extrusionOk="0" h="6514" w="3904">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a:off x="3348400" y="1913300"/>
              <a:ext cx="254375" cy="160950"/>
            </a:xfrm>
            <a:custGeom>
              <a:rect b="b" l="l" r="r" t="t"/>
              <a:pathLst>
                <a:path extrusionOk="0" h="6438" w="10175">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a:off x="3348400" y="1864775"/>
              <a:ext cx="423650" cy="259250"/>
            </a:xfrm>
            <a:custGeom>
              <a:rect b="b" l="l" r="r" t="t"/>
              <a:pathLst>
                <a:path extrusionOk="0" h="10370" w="16946">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a:off x="3962175" y="1179850"/>
              <a:ext cx="783900" cy="662550"/>
            </a:xfrm>
            <a:custGeom>
              <a:rect b="b" l="l" r="r" t="t"/>
              <a:pathLst>
                <a:path extrusionOk="0" h="26502" w="31356">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a:off x="4043900" y="1672475"/>
              <a:ext cx="13350" cy="28375"/>
            </a:xfrm>
            <a:custGeom>
              <a:rect b="b" l="l" r="r" t="t"/>
              <a:pathLst>
                <a:path extrusionOk="0" h="1135" w="534">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8"/>
            <p:cNvSpPr/>
            <p:nvPr/>
          </p:nvSpPr>
          <p:spPr>
            <a:xfrm>
              <a:off x="4059725" y="1663300"/>
              <a:ext cx="12550" cy="27550"/>
            </a:xfrm>
            <a:custGeom>
              <a:rect b="b" l="l" r="r" t="t"/>
              <a:pathLst>
                <a:path extrusionOk="0" h="1102" w="502">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8"/>
            <p:cNvSpPr/>
            <p:nvPr/>
          </p:nvSpPr>
          <p:spPr>
            <a:xfrm>
              <a:off x="4074750" y="1650800"/>
              <a:ext cx="18375" cy="32550"/>
            </a:xfrm>
            <a:custGeom>
              <a:rect b="b" l="l" r="r" t="t"/>
              <a:pathLst>
                <a:path extrusionOk="0" h="1302" w="735">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8"/>
            <p:cNvSpPr/>
            <p:nvPr/>
          </p:nvSpPr>
          <p:spPr>
            <a:xfrm>
              <a:off x="4038900" y="1596575"/>
              <a:ext cx="29200" cy="43400"/>
            </a:xfrm>
            <a:custGeom>
              <a:rect b="b" l="l" r="r" t="t"/>
              <a:pathLst>
                <a:path extrusionOk="0" h="1736" w="1168">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8"/>
            <p:cNvSpPr/>
            <p:nvPr/>
          </p:nvSpPr>
          <p:spPr>
            <a:xfrm>
              <a:off x="4018050" y="1591625"/>
              <a:ext cx="100075" cy="163375"/>
            </a:xfrm>
            <a:custGeom>
              <a:rect b="b" l="l" r="r" t="t"/>
              <a:pathLst>
                <a:path extrusionOk="0" h="6535" w="4003">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8"/>
            <p:cNvSpPr/>
            <p:nvPr/>
          </p:nvSpPr>
          <p:spPr>
            <a:xfrm>
              <a:off x="4181500" y="1432500"/>
              <a:ext cx="253525" cy="161400"/>
            </a:xfrm>
            <a:custGeom>
              <a:rect b="b" l="l" r="r" t="t"/>
              <a:pathLst>
                <a:path extrusionOk="0" h="6456" w="10141">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8"/>
            <p:cNvSpPr/>
            <p:nvPr/>
          </p:nvSpPr>
          <p:spPr>
            <a:xfrm>
              <a:off x="4181500" y="1384125"/>
              <a:ext cx="422825" cy="259000"/>
            </a:xfrm>
            <a:custGeom>
              <a:rect b="b" l="l" r="r" t="t"/>
              <a:pathLst>
                <a:path extrusionOk="0" h="10360" w="16913">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8"/>
            <p:cNvSpPr/>
            <p:nvPr/>
          </p:nvSpPr>
          <p:spPr>
            <a:xfrm>
              <a:off x="3214125" y="2275600"/>
              <a:ext cx="185175" cy="121375"/>
            </a:xfrm>
            <a:custGeom>
              <a:rect b="b" l="l" r="r" t="t"/>
              <a:pathLst>
                <a:path extrusionOk="0" h="4855" w="7407">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8"/>
            <p:cNvSpPr/>
            <p:nvPr/>
          </p:nvSpPr>
          <p:spPr>
            <a:xfrm>
              <a:off x="3136575" y="1546550"/>
              <a:ext cx="1609500" cy="2190750"/>
            </a:xfrm>
            <a:custGeom>
              <a:rect b="b" l="l" r="r" t="t"/>
              <a:pathLst>
                <a:path extrusionOk="0" h="87630" w="6438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8"/>
            <p:cNvSpPr/>
            <p:nvPr/>
          </p:nvSpPr>
          <p:spPr>
            <a:xfrm>
              <a:off x="3226650" y="2378125"/>
              <a:ext cx="160125" cy="160000"/>
            </a:xfrm>
            <a:custGeom>
              <a:rect b="b" l="l" r="r" t="t"/>
              <a:pathLst>
                <a:path extrusionOk="0" h="6400" w="6405">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8"/>
            <p:cNvSpPr/>
            <p:nvPr/>
          </p:nvSpPr>
          <p:spPr>
            <a:xfrm>
              <a:off x="3246650" y="2433200"/>
              <a:ext cx="96775" cy="66050"/>
            </a:xfrm>
            <a:custGeom>
              <a:rect b="b" l="l" r="r" t="t"/>
              <a:pathLst>
                <a:path extrusionOk="0" h="2642" w="3871">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8"/>
            <p:cNvSpPr/>
            <p:nvPr/>
          </p:nvSpPr>
          <p:spPr>
            <a:xfrm>
              <a:off x="3355075" y="2416350"/>
              <a:ext cx="14200" cy="20025"/>
            </a:xfrm>
            <a:custGeom>
              <a:rect b="b" l="l" r="r" t="t"/>
              <a:pathLst>
                <a:path extrusionOk="0" h="801" w="568">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8"/>
            <p:cNvSpPr/>
            <p:nvPr/>
          </p:nvSpPr>
          <p:spPr>
            <a:xfrm>
              <a:off x="3210800" y="2994475"/>
              <a:ext cx="20875" cy="27950"/>
            </a:xfrm>
            <a:custGeom>
              <a:rect b="b" l="l" r="r" t="t"/>
              <a:pathLst>
                <a:path extrusionOk="0" h="1118" w="835">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8"/>
            <p:cNvSpPr/>
            <p:nvPr/>
          </p:nvSpPr>
          <p:spPr>
            <a:xfrm>
              <a:off x="3295850" y="2896875"/>
              <a:ext cx="21725" cy="27975"/>
            </a:xfrm>
            <a:custGeom>
              <a:rect b="b" l="l" r="r" t="t"/>
              <a:pathLst>
                <a:path extrusionOk="0" h="1119" w="869">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8"/>
            <p:cNvSpPr/>
            <p:nvPr/>
          </p:nvSpPr>
          <p:spPr>
            <a:xfrm>
              <a:off x="3380075" y="2847700"/>
              <a:ext cx="20875" cy="27950"/>
            </a:xfrm>
            <a:custGeom>
              <a:rect b="b" l="l" r="r" t="t"/>
              <a:pathLst>
                <a:path extrusionOk="0" h="1118" w="835">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8"/>
            <p:cNvSpPr/>
            <p:nvPr/>
          </p:nvSpPr>
          <p:spPr>
            <a:xfrm>
              <a:off x="3465150" y="2820325"/>
              <a:ext cx="20875" cy="28175"/>
            </a:xfrm>
            <a:custGeom>
              <a:rect b="b" l="l" r="r" t="t"/>
              <a:pathLst>
                <a:path extrusionOk="0" h="1127" w="835">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8"/>
            <p:cNvSpPr/>
            <p:nvPr/>
          </p:nvSpPr>
          <p:spPr>
            <a:xfrm>
              <a:off x="3550200" y="2732600"/>
              <a:ext cx="20875" cy="27950"/>
            </a:xfrm>
            <a:custGeom>
              <a:rect b="b" l="l" r="r" t="t"/>
              <a:pathLst>
                <a:path extrusionOk="0" h="1118" w="835">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8"/>
            <p:cNvSpPr/>
            <p:nvPr/>
          </p:nvSpPr>
          <p:spPr>
            <a:xfrm>
              <a:off x="3634425" y="2701075"/>
              <a:ext cx="20875" cy="28175"/>
            </a:xfrm>
            <a:custGeom>
              <a:rect b="b" l="l" r="r" t="t"/>
              <a:pathLst>
                <a:path extrusionOk="0" h="1127" w="835">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8"/>
            <p:cNvSpPr/>
            <p:nvPr/>
          </p:nvSpPr>
          <p:spPr>
            <a:xfrm>
              <a:off x="3719500" y="2602975"/>
              <a:ext cx="20875" cy="28175"/>
            </a:xfrm>
            <a:custGeom>
              <a:rect b="b" l="l" r="r" t="t"/>
              <a:pathLst>
                <a:path extrusionOk="0" h="1127" w="835">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8"/>
            <p:cNvSpPr/>
            <p:nvPr/>
          </p:nvSpPr>
          <p:spPr>
            <a:xfrm>
              <a:off x="3803725" y="2579150"/>
              <a:ext cx="20875" cy="27975"/>
            </a:xfrm>
            <a:custGeom>
              <a:rect b="b" l="l" r="r" t="t"/>
              <a:pathLst>
                <a:path extrusionOk="0" h="1119" w="835">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8"/>
            <p:cNvSpPr/>
            <p:nvPr/>
          </p:nvSpPr>
          <p:spPr>
            <a:xfrm>
              <a:off x="3888775" y="2309825"/>
              <a:ext cx="20875" cy="28325"/>
            </a:xfrm>
            <a:custGeom>
              <a:rect b="b" l="l" r="r" t="t"/>
              <a:pathLst>
                <a:path extrusionOk="0" h="1133" w="835">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8"/>
            <p:cNvSpPr/>
            <p:nvPr/>
          </p:nvSpPr>
          <p:spPr>
            <a:xfrm>
              <a:off x="3973000" y="2457025"/>
              <a:ext cx="21725" cy="28200"/>
            </a:xfrm>
            <a:custGeom>
              <a:rect b="b" l="l" r="r" t="t"/>
              <a:pathLst>
                <a:path extrusionOk="0" h="1128" w="869">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8"/>
            <p:cNvSpPr/>
            <p:nvPr/>
          </p:nvSpPr>
          <p:spPr>
            <a:xfrm>
              <a:off x="4058075" y="2457025"/>
              <a:ext cx="20875" cy="28200"/>
            </a:xfrm>
            <a:custGeom>
              <a:rect b="b" l="l" r="r" t="t"/>
              <a:pathLst>
                <a:path extrusionOk="0" h="1128" w="835">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8"/>
            <p:cNvSpPr/>
            <p:nvPr/>
          </p:nvSpPr>
          <p:spPr>
            <a:xfrm>
              <a:off x="4142300" y="2457025"/>
              <a:ext cx="20875" cy="28200"/>
            </a:xfrm>
            <a:custGeom>
              <a:rect b="b" l="l" r="r" t="t"/>
              <a:pathLst>
                <a:path extrusionOk="0" h="1128" w="835">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8"/>
            <p:cNvSpPr/>
            <p:nvPr/>
          </p:nvSpPr>
          <p:spPr>
            <a:xfrm>
              <a:off x="4226525" y="2309825"/>
              <a:ext cx="21700" cy="28325"/>
            </a:xfrm>
            <a:custGeom>
              <a:rect b="b" l="l" r="r" t="t"/>
              <a:pathLst>
                <a:path extrusionOk="0" h="1133" w="868">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8"/>
            <p:cNvSpPr/>
            <p:nvPr/>
          </p:nvSpPr>
          <p:spPr>
            <a:xfrm>
              <a:off x="4311575" y="2281900"/>
              <a:ext cx="20875" cy="28200"/>
            </a:xfrm>
            <a:custGeom>
              <a:rect b="b" l="l" r="r" t="t"/>
              <a:pathLst>
                <a:path extrusionOk="0" h="1128" w="835">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8"/>
            <p:cNvSpPr/>
            <p:nvPr/>
          </p:nvSpPr>
          <p:spPr>
            <a:xfrm>
              <a:off x="4396650" y="2163175"/>
              <a:ext cx="21700" cy="28200"/>
            </a:xfrm>
            <a:custGeom>
              <a:rect b="b" l="l" r="r" t="t"/>
              <a:pathLst>
                <a:path extrusionOk="0" h="1128" w="868">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8"/>
            <p:cNvSpPr/>
            <p:nvPr/>
          </p:nvSpPr>
          <p:spPr>
            <a:xfrm>
              <a:off x="4480025" y="2163675"/>
              <a:ext cx="23375" cy="28250"/>
            </a:xfrm>
            <a:custGeom>
              <a:rect b="b" l="l" r="r" t="t"/>
              <a:pathLst>
                <a:path extrusionOk="0" h="1130" w="935">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8"/>
            <p:cNvSpPr/>
            <p:nvPr/>
          </p:nvSpPr>
          <p:spPr>
            <a:xfrm>
              <a:off x="4564275" y="2163675"/>
              <a:ext cx="24200" cy="28250"/>
            </a:xfrm>
            <a:custGeom>
              <a:rect b="b" l="l" r="r" t="t"/>
              <a:pathLst>
                <a:path extrusionOk="0" h="1130" w="968">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8"/>
            <p:cNvSpPr/>
            <p:nvPr/>
          </p:nvSpPr>
          <p:spPr>
            <a:xfrm>
              <a:off x="465015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8"/>
            <p:cNvSpPr/>
            <p:nvPr/>
          </p:nvSpPr>
          <p:spPr>
            <a:xfrm>
              <a:off x="3218300" y="2125775"/>
              <a:ext cx="1446050" cy="885175"/>
            </a:xfrm>
            <a:custGeom>
              <a:rect b="b" l="l" r="r" t="t"/>
              <a:pathLst>
                <a:path extrusionOk="0" h="35407" w="57842">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8"/>
            <p:cNvSpPr/>
            <p:nvPr/>
          </p:nvSpPr>
          <p:spPr>
            <a:xfrm>
              <a:off x="3215800" y="2221525"/>
              <a:ext cx="1452050" cy="841975"/>
            </a:xfrm>
            <a:custGeom>
              <a:rect b="b" l="l" r="r" t="t"/>
              <a:pathLst>
                <a:path extrusionOk="0" h="33679" w="58082">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8"/>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8"/>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8"/>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8"/>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8"/>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8"/>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8"/>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8"/>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8"/>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8"/>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8"/>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8"/>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8"/>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8"/>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8"/>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8"/>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8"/>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8"/>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8"/>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8"/>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8"/>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8"/>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8"/>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8"/>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8"/>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8"/>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8"/>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8"/>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8"/>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8"/>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8"/>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8"/>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8"/>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8"/>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8"/>
            <p:cNvSpPr/>
            <p:nvPr/>
          </p:nvSpPr>
          <p:spPr>
            <a:xfrm>
              <a:off x="3258325" y="2535275"/>
              <a:ext cx="97600" cy="66525"/>
            </a:xfrm>
            <a:custGeom>
              <a:rect b="b" l="l" r="r" t="t"/>
              <a:pathLst>
                <a:path extrusionOk="0" h="2661" w="3904">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8"/>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8"/>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8"/>
            <p:cNvSpPr/>
            <p:nvPr/>
          </p:nvSpPr>
          <p:spPr>
            <a:xfrm>
              <a:off x="3258325" y="2584450"/>
              <a:ext cx="96775" cy="65750"/>
            </a:xfrm>
            <a:custGeom>
              <a:rect b="b" l="l" r="r" t="t"/>
              <a:pathLst>
                <a:path extrusionOk="0" h="2630" w="3871">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8"/>
            <p:cNvSpPr/>
            <p:nvPr/>
          </p:nvSpPr>
          <p:spPr>
            <a:xfrm>
              <a:off x="3210800" y="2652175"/>
              <a:ext cx="20875" cy="28325"/>
            </a:xfrm>
            <a:custGeom>
              <a:rect b="b" l="l" r="r" t="t"/>
              <a:pathLst>
                <a:path extrusionOk="0" h="1133" w="835">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8"/>
            <p:cNvSpPr/>
            <p:nvPr/>
          </p:nvSpPr>
          <p:spPr>
            <a:xfrm>
              <a:off x="3218300" y="3055350"/>
              <a:ext cx="386975" cy="249975"/>
            </a:xfrm>
            <a:custGeom>
              <a:rect b="b" l="l" r="r" t="t"/>
              <a:pathLst>
                <a:path extrusionOk="0" h="9999" w="15479">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8"/>
            <p:cNvSpPr/>
            <p:nvPr/>
          </p:nvSpPr>
          <p:spPr>
            <a:xfrm>
              <a:off x="3224150" y="3135400"/>
              <a:ext cx="32550" cy="73200"/>
            </a:xfrm>
            <a:custGeom>
              <a:rect b="b" l="l" r="r" t="t"/>
              <a:pathLst>
                <a:path extrusionOk="0" h="2928" w="1302">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8"/>
            <p:cNvSpPr/>
            <p:nvPr/>
          </p:nvSpPr>
          <p:spPr>
            <a:xfrm>
              <a:off x="3260825" y="3111000"/>
              <a:ext cx="31725" cy="76750"/>
            </a:xfrm>
            <a:custGeom>
              <a:rect b="b" l="l" r="r" t="t"/>
              <a:pathLst>
                <a:path extrusionOk="0" h="3070" w="1269">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8"/>
            <p:cNvSpPr/>
            <p:nvPr/>
          </p:nvSpPr>
          <p:spPr>
            <a:xfrm>
              <a:off x="3298350" y="3089325"/>
              <a:ext cx="31725" cy="77575"/>
            </a:xfrm>
            <a:custGeom>
              <a:rect b="b" l="l" r="r" t="t"/>
              <a:pathLst>
                <a:path extrusionOk="0" h="3103" w="1269">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8"/>
            <p:cNvSpPr/>
            <p:nvPr/>
          </p:nvSpPr>
          <p:spPr>
            <a:xfrm>
              <a:off x="3221650" y="3125675"/>
              <a:ext cx="381125" cy="230325"/>
            </a:xfrm>
            <a:custGeom>
              <a:rect b="b" l="l" r="r" t="t"/>
              <a:pathLst>
                <a:path extrusionOk="0" h="9213" w="15245">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8"/>
            <p:cNvSpPr/>
            <p:nvPr/>
          </p:nvSpPr>
          <p:spPr>
            <a:xfrm>
              <a:off x="3221650" y="3045650"/>
              <a:ext cx="96750" cy="66025"/>
            </a:xfrm>
            <a:custGeom>
              <a:rect b="b" l="l" r="r" t="t"/>
              <a:pathLst>
                <a:path extrusionOk="0" h="2641" w="387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8"/>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8"/>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8"/>
            <p:cNvSpPr/>
            <p:nvPr/>
          </p:nvSpPr>
          <p:spPr>
            <a:xfrm>
              <a:off x="3223300" y="3431450"/>
              <a:ext cx="20050" cy="68200"/>
            </a:xfrm>
            <a:custGeom>
              <a:rect b="b" l="l" r="r" t="t"/>
              <a:pathLst>
                <a:path extrusionOk="0" h="2728" w="802">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8"/>
            <p:cNvSpPr/>
            <p:nvPr/>
          </p:nvSpPr>
          <p:spPr>
            <a:xfrm>
              <a:off x="3250825" y="3413725"/>
              <a:ext cx="30050" cy="78200"/>
            </a:xfrm>
            <a:custGeom>
              <a:rect b="b" l="l" r="r" t="t"/>
              <a:pathLst>
                <a:path extrusionOk="0" h="3128" w="1202">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8"/>
            <p:cNvSpPr/>
            <p:nvPr/>
          </p:nvSpPr>
          <p:spPr>
            <a:xfrm>
              <a:off x="3287525" y="3392025"/>
              <a:ext cx="31700" cy="73425"/>
            </a:xfrm>
            <a:custGeom>
              <a:rect b="b" l="l" r="r" t="t"/>
              <a:pathLst>
                <a:path extrusionOk="0" h="2937" w="1268">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8"/>
            <p:cNvSpPr/>
            <p:nvPr/>
          </p:nvSpPr>
          <p:spPr>
            <a:xfrm>
              <a:off x="3221650" y="3418925"/>
              <a:ext cx="381125" cy="230325"/>
            </a:xfrm>
            <a:custGeom>
              <a:rect b="b" l="l" r="r" t="t"/>
              <a:pathLst>
                <a:path extrusionOk="0" h="9213" w="15245">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8"/>
            <p:cNvSpPr/>
            <p:nvPr/>
          </p:nvSpPr>
          <p:spPr>
            <a:xfrm>
              <a:off x="3221650" y="3338500"/>
              <a:ext cx="96750" cy="66375"/>
            </a:xfrm>
            <a:custGeom>
              <a:rect b="b" l="l" r="r" t="t"/>
              <a:pathLst>
                <a:path extrusionOk="0" h="2655" w="387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8"/>
            <p:cNvSpPr/>
            <p:nvPr/>
          </p:nvSpPr>
          <p:spPr>
            <a:xfrm>
              <a:off x="3726175" y="2760950"/>
              <a:ext cx="386950" cy="250000"/>
            </a:xfrm>
            <a:custGeom>
              <a:rect b="b" l="l" r="r" t="t"/>
              <a:pathLst>
                <a:path extrusionOk="0" h="10000" w="15478">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8"/>
            <p:cNvSpPr/>
            <p:nvPr/>
          </p:nvSpPr>
          <p:spPr>
            <a:xfrm>
              <a:off x="3732000" y="2841650"/>
              <a:ext cx="32550" cy="73400"/>
            </a:xfrm>
            <a:custGeom>
              <a:rect b="b" l="l" r="r" t="t"/>
              <a:pathLst>
                <a:path extrusionOk="0" h="2936" w="1302">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8"/>
            <p:cNvSpPr/>
            <p:nvPr/>
          </p:nvSpPr>
          <p:spPr>
            <a:xfrm>
              <a:off x="3770375" y="2820800"/>
              <a:ext cx="30025" cy="77575"/>
            </a:xfrm>
            <a:custGeom>
              <a:rect b="b" l="l" r="r" t="t"/>
              <a:pathLst>
                <a:path extrusionOk="0" h="3103" w="1201">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8"/>
            <p:cNvSpPr/>
            <p:nvPr/>
          </p:nvSpPr>
          <p:spPr>
            <a:xfrm>
              <a:off x="3804550" y="2796600"/>
              <a:ext cx="28375" cy="77600"/>
            </a:xfrm>
            <a:custGeom>
              <a:rect b="b" l="l" r="r" t="t"/>
              <a:pathLst>
                <a:path extrusionOk="0" h="3104" w="1135">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8"/>
            <p:cNvSpPr/>
            <p:nvPr/>
          </p:nvSpPr>
          <p:spPr>
            <a:xfrm>
              <a:off x="3729500" y="2831825"/>
              <a:ext cx="381125" cy="230350"/>
            </a:xfrm>
            <a:custGeom>
              <a:rect b="b" l="l" r="r" t="t"/>
              <a:pathLst>
                <a:path extrusionOk="0" h="9214" w="15245">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8"/>
            <p:cNvSpPr/>
            <p:nvPr/>
          </p:nvSpPr>
          <p:spPr>
            <a:xfrm>
              <a:off x="3729500" y="2751775"/>
              <a:ext cx="97600" cy="66025"/>
            </a:xfrm>
            <a:custGeom>
              <a:rect b="b" l="l" r="r" t="t"/>
              <a:pathLst>
                <a:path extrusionOk="0" h="2641" w="3904">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8"/>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8"/>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8"/>
            <p:cNvSpPr/>
            <p:nvPr/>
          </p:nvSpPr>
          <p:spPr>
            <a:xfrm>
              <a:off x="3732000" y="3135175"/>
              <a:ext cx="31725" cy="73425"/>
            </a:xfrm>
            <a:custGeom>
              <a:rect b="b" l="l" r="r" t="t"/>
              <a:pathLst>
                <a:path extrusionOk="0" h="2937" w="1269">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8"/>
            <p:cNvSpPr/>
            <p:nvPr/>
          </p:nvSpPr>
          <p:spPr>
            <a:xfrm>
              <a:off x="3767850" y="3111000"/>
              <a:ext cx="31725" cy="77100"/>
            </a:xfrm>
            <a:custGeom>
              <a:rect b="b" l="l" r="r" t="t"/>
              <a:pathLst>
                <a:path extrusionOk="0" h="3084" w="1269">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8"/>
            <p:cNvSpPr/>
            <p:nvPr/>
          </p:nvSpPr>
          <p:spPr>
            <a:xfrm>
              <a:off x="3729500" y="3124850"/>
              <a:ext cx="381125" cy="230025"/>
            </a:xfrm>
            <a:custGeom>
              <a:rect b="b" l="l" r="r" t="t"/>
              <a:pathLst>
                <a:path extrusionOk="0" h="9201" w="15245">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8"/>
            <p:cNvSpPr/>
            <p:nvPr/>
          </p:nvSpPr>
          <p:spPr>
            <a:xfrm>
              <a:off x="3729500" y="3044775"/>
              <a:ext cx="97600" cy="65750"/>
            </a:xfrm>
            <a:custGeom>
              <a:rect b="b" l="l" r="r" t="t"/>
              <a:pathLst>
                <a:path extrusionOk="0" h="2630" w="3904">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8"/>
            <p:cNvSpPr/>
            <p:nvPr/>
          </p:nvSpPr>
          <p:spPr>
            <a:xfrm>
              <a:off x="4279900" y="2526750"/>
              <a:ext cx="48375" cy="134800"/>
            </a:xfrm>
            <a:custGeom>
              <a:rect b="b" l="l" r="r" t="t"/>
              <a:pathLst>
                <a:path extrusionOk="0" h="5392" w="1935">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8"/>
            <p:cNvSpPr/>
            <p:nvPr/>
          </p:nvSpPr>
          <p:spPr>
            <a:xfrm>
              <a:off x="4231525" y="2535600"/>
              <a:ext cx="48400" cy="126775"/>
            </a:xfrm>
            <a:custGeom>
              <a:rect b="b" l="l" r="r" t="t"/>
              <a:pathLst>
                <a:path extrusionOk="0" h="5071" w="1936">
                  <a:moveTo>
                    <a:pt x="1935" y="0"/>
                  </a:moveTo>
                  <a:cubicBezTo>
                    <a:pt x="1135" y="500"/>
                    <a:pt x="468" y="1234"/>
                    <a:pt x="1" y="2068"/>
                  </a:cubicBezTo>
                  <a:lnTo>
                    <a:pt x="1935" y="5070"/>
                  </a:ln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8"/>
            <p:cNvSpPr/>
            <p:nvPr/>
          </p:nvSpPr>
          <p:spPr>
            <a:xfrm>
              <a:off x="4201500" y="2587300"/>
              <a:ext cx="78425" cy="80900"/>
            </a:xfrm>
            <a:custGeom>
              <a:rect b="b" l="l" r="r" t="t"/>
              <a:pathLst>
                <a:path extrusionOk="0" h="3236" w="3137">
                  <a:moveTo>
                    <a:pt x="1202" y="0"/>
                  </a:moveTo>
                  <a:cubicBezTo>
                    <a:pt x="634" y="1001"/>
                    <a:pt x="234" y="2102"/>
                    <a:pt x="1" y="3236"/>
                  </a:cubicBezTo>
                  <a:lnTo>
                    <a:pt x="3136" y="3002"/>
                  </a:lnTo>
                  <a:lnTo>
                    <a:pt x="12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8"/>
            <p:cNvSpPr/>
            <p:nvPr/>
          </p:nvSpPr>
          <p:spPr>
            <a:xfrm>
              <a:off x="4201500" y="2535600"/>
              <a:ext cx="78425" cy="132600"/>
            </a:xfrm>
            <a:custGeom>
              <a:rect b="b" l="l" r="r" t="t"/>
              <a:pathLst>
                <a:path extrusionOk="0" h="5304" w="3137">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8"/>
            <p:cNvSpPr/>
            <p:nvPr/>
          </p:nvSpPr>
          <p:spPr>
            <a:xfrm>
              <a:off x="4279900" y="2531425"/>
              <a:ext cx="77575" cy="130125"/>
            </a:xfrm>
            <a:custGeom>
              <a:rect b="b" l="l" r="r" t="t"/>
              <a:pathLst>
                <a:path extrusionOk="0" h="5205" w="3103">
                  <a:moveTo>
                    <a:pt x="1935" y="0"/>
                  </a:moveTo>
                  <a:lnTo>
                    <a:pt x="0" y="5204"/>
                  </a:lnTo>
                  <a:lnTo>
                    <a:pt x="3102" y="1835"/>
                  </a:lnTo>
                  <a:cubicBezTo>
                    <a:pt x="3002" y="1068"/>
                    <a:pt x="2569" y="401"/>
                    <a:pt x="193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8"/>
            <p:cNvSpPr/>
            <p:nvPr/>
          </p:nvSpPr>
          <p:spPr>
            <a:xfrm>
              <a:off x="4197325" y="2661525"/>
              <a:ext cx="82600" cy="85075"/>
            </a:xfrm>
            <a:custGeom>
              <a:rect b="b" l="l" r="r" t="t"/>
              <a:pathLst>
                <a:path extrusionOk="0" h="3403" w="3304">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8"/>
            <p:cNvSpPr/>
            <p:nvPr/>
          </p:nvSpPr>
          <p:spPr>
            <a:xfrm>
              <a:off x="4279900" y="2655675"/>
              <a:ext cx="78400" cy="80925"/>
            </a:xfrm>
            <a:custGeom>
              <a:rect b="b" l="l" r="r" t="t"/>
              <a:pathLst>
                <a:path extrusionOk="0" h="3237" w="3136">
                  <a:moveTo>
                    <a:pt x="3136" y="1"/>
                  </a:moveTo>
                  <a:lnTo>
                    <a:pt x="0" y="267"/>
                  </a:lnTo>
                  <a:lnTo>
                    <a:pt x="1935" y="3236"/>
                  </a:lnTo>
                  <a:cubicBezTo>
                    <a:pt x="2502" y="2235"/>
                    <a:pt x="2902"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8"/>
            <p:cNvSpPr/>
            <p:nvPr/>
          </p:nvSpPr>
          <p:spPr>
            <a:xfrm>
              <a:off x="4231525" y="2662350"/>
              <a:ext cx="48400" cy="134775"/>
            </a:xfrm>
            <a:custGeom>
              <a:rect b="b" l="l" r="r" t="t"/>
              <a:pathLst>
                <a:path extrusionOk="0" h="5391" w="1936">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8"/>
            <p:cNvSpPr/>
            <p:nvPr/>
          </p:nvSpPr>
          <p:spPr>
            <a:xfrm>
              <a:off x="4201500" y="2662350"/>
              <a:ext cx="78425" cy="130125"/>
            </a:xfrm>
            <a:custGeom>
              <a:rect b="b" l="l" r="r" t="t"/>
              <a:pathLst>
                <a:path extrusionOk="0" h="5205" w="3137">
                  <a:moveTo>
                    <a:pt x="3136" y="0"/>
                  </a:moveTo>
                  <a:lnTo>
                    <a:pt x="1" y="3369"/>
                  </a:lnTo>
                  <a:cubicBezTo>
                    <a:pt x="134" y="4103"/>
                    <a:pt x="568" y="4770"/>
                    <a:pt x="1202" y="5204"/>
                  </a:cubicBezTo>
                  <a:lnTo>
                    <a:pt x="3136"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8"/>
            <p:cNvSpPr/>
            <p:nvPr/>
          </p:nvSpPr>
          <p:spPr>
            <a:xfrm>
              <a:off x="4279900" y="2578125"/>
              <a:ext cx="82575" cy="84250"/>
            </a:xfrm>
            <a:custGeom>
              <a:rect b="b" l="l" r="r" t="t"/>
              <a:pathLst>
                <a:path extrusionOk="0" h="3370" w="3303">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8"/>
            <p:cNvSpPr/>
            <p:nvPr/>
          </p:nvSpPr>
          <p:spPr>
            <a:xfrm>
              <a:off x="4279900" y="2662350"/>
              <a:ext cx="48375" cy="125950"/>
            </a:xfrm>
            <a:custGeom>
              <a:rect b="b" l="l" r="r" t="t"/>
              <a:pathLst>
                <a:path extrusionOk="0" h="5038" w="1935">
                  <a:moveTo>
                    <a:pt x="0" y="0"/>
                  </a:moveTo>
                  <a:lnTo>
                    <a:pt x="0" y="5037"/>
                  </a:lnTo>
                  <a:cubicBezTo>
                    <a:pt x="801" y="4537"/>
                    <a:pt x="1468" y="3803"/>
                    <a:pt x="1935" y="2969"/>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8"/>
            <p:cNvSpPr/>
            <p:nvPr/>
          </p:nvSpPr>
          <p:spPr>
            <a:xfrm>
              <a:off x="4231525" y="2804600"/>
              <a:ext cx="96750" cy="65775"/>
            </a:xfrm>
            <a:custGeom>
              <a:rect b="b" l="l" r="r" t="t"/>
              <a:pathLst>
                <a:path extrusionOk="0" h="2631" w="387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8"/>
            <p:cNvSpPr/>
            <p:nvPr/>
          </p:nvSpPr>
          <p:spPr>
            <a:xfrm>
              <a:off x="4213175" y="2843000"/>
              <a:ext cx="133450" cy="87375"/>
            </a:xfrm>
            <a:custGeom>
              <a:rect b="b" l="l" r="r" t="t"/>
              <a:pathLst>
                <a:path extrusionOk="0" h="3495" w="5338">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8"/>
            <p:cNvSpPr/>
            <p:nvPr/>
          </p:nvSpPr>
          <p:spPr>
            <a:xfrm>
              <a:off x="4213175" y="2891875"/>
              <a:ext cx="133450" cy="86900"/>
            </a:xfrm>
            <a:custGeom>
              <a:rect b="b" l="l" r="r" t="t"/>
              <a:pathLst>
                <a:path extrusionOk="0" h="3476" w="5338">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8"/>
            <p:cNvSpPr/>
            <p:nvPr/>
          </p:nvSpPr>
          <p:spPr>
            <a:xfrm>
              <a:off x="4213175" y="2941375"/>
              <a:ext cx="133450" cy="86900"/>
            </a:xfrm>
            <a:custGeom>
              <a:rect b="b" l="l" r="r" t="t"/>
              <a:pathLst>
                <a:path extrusionOk="0" h="3476" w="5338">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8"/>
            <p:cNvSpPr/>
            <p:nvPr/>
          </p:nvSpPr>
          <p:spPr>
            <a:xfrm>
              <a:off x="4575950" y="2355125"/>
              <a:ext cx="48375" cy="134625"/>
            </a:xfrm>
            <a:custGeom>
              <a:rect b="b" l="l" r="r" t="t"/>
              <a:pathLst>
                <a:path extrusionOk="0" h="5385" w="1935">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8"/>
            <p:cNvSpPr/>
            <p:nvPr/>
          </p:nvSpPr>
          <p:spPr>
            <a:xfrm>
              <a:off x="4528400" y="2363800"/>
              <a:ext cx="47575" cy="125950"/>
            </a:xfrm>
            <a:custGeom>
              <a:rect b="b" l="l" r="r" t="t"/>
              <a:pathLst>
                <a:path extrusionOk="0" h="5038" w="1903">
                  <a:moveTo>
                    <a:pt x="1902" y="1"/>
                  </a:moveTo>
                  <a:cubicBezTo>
                    <a:pt x="1101" y="501"/>
                    <a:pt x="434" y="1235"/>
                    <a:pt x="1" y="2069"/>
                  </a:cubicBezTo>
                  <a:lnTo>
                    <a:pt x="1902" y="5037"/>
                  </a:lnTo>
                  <a:lnTo>
                    <a:pt x="19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8"/>
            <p:cNvSpPr/>
            <p:nvPr/>
          </p:nvSpPr>
          <p:spPr>
            <a:xfrm>
              <a:off x="4498375" y="2415500"/>
              <a:ext cx="78425" cy="80925"/>
            </a:xfrm>
            <a:custGeom>
              <a:rect b="b" l="l" r="r" t="t"/>
              <a:pathLst>
                <a:path extrusionOk="0" h="3237" w="3137">
                  <a:moveTo>
                    <a:pt x="1202" y="1"/>
                  </a:moveTo>
                  <a:cubicBezTo>
                    <a:pt x="601" y="1001"/>
                    <a:pt x="201" y="2102"/>
                    <a:pt x="1" y="3236"/>
                  </a:cubicBezTo>
                  <a:lnTo>
                    <a:pt x="3136" y="3003"/>
                  </a:lnTo>
                  <a:lnTo>
                    <a:pt x="12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8"/>
            <p:cNvSpPr/>
            <p:nvPr/>
          </p:nvSpPr>
          <p:spPr>
            <a:xfrm>
              <a:off x="4576775" y="2360475"/>
              <a:ext cx="77575" cy="130100"/>
            </a:xfrm>
            <a:custGeom>
              <a:rect b="b" l="l" r="r" t="t"/>
              <a:pathLst>
                <a:path extrusionOk="0" h="5204" w="3103">
                  <a:moveTo>
                    <a:pt x="1902" y="0"/>
                  </a:moveTo>
                  <a:lnTo>
                    <a:pt x="0" y="5204"/>
                  </a:lnTo>
                  <a:lnTo>
                    <a:pt x="3103" y="1835"/>
                  </a:lnTo>
                  <a:cubicBezTo>
                    <a:pt x="3003" y="1068"/>
                    <a:pt x="2569" y="400"/>
                    <a:pt x="190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8"/>
            <p:cNvSpPr/>
            <p:nvPr/>
          </p:nvSpPr>
          <p:spPr>
            <a:xfrm>
              <a:off x="4494225" y="2489725"/>
              <a:ext cx="82575" cy="85075"/>
            </a:xfrm>
            <a:custGeom>
              <a:rect b="b" l="l" r="r" t="t"/>
              <a:pathLst>
                <a:path extrusionOk="0" h="3403" w="3303">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8"/>
            <p:cNvSpPr/>
            <p:nvPr/>
          </p:nvSpPr>
          <p:spPr>
            <a:xfrm>
              <a:off x="4575950" y="2483875"/>
              <a:ext cx="78400" cy="80925"/>
            </a:xfrm>
            <a:custGeom>
              <a:rect b="b" l="l" r="r" t="t"/>
              <a:pathLst>
                <a:path extrusionOk="0" h="3237" w="3136">
                  <a:moveTo>
                    <a:pt x="3136" y="1"/>
                  </a:moveTo>
                  <a:lnTo>
                    <a:pt x="0" y="234"/>
                  </a:lnTo>
                  <a:lnTo>
                    <a:pt x="1935" y="3237"/>
                  </a:lnTo>
                  <a:cubicBezTo>
                    <a:pt x="2535" y="2236"/>
                    <a:pt x="2935"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8"/>
            <p:cNvSpPr/>
            <p:nvPr/>
          </p:nvSpPr>
          <p:spPr>
            <a:xfrm>
              <a:off x="4528400" y="2489725"/>
              <a:ext cx="47575" cy="135625"/>
            </a:xfrm>
            <a:custGeom>
              <a:rect b="b" l="l" r="r" t="t"/>
              <a:pathLst>
                <a:path extrusionOk="0" h="5425" w="1903">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8"/>
            <p:cNvSpPr/>
            <p:nvPr/>
          </p:nvSpPr>
          <p:spPr>
            <a:xfrm>
              <a:off x="4498375" y="2490550"/>
              <a:ext cx="78425" cy="130125"/>
            </a:xfrm>
            <a:custGeom>
              <a:rect b="b" l="l" r="r" t="t"/>
              <a:pathLst>
                <a:path extrusionOk="0" h="5205" w="3137">
                  <a:moveTo>
                    <a:pt x="3136" y="1"/>
                  </a:moveTo>
                  <a:lnTo>
                    <a:pt x="1" y="3370"/>
                  </a:lnTo>
                  <a:cubicBezTo>
                    <a:pt x="134" y="4104"/>
                    <a:pt x="568" y="4771"/>
                    <a:pt x="1202" y="5205"/>
                  </a:cubicBezTo>
                  <a:lnTo>
                    <a:pt x="3136"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8"/>
            <p:cNvSpPr/>
            <p:nvPr/>
          </p:nvSpPr>
          <p:spPr>
            <a:xfrm>
              <a:off x="4494225" y="2363800"/>
              <a:ext cx="81750" cy="256875"/>
            </a:xfrm>
            <a:custGeom>
              <a:rect b="b" l="l" r="r" t="t"/>
              <a:pathLst>
                <a:path extrusionOk="0" h="10275" w="327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8"/>
            <p:cNvSpPr/>
            <p:nvPr/>
          </p:nvSpPr>
          <p:spPr>
            <a:xfrm>
              <a:off x="4575950" y="2406325"/>
              <a:ext cx="82575" cy="84250"/>
            </a:xfrm>
            <a:custGeom>
              <a:rect b="b" l="l" r="r" t="t"/>
              <a:pathLst>
                <a:path extrusionOk="0" h="3370" w="3303">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8"/>
            <p:cNvSpPr/>
            <p:nvPr/>
          </p:nvSpPr>
          <p:spPr>
            <a:xfrm>
              <a:off x="4576775" y="2489725"/>
              <a:ext cx="47550" cy="126775"/>
            </a:xfrm>
            <a:custGeom>
              <a:rect b="b" l="l" r="r" t="t"/>
              <a:pathLst>
                <a:path extrusionOk="0" h="5071" w="1902">
                  <a:moveTo>
                    <a:pt x="0" y="0"/>
                  </a:moveTo>
                  <a:lnTo>
                    <a:pt x="0" y="5071"/>
                  </a:lnTo>
                  <a:cubicBezTo>
                    <a:pt x="801" y="4570"/>
                    <a:pt x="1468" y="3837"/>
                    <a:pt x="1902" y="3003"/>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8"/>
            <p:cNvSpPr/>
            <p:nvPr/>
          </p:nvSpPr>
          <p:spPr>
            <a:xfrm>
              <a:off x="4527575" y="2633350"/>
              <a:ext cx="97600" cy="66025"/>
            </a:xfrm>
            <a:custGeom>
              <a:rect b="b" l="l" r="r" t="t"/>
              <a:pathLst>
                <a:path extrusionOk="0" h="2641" w="3904">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8"/>
            <p:cNvSpPr/>
            <p:nvPr/>
          </p:nvSpPr>
          <p:spPr>
            <a:xfrm>
              <a:off x="4510050" y="2671725"/>
              <a:ext cx="132625" cy="86900"/>
            </a:xfrm>
            <a:custGeom>
              <a:rect b="b" l="l" r="r" t="t"/>
              <a:pathLst>
                <a:path extrusionOk="0" h="3476" w="5305">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8"/>
            <p:cNvSpPr/>
            <p:nvPr/>
          </p:nvSpPr>
          <p:spPr>
            <a:xfrm>
              <a:off x="4510050" y="2720925"/>
              <a:ext cx="132625" cy="86900"/>
            </a:xfrm>
            <a:custGeom>
              <a:rect b="b" l="l" r="r" t="t"/>
              <a:pathLst>
                <a:path extrusionOk="0" h="3476" w="5305">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8"/>
            <p:cNvSpPr/>
            <p:nvPr/>
          </p:nvSpPr>
          <p:spPr>
            <a:xfrm>
              <a:off x="4510050" y="2770425"/>
              <a:ext cx="132625" cy="86600"/>
            </a:xfrm>
            <a:custGeom>
              <a:rect b="b" l="l" r="r" t="t"/>
              <a:pathLst>
                <a:path extrusionOk="0" h="3464" w="5305">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8"/>
            <p:cNvSpPr/>
            <p:nvPr/>
          </p:nvSpPr>
          <p:spPr>
            <a:xfrm>
              <a:off x="3869600" y="3939900"/>
              <a:ext cx="705525" cy="449050"/>
            </a:xfrm>
            <a:custGeom>
              <a:rect b="b" l="l" r="r" t="t"/>
              <a:pathLst>
                <a:path extrusionOk="0" h="17962" w="28221">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8"/>
            <p:cNvSpPr/>
            <p:nvPr/>
          </p:nvSpPr>
          <p:spPr>
            <a:xfrm>
              <a:off x="3870425" y="3939900"/>
              <a:ext cx="684700" cy="412025"/>
            </a:xfrm>
            <a:custGeom>
              <a:rect b="b" l="l" r="r" t="t"/>
              <a:pathLst>
                <a:path extrusionOk="0" h="16481" w="27388">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8"/>
            <p:cNvSpPr/>
            <p:nvPr/>
          </p:nvSpPr>
          <p:spPr>
            <a:xfrm>
              <a:off x="3870425" y="4306625"/>
              <a:ext cx="61750" cy="82600"/>
            </a:xfrm>
            <a:custGeom>
              <a:rect b="b" l="l" r="r" t="t"/>
              <a:pathLst>
                <a:path extrusionOk="0" h="3304" w="247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8"/>
            <p:cNvSpPr/>
            <p:nvPr/>
          </p:nvSpPr>
          <p:spPr>
            <a:xfrm>
              <a:off x="3752850" y="4317950"/>
              <a:ext cx="166800" cy="126325"/>
            </a:xfrm>
            <a:custGeom>
              <a:rect b="b" l="l" r="r" t="t"/>
              <a:pathLst>
                <a:path extrusionOk="0" h="5053" w="6672">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8"/>
            <p:cNvSpPr/>
            <p:nvPr/>
          </p:nvSpPr>
          <p:spPr>
            <a:xfrm>
              <a:off x="3752850" y="4317950"/>
              <a:ext cx="156800" cy="98175"/>
            </a:xfrm>
            <a:custGeom>
              <a:rect b="b" l="l" r="r" t="t"/>
              <a:pathLst>
                <a:path extrusionOk="0" h="3927" w="6272">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8"/>
            <p:cNvSpPr/>
            <p:nvPr/>
          </p:nvSpPr>
          <p:spPr>
            <a:xfrm>
              <a:off x="2877225" y="4206575"/>
              <a:ext cx="1028250" cy="733475"/>
            </a:xfrm>
            <a:custGeom>
              <a:rect b="b" l="l" r="r" t="t"/>
              <a:pathLst>
                <a:path extrusionOk="0" h="29339" w="4113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8"/>
            <p:cNvSpPr/>
            <p:nvPr/>
          </p:nvSpPr>
          <p:spPr>
            <a:xfrm>
              <a:off x="2827200" y="4206575"/>
              <a:ext cx="1128325" cy="593375"/>
            </a:xfrm>
            <a:custGeom>
              <a:rect b="b" l="l" r="r" t="t"/>
              <a:pathLst>
                <a:path extrusionOk="0" h="23735" w="45133">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8"/>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8"/>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8"/>
            <p:cNvSpPr/>
            <p:nvPr/>
          </p:nvSpPr>
          <p:spPr>
            <a:xfrm>
              <a:off x="2931425" y="4319375"/>
              <a:ext cx="919850" cy="431150"/>
            </a:xfrm>
            <a:custGeom>
              <a:rect b="b" l="l" r="r" t="t"/>
              <a:pathLst>
                <a:path extrusionOk="0" h="17246" w="36794">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8"/>
            <p:cNvSpPr/>
            <p:nvPr/>
          </p:nvSpPr>
          <p:spPr>
            <a:xfrm>
              <a:off x="2876575" y="4456975"/>
              <a:ext cx="393450" cy="474525"/>
            </a:xfrm>
            <a:custGeom>
              <a:rect b="b" l="l" r="r" t="t"/>
              <a:pathLst>
                <a:path extrusionOk="0" h="18981" w="15738">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8"/>
            <p:cNvSpPr/>
            <p:nvPr/>
          </p:nvSpPr>
          <p:spPr>
            <a:xfrm>
              <a:off x="5541625" y="3824800"/>
              <a:ext cx="190175" cy="206525"/>
            </a:xfrm>
            <a:custGeom>
              <a:rect b="b" l="l" r="r" t="t"/>
              <a:pathLst>
                <a:path extrusionOk="0" h="8261" w="7607">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8"/>
            <p:cNvSpPr/>
            <p:nvPr/>
          </p:nvSpPr>
          <p:spPr>
            <a:xfrm>
              <a:off x="5641700" y="3903225"/>
              <a:ext cx="79250" cy="50900"/>
            </a:xfrm>
            <a:custGeom>
              <a:rect b="b" l="l" r="r" t="t"/>
              <a:pathLst>
                <a:path extrusionOk="0" h="2036" w="317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8"/>
            <p:cNvSpPr/>
            <p:nvPr/>
          </p:nvSpPr>
          <p:spPr>
            <a:xfrm>
              <a:off x="5161350" y="4096700"/>
              <a:ext cx="343600" cy="169475"/>
            </a:xfrm>
            <a:custGeom>
              <a:rect b="b" l="l" r="r" t="t"/>
              <a:pathLst>
                <a:path extrusionOk="0" h="6779" w="13744">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8"/>
            <p:cNvSpPr/>
            <p:nvPr/>
          </p:nvSpPr>
          <p:spPr>
            <a:xfrm>
              <a:off x="5389850" y="4065025"/>
              <a:ext cx="96775" cy="61850"/>
            </a:xfrm>
            <a:custGeom>
              <a:rect b="b" l="l" r="r" t="t"/>
              <a:pathLst>
                <a:path extrusionOk="0" h="2474" w="3871">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8"/>
            <p:cNvSpPr/>
            <p:nvPr/>
          </p:nvSpPr>
          <p:spPr>
            <a:xfrm>
              <a:off x="5304800" y="2746850"/>
              <a:ext cx="454500" cy="1330275"/>
            </a:xfrm>
            <a:custGeom>
              <a:rect b="b" l="l" r="r" t="t"/>
              <a:pathLst>
                <a:path extrusionOk="0" h="53211" w="1818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8"/>
            <p:cNvSpPr/>
            <p:nvPr/>
          </p:nvSpPr>
          <p:spPr>
            <a:xfrm>
              <a:off x="5537450" y="2982575"/>
              <a:ext cx="156800" cy="322825"/>
            </a:xfrm>
            <a:custGeom>
              <a:rect b="b" l="l" r="r" t="t"/>
              <a:pathLst>
                <a:path extrusionOk="0" h="12913" w="6272">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8"/>
            <p:cNvSpPr/>
            <p:nvPr/>
          </p:nvSpPr>
          <p:spPr>
            <a:xfrm>
              <a:off x="5465750" y="2180325"/>
              <a:ext cx="146775" cy="168500"/>
            </a:xfrm>
            <a:custGeom>
              <a:rect b="b" l="l" r="r" t="t"/>
              <a:pathLst>
                <a:path extrusionOk="0" h="6740" w="5871">
                  <a:moveTo>
                    <a:pt x="5304" y="1"/>
                  </a:moveTo>
                  <a:lnTo>
                    <a:pt x="0" y="1168"/>
                  </a:lnTo>
                  <a:lnTo>
                    <a:pt x="634" y="6739"/>
                  </a:lnTo>
                  <a:lnTo>
                    <a:pt x="5871" y="6472"/>
                  </a:lnTo>
                  <a:lnTo>
                    <a:pt x="5304"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8"/>
            <p:cNvSpPr/>
            <p:nvPr/>
          </p:nvSpPr>
          <p:spPr>
            <a:xfrm>
              <a:off x="5648375" y="2262475"/>
              <a:ext cx="156800" cy="407400"/>
            </a:xfrm>
            <a:custGeom>
              <a:rect b="b" l="l" r="r" t="t"/>
              <a:pathLst>
                <a:path extrusionOk="0" h="16296" w="6272">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8"/>
            <p:cNvSpPr/>
            <p:nvPr/>
          </p:nvSpPr>
          <p:spPr>
            <a:xfrm>
              <a:off x="5311475" y="2262000"/>
              <a:ext cx="448675" cy="683300"/>
            </a:xfrm>
            <a:custGeom>
              <a:rect b="b" l="l" r="r" t="t"/>
              <a:pathLst>
                <a:path extrusionOk="0" h="27332" w="17947">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8"/>
            <p:cNvSpPr/>
            <p:nvPr/>
          </p:nvSpPr>
          <p:spPr>
            <a:xfrm>
              <a:off x="5434875" y="2232375"/>
              <a:ext cx="195175" cy="84600"/>
            </a:xfrm>
            <a:custGeom>
              <a:rect b="b" l="l" r="r" t="t"/>
              <a:pathLst>
                <a:path extrusionOk="0" h="3384" w="7807">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8"/>
            <p:cNvSpPr/>
            <p:nvPr/>
          </p:nvSpPr>
          <p:spPr>
            <a:xfrm>
              <a:off x="4810275" y="2106950"/>
              <a:ext cx="371950" cy="488700"/>
            </a:xfrm>
            <a:custGeom>
              <a:rect b="b" l="l" r="r" t="t"/>
              <a:pathLst>
                <a:path extrusionOk="0" h="19548" w="14878">
                  <a:moveTo>
                    <a:pt x="10408" y="1"/>
                  </a:moveTo>
                  <a:lnTo>
                    <a:pt x="0" y="5438"/>
                  </a:lnTo>
                  <a:lnTo>
                    <a:pt x="5171" y="19548"/>
                  </a:lnTo>
                  <a:lnTo>
                    <a:pt x="14878" y="14111"/>
                  </a:lnTo>
                  <a:lnTo>
                    <a:pt x="10408"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8"/>
            <p:cNvSpPr/>
            <p:nvPr/>
          </p:nvSpPr>
          <p:spPr>
            <a:xfrm>
              <a:off x="4840300" y="2141150"/>
              <a:ext cx="317750" cy="417825"/>
            </a:xfrm>
            <a:custGeom>
              <a:rect b="b" l="l" r="r" t="t"/>
              <a:pathLst>
                <a:path extrusionOk="0" h="16713" w="12710">
                  <a:moveTo>
                    <a:pt x="8740" y="0"/>
                  </a:moveTo>
                  <a:lnTo>
                    <a:pt x="0" y="4570"/>
                  </a:lnTo>
                  <a:lnTo>
                    <a:pt x="4570" y="16712"/>
                  </a:lnTo>
                  <a:lnTo>
                    <a:pt x="12709" y="12142"/>
                  </a:lnTo>
                  <a:lnTo>
                    <a:pt x="8740"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8"/>
            <p:cNvSpPr/>
            <p:nvPr/>
          </p:nvSpPr>
          <p:spPr>
            <a:xfrm>
              <a:off x="4894500" y="2160825"/>
              <a:ext cx="118450" cy="70400"/>
            </a:xfrm>
            <a:custGeom>
              <a:rect b="b" l="l" r="r" t="t"/>
              <a:pathLst>
                <a:path extrusionOk="0" h="2816" w="4738">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8"/>
            <p:cNvSpPr/>
            <p:nvPr/>
          </p:nvSpPr>
          <p:spPr>
            <a:xfrm>
              <a:off x="4873650" y="2127300"/>
              <a:ext cx="137625" cy="80575"/>
            </a:xfrm>
            <a:custGeom>
              <a:rect b="b" l="l" r="r" t="t"/>
              <a:pathLst>
                <a:path extrusionOk="0" h="3223" w="5505">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8"/>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8"/>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8"/>
            <p:cNvSpPr/>
            <p:nvPr/>
          </p:nvSpPr>
          <p:spPr>
            <a:xfrm>
              <a:off x="4897825" y="2161250"/>
              <a:ext cx="117625" cy="70825"/>
            </a:xfrm>
            <a:custGeom>
              <a:rect b="b" l="l" r="r" t="t"/>
              <a:pathLst>
                <a:path extrusionOk="0" h="2833" w="4705">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8"/>
            <p:cNvSpPr/>
            <p:nvPr/>
          </p:nvSpPr>
          <p:spPr>
            <a:xfrm>
              <a:off x="5075450" y="2313775"/>
              <a:ext cx="371975" cy="481475"/>
            </a:xfrm>
            <a:custGeom>
              <a:rect b="b" l="l" r="r" t="t"/>
              <a:pathLst>
                <a:path extrusionOk="0" h="19259" w="14879">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8"/>
            <p:cNvSpPr/>
            <p:nvPr/>
          </p:nvSpPr>
          <p:spPr>
            <a:xfrm>
              <a:off x="4788600" y="2344650"/>
              <a:ext cx="331075" cy="449475"/>
            </a:xfrm>
            <a:custGeom>
              <a:rect b="b" l="l" r="r" t="t"/>
              <a:pathLst>
                <a:path extrusionOk="0" h="17979" w="13243">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8"/>
            <p:cNvSpPr/>
            <p:nvPr/>
          </p:nvSpPr>
          <p:spPr>
            <a:xfrm>
              <a:off x="4974550" y="2310350"/>
              <a:ext cx="464525" cy="491400"/>
            </a:xfrm>
            <a:custGeom>
              <a:rect b="b" l="l" r="r" t="t"/>
              <a:pathLst>
                <a:path extrusionOk="0" h="19656" w="18581">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8"/>
            <p:cNvSpPr/>
            <p:nvPr/>
          </p:nvSpPr>
          <p:spPr>
            <a:xfrm>
              <a:off x="5340650" y="2040225"/>
              <a:ext cx="32550" cy="63425"/>
            </a:xfrm>
            <a:custGeom>
              <a:rect b="b" l="l" r="r" t="t"/>
              <a:pathLst>
                <a:path extrusionOk="0" h="2537" w="1302">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8"/>
            <p:cNvSpPr/>
            <p:nvPr/>
          </p:nvSpPr>
          <p:spPr>
            <a:xfrm>
              <a:off x="5336475" y="1993425"/>
              <a:ext cx="90925" cy="78525"/>
            </a:xfrm>
            <a:custGeom>
              <a:rect b="b" l="l" r="r" t="t"/>
              <a:pathLst>
                <a:path extrusionOk="0" h="3141" w="3637">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8"/>
            <p:cNvSpPr/>
            <p:nvPr/>
          </p:nvSpPr>
          <p:spPr>
            <a:xfrm>
              <a:off x="5365675" y="1895975"/>
              <a:ext cx="318575" cy="323250"/>
            </a:xfrm>
            <a:custGeom>
              <a:rect b="b" l="l" r="r" t="t"/>
              <a:pathLst>
                <a:path extrusionOk="0" h="12930" w="12743">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8"/>
            <p:cNvSpPr/>
            <p:nvPr/>
          </p:nvSpPr>
          <p:spPr>
            <a:xfrm>
              <a:off x="5395700" y="2197025"/>
              <a:ext cx="70900" cy="22000"/>
            </a:xfrm>
            <a:custGeom>
              <a:rect b="b" l="l" r="r" t="t"/>
              <a:pathLst>
                <a:path extrusionOk="0" h="880" w="2836">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8"/>
            <p:cNvSpPr/>
            <p:nvPr/>
          </p:nvSpPr>
          <p:spPr>
            <a:xfrm>
              <a:off x="5353150" y="2024400"/>
              <a:ext cx="117625" cy="23375"/>
            </a:xfrm>
            <a:custGeom>
              <a:rect b="b" l="l" r="r" t="t"/>
              <a:pathLst>
                <a:path extrusionOk="0" h="935" w="4705">
                  <a:moveTo>
                    <a:pt x="1" y="0"/>
                  </a:moveTo>
                  <a:lnTo>
                    <a:pt x="1" y="367"/>
                  </a:lnTo>
                  <a:lnTo>
                    <a:pt x="4537" y="934"/>
                  </a:lnTo>
                  <a:lnTo>
                    <a:pt x="4704" y="6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8"/>
            <p:cNvSpPr/>
            <p:nvPr/>
          </p:nvSpPr>
          <p:spPr>
            <a:xfrm>
              <a:off x="5333150" y="1797225"/>
              <a:ext cx="400300" cy="411575"/>
            </a:xfrm>
            <a:custGeom>
              <a:rect b="b" l="l" r="r" t="t"/>
              <a:pathLst>
                <a:path extrusionOk="0" h="16463" w="16012">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8"/>
            <p:cNvSpPr/>
            <p:nvPr/>
          </p:nvSpPr>
          <p:spPr>
            <a:xfrm>
              <a:off x="5431000" y="2035225"/>
              <a:ext cx="32275" cy="45900"/>
            </a:xfrm>
            <a:custGeom>
              <a:rect b="b" l="l" r="r" t="t"/>
              <a:pathLst>
                <a:path extrusionOk="0" h="1836" w="1291">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6" name="Google Shape;336;p18"/>
          <p:cNvSpPr txBox="1"/>
          <p:nvPr/>
        </p:nvSpPr>
        <p:spPr>
          <a:xfrm>
            <a:off x="1005200" y="3015600"/>
            <a:ext cx="3772800" cy="2075700"/>
          </a:xfrm>
          <a:prstGeom prst="rect">
            <a:avLst/>
          </a:prstGeom>
          <a:noFill/>
          <a:ln>
            <a:noFill/>
          </a:ln>
        </p:spPr>
        <p:txBody>
          <a:bodyPr anchorCtr="0" anchor="t" bIns="91425" lIns="91425" spcFirstLastPara="1" rIns="115000" wrap="square" tIns="91425">
            <a:noAutofit/>
          </a:bodyPr>
          <a:lstStyle/>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Harish Jamallamudi</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Balamurali B</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Yenkatarajalaxmimanohar Meda</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solidFill>
                  <a:schemeClr val="dk1"/>
                </a:solidFill>
                <a:latin typeface="Libre Franklin"/>
                <a:ea typeface="Libre Franklin"/>
                <a:cs typeface="Libre Franklin"/>
                <a:sym typeface="Libre Franklin"/>
              </a:rPr>
              <a:t>Amruth Reddy Nagireddy Palli</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Sai Sreeja Yalamanchi</a:t>
            </a:r>
            <a:endParaRPr b="1" sz="1500">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b="1" lang="en" sz="1500">
                <a:latin typeface="Libre Franklin"/>
                <a:ea typeface="Libre Franklin"/>
                <a:cs typeface="Libre Franklin"/>
                <a:sym typeface="Libre Franklin"/>
              </a:rPr>
              <a:t>Anirudh Boddu</a:t>
            </a:r>
            <a:endParaRPr b="1" sz="1500">
              <a:latin typeface="Libre Franklin"/>
              <a:ea typeface="Libre Franklin"/>
              <a:cs typeface="Libre Franklin"/>
              <a:sym typeface="Libre Franklin"/>
            </a:endParaRPr>
          </a:p>
          <a:p>
            <a:pPr indent="0" lvl="0" marL="457200" rtl="0" algn="l">
              <a:spcBef>
                <a:spcPts val="0"/>
              </a:spcBef>
              <a:spcAft>
                <a:spcPts val="0"/>
              </a:spcAft>
              <a:buNone/>
            </a:pPr>
            <a:r>
              <a:t/>
            </a:r>
            <a:endParaRPr b="1" sz="1500">
              <a:latin typeface="Libre Franklin"/>
              <a:ea typeface="Libre Franklin"/>
              <a:cs typeface="Libre Franklin"/>
              <a:sym typeface="Libre Franklin"/>
            </a:endParaRPr>
          </a:p>
          <a:p>
            <a:pPr indent="0" lvl="0" marL="457200" rtl="0" algn="l">
              <a:spcBef>
                <a:spcPts val="0"/>
              </a:spcBef>
              <a:spcAft>
                <a:spcPts val="0"/>
              </a:spcAft>
              <a:buNone/>
            </a:pPr>
            <a:r>
              <a:t/>
            </a:r>
            <a:endParaRPr b="1" sz="15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sz="1500">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
        <p:nvSpPr>
          <p:cNvPr id="337" name="Google Shape;337;p18"/>
          <p:cNvSpPr txBox="1"/>
          <p:nvPr/>
        </p:nvSpPr>
        <p:spPr>
          <a:xfrm>
            <a:off x="1584818" y="2571761"/>
            <a:ext cx="4554300" cy="6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Libre Franklin"/>
                <a:ea typeface="Libre Franklin"/>
                <a:cs typeface="Libre Franklin"/>
                <a:sym typeface="Libre Franklin"/>
              </a:rPr>
              <a:t>-</a:t>
            </a:r>
            <a:r>
              <a:rPr i="1" lang="en" sz="1600">
                <a:latin typeface="Libre Franklin"/>
                <a:ea typeface="Libre Franklin"/>
                <a:cs typeface="Libre Franklin"/>
                <a:sym typeface="Libre Franklin"/>
              </a:rPr>
              <a:t>To Predict the Customer Churn in banking</a:t>
            </a:r>
            <a:endParaRPr i="1" sz="1600">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7"/>
          <p:cNvSpPr txBox="1"/>
          <p:nvPr>
            <p:ph type="title"/>
          </p:nvPr>
        </p:nvSpPr>
        <p:spPr>
          <a:xfrm>
            <a:off x="522000" y="471625"/>
            <a:ext cx="8100000" cy="63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b="1" lang="en">
                <a:latin typeface="Times New Roman"/>
                <a:ea typeface="Times New Roman"/>
                <a:cs typeface="Times New Roman"/>
                <a:sym typeface="Times New Roman"/>
              </a:rPr>
              <a:t>Interpretation</a:t>
            </a:r>
            <a:endParaRPr b="1">
              <a:latin typeface="Times New Roman"/>
              <a:ea typeface="Times New Roman"/>
              <a:cs typeface="Times New Roman"/>
              <a:sym typeface="Times New Roman"/>
            </a:endParaRPr>
          </a:p>
        </p:txBody>
      </p:sp>
      <p:sp>
        <p:nvSpPr>
          <p:cNvPr id="398" name="Google Shape;398;p27"/>
          <p:cNvSpPr txBox="1"/>
          <p:nvPr>
            <p:ph idx="2" type="body"/>
          </p:nvPr>
        </p:nvSpPr>
        <p:spPr>
          <a:xfrm>
            <a:off x="5207150" y="1391700"/>
            <a:ext cx="3379200" cy="326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b="0">
              <a:solidFill>
                <a:schemeClr val="dk1"/>
              </a:solidFill>
            </a:endParaRPr>
          </a:p>
          <a:p>
            <a:pPr indent="0" lvl="0" marL="457200" rtl="0" algn="l">
              <a:lnSpc>
                <a:spcPct val="150000"/>
              </a:lnSpc>
              <a:spcBef>
                <a:spcPts val="0"/>
              </a:spcBef>
              <a:spcAft>
                <a:spcPts val="0"/>
              </a:spcAft>
              <a:buNone/>
            </a:pPr>
            <a:r>
              <a:t/>
            </a:r>
            <a:endParaRPr/>
          </a:p>
        </p:txBody>
      </p:sp>
      <p:sp>
        <p:nvSpPr>
          <p:cNvPr id="399" name="Google Shape;399;p27"/>
          <p:cNvSpPr txBox="1"/>
          <p:nvPr/>
        </p:nvSpPr>
        <p:spPr>
          <a:xfrm>
            <a:off x="979100" y="1240175"/>
            <a:ext cx="7167000" cy="37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A density plot, a form of data visualization, employs 'kernel smoothing' to depict a smooth, continuous version of a histogram derived from the dataset.</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The x-axis represents the values of the specified columns:CreditScore, Tenure,Balance,</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NumOfProducts, and EstimatedSalary.</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The y-axis represents the </a:t>
            </a:r>
            <a:r>
              <a:rPr lang="en" sz="1500">
                <a:solidFill>
                  <a:schemeClr val="dk1"/>
                </a:solidFill>
                <a:latin typeface="Times New Roman"/>
                <a:ea typeface="Times New Roman"/>
                <a:cs typeface="Times New Roman"/>
                <a:sym typeface="Times New Roman"/>
              </a:rPr>
              <a:t>density</a:t>
            </a:r>
            <a:r>
              <a:rPr lang="en" sz="1500">
                <a:solidFill>
                  <a:schemeClr val="dk1"/>
                </a:solidFill>
                <a:latin typeface="Times New Roman"/>
                <a:ea typeface="Times New Roman"/>
                <a:cs typeface="Times New Roman"/>
                <a:sym typeface="Times New Roman"/>
              </a:rPr>
              <a:t> of these values, </a:t>
            </a:r>
            <a:r>
              <a:rPr lang="en" sz="1500">
                <a:solidFill>
                  <a:schemeClr val="dk1"/>
                </a:solidFill>
                <a:latin typeface="Times New Roman"/>
                <a:ea typeface="Times New Roman"/>
                <a:cs typeface="Times New Roman"/>
                <a:sym typeface="Times New Roman"/>
              </a:rPr>
              <a:t>indicating</a:t>
            </a:r>
            <a:r>
              <a:rPr lang="en" sz="1500">
                <a:solidFill>
                  <a:schemeClr val="dk1"/>
                </a:solidFill>
                <a:latin typeface="Times New Roman"/>
                <a:ea typeface="Times New Roman"/>
                <a:cs typeface="Times New Roman"/>
                <a:sym typeface="Times New Roman"/>
              </a:rPr>
              <a:t> how frequent these values occurs in the dataset.</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Each </a:t>
            </a:r>
            <a:r>
              <a:rPr lang="en" sz="1500">
                <a:solidFill>
                  <a:schemeClr val="dk1"/>
                </a:solidFill>
                <a:latin typeface="Times New Roman"/>
                <a:ea typeface="Times New Roman"/>
                <a:cs typeface="Times New Roman"/>
                <a:sym typeface="Times New Roman"/>
              </a:rPr>
              <a:t>curve</a:t>
            </a:r>
            <a:r>
              <a:rPr lang="en" sz="1500">
                <a:solidFill>
                  <a:schemeClr val="dk1"/>
                </a:solidFill>
                <a:latin typeface="Times New Roman"/>
                <a:ea typeface="Times New Roman"/>
                <a:cs typeface="Times New Roman"/>
                <a:sym typeface="Times New Roman"/>
              </a:rPr>
              <a:t> represents the density plot for a specific column, showing the distribution of values for the column. The areas under the curves represent the estimated probability density of the respective variables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The </a:t>
            </a:r>
            <a:r>
              <a:rPr lang="en" sz="1500">
                <a:solidFill>
                  <a:schemeClr val="dk1"/>
                </a:solidFill>
                <a:latin typeface="Times New Roman"/>
                <a:ea typeface="Times New Roman"/>
                <a:cs typeface="Times New Roman"/>
                <a:sym typeface="Times New Roman"/>
              </a:rPr>
              <a:t>density</a:t>
            </a:r>
            <a:r>
              <a:rPr lang="en" sz="1500">
                <a:solidFill>
                  <a:schemeClr val="dk1"/>
                </a:solidFill>
                <a:latin typeface="Times New Roman"/>
                <a:ea typeface="Times New Roman"/>
                <a:cs typeface="Times New Roman"/>
                <a:sym typeface="Times New Roman"/>
              </a:rPr>
              <a:t> plot provides insights into distribution and </a:t>
            </a:r>
            <a:r>
              <a:rPr lang="en" sz="1500">
                <a:solidFill>
                  <a:schemeClr val="dk1"/>
                </a:solidFill>
                <a:latin typeface="Times New Roman"/>
                <a:ea typeface="Times New Roman"/>
                <a:cs typeface="Times New Roman"/>
                <a:sym typeface="Times New Roman"/>
              </a:rPr>
              <a:t>concentration</a:t>
            </a:r>
            <a:r>
              <a:rPr lang="en" sz="1500">
                <a:solidFill>
                  <a:schemeClr val="dk1"/>
                </a:solidFill>
                <a:latin typeface="Times New Roman"/>
                <a:ea typeface="Times New Roman"/>
                <a:cs typeface="Times New Roman"/>
                <a:sym typeface="Times New Roman"/>
              </a:rPr>
              <a:t> of values for each specified variable,helping to understand their probability density and patterns within the dataset.</a:t>
            </a:r>
            <a:endParaRPr sz="1500">
              <a:solidFill>
                <a:srgbClr val="374151"/>
              </a:solidFill>
              <a:highlight>
                <a:srgbClr val="F7F7F8"/>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8"/>
          <p:cNvSpPr txBox="1"/>
          <p:nvPr>
            <p:ph type="title"/>
          </p:nvPr>
        </p:nvSpPr>
        <p:spPr>
          <a:xfrm>
            <a:off x="522000" y="50817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Box plot</a:t>
            </a:r>
            <a:endParaRPr b="1" sz="3000">
              <a:latin typeface="Times New Roman"/>
              <a:ea typeface="Times New Roman"/>
              <a:cs typeface="Times New Roman"/>
              <a:sym typeface="Times New Roman"/>
            </a:endParaRPr>
          </a:p>
        </p:txBody>
      </p:sp>
      <p:pic>
        <p:nvPicPr>
          <p:cNvPr id="405" name="Google Shape;405;p28"/>
          <p:cNvPicPr preferRelativeResize="0"/>
          <p:nvPr/>
        </p:nvPicPr>
        <p:blipFill>
          <a:blip r:embed="rId3">
            <a:alphaModFix/>
          </a:blip>
          <a:stretch>
            <a:fillRect/>
          </a:stretch>
        </p:blipFill>
        <p:spPr>
          <a:xfrm>
            <a:off x="1395075" y="1259375"/>
            <a:ext cx="6353850" cy="3388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29"/>
          <p:cNvSpPr txBox="1"/>
          <p:nvPr>
            <p:ph type="title"/>
          </p:nvPr>
        </p:nvSpPr>
        <p:spPr>
          <a:xfrm>
            <a:off x="522000" y="508175"/>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INTERPRETATION</a:t>
            </a:r>
            <a:endParaRPr b="1" sz="3000">
              <a:latin typeface="Times New Roman"/>
              <a:ea typeface="Times New Roman"/>
              <a:cs typeface="Times New Roman"/>
              <a:sym typeface="Times New Roman"/>
            </a:endParaRPr>
          </a:p>
        </p:txBody>
      </p:sp>
      <p:sp>
        <p:nvSpPr>
          <p:cNvPr id="411" name="Google Shape;411;p29"/>
          <p:cNvSpPr txBox="1"/>
          <p:nvPr/>
        </p:nvSpPr>
        <p:spPr>
          <a:xfrm>
            <a:off x="653325" y="1354175"/>
            <a:ext cx="8100000" cy="357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A Box Plot, often referred to as a Whisker plot, summarizes a dataset by displaying key properties: minimum, first quartile, median, third quartile, and maximum values. It uses a box to represent the interquartile range (from the first to the third quartile) and includes a vertical line at the median. The x-axis represents the data, while the y-axis shows the frequency distribution.</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In credit score there are some outliers in the side of lower quartile and median exist far from at center of quartile and third quartile.</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Four quartiles are equally distributed in Tenure, it has range of  10 starting from 0.</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Balance and Number of products do not have lower values and no of products has median as lowest data point and starts from 0.</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latin typeface="Times New Roman"/>
                <a:ea typeface="Times New Roman"/>
                <a:cs typeface="Times New Roman"/>
                <a:sym typeface="Times New Roman"/>
              </a:rPr>
              <a:t>Alike Tenure, Estimatedsalary also has equally distributed values and range starts from 0 to 2 lakhs.</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30"/>
          <p:cNvPicPr preferRelativeResize="0"/>
          <p:nvPr/>
        </p:nvPicPr>
        <p:blipFill>
          <a:blip r:embed="rId3">
            <a:alphaModFix/>
          </a:blip>
          <a:stretch>
            <a:fillRect/>
          </a:stretch>
        </p:blipFill>
        <p:spPr>
          <a:xfrm>
            <a:off x="1375425" y="152400"/>
            <a:ext cx="5639587" cy="4838699"/>
          </a:xfrm>
          <a:prstGeom prst="rect">
            <a:avLst/>
          </a:prstGeom>
          <a:noFill/>
          <a:ln>
            <a:noFill/>
          </a:ln>
        </p:spPr>
      </p:pic>
      <p:sp>
        <p:nvSpPr>
          <p:cNvPr id="417" name="Google Shape;417;p30"/>
          <p:cNvSpPr txBox="1"/>
          <p:nvPr/>
        </p:nvSpPr>
        <p:spPr>
          <a:xfrm>
            <a:off x="173150" y="245725"/>
            <a:ext cx="184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Libre Franklin"/>
                <a:ea typeface="Libre Franklin"/>
                <a:cs typeface="Libre Franklin"/>
                <a:sym typeface="Libre Franklin"/>
              </a:rPr>
              <a:t>Code:</a:t>
            </a:r>
            <a:endParaRPr b="1" sz="1600">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1"/>
          <p:cNvSpPr txBox="1"/>
          <p:nvPr/>
        </p:nvSpPr>
        <p:spPr>
          <a:xfrm>
            <a:off x="796325" y="3487250"/>
            <a:ext cx="7937100" cy="15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ibre Franklin"/>
                <a:ea typeface="Libre Franklin"/>
                <a:cs typeface="Libre Franklin"/>
                <a:sym typeface="Libre Franklin"/>
              </a:rPr>
              <a:t>7677 are correctly predicted as 0 using x, 286 predictions are wrongly corrected as 1 when it is 0, 1964 are wrongly predicted as 0 when they are 1, and finally 73 correctly predicted as 1.</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a:p>
            <a:pPr indent="0" lvl="0" marL="0" rtl="0" algn="l">
              <a:spcBef>
                <a:spcPts val="0"/>
              </a:spcBef>
              <a:spcAft>
                <a:spcPts val="0"/>
              </a:spcAft>
              <a:buNone/>
            </a:pPr>
            <a:r>
              <a:rPr lang="en">
                <a:latin typeface="Libre Franklin"/>
                <a:ea typeface="Libre Franklin"/>
                <a:cs typeface="Libre Franklin"/>
                <a:sym typeface="Libre Franklin"/>
              </a:rPr>
              <a:t>The linear regression plot </a:t>
            </a:r>
            <a:r>
              <a:rPr lang="en">
                <a:latin typeface="Libre Franklin"/>
                <a:ea typeface="Libre Franklin"/>
                <a:cs typeface="Libre Franklin"/>
                <a:sym typeface="Libre Franklin"/>
              </a:rPr>
              <a:t>determines</a:t>
            </a:r>
            <a:r>
              <a:rPr lang="en">
                <a:latin typeface="Libre Franklin"/>
                <a:ea typeface="Libre Franklin"/>
                <a:cs typeface="Libre Franklin"/>
                <a:sym typeface="Libre Franklin"/>
              </a:rPr>
              <a:t> that all the data is just distributed either at 0 or 1 means. People leave irrespective of age. And this output cannot be determined using </a:t>
            </a:r>
            <a:r>
              <a:rPr lang="en">
                <a:latin typeface="Libre Franklin"/>
                <a:ea typeface="Libre Franklin"/>
                <a:cs typeface="Libre Franklin"/>
                <a:sym typeface="Libre Franklin"/>
              </a:rPr>
              <a:t>linear</a:t>
            </a:r>
            <a:r>
              <a:rPr lang="en">
                <a:latin typeface="Libre Franklin"/>
                <a:ea typeface="Libre Franklin"/>
                <a:cs typeface="Libre Franklin"/>
                <a:sym typeface="Libre Franklin"/>
              </a:rPr>
              <a:t> regression. Linear equation for above line is y=0.01095741x-0.22278197</a:t>
            </a:r>
            <a:endParaRPr>
              <a:latin typeface="Libre Franklin"/>
              <a:ea typeface="Libre Franklin"/>
              <a:cs typeface="Libre Franklin"/>
              <a:sym typeface="Libre Franklin"/>
            </a:endParaRPr>
          </a:p>
          <a:p>
            <a:pPr indent="0" lvl="0" marL="0" rtl="0" algn="l">
              <a:spcBef>
                <a:spcPts val="0"/>
              </a:spcBef>
              <a:spcAft>
                <a:spcPts val="0"/>
              </a:spcAft>
              <a:buNone/>
            </a:pPr>
            <a:r>
              <a:t/>
            </a:r>
            <a:endParaRPr>
              <a:latin typeface="Libre Franklin"/>
              <a:ea typeface="Libre Franklin"/>
              <a:cs typeface="Libre Franklin"/>
              <a:sym typeface="Libre Franklin"/>
            </a:endParaRPr>
          </a:p>
        </p:txBody>
      </p:sp>
      <p:graphicFrame>
        <p:nvGraphicFramePr>
          <p:cNvPr id="423" name="Google Shape;423;p31"/>
          <p:cNvGraphicFramePr/>
          <p:nvPr/>
        </p:nvGraphicFramePr>
        <p:xfrm>
          <a:off x="573925" y="1133325"/>
          <a:ext cx="3000000" cy="3000000"/>
        </p:xfrm>
        <a:graphic>
          <a:graphicData uri="http://schemas.openxmlformats.org/drawingml/2006/table">
            <a:tbl>
              <a:tblPr>
                <a:noFill/>
                <a:tableStyleId>{65FA1992-04E7-4493-99FA-67B0B2188BAD}</a:tableStyleId>
              </a:tblPr>
              <a:tblGrid>
                <a:gridCol w="1507925"/>
                <a:gridCol w="1507925"/>
              </a:tblGrid>
              <a:tr h="506175">
                <a:tc>
                  <a:txBody>
                    <a:bodyPr/>
                    <a:lstStyle/>
                    <a:p>
                      <a:pPr indent="0" lvl="0" marL="0" rtl="0" algn="l">
                        <a:spcBef>
                          <a:spcPts val="0"/>
                        </a:spcBef>
                        <a:spcAft>
                          <a:spcPts val="0"/>
                        </a:spcAft>
                        <a:buNone/>
                      </a:pPr>
                      <a:r>
                        <a:rPr lang="en" sz="2400"/>
                        <a:t>7677</a:t>
                      </a:r>
                      <a:endParaRPr sz="24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 sz="2400">
                          <a:solidFill>
                            <a:schemeClr val="dk1"/>
                          </a:solidFill>
                          <a:highlight>
                            <a:srgbClr val="FFFFFF"/>
                          </a:highlight>
                        </a:rPr>
                        <a:t> 286</a:t>
                      </a:r>
                      <a:endParaRPr sz="24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506175">
                <a:tc>
                  <a:txBody>
                    <a:bodyPr/>
                    <a:lstStyle/>
                    <a:p>
                      <a:pPr indent="0" lvl="0" marL="0" rtl="0" algn="l">
                        <a:lnSpc>
                          <a:spcPct val="110795"/>
                        </a:lnSpc>
                        <a:spcBef>
                          <a:spcPts val="0"/>
                        </a:spcBef>
                        <a:spcAft>
                          <a:spcPts val="0"/>
                        </a:spcAft>
                        <a:buClr>
                          <a:schemeClr val="dk1"/>
                        </a:buClr>
                        <a:buSzPts val="1100"/>
                        <a:buFont typeface="Arial"/>
                        <a:buNone/>
                      </a:pPr>
                      <a:r>
                        <a:rPr lang="en" sz="2400">
                          <a:solidFill>
                            <a:schemeClr val="dk1"/>
                          </a:solidFill>
                          <a:highlight>
                            <a:srgbClr val="FFFFFF"/>
                          </a:highlight>
                        </a:rPr>
                        <a:t>1964</a:t>
                      </a:r>
                      <a:endParaRPr sz="24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l">
                        <a:lnSpc>
                          <a:spcPct val="110795"/>
                        </a:lnSpc>
                        <a:spcBef>
                          <a:spcPts val="0"/>
                        </a:spcBef>
                        <a:spcAft>
                          <a:spcPts val="0"/>
                        </a:spcAft>
                        <a:buClr>
                          <a:schemeClr val="dk1"/>
                        </a:buClr>
                        <a:buSzPts val="1100"/>
                        <a:buFont typeface="Arial"/>
                        <a:buNone/>
                      </a:pPr>
                      <a:r>
                        <a:rPr lang="en" sz="2400">
                          <a:solidFill>
                            <a:schemeClr val="dk1"/>
                          </a:solidFill>
                          <a:highlight>
                            <a:srgbClr val="FFFFFF"/>
                          </a:highlight>
                        </a:rPr>
                        <a:t>73</a:t>
                      </a:r>
                      <a:endParaRPr sz="24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pic>
        <p:nvPicPr>
          <p:cNvPr id="424" name="Google Shape;424;p31"/>
          <p:cNvPicPr preferRelativeResize="0"/>
          <p:nvPr/>
        </p:nvPicPr>
        <p:blipFill>
          <a:blip r:embed="rId3">
            <a:alphaModFix/>
          </a:blip>
          <a:stretch>
            <a:fillRect/>
          </a:stretch>
        </p:blipFill>
        <p:spPr>
          <a:xfrm>
            <a:off x="4177450" y="195825"/>
            <a:ext cx="4407750" cy="3182925"/>
          </a:xfrm>
          <a:prstGeom prst="rect">
            <a:avLst/>
          </a:prstGeom>
          <a:noFill/>
          <a:ln>
            <a:noFill/>
          </a:ln>
        </p:spPr>
      </p:pic>
      <p:sp>
        <p:nvSpPr>
          <p:cNvPr id="425" name="Google Shape;425;p31"/>
          <p:cNvSpPr txBox="1"/>
          <p:nvPr/>
        </p:nvSpPr>
        <p:spPr>
          <a:xfrm>
            <a:off x="613575" y="665775"/>
            <a:ext cx="2898000" cy="39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Libre Franklin"/>
                <a:ea typeface="Libre Franklin"/>
                <a:cs typeface="Libre Franklin"/>
                <a:sym typeface="Libre Franklin"/>
              </a:rPr>
              <a:t>Confusion Matrix</a:t>
            </a:r>
            <a:endParaRPr b="1" sz="2400">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9"/>
          <p:cNvSpPr txBox="1"/>
          <p:nvPr>
            <p:ph type="title"/>
          </p:nvPr>
        </p:nvSpPr>
        <p:spPr>
          <a:xfrm>
            <a:off x="522000" y="189825"/>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lang="en">
                <a:latin typeface="Times New Roman"/>
                <a:ea typeface="Times New Roman"/>
                <a:cs typeface="Times New Roman"/>
                <a:sym typeface="Times New Roman"/>
              </a:rPr>
              <a:t>Content</a:t>
            </a:r>
            <a:endParaRPr>
              <a:latin typeface="Times New Roman"/>
              <a:ea typeface="Times New Roman"/>
              <a:cs typeface="Times New Roman"/>
              <a:sym typeface="Times New Roman"/>
            </a:endParaRPr>
          </a:p>
        </p:txBody>
      </p:sp>
      <p:sp>
        <p:nvSpPr>
          <p:cNvPr id="343" name="Google Shape;343;p19"/>
          <p:cNvSpPr txBox="1"/>
          <p:nvPr>
            <p:ph idx="1" type="body"/>
          </p:nvPr>
        </p:nvSpPr>
        <p:spPr>
          <a:xfrm>
            <a:off x="855300" y="1096574"/>
            <a:ext cx="7784700" cy="3795600"/>
          </a:xfrm>
          <a:prstGeom prst="rect">
            <a:avLst/>
          </a:prstGeom>
          <a:noFill/>
          <a:ln>
            <a:noFill/>
          </a:ln>
        </p:spPr>
        <p:txBody>
          <a:bodyPr anchorCtr="0" anchor="t" bIns="91425" lIns="91425" spcFirstLastPara="1" rIns="91425" wrap="square" tIns="91425">
            <a:noAutofit/>
          </a:bodyPr>
          <a:lstStyle/>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Title and Author</a:t>
            </a:r>
            <a:endParaRPr b="1" sz="1600">
              <a:solidFill>
                <a:schemeClr val="dk1"/>
              </a:solidFill>
              <a:latin typeface="Times New Roman"/>
              <a:ea typeface="Times New Roman"/>
              <a:cs typeface="Times New Roman"/>
              <a:sym typeface="Times New Roman"/>
            </a:endParaRPr>
          </a:p>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Content </a:t>
            </a:r>
            <a:endParaRPr b="1" sz="1600">
              <a:solidFill>
                <a:schemeClr val="dk1"/>
              </a:solidFill>
              <a:latin typeface="Times New Roman"/>
              <a:ea typeface="Times New Roman"/>
              <a:cs typeface="Times New Roman"/>
              <a:sym typeface="Times New Roman"/>
            </a:endParaRPr>
          </a:p>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Data Description</a:t>
            </a:r>
            <a:endParaRPr>
              <a:latin typeface="Times New Roman"/>
              <a:ea typeface="Times New Roman"/>
              <a:cs typeface="Times New Roman"/>
              <a:sym typeface="Times New Roman"/>
            </a:endParaRPr>
          </a:p>
          <a:p>
            <a:pPr indent="-285750" lvl="0" marL="285750" rtl="0" algn="l">
              <a:lnSpc>
                <a:spcPct val="100000"/>
              </a:lnSpc>
              <a:spcBef>
                <a:spcPts val="1600"/>
              </a:spcBef>
              <a:spcAft>
                <a:spcPts val="0"/>
              </a:spcAft>
              <a:buClr>
                <a:schemeClr val="dk2"/>
              </a:buClr>
              <a:buSzPts val="1100"/>
              <a:buFont typeface="Times New Roman"/>
              <a:buChar char="❖"/>
            </a:pPr>
            <a:r>
              <a:rPr b="1" lang="en" sz="1600">
                <a:solidFill>
                  <a:schemeClr val="dk1"/>
                </a:solidFill>
                <a:latin typeface="Times New Roman"/>
                <a:ea typeface="Times New Roman"/>
                <a:cs typeface="Times New Roman"/>
                <a:sym typeface="Times New Roman"/>
              </a:rPr>
              <a:t>Data Attributes</a:t>
            </a:r>
            <a:endParaRPr>
              <a:latin typeface="Times New Roman"/>
              <a:ea typeface="Times New Roman"/>
              <a:cs typeface="Times New Roman"/>
              <a:sym typeface="Times New Roman"/>
            </a:endParaRPr>
          </a:p>
          <a:p>
            <a:pPr indent="0" lvl="0" marL="457200" rtl="0" algn="l">
              <a:lnSpc>
                <a:spcPct val="100000"/>
              </a:lnSpc>
              <a:spcBef>
                <a:spcPts val="1600"/>
              </a:spcBef>
              <a:spcAft>
                <a:spcPts val="0"/>
              </a:spcAft>
              <a:buNone/>
            </a:pPr>
            <a:r>
              <a:t/>
            </a:r>
            <a:endParaRPr/>
          </a:p>
          <a:p>
            <a:pPr indent="0" lvl="0" marL="0" rtl="0" algn="l">
              <a:lnSpc>
                <a:spcPct val="100000"/>
              </a:lnSpc>
              <a:spcBef>
                <a:spcPts val="1600"/>
              </a:spcBef>
              <a:spcAft>
                <a:spcPts val="0"/>
              </a:spcAft>
              <a:buNone/>
            </a:pPr>
            <a:r>
              <a:t/>
            </a:r>
            <a:endParaRPr/>
          </a:p>
          <a:p>
            <a:pPr indent="0" lvl="0" marL="0" rtl="0" algn="l">
              <a:lnSpc>
                <a:spcPct val="100000"/>
              </a:lnSpc>
              <a:spcBef>
                <a:spcPts val="1600"/>
              </a:spcBef>
              <a:spcAft>
                <a:spcPts val="0"/>
              </a:spcAft>
              <a:buClr>
                <a:schemeClr val="dk2"/>
              </a:buClr>
              <a:buSzPts val="1100"/>
              <a:buFont typeface="Arial"/>
              <a:buNone/>
            </a:pPr>
            <a:r>
              <a:t/>
            </a:r>
            <a:endParaRPr b="1" sz="1600">
              <a:solidFill>
                <a:schemeClr val="dk1"/>
              </a:solidFill>
            </a:endParaRPr>
          </a:p>
          <a:p>
            <a:pPr indent="0" lvl="0" marL="0" rtl="0" algn="l">
              <a:lnSpc>
                <a:spcPct val="100000"/>
              </a:lnSpc>
              <a:spcBef>
                <a:spcPts val="1600"/>
              </a:spcBef>
              <a:spcAft>
                <a:spcPts val="0"/>
              </a:spcAft>
              <a:buClr>
                <a:schemeClr val="dk2"/>
              </a:buClr>
              <a:buSzPts val="1100"/>
              <a:buFont typeface="Arial"/>
              <a:buNone/>
            </a:pPr>
            <a:r>
              <a:t/>
            </a:r>
            <a:endParaRPr b="1" sz="1600">
              <a:solidFill>
                <a:schemeClr val="dk1"/>
              </a:solidFill>
            </a:endParaRPr>
          </a:p>
          <a:p>
            <a:pPr indent="0" lvl="0" marL="0" rtl="0" algn="l">
              <a:lnSpc>
                <a:spcPct val="100000"/>
              </a:lnSpc>
              <a:spcBef>
                <a:spcPts val="1600"/>
              </a:spcBef>
              <a:spcAft>
                <a:spcPts val="1600"/>
              </a:spcAft>
              <a:buSzPts val="1400"/>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0"/>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latin typeface="Times New Roman"/>
                <a:ea typeface="Times New Roman"/>
                <a:cs typeface="Times New Roman"/>
                <a:sym typeface="Times New Roman"/>
              </a:rPr>
              <a:t>Data Description</a:t>
            </a:r>
            <a:endParaRPr b="1" sz="4000">
              <a:latin typeface="Times New Roman"/>
              <a:ea typeface="Times New Roman"/>
              <a:cs typeface="Times New Roman"/>
              <a:sym typeface="Times New Roman"/>
            </a:endParaRPr>
          </a:p>
        </p:txBody>
      </p:sp>
      <p:sp>
        <p:nvSpPr>
          <p:cNvPr id="349" name="Google Shape;349;p20"/>
          <p:cNvSpPr txBox="1"/>
          <p:nvPr>
            <p:ph idx="1" type="body"/>
          </p:nvPr>
        </p:nvSpPr>
        <p:spPr>
          <a:xfrm>
            <a:off x="622000" y="1348300"/>
            <a:ext cx="7784700" cy="3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E101A"/>
                </a:solidFill>
                <a:latin typeface="Times New Roman"/>
                <a:ea typeface="Times New Roman"/>
                <a:cs typeface="Times New Roman"/>
                <a:sym typeface="Times New Roman"/>
              </a:rPr>
              <a:t>This dataset includes details regarding the banking services and products the customer holds with the bank. This may encompass information about the kind of accounts they have like savings or checking accounts as their credit cards, loan accounts, and any other financial products they utilize. Moreover, it could also consist of data related to their transaction history, such as how they make transactions the amount of money deposited or withdrawn, and the specific types of transactions they engage in. Collectively this data can provide insights into how involved the customers are with the bank.</a:t>
            </a:r>
            <a:endParaRPr sz="1500">
              <a:solidFill>
                <a:srgbClr val="0E101A"/>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The dataset is available at : https://www.kaggle.com/datasets/shubh0799/churn-modelling</a:t>
            </a:r>
            <a:br>
              <a:rPr lang="en" sz="1500">
                <a:latin typeface="Times New Roman"/>
                <a:ea typeface="Times New Roman"/>
                <a:cs typeface="Times New Roman"/>
                <a:sym typeface="Times New Roman"/>
              </a:rPr>
            </a:br>
            <a:br>
              <a:rPr lang="en" sz="1500">
                <a:latin typeface="Times New Roman"/>
                <a:ea typeface="Times New Roman"/>
                <a:cs typeface="Times New Roman"/>
                <a:sym typeface="Times New Roman"/>
              </a:rPr>
            </a:br>
            <a:endParaRPr sz="1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1"/>
          <p:cNvSpPr txBox="1"/>
          <p:nvPr>
            <p:ph idx="2" type="body"/>
          </p:nvPr>
        </p:nvSpPr>
        <p:spPr>
          <a:xfrm>
            <a:off x="616200" y="1391850"/>
            <a:ext cx="3379330" cy="3260250"/>
          </a:xfrm>
          <a:prstGeom prst="rect">
            <a:avLst/>
          </a:prstGeom>
          <a:noFill/>
          <a:ln>
            <a:noFill/>
          </a:ln>
        </p:spPr>
        <p:txBody>
          <a:bodyPr anchorCtr="0" anchor="t" bIns="91425" lIns="91425" spcFirstLastPara="1" rIns="91425" wrap="square" tIns="91425">
            <a:noAutofit/>
          </a:bodyPr>
          <a:lstStyle/>
          <a:p>
            <a:pPr indent="-342900" lvl="0" marL="342900" rtl="0" algn="l">
              <a:lnSpc>
                <a:spcPct val="150000"/>
              </a:lnSpc>
              <a:spcBef>
                <a:spcPts val="0"/>
              </a:spcBef>
              <a:spcAft>
                <a:spcPts val="0"/>
              </a:spcAft>
              <a:buSzPts val="1400"/>
              <a:buChar char="●"/>
            </a:pPr>
            <a:r>
              <a:rPr b="0" i="0" lang="en" sz="2000" u="none" strike="noStrike">
                <a:solidFill>
                  <a:srgbClr val="000000"/>
                </a:solidFill>
              </a:rPr>
              <a:t>RowNumber</a:t>
            </a:r>
            <a:endParaRPr b="0" i="0" sz="2000" u="none" strike="noStrike">
              <a:solidFill>
                <a:srgbClr val="000000"/>
              </a:solidFill>
            </a:endParaRPr>
          </a:p>
          <a:p>
            <a:pPr indent="-342900" lvl="0" marL="342900" rtl="0" algn="l">
              <a:lnSpc>
                <a:spcPct val="150000"/>
              </a:lnSpc>
              <a:spcBef>
                <a:spcPts val="0"/>
              </a:spcBef>
              <a:spcAft>
                <a:spcPts val="0"/>
              </a:spcAft>
              <a:buSzPts val="1400"/>
              <a:buChar char="●"/>
            </a:pPr>
            <a:r>
              <a:rPr b="0" lang="en" sz="2000"/>
              <a:t> </a:t>
            </a:r>
            <a:r>
              <a:rPr b="0" i="0" lang="en" sz="2000" u="none" strike="noStrike">
                <a:solidFill>
                  <a:srgbClr val="000000"/>
                </a:solidFill>
              </a:rPr>
              <a:t>CustomerId</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Surname</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CreditScore</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Geography</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Gender</a:t>
            </a:r>
            <a:r>
              <a:rPr b="0" lang="en" sz="2000"/>
              <a:t> </a:t>
            </a:r>
            <a:endParaRPr b="0"/>
          </a:p>
          <a:p>
            <a:pPr indent="-342900" lvl="0" marL="342900" rtl="0" algn="l">
              <a:lnSpc>
                <a:spcPct val="150000"/>
              </a:lnSpc>
              <a:spcBef>
                <a:spcPts val="0"/>
              </a:spcBef>
              <a:spcAft>
                <a:spcPts val="0"/>
              </a:spcAft>
              <a:buSzPts val="1400"/>
              <a:buChar char="●"/>
            </a:pPr>
            <a:r>
              <a:rPr b="0" i="0" lang="en" sz="2000" u="none" strike="noStrike">
                <a:solidFill>
                  <a:srgbClr val="000000"/>
                </a:solidFill>
              </a:rPr>
              <a:t>Age</a:t>
            </a:r>
            <a:r>
              <a:rPr b="0" lang="en" sz="2000"/>
              <a:t> </a:t>
            </a:r>
            <a:endParaRPr b="0"/>
          </a:p>
        </p:txBody>
      </p:sp>
      <p:sp>
        <p:nvSpPr>
          <p:cNvPr id="355" name="Google Shape;355;p21"/>
          <p:cNvSpPr txBox="1"/>
          <p:nvPr>
            <p:ph type="title"/>
          </p:nvPr>
        </p:nvSpPr>
        <p:spPr>
          <a:xfrm>
            <a:off x="540000" y="491400"/>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b="1" lang="en">
                <a:latin typeface="Times New Roman"/>
                <a:ea typeface="Times New Roman"/>
                <a:cs typeface="Times New Roman"/>
                <a:sym typeface="Times New Roman"/>
              </a:rPr>
              <a:t>Data </a:t>
            </a:r>
            <a:r>
              <a:rPr b="1" lang="en">
                <a:latin typeface="Times New Roman"/>
                <a:ea typeface="Times New Roman"/>
                <a:cs typeface="Times New Roman"/>
                <a:sym typeface="Times New Roman"/>
              </a:rPr>
              <a:t>Attributes</a:t>
            </a:r>
            <a:endParaRPr b="1">
              <a:latin typeface="Times New Roman"/>
              <a:ea typeface="Times New Roman"/>
              <a:cs typeface="Times New Roman"/>
              <a:sym typeface="Times New Roman"/>
            </a:endParaRPr>
          </a:p>
        </p:txBody>
      </p:sp>
      <p:sp>
        <p:nvSpPr>
          <p:cNvPr id="356" name="Google Shape;356;p21"/>
          <p:cNvSpPr txBox="1"/>
          <p:nvPr>
            <p:ph idx="2" type="body"/>
          </p:nvPr>
        </p:nvSpPr>
        <p:spPr>
          <a:xfrm>
            <a:off x="5207150" y="1391700"/>
            <a:ext cx="3379200" cy="326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b="0" lang="en">
                <a:solidFill>
                  <a:schemeClr val="dk1"/>
                </a:solidFill>
              </a:rPr>
              <a:t>Tenure </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Balance</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NumOfProducts </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HasCrCard</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 IsActiveMember</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EstimatedSalary</a:t>
            </a:r>
            <a:endParaRPr b="0">
              <a:solidFill>
                <a:schemeClr val="dk1"/>
              </a:solidFill>
            </a:endParaRPr>
          </a:p>
          <a:p>
            <a:pPr indent="-317500" lvl="0" marL="457200" rtl="0" algn="l">
              <a:lnSpc>
                <a:spcPct val="150000"/>
              </a:lnSpc>
              <a:spcBef>
                <a:spcPts val="0"/>
              </a:spcBef>
              <a:spcAft>
                <a:spcPts val="0"/>
              </a:spcAft>
              <a:buSzPts val="1400"/>
              <a:buChar char="●"/>
            </a:pPr>
            <a:r>
              <a:rPr b="0" lang="en">
                <a:solidFill>
                  <a:schemeClr val="dk1"/>
                </a:solidFill>
              </a:rPr>
              <a:t> Exited </a:t>
            </a:r>
            <a:endParaRPr b="0">
              <a:solidFill>
                <a:schemeClr val="dk1"/>
              </a:solidFill>
            </a:endParaRPr>
          </a:p>
          <a:p>
            <a:pPr indent="0" lvl="0" marL="457200" rtl="0" algn="l">
              <a:lnSpc>
                <a:spcPct val="15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2"/>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Times New Roman"/>
                <a:ea typeface="Times New Roman"/>
                <a:cs typeface="Times New Roman"/>
                <a:sym typeface="Times New Roman"/>
              </a:rPr>
              <a:t>SCATTER PLOT</a:t>
            </a:r>
            <a:endParaRPr b="1" sz="3000"/>
          </a:p>
          <a:p>
            <a:pPr indent="0" lvl="0" marL="0" rtl="0" algn="ctr">
              <a:spcBef>
                <a:spcPts val="0"/>
              </a:spcBef>
              <a:spcAft>
                <a:spcPts val="0"/>
              </a:spcAft>
              <a:buNone/>
            </a:pPr>
            <a:r>
              <a:t/>
            </a:r>
            <a:endParaRPr b="1" sz="3000">
              <a:latin typeface="Times New Roman"/>
              <a:ea typeface="Times New Roman"/>
              <a:cs typeface="Times New Roman"/>
              <a:sym typeface="Times New Roman"/>
            </a:endParaRPr>
          </a:p>
        </p:txBody>
      </p:sp>
      <p:sp>
        <p:nvSpPr>
          <p:cNvPr id="362" name="Google Shape;362;p22"/>
          <p:cNvSpPr txBox="1"/>
          <p:nvPr>
            <p:ph idx="1" type="body"/>
          </p:nvPr>
        </p:nvSpPr>
        <p:spPr>
          <a:xfrm>
            <a:off x="622000" y="1357200"/>
            <a:ext cx="7784700" cy="3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pic>
        <p:nvPicPr>
          <p:cNvPr id="363" name="Google Shape;363;p22"/>
          <p:cNvPicPr preferRelativeResize="0"/>
          <p:nvPr/>
        </p:nvPicPr>
        <p:blipFill>
          <a:blip r:embed="rId3">
            <a:alphaModFix/>
          </a:blip>
          <a:stretch>
            <a:fillRect/>
          </a:stretch>
        </p:blipFill>
        <p:spPr>
          <a:xfrm>
            <a:off x="622000" y="1237300"/>
            <a:ext cx="7784699" cy="373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3"/>
          <p:cNvSpPr txBox="1"/>
          <p:nvPr>
            <p:ph type="title"/>
          </p:nvPr>
        </p:nvSpPr>
        <p:spPr>
          <a:xfrm>
            <a:off x="540000" y="491400"/>
            <a:ext cx="8100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Interpretation</a:t>
            </a:r>
            <a:endParaRPr b="1" sz="3000">
              <a:latin typeface="Times New Roman"/>
              <a:ea typeface="Times New Roman"/>
              <a:cs typeface="Times New Roman"/>
              <a:sym typeface="Times New Roman"/>
            </a:endParaRPr>
          </a:p>
        </p:txBody>
      </p:sp>
      <p:sp>
        <p:nvSpPr>
          <p:cNvPr id="369" name="Google Shape;369;p23"/>
          <p:cNvSpPr txBox="1"/>
          <p:nvPr>
            <p:ph idx="1" type="body"/>
          </p:nvPr>
        </p:nvSpPr>
        <p:spPr>
          <a:xfrm>
            <a:off x="608950" y="1252750"/>
            <a:ext cx="7784700" cy="11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Scatter plot is used to find the </a:t>
            </a:r>
            <a:r>
              <a:rPr lang="en" sz="1500">
                <a:latin typeface="Times New Roman"/>
                <a:ea typeface="Times New Roman"/>
                <a:cs typeface="Times New Roman"/>
                <a:sym typeface="Times New Roman"/>
              </a:rPr>
              <a:t>relationship</a:t>
            </a:r>
            <a:r>
              <a:rPr lang="en" sz="1500">
                <a:latin typeface="Times New Roman"/>
                <a:ea typeface="Times New Roman"/>
                <a:cs typeface="Times New Roman"/>
                <a:sym typeface="Times New Roman"/>
              </a:rPr>
              <a:t> between features like linear relationship or non linear relationship and clusters etc. From above scatter plot on the quantitative data from dataset “churn modelling”, we decided to remove age </a:t>
            </a:r>
            <a:r>
              <a:rPr lang="en" sz="1500">
                <a:latin typeface="Times New Roman"/>
                <a:ea typeface="Times New Roman"/>
                <a:cs typeface="Times New Roman"/>
                <a:sym typeface="Times New Roman"/>
              </a:rPr>
              <a:t>because, it has linear relationship between credit score and age, and creditscore has gaussian curve. Remaining attributes present in dataset are</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sp>
        <p:nvSpPr>
          <p:cNvPr id="370" name="Google Shape;370;p23"/>
          <p:cNvSpPr txBox="1"/>
          <p:nvPr/>
        </p:nvSpPr>
        <p:spPr>
          <a:xfrm>
            <a:off x="809400" y="2924250"/>
            <a:ext cx="3224400" cy="20364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Geography </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Gender </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HasCrCard </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IsActiveMember</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Exited</a:t>
            </a:r>
            <a:endParaRPr sz="15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600">
              <a:latin typeface="Libre Franklin"/>
              <a:ea typeface="Libre Franklin"/>
              <a:cs typeface="Libre Franklin"/>
              <a:sym typeface="Libre Franklin"/>
            </a:endParaRPr>
          </a:p>
        </p:txBody>
      </p:sp>
      <p:sp>
        <p:nvSpPr>
          <p:cNvPr id="371" name="Google Shape;371;p23"/>
          <p:cNvSpPr txBox="1"/>
          <p:nvPr/>
        </p:nvSpPr>
        <p:spPr>
          <a:xfrm>
            <a:off x="1240175" y="2547250"/>
            <a:ext cx="2467200" cy="47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Qualitative</a:t>
            </a:r>
            <a:endParaRPr b="1" sz="1700">
              <a:latin typeface="Times New Roman"/>
              <a:ea typeface="Times New Roman"/>
              <a:cs typeface="Times New Roman"/>
              <a:sym typeface="Times New Roman"/>
            </a:endParaRPr>
          </a:p>
        </p:txBody>
      </p:sp>
      <p:sp>
        <p:nvSpPr>
          <p:cNvPr id="372" name="Google Shape;372;p23"/>
          <p:cNvSpPr txBox="1"/>
          <p:nvPr/>
        </p:nvSpPr>
        <p:spPr>
          <a:xfrm>
            <a:off x="4891225" y="2924250"/>
            <a:ext cx="3224400" cy="20364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CreditScore</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Tenure</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Balance</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NumOfProducts</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EstimatedSalary</a:t>
            </a:r>
            <a:endParaRPr sz="15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600">
              <a:latin typeface="Libre Franklin"/>
              <a:ea typeface="Libre Franklin"/>
              <a:cs typeface="Libre Franklin"/>
              <a:sym typeface="Libre Franklin"/>
            </a:endParaRPr>
          </a:p>
        </p:txBody>
      </p:sp>
      <p:sp>
        <p:nvSpPr>
          <p:cNvPr id="373" name="Google Shape;373;p23"/>
          <p:cNvSpPr txBox="1"/>
          <p:nvPr/>
        </p:nvSpPr>
        <p:spPr>
          <a:xfrm>
            <a:off x="5208775" y="2505188"/>
            <a:ext cx="2154000" cy="3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Quantitative</a:t>
            </a:r>
            <a:endParaRPr b="1" sz="17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4"/>
          <p:cNvSpPr txBox="1"/>
          <p:nvPr>
            <p:ph type="title"/>
          </p:nvPr>
        </p:nvSpPr>
        <p:spPr>
          <a:xfrm>
            <a:off x="540000" y="182775"/>
            <a:ext cx="81000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HISTOGRAMS</a:t>
            </a:r>
            <a:endParaRPr b="1" sz="3000">
              <a:latin typeface="Times New Roman"/>
              <a:ea typeface="Times New Roman"/>
              <a:cs typeface="Times New Roman"/>
              <a:sym typeface="Times New Roman"/>
            </a:endParaRPr>
          </a:p>
        </p:txBody>
      </p:sp>
      <p:pic>
        <p:nvPicPr>
          <p:cNvPr id="379" name="Google Shape;379;p24"/>
          <p:cNvPicPr preferRelativeResize="0"/>
          <p:nvPr/>
        </p:nvPicPr>
        <p:blipFill>
          <a:blip r:embed="rId3">
            <a:alphaModFix/>
          </a:blip>
          <a:stretch>
            <a:fillRect/>
          </a:stretch>
        </p:blipFill>
        <p:spPr>
          <a:xfrm>
            <a:off x="1659513" y="965975"/>
            <a:ext cx="5824975" cy="3772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5"/>
          <p:cNvSpPr txBox="1"/>
          <p:nvPr>
            <p:ph type="title"/>
          </p:nvPr>
        </p:nvSpPr>
        <p:spPr>
          <a:xfrm>
            <a:off x="522000" y="491400"/>
            <a:ext cx="8100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100"/>
              <a:buNone/>
            </a:pPr>
            <a:r>
              <a:rPr b="1" lang="en">
                <a:latin typeface="Times New Roman"/>
                <a:ea typeface="Times New Roman"/>
                <a:cs typeface="Times New Roman"/>
                <a:sym typeface="Times New Roman"/>
              </a:rPr>
              <a:t>Interpretation</a:t>
            </a:r>
            <a:endParaRPr b="1">
              <a:latin typeface="Times New Roman"/>
              <a:ea typeface="Times New Roman"/>
              <a:cs typeface="Times New Roman"/>
              <a:sym typeface="Times New Roman"/>
            </a:endParaRPr>
          </a:p>
        </p:txBody>
      </p:sp>
      <p:sp>
        <p:nvSpPr>
          <p:cNvPr id="385" name="Google Shape;385;p25"/>
          <p:cNvSpPr txBox="1"/>
          <p:nvPr>
            <p:ph idx="2" type="body"/>
          </p:nvPr>
        </p:nvSpPr>
        <p:spPr>
          <a:xfrm>
            <a:off x="5207150" y="1391700"/>
            <a:ext cx="3379200" cy="326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b="0">
              <a:solidFill>
                <a:schemeClr val="dk1"/>
              </a:solidFill>
            </a:endParaRPr>
          </a:p>
          <a:p>
            <a:pPr indent="0" lvl="0" marL="457200" rtl="0" algn="l">
              <a:lnSpc>
                <a:spcPct val="150000"/>
              </a:lnSpc>
              <a:spcBef>
                <a:spcPts val="0"/>
              </a:spcBef>
              <a:spcAft>
                <a:spcPts val="0"/>
              </a:spcAft>
              <a:buNone/>
            </a:pPr>
            <a:r>
              <a:t/>
            </a:r>
            <a:endParaRPr/>
          </a:p>
        </p:txBody>
      </p:sp>
      <p:sp>
        <p:nvSpPr>
          <p:cNvPr id="386" name="Google Shape;386;p25"/>
          <p:cNvSpPr txBox="1"/>
          <p:nvPr/>
        </p:nvSpPr>
        <p:spPr>
          <a:xfrm>
            <a:off x="749100" y="1206750"/>
            <a:ext cx="7872900" cy="38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Times New Roman"/>
                <a:ea typeface="Times New Roman"/>
                <a:cs typeface="Times New Roman"/>
                <a:sym typeface="Times New Roman"/>
              </a:rPr>
              <a:t>A histogram is an effective way to display numerical data grouped into intervals. It provides a visual representation of data distribution, using bars to depict the frequency of values within each interval. The X-axis shows the intervals (bins), while the Y-axis represents the frequency of data falling into those bins.</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Histogram of Credit Score is symmetric unimodal, as it has normal distribution</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Histogram of Tenure is Uniform because every value in a specified range has equal probability of </a:t>
            </a:r>
            <a:r>
              <a:rPr lang="en" sz="1500">
                <a:latin typeface="Times New Roman"/>
                <a:ea typeface="Times New Roman"/>
                <a:cs typeface="Times New Roman"/>
                <a:sym typeface="Times New Roman"/>
              </a:rPr>
              <a:t>occurring</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Histogram of Balance is symmetric with left skewed as majority of data is at centre but one outlier at left</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a:p>
            <a:pPr indent="0" lvl="0" marL="0" rtl="0" algn="l">
              <a:spcBef>
                <a:spcPts val="0"/>
              </a:spcBef>
              <a:spcAft>
                <a:spcPts val="0"/>
              </a:spcAft>
              <a:buNone/>
            </a:pPr>
            <a:r>
              <a:rPr lang="en" sz="1500">
                <a:latin typeface="Times New Roman"/>
                <a:ea typeface="Times New Roman"/>
                <a:cs typeface="Times New Roman"/>
                <a:sym typeface="Times New Roman"/>
              </a:rPr>
              <a:t>Histogram of Estimated Salary is </a:t>
            </a:r>
            <a:r>
              <a:rPr lang="en" sz="1500">
                <a:solidFill>
                  <a:schemeClr val="dk1"/>
                </a:solidFill>
                <a:latin typeface="Times New Roman"/>
                <a:ea typeface="Times New Roman"/>
                <a:cs typeface="Times New Roman"/>
                <a:sym typeface="Times New Roman"/>
              </a:rPr>
              <a:t>Uniform as it has no peaks or tail as it is same for entire time</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Histogram of NumOfProducts  is Discrete Distribution at most three products.</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6"/>
          <p:cNvSpPr txBox="1"/>
          <p:nvPr>
            <p:ph type="title"/>
          </p:nvPr>
        </p:nvSpPr>
        <p:spPr>
          <a:xfrm>
            <a:off x="540000" y="182775"/>
            <a:ext cx="8100000" cy="63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Times New Roman"/>
                <a:ea typeface="Times New Roman"/>
                <a:cs typeface="Times New Roman"/>
                <a:sym typeface="Times New Roman"/>
              </a:rPr>
              <a:t>Density Plot</a:t>
            </a:r>
            <a:endParaRPr b="1" sz="3000">
              <a:latin typeface="Times New Roman"/>
              <a:ea typeface="Times New Roman"/>
              <a:cs typeface="Times New Roman"/>
              <a:sym typeface="Times New Roman"/>
            </a:endParaRPr>
          </a:p>
        </p:txBody>
      </p:sp>
      <p:pic>
        <p:nvPicPr>
          <p:cNvPr id="392" name="Google Shape;392;p26"/>
          <p:cNvPicPr preferRelativeResize="0"/>
          <p:nvPr/>
        </p:nvPicPr>
        <p:blipFill>
          <a:blip r:embed="rId3">
            <a:alphaModFix/>
          </a:blip>
          <a:stretch>
            <a:fillRect/>
          </a:stretch>
        </p:blipFill>
        <p:spPr>
          <a:xfrm>
            <a:off x="1585913" y="1183650"/>
            <a:ext cx="5972175" cy="3152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sometric SEO Strategy by Slidesgo">
  <a:themeElements>
    <a:clrScheme name="Simple Light">
      <a:dk1>
        <a:srgbClr val="000000"/>
      </a:dk1>
      <a:lt1>
        <a:srgbClr val="FFFFFF"/>
      </a:lt1>
      <a:dk2>
        <a:srgbClr val="434343"/>
      </a:dk2>
      <a:lt2>
        <a:srgbClr val="F3F3F3"/>
      </a:lt2>
      <a:accent1>
        <a:srgbClr val="FFC100"/>
      </a:accent1>
      <a:accent2>
        <a:srgbClr val="000000"/>
      </a:accent2>
      <a:accent3>
        <a:srgbClr val="434343"/>
      </a:accent3>
      <a:accent4>
        <a:srgbClr val="F3F3F3"/>
      </a:accent4>
      <a:accent5>
        <a:srgbClr val="FFC100"/>
      </a:accent5>
      <a:accent6>
        <a:srgbClr val="000000"/>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