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472F95-FBB9-40C1-AB99-8B76B08E8717}">
  <a:tblStyle styleId="{EF472F95-FBB9-40C1-AB99-8B76B08E87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0d3a58886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40d3a58886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824d66dfe0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2824d66dfe0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80ecd3ec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80ecd3ec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824d66dfe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824d66dfe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88a808d9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88a808d9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4c3b5e9c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4c3b5e9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3c327bd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93c327bd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93c327bd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93c327bd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99621e82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99621e82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99621e82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99621e82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0d3a58886_2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40d3a58886_2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a93fcec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7a93fcec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40d3a58886_2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40d3a58886_2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24d66dfe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24d66dfe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80ecd3ec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80ecd3ec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0ecd3ec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0ecd3ec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24d66dfe0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824d66dfe0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824d66df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824d66df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idx="1" type="subTitle"/>
          </p:nvPr>
        </p:nvSpPr>
        <p:spPr>
          <a:xfrm>
            <a:off x="616200" y="3913200"/>
            <a:ext cx="2122200" cy="64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type="ctrTitle"/>
          </p:nvPr>
        </p:nvSpPr>
        <p:spPr>
          <a:xfrm>
            <a:off x="590600" y="491400"/>
            <a:ext cx="3666900" cy="30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2" name="Google Shape;62;p15"/>
          <p:cNvSpPr txBox="1"/>
          <p:nvPr>
            <p:ph idx="1" type="body"/>
          </p:nvPr>
        </p:nvSpPr>
        <p:spPr>
          <a:xfrm>
            <a:off x="622000" y="1357200"/>
            <a:ext cx="7784700" cy="349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100"/>
            </a:lvl1pPr>
            <a:lvl2pPr indent="-317500" lvl="1" marL="914400" algn="l">
              <a:lnSpc>
                <a:spcPct val="115000"/>
              </a:lnSpc>
              <a:spcBef>
                <a:spcPts val="160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63" name="Shape 63"/>
        <p:cNvGrpSpPr/>
        <p:nvPr/>
      </p:nvGrpSpPr>
      <p:grpSpPr>
        <a:xfrm>
          <a:off x="0" y="0"/>
          <a:ext cx="0" cy="0"/>
          <a:chOff x="0" y="0"/>
          <a:chExt cx="0" cy="0"/>
        </a:xfrm>
      </p:grpSpPr>
      <p:sp>
        <p:nvSpPr>
          <p:cNvPr id="64" name="Google Shape;64;p16"/>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txBox="1"/>
          <p:nvPr>
            <p:ph idx="1" type="body"/>
          </p:nvPr>
        </p:nvSpPr>
        <p:spPr>
          <a:xfrm>
            <a:off x="4572000" y="1544250"/>
            <a:ext cx="37617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 name="Google Shape;66;p1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7" name="Google Shape;67;p16"/>
          <p:cNvSpPr txBox="1"/>
          <p:nvPr>
            <p:ph idx="2" type="body"/>
          </p:nvPr>
        </p:nvSpPr>
        <p:spPr>
          <a:xfrm>
            <a:off x="4648200" y="1391850"/>
            <a:ext cx="3761700" cy="3211500"/>
          </a:xfrm>
          <a:prstGeom prst="rect">
            <a:avLst/>
          </a:prstGeom>
          <a:solidFill>
            <a:schemeClr val="lt1"/>
          </a:solid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1"/>
              </a:buClr>
              <a:buSzPts val="1400"/>
              <a:buChar char="●"/>
              <a:defRPr b="1" sz="20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1pPr>
            <a:lvl2pPr indent="-317500" lvl="1" marL="914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2pPr>
            <a:lvl3pPr indent="-317500" lvl="2" marL="1371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3pPr>
            <a:lvl4pPr indent="-317500" lvl="3" marL="18288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4pPr>
            <a:lvl5pPr indent="-317500" lvl="4" marL="22860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5pPr>
            <a:lvl6pPr indent="-317500" lvl="5" marL="27432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6pPr>
            <a:lvl7pPr indent="-317500" lvl="6" marL="3200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7pPr>
            <a:lvl8pPr indent="-317500" lvl="7" marL="3657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8pPr>
            <a:lvl9pPr indent="-317500" lvl="8" marL="4114800" marR="0" rtl="0" algn="l">
              <a:lnSpc>
                <a:spcPct val="115000"/>
              </a:lnSpc>
              <a:spcBef>
                <a:spcPts val="1600"/>
              </a:spcBef>
              <a:spcAft>
                <a:spcPts val="160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9pPr>
          </a:lstStyle>
          <a:p/>
        </p:txBody>
      </p:sp>
      <p:sp>
        <p:nvSpPr>
          <p:cNvPr id="52" name="Google Shape;52;p13"/>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type="ctrTitle"/>
          </p:nvPr>
        </p:nvSpPr>
        <p:spPr>
          <a:xfrm>
            <a:off x="156650" y="300250"/>
            <a:ext cx="5714400" cy="124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 sz="4600">
                <a:latin typeface="Times New Roman"/>
                <a:ea typeface="Times New Roman"/>
                <a:cs typeface="Times New Roman"/>
                <a:sym typeface="Times New Roman"/>
              </a:rPr>
              <a:t>Customer </a:t>
            </a:r>
            <a:r>
              <a:rPr b="1" lang="en" sz="4600">
                <a:latin typeface="Times New Roman"/>
                <a:ea typeface="Times New Roman"/>
                <a:cs typeface="Times New Roman"/>
                <a:sym typeface="Times New Roman"/>
              </a:rPr>
              <a:t>Churn Prediction</a:t>
            </a:r>
            <a:endParaRPr b="1" sz="4600">
              <a:latin typeface="Times New Roman"/>
              <a:ea typeface="Times New Roman"/>
              <a:cs typeface="Times New Roman"/>
              <a:sym typeface="Times New Roman"/>
            </a:endParaRPr>
          </a:p>
        </p:txBody>
      </p:sp>
      <p:grpSp>
        <p:nvGrpSpPr>
          <p:cNvPr id="75" name="Google Shape;75;p18"/>
          <p:cNvGrpSpPr/>
          <p:nvPr/>
        </p:nvGrpSpPr>
        <p:grpSpPr>
          <a:xfrm>
            <a:off x="5544978" y="1238965"/>
            <a:ext cx="3142784" cy="2949685"/>
            <a:chOff x="1380325" y="456475"/>
            <a:chExt cx="4827625" cy="4811100"/>
          </a:xfrm>
        </p:grpSpPr>
        <p:sp>
          <p:nvSpPr>
            <p:cNvPr id="76" name="Google Shape;76;p18"/>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8"/>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8"/>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8"/>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8"/>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8"/>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8"/>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8"/>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8"/>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8"/>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8"/>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8"/>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8"/>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8"/>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8"/>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8"/>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8"/>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8"/>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8"/>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8"/>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8"/>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8"/>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8"/>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8"/>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8"/>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8"/>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8"/>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8"/>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8"/>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 name="Google Shape;336;p18"/>
          <p:cNvSpPr txBox="1"/>
          <p:nvPr/>
        </p:nvSpPr>
        <p:spPr>
          <a:xfrm>
            <a:off x="1005200" y="3015600"/>
            <a:ext cx="3772800" cy="2075700"/>
          </a:xfrm>
          <a:prstGeom prst="rect">
            <a:avLst/>
          </a:prstGeom>
          <a:noFill/>
          <a:ln>
            <a:noFill/>
          </a:ln>
        </p:spPr>
        <p:txBody>
          <a:bodyPr anchorCtr="0" anchor="t" bIns="91425" lIns="91425" spcFirstLastPara="1" rIns="115000" wrap="square" tIns="91425">
            <a:noAutofit/>
          </a:bodyPr>
          <a:lstStyle/>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Harish Jamallamudi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Balamurali B</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Yenkatarajalaxmimanohar Meda</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solidFill>
                  <a:schemeClr val="dk1"/>
                </a:solidFill>
                <a:latin typeface="Libre Franklin"/>
                <a:ea typeface="Libre Franklin"/>
                <a:cs typeface="Libre Franklin"/>
                <a:sym typeface="Libre Franklin"/>
              </a:rPr>
              <a:t>Amruth Reddy Nagireddy Palli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Sai Sreeja Yalamanchi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Anirudh Boddu</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337" name="Google Shape;337;p18"/>
          <p:cNvSpPr txBox="1"/>
          <p:nvPr/>
        </p:nvSpPr>
        <p:spPr>
          <a:xfrm>
            <a:off x="1584818" y="2571761"/>
            <a:ext cx="45543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ibre Franklin"/>
                <a:ea typeface="Libre Franklin"/>
                <a:cs typeface="Libre Franklin"/>
                <a:sym typeface="Libre Franklin"/>
              </a:rPr>
              <a:t>-</a:t>
            </a:r>
            <a:r>
              <a:rPr i="1" lang="en" sz="1600">
                <a:latin typeface="Libre Franklin"/>
                <a:ea typeface="Libre Franklin"/>
                <a:cs typeface="Libre Franklin"/>
                <a:sym typeface="Libre Franklin"/>
              </a:rPr>
              <a:t>To Predict the Customer Churn in banking</a:t>
            </a:r>
            <a:endParaRPr i="1" sz="16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522000" y="471625"/>
            <a:ext cx="8100000" cy="63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Interpretation</a:t>
            </a:r>
            <a:endParaRPr b="1">
              <a:latin typeface="Times New Roman"/>
              <a:ea typeface="Times New Roman"/>
              <a:cs typeface="Times New Roman"/>
              <a:sym typeface="Times New Roman"/>
            </a:endParaRPr>
          </a:p>
        </p:txBody>
      </p:sp>
      <p:sp>
        <p:nvSpPr>
          <p:cNvPr id="398" name="Google Shape;398;p27"/>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0">
              <a:solidFill>
                <a:schemeClr val="dk1"/>
              </a:solidFill>
            </a:endParaRPr>
          </a:p>
          <a:p>
            <a:pPr indent="0" lvl="0" marL="457200" rtl="0" algn="l">
              <a:lnSpc>
                <a:spcPct val="150000"/>
              </a:lnSpc>
              <a:spcBef>
                <a:spcPts val="0"/>
              </a:spcBef>
              <a:spcAft>
                <a:spcPts val="0"/>
              </a:spcAft>
              <a:buNone/>
            </a:pPr>
            <a:r>
              <a:t/>
            </a:r>
            <a:endParaRPr/>
          </a:p>
        </p:txBody>
      </p:sp>
      <p:sp>
        <p:nvSpPr>
          <p:cNvPr id="399" name="Google Shape;399;p27"/>
          <p:cNvSpPr txBox="1"/>
          <p:nvPr/>
        </p:nvSpPr>
        <p:spPr>
          <a:xfrm>
            <a:off x="979100" y="1240175"/>
            <a:ext cx="7167000" cy="3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A density plot, a form of data visualization, employs 'kernel smoothing' to depict a smooth, continuous version of a histogram derived from the dataset.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x-axis represents the values of the specified columns:CreditScore, Tenure,Balance,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NumOfProducts, and EstimatedSalary.</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y-axis represents the </a:t>
            </a:r>
            <a:r>
              <a:rPr lang="en" sz="1500">
                <a:solidFill>
                  <a:schemeClr val="dk1"/>
                </a:solidFill>
                <a:latin typeface="Times New Roman"/>
                <a:ea typeface="Times New Roman"/>
                <a:cs typeface="Times New Roman"/>
                <a:sym typeface="Times New Roman"/>
              </a:rPr>
              <a:t>density</a:t>
            </a:r>
            <a:r>
              <a:rPr lang="en" sz="1500">
                <a:solidFill>
                  <a:schemeClr val="dk1"/>
                </a:solidFill>
                <a:latin typeface="Times New Roman"/>
                <a:ea typeface="Times New Roman"/>
                <a:cs typeface="Times New Roman"/>
                <a:sym typeface="Times New Roman"/>
              </a:rPr>
              <a:t> of these values, </a:t>
            </a:r>
            <a:r>
              <a:rPr lang="en" sz="1500">
                <a:solidFill>
                  <a:schemeClr val="dk1"/>
                </a:solidFill>
                <a:latin typeface="Times New Roman"/>
                <a:ea typeface="Times New Roman"/>
                <a:cs typeface="Times New Roman"/>
                <a:sym typeface="Times New Roman"/>
              </a:rPr>
              <a:t>indicating</a:t>
            </a:r>
            <a:r>
              <a:rPr lang="en" sz="1500">
                <a:solidFill>
                  <a:schemeClr val="dk1"/>
                </a:solidFill>
                <a:latin typeface="Times New Roman"/>
                <a:ea typeface="Times New Roman"/>
                <a:cs typeface="Times New Roman"/>
                <a:sym typeface="Times New Roman"/>
              </a:rPr>
              <a:t> how frequent these values occurs in the dataset.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Each </a:t>
            </a:r>
            <a:r>
              <a:rPr lang="en" sz="1500">
                <a:solidFill>
                  <a:schemeClr val="dk1"/>
                </a:solidFill>
                <a:latin typeface="Times New Roman"/>
                <a:ea typeface="Times New Roman"/>
                <a:cs typeface="Times New Roman"/>
                <a:sym typeface="Times New Roman"/>
              </a:rPr>
              <a:t>curve</a:t>
            </a:r>
            <a:r>
              <a:rPr lang="en" sz="1500">
                <a:solidFill>
                  <a:schemeClr val="dk1"/>
                </a:solidFill>
                <a:latin typeface="Times New Roman"/>
                <a:ea typeface="Times New Roman"/>
                <a:cs typeface="Times New Roman"/>
                <a:sym typeface="Times New Roman"/>
              </a:rPr>
              <a:t> represents the density plot for a specific column, showing the distribution of values for the column. The areas under the curves represent the estimated probability density of the respective variables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a:t>
            </a:r>
            <a:r>
              <a:rPr lang="en" sz="1500">
                <a:solidFill>
                  <a:schemeClr val="dk1"/>
                </a:solidFill>
                <a:latin typeface="Times New Roman"/>
                <a:ea typeface="Times New Roman"/>
                <a:cs typeface="Times New Roman"/>
                <a:sym typeface="Times New Roman"/>
              </a:rPr>
              <a:t>density</a:t>
            </a:r>
            <a:r>
              <a:rPr lang="en" sz="1500">
                <a:solidFill>
                  <a:schemeClr val="dk1"/>
                </a:solidFill>
                <a:latin typeface="Times New Roman"/>
                <a:ea typeface="Times New Roman"/>
                <a:cs typeface="Times New Roman"/>
                <a:sym typeface="Times New Roman"/>
              </a:rPr>
              <a:t> plot provides insights into distribution and </a:t>
            </a:r>
            <a:r>
              <a:rPr lang="en" sz="1500">
                <a:solidFill>
                  <a:schemeClr val="dk1"/>
                </a:solidFill>
                <a:latin typeface="Times New Roman"/>
                <a:ea typeface="Times New Roman"/>
                <a:cs typeface="Times New Roman"/>
                <a:sym typeface="Times New Roman"/>
              </a:rPr>
              <a:t>concentration</a:t>
            </a:r>
            <a:r>
              <a:rPr lang="en" sz="1500">
                <a:solidFill>
                  <a:schemeClr val="dk1"/>
                </a:solidFill>
                <a:latin typeface="Times New Roman"/>
                <a:ea typeface="Times New Roman"/>
                <a:cs typeface="Times New Roman"/>
                <a:sym typeface="Times New Roman"/>
              </a:rPr>
              <a:t> of values for each specified variable,helping to understand their probability density and patterns within the dataset.</a:t>
            </a:r>
            <a:endParaRPr sz="150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8"/>
          <p:cNvSpPr txBox="1"/>
          <p:nvPr>
            <p:ph type="title"/>
          </p:nvPr>
        </p:nvSpPr>
        <p:spPr>
          <a:xfrm>
            <a:off x="522000" y="5081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Box plot</a:t>
            </a:r>
            <a:endParaRPr b="1" sz="3000">
              <a:latin typeface="Times New Roman"/>
              <a:ea typeface="Times New Roman"/>
              <a:cs typeface="Times New Roman"/>
              <a:sym typeface="Times New Roman"/>
            </a:endParaRPr>
          </a:p>
        </p:txBody>
      </p:sp>
      <p:pic>
        <p:nvPicPr>
          <p:cNvPr id="405" name="Google Shape;405;p28"/>
          <p:cNvPicPr preferRelativeResize="0"/>
          <p:nvPr/>
        </p:nvPicPr>
        <p:blipFill>
          <a:blip r:embed="rId3">
            <a:alphaModFix/>
          </a:blip>
          <a:stretch>
            <a:fillRect/>
          </a:stretch>
        </p:blipFill>
        <p:spPr>
          <a:xfrm>
            <a:off x="1395075" y="1259375"/>
            <a:ext cx="6353850" cy="338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522000" y="5081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INTERPRETATION</a:t>
            </a:r>
            <a:endParaRPr b="1" sz="3000">
              <a:latin typeface="Times New Roman"/>
              <a:ea typeface="Times New Roman"/>
              <a:cs typeface="Times New Roman"/>
              <a:sym typeface="Times New Roman"/>
            </a:endParaRPr>
          </a:p>
        </p:txBody>
      </p:sp>
      <p:sp>
        <p:nvSpPr>
          <p:cNvPr id="411" name="Google Shape;411;p29"/>
          <p:cNvSpPr txBox="1"/>
          <p:nvPr/>
        </p:nvSpPr>
        <p:spPr>
          <a:xfrm>
            <a:off x="706250" y="1368700"/>
            <a:ext cx="8100000" cy="3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A Box Plot, often referred to as a Whisker plot, summarizes a dataset by displaying key properties: minimum, first quartile, median, third quartile, and maximum values. It uses a box to represent the interquartile range (from the first to the third quartile) and includes a vertical line at the median. The x-axis represents the data, while the y-axis shows the frequency distribution.</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In credit score there are some outliers in the side of lower quartile and median exist far from at center of quartile and third quartile.</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Four quartiles are equally distributed in Tenure, it has range of  10 starting from 0.</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Balance and Number of products do not have lower values and no of products has median as lowest data point and starts from 0.</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Alike Tenure, Estimatedsalary also has equally distributed values and range starts from 0 to 2 lakhs.</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30"/>
          <p:cNvPicPr preferRelativeResize="0"/>
          <p:nvPr/>
        </p:nvPicPr>
        <p:blipFill>
          <a:blip r:embed="rId3">
            <a:alphaModFix/>
          </a:blip>
          <a:stretch>
            <a:fillRect/>
          </a:stretch>
        </p:blipFill>
        <p:spPr>
          <a:xfrm>
            <a:off x="1375425" y="76200"/>
            <a:ext cx="5639587" cy="4838699"/>
          </a:xfrm>
          <a:prstGeom prst="rect">
            <a:avLst/>
          </a:prstGeom>
          <a:noFill/>
          <a:ln>
            <a:noFill/>
          </a:ln>
        </p:spPr>
      </p:pic>
      <p:sp>
        <p:nvSpPr>
          <p:cNvPr id="417" name="Google Shape;417;p30"/>
          <p:cNvSpPr txBox="1"/>
          <p:nvPr/>
        </p:nvSpPr>
        <p:spPr>
          <a:xfrm>
            <a:off x="173150" y="245725"/>
            <a:ext cx="184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ibre Franklin"/>
                <a:ea typeface="Libre Franklin"/>
                <a:cs typeface="Libre Franklin"/>
                <a:sym typeface="Libre Franklin"/>
              </a:rPr>
              <a:t>Code:</a:t>
            </a:r>
            <a:endParaRPr b="1" sz="1600">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nvSpPr>
        <p:spPr>
          <a:xfrm>
            <a:off x="796325" y="3487250"/>
            <a:ext cx="7937100" cy="15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ibre Franklin"/>
                <a:ea typeface="Libre Franklin"/>
                <a:cs typeface="Libre Franklin"/>
                <a:sym typeface="Libre Franklin"/>
              </a:rPr>
              <a:t>7677 are correctly predicted as 0 using x, 286 predictions are wrongly corrected as 1 when it is 0, 1964 are wrongly predicted as 0 when they are 1, and finally 73 correctly predicted as 1.</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rPr lang="en">
                <a:latin typeface="Libre Franklin"/>
                <a:ea typeface="Libre Franklin"/>
                <a:cs typeface="Libre Franklin"/>
                <a:sym typeface="Libre Franklin"/>
              </a:rPr>
              <a:t>The linear regression plot </a:t>
            </a:r>
            <a:r>
              <a:rPr lang="en">
                <a:latin typeface="Libre Franklin"/>
                <a:ea typeface="Libre Franklin"/>
                <a:cs typeface="Libre Franklin"/>
                <a:sym typeface="Libre Franklin"/>
              </a:rPr>
              <a:t>determines</a:t>
            </a:r>
            <a:r>
              <a:rPr lang="en">
                <a:latin typeface="Libre Franklin"/>
                <a:ea typeface="Libre Franklin"/>
                <a:cs typeface="Libre Franklin"/>
                <a:sym typeface="Libre Franklin"/>
              </a:rPr>
              <a:t> that all the data is just distributed either at 0 or 1 means. People leave irrespective of age. And this output cannot be determined using </a:t>
            </a:r>
            <a:r>
              <a:rPr lang="en">
                <a:latin typeface="Libre Franklin"/>
                <a:ea typeface="Libre Franklin"/>
                <a:cs typeface="Libre Franklin"/>
                <a:sym typeface="Libre Franklin"/>
              </a:rPr>
              <a:t>linear</a:t>
            </a:r>
            <a:r>
              <a:rPr lang="en">
                <a:latin typeface="Libre Franklin"/>
                <a:ea typeface="Libre Franklin"/>
                <a:cs typeface="Libre Franklin"/>
                <a:sym typeface="Libre Franklin"/>
              </a:rPr>
              <a:t> regression. Linear equation for above line is y=0.01095741x-0.22278197</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graphicFrame>
        <p:nvGraphicFramePr>
          <p:cNvPr id="423" name="Google Shape;423;p31"/>
          <p:cNvGraphicFramePr/>
          <p:nvPr/>
        </p:nvGraphicFramePr>
        <p:xfrm>
          <a:off x="573925" y="1133325"/>
          <a:ext cx="3000000" cy="3000000"/>
        </p:xfrm>
        <a:graphic>
          <a:graphicData uri="http://schemas.openxmlformats.org/drawingml/2006/table">
            <a:tbl>
              <a:tblPr>
                <a:noFill/>
                <a:tableStyleId>{EF472F95-FBB9-40C1-AB99-8B76B08E8717}</a:tableStyleId>
              </a:tblPr>
              <a:tblGrid>
                <a:gridCol w="1507925"/>
                <a:gridCol w="1507925"/>
              </a:tblGrid>
              <a:tr h="506175">
                <a:tc>
                  <a:txBody>
                    <a:bodyPr/>
                    <a:lstStyle/>
                    <a:p>
                      <a:pPr indent="0" lvl="0" marL="0" rtl="0" algn="l">
                        <a:spcBef>
                          <a:spcPts val="0"/>
                        </a:spcBef>
                        <a:spcAft>
                          <a:spcPts val="0"/>
                        </a:spcAft>
                        <a:buNone/>
                      </a:pPr>
                      <a:r>
                        <a:rPr lang="en" sz="2400"/>
                        <a:t>7677</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2400">
                          <a:solidFill>
                            <a:schemeClr val="dk1"/>
                          </a:solidFill>
                          <a:highlight>
                            <a:srgbClr val="FFFFFF"/>
                          </a:highlight>
                        </a:rPr>
                        <a:t> 286</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06175">
                <a:tc>
                  <a:txBody>
                    <a:bodyPr/>
                    <a:lstStyle/>
                    <a:p>
                      <a:pPr indent="0" lvl="0" marL="0" rtl="0" algn="l">
                        <a:lnSpc>
                          <a:spcPct val="110795"/>
                        </a:lnSpc>
                        <a:spcBef>
                          <a:spcPts val="0"/>
                        </a:spcBef>
                        <a:spcAft>
                          <a:spcPts val="0"/>
                        </a:spcAft>
                        <a:buClr>
                          <a:schemeClr val="dk1"/>
                        </a:buClr>
                        <a:buSzPts val="1100"/>
                        <a:buFont typeface="Arial"/>
                        <a:buNone/>
                      </a:pPr>
                      <a:r>
                        <a:rPr lang="en" sz="2400">
                          <a:solidFill>
                            <a:schemeClr val="dk1"/>
                          </a:solidFill>
                          <a:highlight>
                            <a:srgbClr val="FFFFFF"/>
                          </a:highlight>
                        </a:rPr>
                        <a:t>1964</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0795"/>
                        </a:lnSpc>
                        <a:spcBef>
                          <a:spcPts val="0"/>
                        </a:spcBef>
                        <a:spcAft>
                          <a:spcPts val="0"/>
                        </a:spcAft>
                        <a:buClr>
                          <a:schemeClr val="dk1"/>
                        </a:buClr>
                        <a:buSzPts val="1100"/>
                        <a:buFont typeface="Arial"/>
                        <a:buNone/>
                      </a:pPr>
                      <a:r>
                        <a:rPr lang="en" sz="2400">
                          <a:solidFill>
                            <a:schemeClr val="dk1"/>
                          </a:solidFill>
                          <a:highlight>
                            <a:srgbClr val="FFFFFF"/>
                          </a:highlight>
                        </a:rPr>
                        <a:t>73</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pic>
        <p:nvPicPr>
          <p:cNvPr id="424" name="Google Shape;424;p31"/>
          <p:cNvPicPr preferRelativeResize="0"/>
          <p:nvPr/>
        </p:nvPicPr>
        <p:blipFill>
          <a:blip r:embed="rId3">
            <a:alphaModFix/>
          </a:blip>
          <a:stretch>
            <a:fillRect/>
          </a:stretch>
        </p:blipFill>
        <p:spPr>
          <a:xfrm>
            <a:off x="4177450" y="195825"/>
            <a:ext cx="4407750" cy="3182925"/>
          </a:xfrm>
          <a:prstGeom prst="rect">
            <a:avLst/>
          </a:prstGeom>
          <a:noFill/>
          <a:ln>
            <a:noFill/>
          </a:ln>
        </p:spPr>
      </p:pic>
      <p:sp>
        <p:nvSpPr>
          <p:cNvPr id="425" name="Google Shape;425;p31"/>
          <p:cNvSpPr txBox="1"/>
          <p:nvPr/>
        </p:nvSpPr>
        <p:spPr>
          <a:xfrm>
            <a:off x="613575" y="665775"/>
            <a:ext cx="2898000" cy="3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ibre Franklin"/>
                <a:ea typeface="Libre Franklin"/>
                <a:cs typeface="Libre Franklin"/>
                <a:sym typeface="Libre Franklin"/>
              </a:rPr>
              <a:t>Confusion Matrix</a:t>
            </a:r>
            <a:endParaRPr b="1" sz="2400">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2"/>
          <p:cNvSpPr txBox="1"/>
          <p:nvPr/>
        </p:nvSpPr>
        <p:spPr>
          <a:xfrm>
            <a:off x="173150" y="245725"/>
            <a:ext cx="184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ibre Franklin"/>
                <a:ea typeface="Libre Franklin"/>
                <a:cs typeface="Libre Franklin"/>
                <a:sym typeface="Libre Franklin"/>
              </a:rPr>
              <a:t>Code:</a:t>
            </a:r>
            <a:endParaRPr b="1" sz="1600">
              <a:latin typeface="Libre Franklin"/>
              <a:ea typeface="Libre Franklin"/>
              <a:cs typeface="Libre Franklin"/>
              <a:sym typeface="Libre Franklin"/>
            </a:endParaRPr>
          </a:p>
        </p:txBody>
      </p:sp>
      <p:pic>
        <p:nvPicPr>
          <p:cNvPr id="431" name="Google Shape;431;p32"/>
          <p:cNvPicPr preferRelativeResize="0"/>
          <p:nvPr/>
        </p:nvPicPr>
        <p:blipFill>
          <a:blip r:embed="rId3">
            <a:alphaModFix/>
          </a:blip>
          <a:stretch>
            <a:fillRect/>
          </a:stretch>
        </p:blipFill>
        <p:spPr>
          <a:xfrm>
            <a:off x="1275075" y="372300"/>
            <a:ext cx="6740424" cy="367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3"/>
          <p:cNvSpPr txBox="1"/>
          <p:nvPr/>
        </p:nvSpPr>
        <p:spPr>
          <a:xfrm>
            <a:off x="718000" y="3381125"/>
            <a:ext cx="7937100" cy="15795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n">
                <a:latin typeface="Libre Franklin"/>
                <a:ea typeface="Libre Franklin"/>
                <a:cs typeface="Libre Franklin"/>
                <a:sym typeface="Libre Franklin"/>
              </a:rPr>
              <a:t>Here, the </a:t>
            </a:r>
            <a:r>
              <a:rPr lang="en">
                <a:latin typeface="Libre Franklin"/>
                <a:ea typeface="Libre Franklin"/>
                <a:cs typeface="Libre Franklin"/>
                <a:sym typeface="Libre Franklin"/>
              </a:rPr>
              <a:t>decision</a:t>
            </a:r>
            <a:r>
              <a:rPr lang="en">
                <a:latin typeface="Libre Franklin"/>
                <a:ea typeface="Libre Franklin"/>
                <a:cs typeface="Libre Franklin"/>
                <a:sym typeface="Libre Franklin"/>
              </a:rPr>
              <a:t> tree is very vast and got accuracy for testing data as 77%, So, Decision tree can satisfy the prediction of person whether he is </a:t>
            </a:r>
            <a:r>
              <a:rPr lang="en">
                <a:latin typeface="Libre Franklin"/>
                <a:ea typeface="Libre Franklin"/>
                <a:cs typeface="Libre Franklin"/>
                <a:sym typeface="Libre Franklin"/>
              </a:rPr>
              <a:t>gonna</a:t>
            </a:r>
            <a:r>
              <a:rPr lang="en">
                <a:latin typeface="Libre Franklin"/>
                <a:ea typeface="Libre Franklin"/>
                <a:cs typeface="Libre Franklin"/>
                <a:sym typeface="Libre Franklin"/>
              </a:rPr>
              <a:t> exit from bank or not with 0.77 probability. We can go with other models to improve accuracy </a:t>
            </a:r>
            <a:r>
              <a:rPr lang="en">
                <a:latin typeface="Libre Franklin"/>
                <a:ea typeface="Libre Franklin"/>
                <a:cs typeface="Libre Franklin"/>
                <a:sym typeface="Libre Franklin"/>
              </a:rPr>
              <a:t>furthermore</a:t>
            </a:r>
            <a:r>
              <a:rPr lang="en">
                <a:latin typeface="Libre Franklin"/>
                <a:ea typeface="Libre Franklin"/>
                <a:cs typeface="Libre Franklin"/>
                <a:sym typeface="Libre Franklin"/>
              </a:rPr>
              <a:t>. But Decision tree started its root nood gini value as 0.3263 which is relatively very less impure dataset, so, decision tree can respond very good for required prediction.</a:t>
            </a:r>
            <a:endParaRPr sz="1050">
              <a:solidFill>
                <a:schemeClr val="dk1"/>
              </a:solidFill>
              <a:highlight>
                <a:srgbClr val="FFFFFF"/>
              </a:highlight>
            </a:endParaRPr>
          </a:p>
          <a:p>
            <a:pPr indent="0" lvl="0" marL="0" rtl="0" algn="just">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pic>
        <p:nvPicPr>
          <p:cNvPr id="437" name="Google Shape;437;p33"/>
          <p:cNvPicPr preferRelativeResize="0"/>
          <p:nvPr/>
        </p:nvPicPr>
        <p:blipFill>
          <a:blip r:embed="rId3">
            <a:alphaModFix/>
          </a:blip>
          <a:stretch>
            <a:fillRect/>
          </a:stretch>
        </p:blipFill>
        <p:spPr>
          <a:xfrm>
            <a:off x="1353425" y="152425"/>
            <a:ext cx="6191250" cy="312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4"/>
          <p:cNvSpPr txBox="1"/>
          <p:nvPr>
            <p:ph type="title"/>
          </p:nvPr>
        </p:nvSpPr>
        <p:spPr>
          <a:xfrm>
            <a:off x="540000" y="186325"/>
            <a:ext cx="8100000" cy="67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KNN</a:t>
            </a:r>
            <a:endParaRPr/>
          </a:p>
        </p:txBody>
      </p:sp>
      <p:sp>
        <p:nvSpPr>
          <p:cNvPr id="443" name="Google Shape;443;p34"/>
          <p:cNvSpPr txBox="1"/>
          <p:nvPr>
            <p:ph idx="1" type="body"/>
          </p:nvPr>
        </p:nvSpPr>
        <p:spPr>
          <a:xfrm>
            <a:off x="5856250" y="1198938"/>
            <a:ext cx="3052200" cy="344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The KNN elbow  graph shows accuracy stabilizing as the number of neighbors increases, peaking at k=4. It suggests that a low k value may lead to overfitting, as evidenced by the initial </a:t>
            </a:r>
            <a:r>
              <a:rPr lang="en" sz="1200"/>
              <a:t>volatility</a:t>
            </a:r>
            <a:r>
              <a:rPr lang="en" sz="1200"/>
              <a:t>. A higher k value, up to 20, maintains a consistent accuracy, indicating good model generalization.</a:t>
            </a:r>
            <a:r>
              <a:rPr lang="en" sz="1200"/>
              <a:t> </a:t>
            </a:r>
            <a:r>
              <a:rPr lang="en" sz="1200"/>
              <a:t>In</a:t>
            </a:r>
            <a:r>
              <a:rPr lang="en" sz="1200"/>
              <a:t> </a:t>
            </a:r>
            <a:r>
              <a:rPr lang="en" sz="1200"/>
              <a:t>this classification graph we can see the data has clustered based on 4 nearest neighbors , but it has mix of clusters which is very difficult of get our favourable outcomes. we are decided to not to use this model for our project, because it has very less fluctuation when </a:t>
            </a:r>
            <a:r>
              <a:rPr lang="en" sz="1200"/>
              <a:t>data</a:t>
            </a:r>
            <a:r>
              <a:rPr lang="en" sz="1200"/>
              <a:t>  from other cluster pointed.</a:t>
            </a:r>
            <a:endParaRPr sz="1200"/>
          </a:p>
        </p:txBody>
      </p:sp>
      <p:pic>
        <p:nvPicPr>
          <p:cNvPr id="444" name="Google Shape;444;p34"/>
          <p:cNvPicPr preferRelativeResize="0"/>
          <p:nvPr/>
        </p:nvPicPr>
        <p:blipFill>
          <a:blip r:embed="rId3">
            <a:alphaModFix/>
          </a:blip>
          <a:stretch>
            <a:fillRect/>
          </a:stretch>
        </p:blipFill>
        <p:spPr>
          <a:xfrm>
            <a:off x="539988" y="860725"/>
            <a:ext cx="5172075" cy="412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5"/>
          <p:cNvSpPr txBox="1"/>
          <p:nvPr>
            <p:ph type="title"/>
          </p:nvPr>
        </p:nvSpPr>
        <p:spPr>
          <a:xfrm>
            <a:off x="540000" y="367400"/>
            <a:ext cx="81000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 of Naive Bayes</a:t>
            </a:r>
            <a:endParaRPr/>
          </a:p>
        </p:txBody>
      </p:sp>
      <p:sp>
        <p:nvSpPr>
          <p:cNvPr id="450" name="Google Shape;450;p35"/>
          <p:cNvSpPr txBox="1"/>
          <p:nvPr>
            <p:ph idx="1" type="body"/>
          </p:nvPr>
        </p:nvSpPr>
        <p:spPr>
          <a:xfrm>
            <a:off x="5659000" y="1357200"/>
            <a:ext cx="2839200" cy="349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200"/>
              <a:t>The scatter plot compares the Naïve Bayes model predictions against the actual class outcomes. As we can see ‘X’ marks inside the train data cluster so, it is giving good accuracy, but there are some </a:t>
            </a:r>
            <a:r>
              <a:rPr lang="en" sz="1200"/>
              <a:t>outliers in train data, there gonna be some prediction errors. And from elbow graph test data accuracy got stable from best clusters 4, so these outliers need far down clustering, which is waste of computation power. So,we are determined that this model could not fir for our dataset and prediction</a:t>
            </a:r>
            <a:endParaRPr sz="1200"/>
          </a:p>
          <a:p>
            <a:pPr indent="0" lvl="0" marL="0" rtl="0" algn="just">
              <a:spcBef>
                <a:spcPts val="0"/>
              </a:spcBef>
              <a:spcAft>
                <a:spcPts val="0"/>
              </a:spcAft>
              <a:buClr>
                <a:schemeClr val="dk1"/>
              </a:buClr>
              <a:buSzPts val="1100"/>
              <a:buFont typeface="Arial"/>
              <a:buNone/>
            </a:pPr>
            <a:r>
              <a:t/>
            </a:r>
            <a:endParaRPr sz="1200"/>
          </a:p>
          <a:p>
            <a:pPr indent="0" lvl="0" marL="0" rtl="0" algn="just">
              <a:spcBef>
                <a:spcPts val="0"/>
              </a:spcBef>
              <a:spcAft>
                <a:spcPts val="0"/>
              </a:spcAft>
              <a:buNone/>
            </a:pPr>
            <a:r>
              <a:t/>
            </a:r>
            <a:endParaRPr sz="1200"/>
          </a:p>
        </p:txBody>
      </p:sp>
      <p:pic>
        <p:nvPicPr>
          <p:cNvPr id="451" name="Google Shape;451;p35"/>
          <p:cNvPicPr preferRelativeResize="0"/>
          <p:nvPr/>
        </p:nvPicPr>
        <p:blipFill>
          <a:blip r:embed="rId3">
            <a:alphaModFix/>
          </a:blip>
          <a:stretch>
            <a:fillRect/>
          </a:stretch>
        </p:blipFill>
        <p:spPr>
          <a:xfrm>
            <a:off x="326325" y="1184800"/>
            <a:ext cx="5048848" cy="384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type="title"/>
          </p:nvPr>
        </p:nvSpPr>
        <p:spPr>
          <a:xfrm>
            <a:off x="522000" y="189825"/>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
                <a:latin typeface="Times New Roman"/>
                <a:ea typeface="Times New Roman"/>
                <a:cs typeface="Times New Roman"/>
                <a:sym typeface="Times New Roman"/>
              </a:rPr>
              <a:t>Content</a:t>
            </a:r>
            <a:endParaRPr>
              <a:latin typeface="Times New Roman"/>
              <a:ea typeface="Times New Roman"/>
              <a:cs typeface="Times New Roman"/>
              <a:sym typeface="Times New Roman"/>
            </a:endParaRPr>
          </a:p>
        </p:txBody>
      </p:sp>
      <p:sp>
        <p:nvSpPr>
          <p:cNvPr id="343" name="Google Shape;343;p19"/>
          <p:cNvSpPr txBox="1"/>
          <p:nvPr>
            <p:ph idx="1" type="body"/>
          </p:nvPr>
        </p:nvSpPr>
        <p:spPr>
          <a:xfrm>
            <a:off x="855300" y="1096574"/>
            <a:ext cx="7784700" cy="37956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Title and Author</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Content </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Description</a:t>
            </a:r>
            <a:endParaRPr>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Attributes</a:t>
            </a:r>
            <a:endParaRPr>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1600"/>
              </a:spcAft>
              <a:buSzPts val="140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Times New Roman"/>
                <a:ea typeface="Times New Roman"/>
                <a:cs typeface="Times New Roman"/>
                <a:sym typeface="Times New Roman"/>
              </a:rPr>
              <a:t>Data Description</a:t>
            </a:r>
            <a:endParaRPr b="1" sz="4000">
              <a:latin typeface="Times New Roman"/>
              <a:ea typeface="Times New Roman"/>
              <a:cs typeface="Times New Roman"/>
              <a:sym typeface="Times New Roman"/>
            </a:endParaRPr>
          </a:p>
        </p:txBody>
      </p:sp>
      <p:sp>
        <p:nvSpPr>
          <p:cNvPr id="349" name="Google Shape;349;p20"/>
          <p:cNvSpPr txBox="1"/>
          <p:nvPr>
            <p:ph idx="1" type="body"/>
          </p:nvPr>
        </p:nvSpPr>
        <p:spPr>
          <a:xfrm>
            <a:off x="622000" y="13483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E101A"/>
                </a:solidFill>
                <a:latin typeface="Times New Roman"/>
                <a:ea typeface="Times New Roman"/>
                <a:cs typeface="Times New Roman"/>
                <a:sym typeface="Times New Roman"/>
              </a:rPr>
              <a:t>This dataset includes details regarding the banking services and products the customer holds with the bank. This may encompass information about the kind of accounts they have like savings or checking accounts as their credit cards, loan accounts, and any other financial products they utilize. Moreover, it could also consist of data related to their transaction history, such as how they make transactions the amount of money deposited or withdrawn, and the specific types of transactions they engage in. Collectively this data can provide insights into how involved the customers are with the bank.</a:t>
            </a:r>
            <a:endParaRPr sz="15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 dataset is available at : https://www.kaggle.com/datasets/shubh0799/churn-modelling</a:t>
            </a:r>
            <a:br>
              <a:rPr lang="en" sz="1500">
                <a:latin typeface="Times New Roman"/>
                <a:ea typeface="Times New Roman"/>
                <a:cs typeface="Times New Roman"/>
                <a:sym typeface="Times New Roman"/>
              </a:rPr>
            </a:b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idx="2" type="body"/>
          </p:nvPr>
        </p:nvSpPr>
        <p:spPr>
          <a:xfrm>
            <a:off x="616200" y="1391850"/>
            <a:ext cx="3379330" cy="3260250"/>
          </a:xfrm>
          <a:prstGeom prst="rect">
            <a:avLst/>
          </a:prstGeom>
          <a:noFill/>
          <a:ln>
            <a:noFill/>
          </a:ln>
        </p:spPr>
        <p:txBody>
          <a:bodyPr anchorCtr="0" anchor="t" bIns="91425" lIns="91425" spcFirstLastPara="1" rIns="91425" wrap="square" tIns="91425">
            <a:noAutofit/>
          </a:bodyPr>
          <a:lstStyle/>
          <a:p>
            <a:pPr indent="-342900" lvl="0" marL="342900" rtl="0" algn="l">
              <a:lnSpc>
                <a:spcPct val="150000"/>
              </a:lnSpc>
              <a:spcBef>
                <a:spcPts val="0"/>
              </a:spcBef>
              <a:spcAft>
                <a:spcPts val="0"/>
              </a:spcAft>
              <a:buSzPts val="1400"/>
              <a:buChar char="●"/>
            </a:pPr>
            <a:r>
              <a:rPr b="0" i="0" lang="en" sz="2000" u="none" strike="noStrike">
                <a:solidFill>
                  <a:srgbClr val="000000"/>
                </a:solidFill>
              </a:rPr>
              <a:t>RowNumber</a:t>
            </a:r>
            <a:endParaRPr b="0" i="0" sz="2000" u="none" strike="noStrike">
              <a:solidFill>
                <a:srgbClr val="000000"/>
              </a:solidFill>
            </a:endParaRPr>
          </a:p>
          <a:p>
            <a:pPr indent="-342900" lvl="0" marL="342900" rtl="0" algn="l">
              <a:lnSpc>
                <a:spcPct val="150000"/>
              </a:lnSpc>
              <a:spcBef>
                <a:spcPts val="0"/>
              </a:spcBef>
              <a:spcAft>
                <a:spcPts val="0"/>
              </a:spcAft>
              <a:buSzPts val="1400"/>
              <a:buChar char="●"/>
            </a:pPr>
            <a:r>
              <a:rPr b="0" lang="en" sz="2000"/>
              <a:t> </a:t>
            </a:r>
            <a:r>
              <a:rPr b="0" i="0" lang="en" sz="2000" u="none" strike="noStrike">
                <a:solidFill>
                  <a:srgbClr val="000000"/>
                </a:solidFill>
              </a:rPr>
              <a:t>CustomerId</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Surname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CreditScore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Geography</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Gender</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Age</a:t>
            </a:r>
            <a:r>
              <a:rPr b="0" lang="en" sz="2000"/>
              <a:t> </a:t>
            </a:r>
            <a:endParaRPr b="0"/>
          </a:p>
        </p:txBody>
      </p:sp>
      <p:sp>
        <p:nvSpPr>
          <p:cNvPr id="355" name="Google Shape;355;p2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Data </a:t>
            </a:r>
            <a:r>
              <a:rPr b="1" lang="en">
                <a:latin typeface="Times New Roman"/>
                <a:ea typeface="Times New Roman"/>
                <a:cs typeface="Times New Roman"/>
                <a:sym typeface="Times New Roman"/>
              </a:rPr>
              <a:t>Attributes</a:t>
            </a:r>
            <a:endParaRPr b="1">
              <a:latin typeface="Times New Roman"/>
              <a:ea typeface="Times New Roman"/>
              <a:cs typeface="Times New Roman"/>
              <a:sym typeface="Times New Roman"/>
            </a:endParaRPr>
          </a:p>
        </p:txBody>
      </p:sp>
      <p:sp>
        <p:nvSpPr>
          <p:cNvPr id="356" name="Google Shape;356;p21"/>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0" lang="en">
                <a:solidFill>
                  <a:schemeClr val="dk1"/>
                </a:solidFill>
              </a:rPr>
              <a:t>Tenure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Balance</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NumOfProducts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HasCrCard</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IsActiveMember</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EstimatedSalary</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Exited </a:t>
            </a:r>
            <a:endParaRPr b="0">
              <a:solidFill>
                <a:schemeClr val="dk1"/>
              </a:solidFill>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Times New Roman"/>
                <a:ea typeface="Times New Roman"/>
                <a:cs typeface="Times New Roman"/>
                <a:sym typeface="Times New Roman"/>
              </a:rPr>
              <a:t>SCATTER PLOT</a:t>
            </a:r>
            <a:endParaRPr b="1" sz="3000"/>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
        <p:nvSpPr>
          <p:cNvPr id="362" name="Google Shape;362;p22"/>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pic>
        <p:nvPicPr>
          <p:cNvPr id="363" name="Google Shape;363;p22"/>
          <p:cNvPicPr preferRelativeResize="0"/>
          <p:nvPr/>
        </p:nvPicPr>
        <p:blipFill>
          <a:blip r:embed="rId3">
            <a:alphaModFix/>
          </a:blip>
          <a:stretch>
            <a:fillRect/>
          </a:stretch>
        </p:blipFill>
        <p:spPr>
          <a:xfrm>
            <a:off x="622000" y="1237300"/>
            <a:ext cx="7784699" cy="373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Interpretation</a:t>
            </a:r>
            <a:endParaRPr b="1" sz="3000">
              <a:latin typeface="Times New Roman"/>
              <a:ea typeface="Times New Roman"/>
              <a:cs typeface="Times New Roman"/>
              <a:sym typeface="Times New Roman"/>
            </a:endParaRPr>
          </a:p>
        </p:txBody>
      </p:sp>
      <p:sp>
        <p:nvSpPr>
          <p:cNvPr id="369" name="Google Shape;369;p23"/>
          <p:cNvSpPr txBox="1"/>
          <p:nvPr>
            <p:ph idx="1" type="body"/>
          </p:nvPr>
        </p:nvSpPr>
        <p:spPr>
          <a:xfrm>
            <a:off x="608950" y="1252750"/>
            <a:ext cx="7784700" cy="11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Scatter plot is used to find the </a:t>
            </a:r>
            <a:r>
              <a:rPr lang="en" sz="1500">
                <a:latin typeface="Times New Roman"/>
                <a:ea typeface="Times New Roman"/>
                <a:cs typeface="Times New Roman"/>
                <a:sym typeface="Times New Roman"/>
              </a:rPr>
              <a:t>relationship</a:t>
            </a:r>
            <a:r>
              <a:rPr lang="en" sz="1500">
                <a:latin typeface="Times New Roman"/>
                <a:ea typeface="Times New Roman"/>
                <a:cs typeface="Times New Roman"/>
                <a:sym typeface="Times New Roman"/>
              </a:rPr>
              <a:t> between features like linear relationship or non linear relationship and clusters etc. From above scatter plot on the quantitative data from dataset “churn modelling”, we decided to remove age </a:t>
            </a:r>
            <a:r>
              <a:rPr lang="en" sz="1500">
                <a:latin typeface="Times New Roman"/>
                <a:ea typeface="Times New Roman"/>
                <a:cs typeface="Times New Roman"/>
                <a:sym typeface="Times New Roman"/>
              </a:rPr>
              <a:t>because, it has linear relationship between credit score and age, and credit score has gaussian curve. Remaining attributes present in dataset are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
        <p:nvSpPr>
          <p:cNvPr id="370" name="Google Shape;370;p23"/>
          <p:cNvSpPr txBox="1"/>
          <p:nvPr/>
        </p:nvSpPr>
        <p:spPr>
          <a:xfrm>
            <a:off x="809400" y="2924250"/>
            <a:ext cx="3224400" cy="203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Geography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Gender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HasCrCard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IsActiveMember</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Exited</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latin typeface="Libre Franklin"/>
              <a:ea typeface="Libre Franklin"/>
              <a:cs typeface="Libre Franklin"/>
              <a:sym typeface="Libre Franklin"/>
            </a:endParaRPr>
          </a:p>
        </p:txBody>
      </p:sp>
      <p:sp>
        <p:nvSpPr>
          <p:cNvPr id="371" name="Google Shape;371;p23"/>
          <p:cNvSpPr txBox="1"/>
          <p:nvPr/>
        </p:nvSpPr>
        <p:spPr>
          <a:xfrm>
            <a:off x="1240175" y="2547250"/>
            <a:ext cx="24672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Qualitative</a:t>
            </a:r>
            <a:endParaRPr b="1" sz="1700">
              <a:latin typeface="Times New Roman"/>
              <a:ea typeface="Times New Roman"/>
              <a:cs typeface="Times New Roman"/>
              <a:sym typeface="Times New Roman"/>
            </a:endParaRPr>
          </a:p>
        </p:txBody>
      </p:sp>
      <p:sp>
        <p:nvSpPr>
          <p:cNvPr id="372" name="Google Shape;372;p23"/>
          <p:cNvSpPr txBox="1"/>
          <p:nvPr/>
        </p:nvSpPr>
        <p:spPr>
          <a:xfrm>
            <a:off x="4891225" y="2924250"/>
            <a:ext cx="3224400" cy="203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CreditScore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Tenure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Balance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NumOfProducts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EstimatedSalary</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latin typeface="Libre Franklin"/>
              <a:ea typeface="Libre Franklin"/>
              <a:cs typeface="Libre Franklin"/>
              <a:sym typeface="Libre Franklin"/>
            </a:endParaRPr>
          </a:p>
        </p:txBody>
      </p:sp>
      <p:sp>
        <p:nvSpPr>
          <p:cNvPr id="373" name="Google Shape;373;p23"/>
          <p:cNvSpPr txBox="1"/>
          <p:nvPr/>
        </p:nvSpPr>
        <p:spPr>
          <a:xfrm>
            <a:off x="5208775" y="2505188"/>
            <a:ext cx="2154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Quantitative</a:t>
            </a:r>
            <a:endParaRPr b="1"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540000" y="182775"/>
            <a:ext cx="81000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HISTOGRAMS</a:t>
            </a:r>
            <a:endParaRPr b="1" sz="3000">
              <a:latin typeface="Times New Roman"/>
              <a:ea typeface="Times New Roman"/>
              <a:cs typeface="Times New Roman"/>
              <a:sym typeface="Times New Roman"/>
            </a:endParaRPr>
          </a:p>
        </p:txBody>
      </p:sp>
      <p:pic>
        <p:nvPicPr>
          <p:cNvPr id="379" name="Google Shape;379;p24"/>
          <p:cNvPicPr preferRelativeResize="0"/>
          <p:nvPr/>
        </p:nvPicPr>
        <p:blipFill>
          <a:blip r:embed="rId3">
            <a:alphaModFix/>
          </a:blip>
          <a:stretch>
            <a:fillRect/>
          </a:stretch>
        </p:blipFill>
        <p:spPr>
          <a:xfrm>
            <a:off x="1659513" y="965975"/>
            <a:ext cx="5824975" cy="377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522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Interpretation</a:t>
            </a:r>
            <a:endParaRPr b="1">
              <a:latin typeface="Times New Roman"/>
              <a:ea typeface="Times New Roman"/>
              <a:cs typeface="Times New Roman"/>
              <a:sym typeface="Times New Roman"/>
            </a:endParaRPr>
          </a:p>
        </p:txBody>
      </p:sp>
      <p:sp>
        <p:nvSpPr>
          <p:cNvPr id="385" name="Google Shape;385;p25"/>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0">
              <a:solidFill>
                <a:schemeClr val="dk1"/>
              </a:solidFill>
            </a:endParaRPr>
          </a:p>
          <a:p>
            <a:pPr indent="0" lvl="0" marL="457200" rtl="0" algn="l">
              <a:lnSpc>
                <a:spcPct val="150000"/>
              </a:lnSpc>
              <a:spcBef>
                <a:spcPts val="0"/>
              </a:spcBef>
              <a:spcAft>
                <a:spcPts val="0"/>
              </a:spcAft>
              <a:buNone/>
            </a:pPr>
            <a:r>
              <a:t/>
            </a:r>
            <a:endParaRPr/>
          </a:p>
        </p:txBody>
      </p:sp>
      <p:sp>
        <p:nvSpPr>
          <p:cNvPr id="386" name="Google Shape;386;p25"/>
          <p:cNvSpPr txBox="1"/>
          <p:nvPr/>
        </p:nvSpPr>
        <p:spPr>
          <a:xfrm>
            <a:off x="749100" y="1206750"/>
            <a:ext cx="7872900" cy="38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A histogram is an effective way to display numerical data grouped into intervals. It provides a visual representation of data distribution, using bars to depict the frequency of values within each interval. The X-axis shows the intervals (bins), while the Y-axis represents the frequency of data falling into those bins.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Credit Score is symmetric unimodal, as it has normal distribution</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Tenure is Uniform because every value in a specified range has equal probability of </a:t>
            </a:r>
            <a:r>
              <a:rPr lang="en" sz="1500">
                <a:latin typeface="Times New Roman"/>
                <a:ea typeface="Times New Roman"/>
                <a:cs typeface="Times New Roman"/>
                <a:sym typeface="Times New Roman"/>
              </a:rPr>
              <a:t>occurring</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Balance is symmetric with left skewed as majority of data is at centre but one outlier at left</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Estimated Salary is </a:t>
            </a:r>
            <a:r>
              <a:rPr lang="en" sz="1500">
                <a:solidFill>
                  <a:schemeClr val="dk1"/>
                </a:solidFill>
                <a:latin typeface="Times New Roman"/>
                <a:ea typeface="Times New Roman"/>
                <a:cs typeface="Times New Roman"/>
                <a:sym typeface="Times New Roman"/>
              </a:rPr>
              <a:t>Uniform as it has no peaks or tail as it is same for entire time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Histogram of NumOfProducts  is Discrete Distribution at most three products.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6"/>
          <p:cNvSpPr txBox="1"/>
          <p:nvPr>
            <p:ph type="title"/>
          </p:nvPr>
        </p:nvSpPr>
        <p:spPr>
          <a:xfrm>
            <a:off x="540000" y="182775"/>
            <a:ext cx="81000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Density Plot</a:t>
            </a:r>
            <a:endParaRPr b="1" sz="3000">
              <a:latin typeface="Times New Roman"/>
              <a:ea typeface="Times New Roman"/>
              <a:cs typeface="Times New Roman"/>
              <a:sym typeface="Times New Roman"/>
            </a:endParaRPr>
          </a:p>
        </p:txBody>
      </p:sp>
      <p:pic>
        <p:nvPicPr>
          <p:cNvPr id="392" name="Google Shape;392;p26"/>
          <p:cNvPicPr preferRelativeResize="0"/>
          <p:nvPr/>
        </p:nvPicPr>
        <p:blipFill>
          <a:blip r:embed="rId3">
            <a:alphaModFix/>
          </a:blip>
          <a:stretch>
            <a:fillRect/>
          </a:stretch>
        </p:blipFill>
        <p:spPr>
          <a:xfrm>
            <a:off x="1585913" y="1183650"/>
            <a:ext cx="5972175" cy="31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