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d3a58886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40d3a58886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0d3a58886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0d3a588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a93fce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a93fce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0d3a58886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40d3a58886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2" name="Google Shape;62;p1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63" name="Shape 63"/>
        <p:cNvGrpSpPr/>
        <p:nvPr/>
      </p:nvGrpSpPr>
      <p:grpSpPr>
        <a:xfrm>
          <a:off x="0" y="0"/>
          <a:ext cx="0" cy="0"/>
          <a:chOff x="0" y="0"/>
          <a:chExt cx="0" cy="0"/>
        </a:xfrm>
      </p:grpSpPr>
      <p:sp>
        <p:nvSpPr>
          <p:cNvPr id="64" name="Google Shape;64;p16"/>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7" name="Google Shape;67;p16"/>
          <p:cNvSpPr txBox="1"/>
          <p:nvPr>
            <p:ph idx="2" type="body"/>
          </p:nvPr>
        </p:nvSpPr>
        <p:spPr>
          <a:xfrm>
            <a:off x="4648200" y="1391850"/>
            <a:ext cx="3761700" cy="3211500"/>
          </a:xfrm>
          <a:prstGeom prst="rect">
            <a:avLst/>
          </a:prstGeom>
          <a:solidFill>
            <a:schemeClr val="lt1"/>
          </a:solid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b="1" sz="20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52" name="Google Shape;52;p1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156650" y="300250"/>
            <a:ext cx="5714400" cy="12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600">
                <a:latin typeface="Times New Roman"/>
                <a:ea typeface="Times New Roman"/>
                <a:cs typeface="Times New Roman"/>
                <a:sym typeface="Times New Roman"/>
              </a:rPr>
              <a:t>Customer </a:t>
            </a:r>
            <a:r>
              <a:rPr b="1" lang="en" sz="4600">
                <a:latin typeface="Times New Roman"/>
                <a:ea typeface="Times New Roman"/>
                <a:cs typeface="Times New Roman"/>
                <a:sym typeface="Times New Roman"/>
              </a:rPr>
              <a:t>Churn Prediction</a:t>
            </a:r>
            <a:endParaRPr b="1" sz="4600">
              <a:latin typeface="Times New Roman"/>
              <a:ea typeface="Times New Roman"/>
              <a:cs typeface="Times New Roman"/>
              <a:sym typeface="Times New Roman"/>
            </a:endParaRPr>
          </a:p>
        </p:txBody>
      </p:sp>
      <p:grpSp>
        <p:nvGrpSpPr>
          <p:cNvPr id="75" name="Google Shape;75;p18"/>
          <p:cNvGrpSpPr/>
          <p:nvPr/>
        </p:nvGrpSpPr>
        <p:grpSpPr>
          <a:xfrm>
            <a:off x="5544978" y="1238965"/>
            <a:ext cx="3142784" cy="2949685"/>
            <a:chOff x="1380325" y="456475"/>
            <a:chExt cx="4827625" cy="4811100"/>
          </a:xfrm>
        </p:grpSpPr>
        <p:sp>
          <p:nvSpPr>
            <p:cNvPr id="76" name="Google Shape;76;p18"/>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8"/>
          <p:cNvSpPr txBox="1"/>
          <p:nvPr/>
        </p:nvSpPr>
        <p:spPr>
          <a:xfrm>
            <a:off x="1005200" y="3015600"/>
            <a:ext cx="3772800" cy="2075700"/>
          </a:xfrm>
          <a:prstGeom prst="rect">
            <a:avLst/>
          </a:prstGeom>
          <a:noFill/>
          <a:ln>
            <a:noFill/>
          </a:ln>
        </p:spPr>
        <p:txBody>
          <a:bodyPr anchorCtr="0" anchor="t" bIns="91425" lIns="91425" spcFirstLastPara="1" rIns="115000" wrap="square" tIns="91425">
            <a:noAutofit/>
          </a:bodyPr>
          <a:lstStyle/>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Harish Jamallamudi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Balamurali B</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Yenkatarajalaxmimanohar Meda</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solidFill>
                  <a:schemeClr val="dk1"/>
                </a:solidFill>
                <a:latin typeface="Libre Franklin"/>
                <a:ea typeface="Libre Franklin"/>
                <a:cs typeface="Libre Franklin"/>
                <a:sym typeface="Libre Franklin"/>
              </a:rPr>
              <a:t>Amruth Reddy Nagireddy Palli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Sai Sreeja Yalamanchi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Anirudh Boddu</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37" name="Google Shape;337;p18"/>
          <p:cNvSpPr txBox="1"/>
          <p:nvPr/>
        </p:nvSpPr>
        <p:spPr>
          <a:xfrm>
            <a:off x="1584818" y="2571761"/>
            <a:ext cx="4554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ibre Franklin"/>
                <a:ea typeface="Libre Franklin"/>
                <a:cs typeface="Libre Franklin"/>
                <a:sym typeface="Libre Franklin"/>
              </a:rPr>
              <a:t>-</a:t>
            </a:r>
            <a:r>
              <a:rPr i="1" lang="en" sz="1600">
                <a:latin typeface="Libre Franklin"/>
                <a:ea typeface="Libre Franklin"/>
                <a:cs typeface="Libre Franklin"/>
                <a:sym typeface="Libre Franklin"/>
              </a:rPr>
              <a:t>To Predict the Customer Churn in banking</a:t>
            </a:r>
            <a:endParaRPr i="1" sz="16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522000" y="189825"/>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Content</a:t>
            </a:r>
            <a:endParaRPr b="1">
              <a:latin typeface="Times New Roman"/>
              <a:ea typeface="Times New Roman"/>
              <a:cs typeface="Times New Roman"/>
              <a:sym typeface="Times New Roman"/>
            </a:endParaRPr>
          </a:p>
        </p:txBody>
      </p:sp>
      <p:sp>
        <p:nvSpPr>
          <p:cNvPr id="343" name="Google Shape;343;p19"/>
          <p:cNvSpPr txBox="1"/>
          <p:nvPr>
            <p:ph idx="1" type="body"/>
          </p:nvPr>
        </p:nvSpPr>
        <p:spPr>
          <a:xfrm>
            <a:off x="855300" y="1396956"/>
            <a:ext cx="7784700" cy="34953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Title and Author</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Content </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1600"/>
              </a:spcAft>
              <a:buSzPts val="14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Data Description</a:t>
            </a:r>
            <a:endParaRPr b="1">
              <a:latin typeface="Times New Roman"/>
              <a:ea typeface="Times New Roman"/>
              <a:cs typeface="Times New Roman"/>
              <a:sym typeface="Times New Roman"/>
            </a:endParaRPr>
          </a:p>
        </p:txBody>
      </p:sp>
      <p:sp>
        <p:nvSpPr>
          <p:cNvPr id="349" name="Google Shape;349;p20"/>
          <p:cNvSpPr txBox="1"/>
          <p:nvPr>
            <p:ph idx="1" type="body"/>
          </p:nvPr>
        </p:nvSpPr>
        <p:spPr>
          <a:xfrm>
            <a:off x="622000" y="13483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latin typeface="Times New Roman"/>
                <a:ea typeface="Times New Roman"/>
                <a:cs typeface="Times New Roman"/>
                <a:sym typeface="Times New Roman"/>
              </a:rPr>
              <a:t>This dataset includes details regarding the banking services and products the customer holds with the bank. This may encompass information about the kind of accounts they have like savings or checking accounts as their credit cards, loan accounts, and any other financial products they utilize. Moreover, it could also consist of data related to their transaction history, such as how they make transactions the amount of money deposited or withdrawn, and the specific types of transactions they engage in. Collectively this data can provide insights into how involved the customers are with the bank.</a:t>
            </a:r>
            <a:endParaRPr sz="15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dataset is available at : https://www.kaggle.com/datasets/shubh0799/churn-modelling</a:t>
            </a:r>
            <a:br>
              <a:rPr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idx="2" type="body"/>
          </p:nvPr>
        </p:nvSpPr>
        <p:spPr>
          <a:xfrm>
            <a:off x="616200" y="1391850"/>
            <a:ext cx="3379330" cy="326025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400"/>
              <a:buChar char="●"/>
            </a:pPr>
            <a:r>
              <a:rPr b="0" i="0" lang="en" sz="2000" u="none" strike="noStrike">
                <a:solidFill>
                  <a:srgbClr val="000000"/>
                </a:solidFill>
              </a:rPr>
              <a:t>RowNumber</a:t>
            </a:r>
            <a:endParaRPr b="0" i="0" sz="2000" u="none" strike="noStrike">
              <a:solidFill>
                <a:srgbClr val="000000"/>
              </a:solidFill>
            </a:endParaRPr>
          </a:p>
          <a:p>
            <a:pPr indent="-342900" lvl="0" marL="342900" rtl="0" algn="l">
              <a:lnSpc>
                <a:spcPct val="150000"/>
              </a:lnSpc>
              <a:spcBef>
                <a:spcPts val="0"/>
              </a:spcBef>
              <a:spcAft>
                <a:spcPts val="0"/>
              </a:spcAft>
              <a:buSzPts val="1400"/>
              <a:buChar char="●"/>
            </a:pPr>
            <a:r>
              <a:rPr b="0" lang="en" sz="2000"/>
              <a:t> </a:t>
            </a:r>
            <a:r>
              <a:rPr b="0" i="0" lang="en" sz="2000" u="none" strike="noStrike">
                <a:solidFill>
                  <a:srgbClr val="000000"/>
                </a:solidFill>
              </a:rPr>
              <a:t>CustomerId</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Surname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CreditScore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Geography</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Gender</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Age</a:t>
            </a:r>
            <a:r>
              <a:rPr b="0" lang="en" sz="2000"/>
              <a:t> </a:t>
            </a:r>
            <a:endParaRPr b="0"/>
          </a:p>
        </p:txBody>
      </p:sp>
      <p:sp>
        <p:nvSpPr>
          <p:cNvPr id="355" name="Google Shape;355;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Data </a:t>
            </a:r>
            <a:r>
              <a:rPr b="1" lang="en">
                <a:latin typeface="Times New Roman"/>
                <a:ea typeface="Times New Roman"/>
                <a:cs typeface="Times New Roman"/>
                <a:sym typeface="Times New Roman"/>
              </a:rPr>
              <a:t>Attributes</a:t>
            </a:r>
            <a:endParaRPr b="1">
              <a:latin typeface="Times New Roman"/>
              <a:ea typeface="Times New Roman"/>
              <a:cs typeface="Times New Roman"/>
              <a:sym typeface="Times New Roman"/>
            </a:endParaRPr>
          </a:p>
        </p:txBody>
      </p:sp>
      <p:sp>
        <p:nvSpPr>
          <p:cNvPr id="356" name="Google Shape;356;p21"/>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0" lang="en">
                <a:solidFill>
                  <a:schemeClr val="dk1"/>
                </a:solidFill>
              </a:rPr>
              <a:t>Tenure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Balance</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NumOfProducts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HasCrCard</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IsActiveMember</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EstimatedSalary</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Exited </a:t>
            </a:r>
            <a:endParaRPr b="0">
              <a:solidFill>
                <a:schemeClr val="dk1"/>
              </a:solidFill>
            </a:endParaRPr>
          </a:p>
          <a:p>
            <a:pPr indent="0" lvl="0" marL="457200" rtl="0" algn="l">
              <a:lnSpc>
                <a:spcPct val="15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