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ileron" charset="1" panose="00000500000000000000"/>
      <p:regular r:id="rId10"/>
    </p:embeddedFont>
    <p:embeddedFont>
      <p:font typeface="Aileron Bold" charset="1" panose="00000800000000000000"/>
      <p:regular r:id="rId11"/>
    </p:embeddedFont>
    <p:embeddedFont>
      <p:font typeface="Aileron Italics" charset="1" panose="00000500000000000000"/>
      <p:regular r:id="rId12"/>
    </p:embeddedFont>
    <p:embeddedFont>
      <p:font typeface="Aileron Bold Italics" charset="1" panose="00000800000000000000"/>
      <p:regular r:id="rId13"/>
    </p:embeddedFont>
    <p:embeddedFont>
      <p:font typeface="Aileron Thin" charset="1" panose="00000300000000000000"/>
      <p:regular r:id="rId14"/>
    </p:embeddedFont>
    <p:embeddedFont>
      <p:font typeface="Aileron Thin Italics" charset="1" panose="00000300000000000000"/>
      <p:regular r:id="rId15"/>
    </p:embeddedFont>
    <p:embeddedFont>
      <p:font typeface="Aileron Light" charset="1" panose="00000400000000000000"/>
      <p:regular r:id="rId16"/>
    </p:embeddedFont>
    <p:embeddedFont>
      <p:font typeface="Aileron Light Italics" charset="1" panose="00000400000000000000"/>
      <p:regular r:id="rId17"/>
    </p:embeddedFont>
    <p:embeddedFont>
      <p:font typeface="Aileron Ultra-Bold" charset="1" panose="00000A00000000000000"/>
      <p:regular r:id="rId18"/>
    </p:embeddedFont>
    <p:embeddedFont>
      <p:font typeface="Aileron Ultra-Bold Italics" charset="1" panose="00000A00000000000000"/>
      <p:regular r:id="rId19"/>
    </p:embeddedFont>
    <p:embeddedFont>
      <p:font typeface="Aileron Heavy" charset="1" panose="00000A00000000000000"/>
      <p:regular r:id="rId20"/>
    </p:embeddedFont>
    <p:embeddedFont>
      <p:font typeface="Aileron Heavy Italics" charset="1" panose="00000A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9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Relationship Id="rId8" Target="../media/image17.pn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png" Type="http://schemas.openxmlformats.org/officeDocument/2006/relationships/image"/><Relationship Id="rId12" Target="../media/image22.png" Type="http://schemas.openxmlformats.org/officeDocument/2006/relationships/image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Relationship Id="rId8" Target="../media/image17.pn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Relationship Id="rId8" Target="../media/image17.pn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png" Type="http://schemas.openxmlformats.org/officeDocument/2006/relationships/image"/><Relationship Id="rId12" Target="../media/image22.png" Type="http://schemas.openxmlformats.org/officeDocument/2006/relationships/image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Relationship Id="rId8" Target="../media/image17.png" Type="http://schemas.openxmlformats.org/officeDocument/2006/relationships/image"/><Relationship Id="rId9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4229100" cy="10287000"/>
          </a:xfrm>
          <a:prstGeom prst="rect">
            <a:avLst/>
          </a:prstGeom>
          <a:solidFill>
            <a:srgbClr val="37C9EF">
              <a:alpha val="19608"/>
            </a:srgbClr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4229100" y="57734"/>
            <a:ext cx="5469966" cy="3459774"/>
          </a:xfrm>
          <a:custGeom>
            <a:avLst/>
            <a:gdLst/>
            <a:ahLst/>
            <a:cxnLst/>
            <a:rect r="r" b="b" t="t" l="l"/>
            <a:pathLst>
              <a:path h="3459774" w="5469966">
                <a:moveTo>
                  <a:pt x="0" y="0"/>
                </a:moveTo>
                <a:lnTo>
                  <a:pt x="5469966" y="0"/>
                </a:lnTo>
                <a:lnTo>
                  <a:pt x="5469966" y="3459774"/>
                </a:lnTo>
                <a:lnTo>
                  <a:pt x="0" y="34597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487507" y="57734"/>
            <a:ext cx="6283824" cy="3353287"/>
          </a:xfrm>
          <a:custGeom>
            <a:avLst/>
            <a:gdLst/>
            <a:ahLst/>
            <a:cxnLst/>
            <a:rect r="r" b="b" t="t" l="l"/>
            <a:pathLst>
              <a:path h="3353287" w="6283824">
                <a:moveTo>
                  <a:pt x="0" y="0"/>
                </a:moveTo>
                <a:lnTo>
                  <a:pt x="6283824" y="0"/>
                </a:lnTo>
                <a:lnTo>
                  <a:pt x="6283824" y="3353287"/>
                </a:lnTo>
                <a:lnTo>
                  <a:pt x="0" y="33532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100" r="0" b="-610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229100" y="3517508"/>
            <a:ext cx="14058900" cy="6769492"/>
          </a:xfrm>
          <a:custGeom>
            <a:avLst/>
            <a:gdLst/>
            <a:ahLst/>
            <a:cxnLst/>
            <a:rect r="r" b="b" t="t" l="l"/>
            <a:pathLst>
              <a:path h="6769492" w="14058900">
                <a:moveTo>
                  <a:pt x="0" y="0"/>
                </a:moveTo>
                <a:lnTo>
                  <a:pt x="14058900" y="0"/>
                </a:lnTo>
                <a:lnTo>
                  <a:pt x="14058900" y="6769492"/>
                </a:lnTo>
                <a:lnTo>
                  <a:pt x="0" y="67694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0144" r="0" b="-15616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30135" y="866778"/>
            <a:ext cx="3382891" cy="1175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23"/>
              </a:lnSpc>
            </a:pPr>
            <a:r>
              <a:rPr lang="en-US" sz="2384" spc="71">
                <a:solidFill>
                  <a:srgbClr val="000000"/>
                </a:solidFill>
                <a:latin typeface="Aileron Ultra-Bold"/>
              </a:rPr>
              <a:t>Exploratory Data Analysis - Research Question 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23104" y="4622237"/>
            <a:ext cx="3382891" cy="4636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054"/>
              </a:lnSpc>
            </a:pPr>
            <a:r>
              <a:rPr lang="en-US" sz="1467" spc="73">
                <a:solidFill>
                  <a:srgbClr val="000000"/>
                </a:solidFill>
                <a:latin typeface="Aileron"/>
              </a:rPr>
              <a:t>According to our exploratory data analysis, the house sales pattern between 2008 and 2019 appears to follow a normal distribution..</a:t>
            </a:r>
          </a:p>
          <a:p>
            <a:pPr>
              <a:lnSpc>
                <a:spcPts val="2054"/>
              </a:lnSpc>
            </a:pPr>
          </a:p>
          <a:p>
            <a:pPr>
              <a:lnSpc>
                <a:spcPts val="2054"/>
              </a:lnSpc>
            </a:pPr>
          </a:p>
          <a:p>
            <a:pPr>
              <a:lnSpc>
                <a:spcPts val="2054"/>
              </a:lnSpc>
            </a:pPr>
            <a:r>
              <a:rPr lang="en-US" sz="1467" spc="73">
                <a:solidFill>
                  <a:srgbClr val="000000"/>
                </a:solidFill>
                <a:latin typeface="Aileron"/>
              </a:rPr>
              <a:t>Within the categories of residential types, there appears to be a greater abundance of data for single-family homes and condos compared to other types.</a:t>
            </a:r>
          </a:p>
          <a:p>
            <a:pPr>
              <a:lnSpc>
                <a:spcPts val="2054"/>
              </a:lnSpc>
            </a:pPr>
          </a:p>
          <a:p>
            <a:pPr>
              <a:lnSpc>
                <a:spcPts val="2054"/>
              </a:lnSpc>
            </a:pPr>
            <a:r>
              <a:rPr lang="en-US" sz="1467" spc="73">
                <a:solidFill>
                  <a:srgbClr val="000000"/>
                </a:solidFill>
                <a:latin typeface="Aileron"/>
              </a:rPr>
              <a:t>To ensure accuracy in our analysis and predictions, we will focus our data scope on the top ten towns with the highest number of single-family homes and the top ten towns with the highest number of condos.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4229100" cy="10287000"/>
          </a:xfrm>
          <a:prstGeom prst="rect">
            <a:avLst/>
          </a:prstGeom>
          <a:solidFill>
            <a:srgbClr val="37C9EF">
              <a:alpha val="19608"/>
            </a:srgbClr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5298516" y="255401"/>
            <a:ext cx="10175109" cy="4621577"/>
          </a:xfrm>
          <a:custGeom>
            <a:avLst/>
            <a:gdLst/>
            <a:ahLst/>
            <a:cxnLst/>
            <a:rect r="r" b="b" t="t" l="l"/>
            <a:pathLst>
              <a:path h="4621577" w="10175109">
                <a:moveTo>
                  <a:pt x="0" y="0"/>
                </a:moveTo>
                <a:lnTo>
                  <a:pt x="10175108" y="0"/>
                </a:lnTo>
                <a:lnTo>
                  <a:pt x="10175108" y="4621578"/>
                </a:lnTo>
                <a:lnTo>
                  <a:pt x="0" y="46215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298516" y="5143500"/>
            <a:ext cx="10175109" cy="4696670"/>
          </a:xfrm>
          <a:custGeom>
            <a:avLst/>
            <a:gdLst/>
            <a:ahLst/>
            <a:cxnLst/>
            <a:rect r="r" b="b" t="t" l="l"/>
            <a:pathLst>
              <a:path h="4696670" w="10175109">
                <a:moveTo>
                  <a:pt x="0" y="0"/>
                </a:moveTo>
                <a:lnTo>
                  <a:pt x="10175108" y="0"/>
                </a:lnTo>
                <a:lnTo>
                  <a:pt x="10175108" y="4696670"/>
                </a:lnTo>
                <a:lnTo>
                  <a:pt x="0" y="46966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30135" y="866778"/>
            <a:ext cx="3382891" cy="1175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23"/>
              </a:lnSpc>
            </a:pPr>
            <a:r>
              <a:rPr lang="en-US" sz="2384" spc="71">
                <a:solidFill>
                  <a:srgbClr val="000000"/>
                </a:solidFill>
                <a:latin typeface="Aileron Ultra-Bold"/>
              </a:rPr>
              <a:t>Exploratory Data Analysis - Research Question 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23104" y="5138321"/>
            <a:ext cx="3382891" cy="4119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054"/>
              </a:lnSpc>
            </a:pPr>
          </a:p>
          <a:p>
            <a:pPr>
              <a:lnSpc>
                <a:spcPts val="2054"/>
              </a:lnSpc>
            </a:pPr>
            <a:r>
              <a:rPr lang="en-US" sz="1467" spc="73">
                <a:solidFill>
                  <a:srgbClr val="000000"/>
                </a:solidFill>
                <a:latin typeface="Aileron"/>
              </a:rPr>
              <a:t>O</a:t>
            </a:r>
            <a:r>
              <a:rPr lang="en-US" sz="1467" spc="73">
                <a:solidFill>
                  <a:srgbClr val="000000"/>
                </a:solidFill>
                <a:latin typeface="Aileron"/>
              </a:rPr>
              <a:t>ur exploratory data analysis shows the correlation between assessed and sale values across different years for single-family and condo houses after filtering based on selected towns.</a:t>
            </a:r>
          </a:p>
          <a:p>
            <a:pPr>
              <a:lnSpc>
                <a:spcPts val="2054"/>
              </a:lnSpc>
            </a:pPr>
          </a:p>
          <a:p>
            <a:pPr>
              <a:lnSpc>
                <a:spcPts val="2054"/>
              </a:lnSpc>
            </a:pPr>
            <a:r>
              <a:rPr lang="en-US" sz="1467" spc="73">
                <a:solidFill>
                  <a:srgbClr val="000000"/>
                </a:solidFill>
                <a:latin typeface="Aileron"/>
              </a:rPr>
              <a:t>After filtering based on the years chosen, our exploratory data analysis shows the correlation between assessed and sale values across selected towns for different residential types of single-family and condo houses.</a:t>
            </a:r>
          </a:p>
          <a:p>
            <a:pPr>
              <a:lnSpc>
                <a:spcPts val="2054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4229100" cy="10287000"/>
          </a:xfrm>
          <a:prstGeom prst="rect">
            <a:avLst/>
          </a:prstGeom>
          <a:solidFill>
            <a:srgbClr val="37C9EF">
              <a:alpha val="19608"/>
            </a:srgbClr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4635221" y="205239"/>
            <a:ext cx="11494953" cy="4938261"/>
          </a:xfrm>
          <a:custGeom>
            <a:avLst/>
            <a:gdLst/>
            <a:ahLst/>
            <a:cxnLst/>
            <a:rect r="r" b="b" t="t" l="l"/>
            <a:pathLst>
              <a:path h="4938261" w="11494953">
                <a:moveTo>
                  <a:pt x="0" y="0"/>
                </a:moveTo>
                <a:lnTo>
                  <a:pt x="11494953" y="0"/>
                </a:lnTo>
                <a:lnTo>
                  <a:pt x="11494953" y="4938261"/>
                </a:lnTo>
                <a:lnTo>
                  <a:pt x="0" y="49382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6475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678960" y="5143500"/>
            <a:ext cx="11407476" cy="5120104"/>
          </a:xfrm>
          <a:custGeom>
            <a:avLst/>
            <a:gdLst/>
            <a:ahLst/>
            <a:cxnLst/>
            <a:rect r="r" b="b" t="t" l="l"/>
            <a:pathLst>
              <a:path h="5120104" w="11407476">
                <a:moveTo>
                  <a:pt x="0" y="0"/>
                </a:moveTo>
                <a:lnTo>
                  <a:pt x="11407476" y="0"/>
                </a:lnTo>
                <a:lnTo>
                  <a:pt x="11407476" y="5120104"/>
                </a:lnTo>
                <a:lnTo>
                  <a:pt x="0" y="51201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178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30135" y="866778"/>
            <a:ext cx="3382891" cy="1175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23"/>
              </a:lnSpc>
            </a:pPr>
            <a:r>
              <a:rPr lang="en-US" sz="2384" spc="71">
                <a:solidFill>
                  <a:srgbClr val="000000"/>
                </a:solidFill>
                <a:latin typeface="Aileron Ultra-Bold"/>
              </a:rPr>
              <a:t>Exploratory Data Analysis - Research Question 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23104" y="6944617"/>
            <a:ext cx="3382891" cy="2313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054"/>
              </a:lnSpc>
            </a:pPr>
          </a:p>
          <a:p>
            <a:pPr>
              <a:lnSpc>
                <a:spcPts val="2054"/>
              </a:lnSpc>
            </a:pPr>
            <a:r>
              <a:rPr lang="en-US" sz="1467" spc="73">
                <a:solidFill>
                  <a:srgbClr val="000000"/>
                </a:solidFill>
                <a:latin typeface="Aileron"/>
              </a:rPr>
              <a:t>O</a:t>
            </a:r>
            <a:r>
              <a:rPr lang="en-US" sz="1467" spc="73">
                <a:solidFill>
                  <a:srgbClr val="000000"/>
                </a:solidFill>
                <a:latin typeface="Aileron"/>
              </a:rPr>
              <a:t>ur exploratory data analysis shows the correlation between assessed and sale values and its impact on Employment Data and Number of Business Establishment, grouped Yearwise and Townwise </a:t>
            </a:r>
          </a:p>
          <a:p>
            <a:pPr>
              <a:lnSpc>
                <a:spcPts val="2054"/>
              </a:lnSpc>
            </a:pPr>
          </a:p>
          <a:p>
            <a:pPr>
              <a:lnSpc>
                <a:spcPts val="2054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4229100" cy="10287000"/>
          </a:xfrm>
          <a:prstGeom prst="rect">
            <a:avLst/>
          </a:prstGeom>
          <a:solidFill>
            <a:srgbClr val="37C9EF">
              <a:alpha val="19608"/>
            </a:srgbClr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5606359" y="230672"/>
            <a:ext cx="10475417" cy="4912828"/>
          </a:xfrm>
          <a:custGeom>
            <a:avLst/>
            <a:gdLst/>
            <a:ahLst/>
            <a:cxnLst/>
            <a:rect r="r" b="b" t="t" l="l"/>
            <a:pathLst>
              <a:path h="4912828" w="10475417">
                <a:moveTo>
                  <a:pt x="0" y="0"/>
                </a:moveTo>
                <a:lnTo>
                  <a:pt x="10475417" y="0"/>
                </a:lnTo>
                <a:lnTo>
                  <a:pt x="10475417" y="4912828"/>
                </a:lnTo>
                <a:lnTo>
                  <a:pt x="0" y="49128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606359" y="5301684"/>
            <a:ext cx="10475417" cy="4739256"/>
          </a:xfrm>
          <a:custGeom>
            <a:avLst/>
            <a:gdLst/>
            <a:ahLst/>
            <a:cxnLst/>
            <a:rect r="r" b="b" t="t" l="l"/>
            <a:pathLst>
              <a:path h="4739256" w="10475417">
                <a:moveTo>
                  <a:pt x="0" y="0"/>
                </a:moveTo>
                <a:lnTo>
                  <a:pt x="10475417" y="0"/>
                </a:lnTo>
                <a:lnTo>
                  <a:pt x="10475417" y="4739255"/>
                </a:lnTo>
                <a:lnTo>
                  <a:pt x="0" y="47392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30135" y="866778"/>
            <a:ext cx="3382891" cy="1175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23"/>
              </a:lnSpc>
            </a:pPr>
            <a:r>
              <a:rPr lang="en-US" sz="2384" spc="71">
                <a:solidFill>
                  <a:srgbClr val="000000"/>
                </a:solidFill>
                <a:latin typeface="Aileron Ultra-Bold"/>
              </a:rPr>
              <a:t>Exploratory Data Analysis - Research Question 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23104" y="6944617"/>
            <a:ext cx="3382891" cy="2313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054"/>
              </a:lnSpc>
            </a:pPr>
          </a:p>
          <a:p>
            <a:pPr>
              <a:lnSpc>
                <a:spcPts val="2054"/>
              </a:lnSpc>
            </a:pPr>
            <a:r>
              <a:rPr lang="en-US" sz="1467" spc="73">
                <a:solidFill>
                  <a:srgbClr val="000000"/>
                </a:solidFill>
                <a:latin typeface="Aileron"/>
              </a:rPr>
              <a:t>O</a:t>
            </a:r>
            <a:r>
              <a:rPr lang="en-US" sz="1467" spc="73">
                <a:solidFill>
                  <a:srgbClr val="000000"/>
                </a:solidFill>
                <a:latin typeface="Aileron"/>
              </a:rPr>
              <a:t>ur exploratory data analysis shows the correlation between assessed and sale values and its impact on Unemployment Data and Employee Wages, grouped Yearwise and Townwise </a:t>
            </a:r>
          </a:p>
          <a:p>
            <a:pPr>
              <a:lnSpc>
                <a:spcPts val="2054"/>
              </a:lnSpc>
            </a:pPr>
          </a:p>
          <a:p>
            <a:pPr>
              <a:lnSpc>
                <a:spcPts val="2054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4229100" cy="10287000"/>
          </a:xfrm>
          <a:prstGeom prst="rect">
            <a:avLst/>
          </a:prstGeom>
          <a:solidFill>
            <a:srgbClr val="37C9EF">
              <a:alpha val="19608"/>
            </a:srgbClr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5002438" y="1826733"/>
            <a:ext cx="12641480" cy="5800320"/>
          </a:xfrm>
          <a:custGeom>
            <a:avLst/>
            <a:gdLst/>
            <a:ahLst/>
            <a:cxnLst/>
            <a:rect r="r" b="b" t="t" l="l"/>
            <a:pathLst>
              <a:path h="5800320" w="12641480">
                <a:moveTo>
                  <a:pt x="0" y="0"/>
                </a:moveTo>
                <a:lnTo>
                  <a:pt x="12641479" y="0"/>
                </a:lnTo>
                <a:lnTo>
                  <a:pt x="12641479" y="5800319"/>
                </a:lnTo>
                <a:lnTo>
                  <a:pt x="0" y="58003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30135" y="866778"/>
            <a:ext cx="3382891" cy="1175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23"/>
              </a:lnSpc>
            </a:pPr>
            <a:r>
              <a:rPr lang="en-US" sz="2384" spc="71">
                <a:solidFill>
                  <a:srgbClr val="000000"/>
                </a:solidFill>
                <a:latin typeface="Aileron Ultra-Bold"/>
              </a:rPr>
              <a:t>Exploratory Data Analysis - Research Question 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23104" y="7460702"/>
            <a:ext cx="3382891" cy="1797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054"/>
              </a:lnSpc>
            </a:pPr>
          </a:p>
          <a:p>
            <a:pPr>
              <a:lnSpc>
                <a:spcPts val="2054"/>
              </a:lnSpc>
            </a:pPr>
            <a:r>
              <a:rPr lang="en-US" sz="1467" spc="73">
                <a:solidFill>
                  <a:srgbClr val="000000"/>
                </a:solidFill>
                <a:latin typeface="Aileron"/>
              </a:rPr>
              <a:t>O</a:t>
            </a:r>
            <a:r>
              <a:rPr lang="en-US" sz="1467" spc="73">
                <a:solidFill>
                  <a:srgbClr val="000000"/>
                </a:solidFill>
                <a:latin typeface="Aileron"/>
              </a:rPr>
              <a:t>ur exploratory data analysis shows the correlation between assessed and Sale values and Assessed Value over time for different Residental Types</a:t>
            </a:r>
          </a:p>
          <a:p>
            <a:pPr>
              <a:lnSpc>
                <a:spcPts val="2054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4552023" y="1028700"/>
            <a:ext cx="0" cy="925830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586748" y="1028700"/>
            <a:ext cx="0" cy="925830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181522" y="3658408"/>
            <a:ext cx="2405384" cy="919706"/>
          </a:xfrm>
          <a:custGeom>
            <a:avLst/>
            <a:gdLst/>
            <a:ahLst/>
            <a:cxnLst/>
            <a:rect r="r" b="b" t="t" l="l"/>
            <a:pathLst>
              <a:path h="919706" w="2405384">
                <a:moveTo>
                  <a:pt x="0" y="0"/>
                </a:moveTo>
                <a:lnTo>
                  <a:pt x="2405384" y="0"/>
                </a:lnTo>
                <a:lnTo>
                  <a:pt x="2405384" y="919706"/>
                </a:lnTo>
                <a:lnTo>
                  <a:pt x="0" y="9197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60679" y="7386308"/>
            <a:ext cx="1141426" cy="1239517"/>
          </a:xfrm>
          <a:custGeom>
            <a:avLst/>
            <a:gdLst/>
            <a:ahLst/>
            <a:cxnLst/>
            <a:rect r="r" b="b" t="t" l="l"/>
            <a:pathLst>
              <a:path h="1239517" w="1141426">
                <a:moveTo>
                  <a:pt x="0" y="0"/>
                </a:moveTo>
                <a:lnTo>
                  <a:pt x="1141426" y="0"/>
                </a:lnTo>
                <a:lnTo>
                  <a:pt x="1141426" y="1239517"/>
                </a:lnTo>
                <a:lnTo>
                  <a:pt x="0" y="12395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49262" y="4531218"/>
            <a:ext cx="2099741" cy="1292148"/>
          </a:xfrm>
          <a:custGeom>
            <a:avLst/>
            <a:gdLst/>
            <a:ahLst/>
            <a:cxnLst/>
            <a:rect r="r" b="b" t="t" l="l"/>
            <a:pathLst>
              <a:path h="1292148" w="2099741">
                <a:moveTo>
                  <a:pt x="0" y="0"/>
                </a:moveTo>
                <a:lnTo>
                  <a:pt x="2099740" y="0"/>
                </a:lnTo>
                <a:lnTo>
                  <a:pt x="2099740" y="1292148"/>
                </a:lnTo>
                <a:lnTo>
                  <a:pt x="0" y="12921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51136" y="1300904"/>
            <a:ext cx="1597603" cy="1343207"/>
          </a:xfrm>
          <a:custGeom>
            <a:avLst/>
            <a:gdLst/>
            <a:ahLst/>
            <a:cxnLst/>
            <a:rect r="r" b="b" t="t" l="l"/>
            <a:pathLst>
              <a:path h="1343207" w="1597603">
                <a:moveTo>
                  <a:pt x="0" y="0"/>
                </a:moveTo>
                <a:lnTo>
                  <a:pt x="1597602" y="0"/>
                </a:lnTo>
                <a:lnTo>
                  <a:pt x="1597602" y="1343207"/>
                </a:lnTo>
                <a:lnTo>
                  <a:pt x="0" y="13432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718155" y="2868439"/>
            <a:ext cx="1026474" cy="1026474"/>
          </a:xfrm>
          <a:custGeom>
            <a:avLst/>
            <a:gdLst/>
            <a:ahLst/>
            <a:cxnLst/>
            <a:rect r="r" b="b" t="t" l="l"/>
            <a:pathLst>
              <a:path h="1026474" w="1026474">
                <a:moveTo>
                  <a:pt x="0" y="0"/>
                </a:moveTo>
                <a:lnTo>
                  <a:pt x="1026474" y="0"/>
                </a:lnTo>
                <a:lnTo>
                  <a:pt x="1026474" y="1026474"/>
                </a:lnTo>
                <a:lnTo>
                  <a:pt x="0" y="10264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60679" y="6189551"/>
            <a:ext cx="1026474" cy="1026474"/>
          </a:xfrm>
          <a:custGeom>
            <a:avLst/>
            <a:gdLst/>
            <a:ahLst/>
            <a:cxnLst/>
            <a:rect r="r" b="b" t="t" l="l"/>
            <a:pathLst>
              <a:path h="1026474" w="1026474">
                <a:moveTo>
                  <a:pt x="0" y="0"/>
                </a:moveTo>
                <a:lnTo>
                  <a:pt x="1026475" y="0"/>
                </a:lnTo>
                <a:lnTo>
                  <a:pt x="1026475" y="1026475"/>
                </a:lnTo>
                <a:lnTo>
                  <a:pt x="0" y="10264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056973" y="1041445"/>
            <a:ext cx="3451806" cy="2884176"/>
          </a:xfrm>
          <a:custGeom>
            <a:avLst/>
            <a:gdLst/>
            <a:ahLst/>
            <a:cxnLst/>
            <a:rect r="r" b="b" t="t" l="l"/>
            <a:pathLst>
              <a:path h="2884176" w="3451806">
                <a:moveTo>
                  <a:pt x="0" y="0"/>
                </a:moveTo>
                <a:lnTo>
                  <a:pt x="3451806" y="0"/>
                </a:lnTo>
                <a:lnTo>
                  <a:pt x="3451806" y="2884176"/>
                </a:lnTo>
                <a:lnTo>
                  <a:pt x="0" y="2884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242150" y="7746864"/>
            <a:ext cx="1955207" cy="1955207"/>
          </a:xfrm>
          <a:custGeom>
            <a:avLst/>
            <a:gdLst/>
            <a:ahLst/>
            <a:cxnLst/>
            <a:rect r="r" b="b" t="t" l="l"/>
            <a:pathLst>
              <a:path h="1955207" w="1955207">
                <a:moveTo>
                  <a:pt x="0" y="0"/>
                </a:moveTo>
                <a:lnTo>
                  <a:pt x="1955207" y="0"/>
                </a:lnTo>
                <a:lnTo>
                  <a:pt x="1955207" y="1955207"/>
                </a:lnTo>
                <a:lnTo>
                  <a:pt x="0" y="195520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5400000">
            <a:off x="3934330" y="4796891"/>
            <a:ext cx="1763549" cy="1763549"/>
          </a:xfrm>
          <a:custGeom>
            <a:avLst/>
            <a:gdLst/>
            <a:ahLst/>
            <a:cxnLst/>
            <a:rect r="r" b="b" t="t" l="l"/>
            <a:pathLst>
              <a:path h="1763549" w="1763549">
                <a:moveTo>
                  <a:pt x="0" y="0"/>
                </a:moveTo>
                <a:lnTo>
                  <a:pt x="1763549" y="0"/>
                </a:lnTo>
                <a:lnTo>
                  <a:pt x="1763549" y="1763550"/>
                </a:lnTo>
                <a:lnTo>
                  <a:pt x="0" y="17635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035968" y="4901129"/>
            <a:ext cx="1066835" cy="1424279"/>
          </a:xfrm>
          <a:custGeom>
            <a:avLst/>
            <a:gdLst/>
            <a:ahLst/>
            <a:cxnLst/>
            <a:rect r="r" b="b" t="t" l="l"/>
            <a:pathLst>
              <a:path h="1424279" w="1066835">
                <a:moveTo>
                  <a:pt x="0" y="0"/>
                </a:moveTo>
                <a:lnTo>
                  <a:pt x="1066835" y="0"/>
                </a:lnTo>
                <a:lnTo>
                  <a:pt x="1066835" y="1424279"/>
                </a:lnTo>
                <a:lnTo>
                  <a:pt x="0" y="142427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5400000">
            <a:off x="9704974" y="4731494"/>
            <a:ext cx="1763549" cy="1763549"/>
          </a:xfrm>
          <a:custGeom>
            <a:avLst/>
            <a:gdLst/>
            <a:ahLst/>
            <a:cxnLst/>
            <a:rect r="r" b="b" t="t" l="l"/>
            <a:pathLst>
              <a:path h="1763549" w="1763549">
                <a:moveTo>
                  <a:pt x="0" y="0"/>
                </a:moveTo>
                <a:lnTo>
                  <a:pt x="1763549" y="0"/>
                </a:lnTo>
                <a:lnTo>
                  <a:pt x="1763549" y="1763549"/>
                </a:lnTo>
                <a:lnTo>
                  <a:pt x="0" y="176354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AutoShape 15" id="15"/>
          <p:cNvSpPr/>
          <p:nvPr/>
        </p:nvSpPr>
        <p:spPr>
          <a:xfrm>
            <a:off x="14168148" y="1049516"/>
            <a:ext cx="0" cy="925830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1468523" y="4360135"/>
            <a:ext cx="1685088" cy="1771874"/>
          </a:xfrm>
          <a:custGeom>
            <a:avLst/>
            <a:gdLst/>
            <a:ahLst/>
            <a:cxnLst/>
            <a:rect r="r" b="b" t="t" l="l"/>
            <a:pathLst>
              <a:path h="1771874" w="1685088">
                <a:moveTo>
                  <a:pt x="0" y="0"/>
                </a:moveTo>
                <a:lnTo>
                  <a:pt x="1685088" y="0"/>
                </a:lnTo>
                <a:lnTo>
                  <a:pt x="1685088" y="1771874"/>
                </a:lnTo>
                <a:lnTo>
                  <a:pt x="0" y="177187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943371" y="376156"/>
            <a:ext cx="16401257" cy="474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8"/>
              </a:lnSpc>
              <a:spcBef>
                <a:spcPct val="0"/>
              </a:spcBef>
            </a:pPr>
            <a:r>
              <a:rPr lang="en-US" sz="2884" spc="86">
                <a:solidFill>
                  <a:srgbClr val="000000"/>
                </a:solidFill>
                <a:latin typeface="Aileron Ultra-Bold"/>
              </a:rPr>
              <a:t>Predicting Sale and Assessed Values Based on Economic Factors in State of Connecticut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51136" y="8872507"/>
            <a:ext cx="1560513" cy="385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3"/>
              </a:lnSpc>
              <a:spcBef>
                <a:spcPct val="0"/>
              </a:spcBef>
            </a:pPr>
            <a:r>
              <a:rPr lang="en-US" sz="2384" spc="71">
                <a:solidFill>
                  <a:srgbClr val="000000"/>
                </a:solidFill>
                <a:latin typeface="Aileron Ultra-Bold"/>
              </a:rPr>
              <a:t>S3 Bucket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056973" y="4192321"/>
            <a:ext cx="3226098" cy="385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3"/>
              </a:lnSpc>
              <a:spcBef>
                <a:spcPct val="0"/>
              </a:spcBef>
            </a:pPr>
            <a:r>
              <a:rPr lang="en-US" sz="2384" spc="71">
                <a:solidFill>
                  <a:srgbClr val="000000"/>
                </a:solidFill>
                <a:latin typeface="Aileron Ultra-Bold"/>
              </a:rPr>
              <a:t>Scalar Normalization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219754" y="6830233"/>
            <a:ext cx="2726829" cy="385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3"/>
              </a:lnSpc>
              <a:spcBef>
                <a:spcPct val="0"/>
              </a:spcBef>
            </a:pPr>
            <a:r>
              <a:rPr lang="en-US" sz="2384" spc="71">
                <a:solidFill>
                  <a:srgbClr val="000000"/>
                </a:solidFill>
                <a:latin typeface="Aileron Ultra-Bold"/>
              </a:rPr>
              <a:t>Feature Selection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197357" y="7727814"/>
            <a:ext cx="3389391" cy="1776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91755" indent="-195878" lvl="1">
              <a:lnSpc>
                <a:spcPts val="2377"/>
              </a:lnSpc>
              <a:buFont typeface="Arial"/>
              <a:buChar char="•"/>
            </a:pPr>
            <a:r>
              <a:rPr lang="en-US" sz="1814" spc="54">
                <a:solidFill>
                  <a:srgbClr val="000000"/>
                </a:solidFill>
                <a:latin typeface="Aileron Ultra-Bold"/>
              </a:rPr>
              <a:t>Average Assessed Values</a:t>
            </a:r>
          </a:p>
          <a:p>
            <a:pPr marL="391755" indent="-195878" lvl="1">
              <a:lnSpc>
                <a:spcPts val="2377"/>
              </a:lnSpc>
              <a:buFont typeface="Arial"/>
              <a:buChar char="•"/>
            </a:pPr>
            <a:r>
              <a:rPr lang="en-US" sz="1814" spc="54">
                <a:solidFill>
                  <a:srgbClr val="000000"/>
                </a:solidFill>
                <a:latin typeface="Aileron Ultra-Bold"/>
              </a:rPr>
              <a:t>Average Sale Value</a:t>
            </a:r>
          </a:p>
          <a:p>
            <a:pPr marL="391755" indent="-195878" lvl="1">
              <a:lnSpc>
                <a:spcPts val="2377"/>
              </a:lnSpc>
              <a:buFont typeface="Arial"/>
              <a:buChar char="•"/>
            </a:pPr>
            <a:r>
              <a:rPr lang="en-US" sz="1814" spc="54">
                <a:solidFill>
                  <a:srgbClr val="000000"/>
                </a:solidFill>
                <a:latin typeface="Aileron Ultra-Bold"/>
              </a:rPr>
              <a:t>Business Establishments</a:t>
            </a:r>
          </a:p>
          <a:p>
            <a:pPr marL="391755" indent="-195878" lvl="1">
              <a:lnSpc>
                <a:spcPts val="2377"/>
              </a:lnSpc>
              <a:buFont typeface="Arial"/>
              <a:buChar char="•"/>
            </a:pPr>
            <a:r>
              <a:rPr lang="en-US" sz="1814" spc="54">
                <a:solidFill>
                  <a:srgbClr val="000000"/>
                </a:solidFill>
                <a:latin typeface="Aileron Ultra-Bold"/>
              </a:rPr>
              <a:t>UnemploymentRate</a:t>
            </a:r>
          </a:p>
          <a:p>
            <a:pPr marL="391755" indent="-195878" lvl="1">
              <a:lnSpc>
                <a:spcPts val="2377"/>
              </a:lnSpc>
              <a:buFont typeface="Arial"/>
              <a:buChar char="•"/>
            </a:pPr>
            <a:r>
              <a:rPr lang="en-US" sz="1814" spc="54">
                <a:solidFill>
                  <a:srgbClr val="000000"/>
                </a:solidFill>
                <a:latin typeface="Aileron Ultra-Bold"/>
              </a:rPr>
              <a:t>EmployeeWages</a:t>
            </a:r>
          </a:p>
          <a:p>
            <a:pPr marL="391755" indent="-195878" lvl="1">
              <a:lnSpc>
                <a:spcPts val="2377"/>
              </a:lnSpc>
              <a:buFont typeface="Arial"/>
              <a:buChar char="•"/>
            </a:pPr>
            <a:r>
              <a:rPr lang="en-US" sz="1814" spc="54">
                <a:solidFill>
                  <a:srgbClr val="000000"/>
                </a:solidFill>
                <a:latin typeface="Aileron Ultra-Bold"/>
              </a:rPr>
              <a:t>EmployeeCount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945519" y="6495605"/>
            <a:ext cx="2731096" cy="385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3"/>
              </a:lnSpc>
              <a:spcBef>
                <a:spcPct val="0"/>
              </a:spcBef>
            </a:pPr>
            <a:r>
              <a:rPr lang="en-US" sz="2384" spc="71">
                <a:solidFill>
                  <a:srgbClr val="000000"/>
                </a:solidFill>
                <a:latin typeface="Aileron Ultra-Bold"/>
              </a:rPr>
              <a:t>ARIMA Modelling 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-10800000">
            <a:off x="11429292" y="2187011"/>
            <a:ext cx="1763549" cy="1763549"/>
          </a:xfrm>
          <a:custGeom>
            <a:avLst/>
            <a:gdLst/>
            <a:ahLst/>
            <a:cxnLst/>
            <a:rect r="r" b="b" t="t" l="l"/>
            <a:pathLst>
              <a:path h="1763549" w="1763549">
                <a:moveTo>
                  <a:pt x="0" y="0"/>
                </a:moveTo>
                <a:lnTo>
                  <a:pt x="1763549" y="0"/>
                </a:lnTo>
                <a:lnTo>
                  <a:pt x="1763549" y="1763549"/>
                </a:lnTo>
                <a:lnTo>
                  <a:pt x="0" y="176354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4947448" y="5085504"/>
            <a:ext cx="3085009" cy="385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3"/>
              </a:lnSpc>
              <a:spcBef>
                <a:spcPct val="0"/>
              </a:spcBef>
            </a:pPr>
            <a:r>
              <a:rPr lang="en-US" sz="2384" spc="71">
                <a:solidFill>
                  <a:srgbClr val="000000"/>
                </a:solidFill>
                <a:latin typeface="Aileron Ultra-Bold"/>
              </a:rPr>
              <a:t>Forecasting Metrics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-5400000">
            <a:off x="13125938" y="4703821"/>
            <a:ext cx="1818894" cy="1763549"/>
          </a:xfrm>
          <a:custGeom>
            <a:avLst/>
            <a:gdLst/>
            <a:ahLst/>
            <a:cxnLst/>
            <a:rect r="r" b="b" t="t" l="l"/>
            <a:pathLst>
              <a:path h="1763549" w="1818894">
                <a:moveTo>
                  <a:pt x="0" y="0"/>
                </a:moveTo>
                <a:lnTo>
                  <a:pt x="1818895" y="0"/>
                </a:lnTo>
                <a:lnTo>
                  <a:pt x="1818895" y="1763550"/>
                </a:lnTo>
                <a:lnTo>
                  <a:pt x="0" y="17635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569" r="0" b="-1569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1079663" y="1272329"/>
            <a:ext cx="2462808" cy="385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3"/>
              </a:lnSpc>
              <a:spcBef>
                <a:spcPct val="0"/>
              </a:spcBef>
            </a:pPr>
            <a:r>
              <a:rPr lang="en-US" sz="2384" spc="71">
                <a:solidFill>
                  <a:srgbClr val="000000"/>
                </a:solidFill>
                <a:latin typeface="Aileron Ultra-Bold"/>
              </a:rPr>
              <a:t>Statistical Tests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84040">
            <a:off x="11495674" y="7058708"/>
            <a:ext cx="1763549" cy="1763549"/>
          </a:xfrm>
          <a:custGeom>
            <a:avLst/>
            <a:gdLst/>
            <a:ahLst/>
            <a:cxnLst/>
            <a:rect r="r" b="b" t="t" l="l"/>
            <a:pathLst>
              <a:path h="1763549" w="1763549">
                <a:moveTo>
                  <a:pt x="0" y="0"/>
                </a:moveTo>
                <a:lnTo>
                  <a:pt x="1763549" y="0"/>
                </a:lnTo>
                <a:lnTo>
                  <a:pt x="1763549" y="1763549"/>
                </a:lnTo>
                <a:lnTo>
                  <a:pt x="0" y="176354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1079663" y="9262647"/>
            <a:ext cx="2641203" cy="385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3"/>
              </a:lnSpc>
              <a:spcBef>
                <a:spcPct val="0"/>
              </a:spcBef>
            </a:pPr>
            <a:r>
              <a:rPr lang="en-US" sz="2384" spc="71">
                <a:solidFill>
                  <a:srgbClr val="000000"/>
                </a:solidFill>
                <a:latin typeface="Aileron Ultra-Bold"/>
              </a:rPr>
              <a:t>Diagnostic Tests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4919766" y="5973720"/>
            <a:ext cx="3112691" cy="297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8"/>
              </a:lnSpc>
              <a:spcBef>
                <a:spcPct val="0"/>
              </a:spcBef>
            </a:pPr>
            <a:r>
              <a:rPr lang="en-US" sz="1884" spc="56">
                <a:solidFill>
                  <a:srgbClr val="FF1A13"/>
                </a:solidFill>
                <a:latin typeface="Aileron Ultra-Bold"/>
              </a:rPr>
              <a:t>Average Assessed Values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919766" y="5566546"/>
            <a:ext cx="2481957" cy="315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9"/>
              </a:lnSpc>
              <a:spcBef>
                <a:spcPct val="0"/>
              </a:spcBef>
            </a:pPr>
            <a:r>
              <a:rPr lang="en-US" sz="1984" spc="59">
                <a:solidFill>
                  <a:srgbClr val="FF1A13"/>
                </a:solidFill>
                <a:latin typeface="Aileron Ultra-Bold"/>
              </a:rPr>
              <a:t>Average Sale Value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3718808" y="1028700"/>
            <a:ext cx="0" cy="925830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9753533" y="1028700"/>
            <a:ext cx="0" cy="925830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48307" y="3658408"/>
            <a:ext cx="2405384" cy="919706"/>
          </a:xfrm>
          <a:custGeom>
            <a:avLst/>
            <a:gdLst/>
            <a:ahLst/>
            <a:cxnLst/>
            <a:rect r="r" b="b" t="t" l="l"/>
            <a:pathLst>
              <a:path h="919706" w="2405384">
                <a:moveTo>
                  <a:pt x="0" y="0"/>
                </a:moveTo>
                <a:lnTo>
                  <a:pt x="2405384" y="0"/>
                </a:lnTo>
                <a:lnTo>
                  <a:pt x="2405384" y="919706"/>
                </a:lnTo>
                <a:lnTo>
                  <a:pt x="0" y="9197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27464" y="7386308"/>
            <a:ext cx="1141426" cy="1239517"/>
          </a:xfrm>
          <a:custGeom>
            <a:avLst/>
            <a:gdLst/>
            <a:ahLst/>
            <a:cxnLst/>
            <a:rect r="r" b="b" t="t" l="l"/>
            <a:pathLst>
              <a:path h="1239517" w="1141426">
                <a:moveTo>
                  <a:pt x="0" y="0"/>
                </a:moveTo>
                <a:lnTo>
                  <a:pt x="1141426" y="0"/>
                </a:lnTo>
                <a:lnTo>
                  <a:pt x="1141426" y="1239517"/>
                </a:lnTo>
                <a:lnTo>
                  <a:pt x="0" y="12395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16047" y="4531218"/>
            <a:ext cx="2099741" cy="1292148"/>
          </a:xfrm>
          <a:custGeom>
            <a:avLst/>
            <a:gdLst/>
            <a:ahLst/>
            <a:cxnLst/>
            <a:rect r="r" b="b" t="t" l="l"/>
            <a:pathLst>
              <a:path h="1292148" w="2099741">
                <a:moveTo>
                  <a:pt x="0" y="0"/>
                </a:moveTo>
                <a:lnTo>
                  <a:pt x="2099740" y="0"/>
                </a:lnTo>
                <a:lnTo>
                  <a:pt x="2099740" y="1292148"/>
                </a:lnTo>
                <a:lnTo>
                  <a:pt x="0" y="12921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17921" y="1300904"/>
            <a:ext cx="1597603" cy="1343207"/>
          </a:xfrm>
          <a:custGeom>
            <a:avLst/>
            <a:gdLst/>
            <a:ahLst/>
            <a:cxnLst/>
            <a:rect r="r" b="b" t="t" l="l"/>
            <a:pathLst>
              <a:path h="1343207" w="1597603">
                <a:moveTo>
                  <a:pt x="0" y="0"/>
                </a:moveTo>
                <a:lnTo>
                  <a:pt x="1597602" y="0"/>
                </a:lnTo>
                <a:lnTo>
                  <a:pt x="1597602" y="1343207"/>
                </a:lnTo>
                <a:lnTo>
                  <a:pt x="0" y="13432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884940" y="2868439"/>
            <a:ext cx="1026474" cy="1026474"/>
          </a:xfrm>
          <a:custGeom>
            <a:avLst/>
            <a:gdLst/>
            <a:ahLst/>
            <a:cxnLst/>
            <a:rect r="r" b="b" t="t" l="l"/>
            <a:pathLst>
              <a:path h="1026474" w="1026474">
                <a:moveTo>
                  <a:pt x="0" y="0"/>
                </a:moveTo>
                <a:lnTo>
                  <a:pt x="1026474" y="0"/>
                </a:lnTo>
                <a:lnTo>
                  <a:pt x="1026474" y="1026474"/>
                </a:lnTo>
                <a:lnTo>
                  <a:pt x="0" y="10264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27464" y="6189551"/>
            <a:ext cx="1026474" cy="1026474"/>
          </a:xfrm>
          <a:custGeom>
            <a:avLst/>
            <a:gdLst/>
            <a:ahLst/>
            <a:cxnLst/>
            <a:rect r="r" b="b" t="t" l="l"/>
            <a:pathLst>
              <a:path h="1026474" w="1026474">
                <a:moveTo>
                  <a:pt x="0" y="0"/>
                </a:moveTo>
                <a:lnTo>
                  <a:pt x="1026475" y="0"/>
                </a:lnTo>
                <a:lnTo>
                  <a:pt x="1026475" y="1026475"/>
                </a:lnTo>
                <a:lnTo>
                  <a:pt x="0" y="10264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223758" y="1041445"/>
            <a:ext cx="3451806" cy="2884176"/>
          </a:xfrm>
          <a:custGeom>
            <a:avLst/>
            <a:gdLst/>
            <a:ahLst/>
            <a:cxnLst/>
            <a:rect r="r" b="b" t="t" l="l"/>
            <a:pathLst>
              <a:path h="2884176" w="3451806">
                <a:moveTo>
                  <a:pt x="0" y="0"/>
                </a:moveTo>
                <a:lnTo>
                  <a:pt x="3451807" y="0"/>
                </a:lnTo>
                <a:lnTo>
                  <a:pt x="3451807" y="2884176"/>
                </a:lnTo>
                <a:lnTo>
                  <a:pt x="0" y="2884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408935" y="7746864"/>
            <a:ext cx="1955207" cy="1955207"/>
          </a:xfrm>
          <a:custGeom>
            <a:avLst/>
            <a:gdLst/>
            <a:ahLst/>
            <a:cxnLst/>
            <a:rect r="r" b="b" t="t" l="l"/>
            <a:pathLst>
              <a:path h="1955207" w="1955207">
                <a:moveTo>
                  <a:pt x="0" y="0"/>
                </a:moveTo>
                <a:lnTo>
                  <a:pt x="1955207" y="0"/>
                </a:lnTo>
                <a:lnTo>
                  <a:pt x="1955207" y="1955207"/>
                </a:lnTo>
                <a:lnTo>
                  <a:pt x="0" y="195520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5400000">
            <a:off x="3101115" y="4796891"/>
            <a:ext cx="1763549" cy="1763549"/>
          </a:xfrm>
          <a:custGeom>
            <a:avLst/>
            <a:gdLst/>
            <a:ahLst/>
            <a:cxnLst/>
            <a:rect r="r" b="b" t="t" l="l"/>
            <a:pathLst>
              <a:path h="1763549" w="1763549">
                <a:moveTo>
                  <a:pt x="0" y="0"/>
                </a:moveTo>
                <a:lnTo>
                  <a:pt x="1763549" y="0"/>
                </a:lnTo>
                <a:lnTo>
                  <a:pt x="1763549" y="1763550"/>
                </a:lnTo>
                <a:lnTo>
                  <a:pt x="0" y="17635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202754" y="4901129"/>
            <a:ext cx="1066835" cy="1424279"/>
          </a:xfrm>
          <a:custGeom>
            <a:avLst/>
            <a:gdLst/>
            <a:ahLst/>
            <a:cxnLst/>
            <a:rect r="r" b="b" t="t" l="l"/>
            <a:pathLst>
              <a:path h="1424279" w="1066835">
                <a:moveTo>
                  <a:pt x="0" y="0"/>
                </a:moveTo>
                <a:lnTo>
                  <a:pt x="1066834" y="0"/>
                </a:lnTo>
                <a:lnTo>
                  <a:pt x="1066834" y="1424279"/>
                </a:lnTo>
                <a:lnTo>
                  <a:pt x="0" y="142427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5400000">
            <a:off x="8871759" y="4731494"/>
            <a:ext cx="1763549" cy="1763549"/>
          </a:xfrm>
          <a:custGeom>
            <a:avLst/>
            <a:gdLst/>
            <a:ahLst/>
            <a:cxnLst/>
            <a:rect r="r" b="b" t="t" l="l"/>
            <a:pathLst>
              <a:path h="1763549" w="1763549">
                <a:moveTo>
                  <a:pt x="0" y="0"/>
                </a:moveTo>
                <a:lnTo>
                  <a:pt x="1763549" y="0"/>
                </a:lnTo>
                <a:lnTo>
                  <a:pt x="1763549" y="1763549"/>
                </a:lnTo>
                <a:lnTo>
                  <a:pt x="0" y="176354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258492" y="918997"/>
            <a:ext cx="4437922" cy="3301899"/>
          </a:xfrm>
          <a:custGeom>
            <a:avLst/>
            <a:gdLst/>
            <a:ahLst/>
            <a:cxnLst/>
            <a:rect r="r" b="b" t="t" l="l"/>
            <a:pathLst>
              <a:path h="3301899" w="4437922">
                <a:moveTo>
                  <a:pt x="0" y="0"/>
                </a:moveTo>
                <a:lnTo>
                  <a:pt x="4437922" y="0"/>
                </a:lnTo>
                <a:lnTo>
                  <a:pt x="4437922" y="3301899"/>
                </a:lnTo>
                <a:lnTo>
                  <a:pt x="0" y="330189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714940" y="4966526"/>
            <a:ext cx="1066835" cy="1424279"/>
          </a:xfrm>
          <a:custGeom>
            <a:avLst/>
            <a:gdLst/>
            <a:ahLst/>
            <a:cxnLst/>
            <a:rect r="r" b="b" t="t" l="l"/>
            <a:pathLst>
              <a:path h="1424279" w="1066835">
                <a:moveTo>
                  <a:pt x="0" y="0"/>
                </a:moveTo>
                <a:lnTo>
                  <a:pt x="1066834" y="0"/>
                </a:lnTo>
                <a:lnTo>
                  <a:pt x="1066834" y="1424280"/>
                </a:lnTo>
                <a:lnTo>
                  <a:pt x="0" y="142428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964918" y="6809368"/>
            <a:ext cx="4957820" cy="2091714"/>
          </a:xfrm>
          <a:custGeom>
            <a:avLst/>
            <a:gdLst/>
            <a:ahLst/>
            <a:cxnLst/>
            <a:rect r="r" b="b" t="t" l="l"/>
            <a:pathLst>
              <a:path h="2091714" w="4957820">
                <a:moveTo>
                  <a:pt x="0" y="0"/>
                </a:moveTo>
                <a:lnTo>
                  <a:pt x="4957820" y="0"/>
                </a:lnTo>
                <a:lnTo>
                  <a:pt x="4957820" y="2091714"/>
                </a:lnTo>
                <a:lnTo>
                  <a:pt x="0" y="209171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AutoShape 18" id="18"/>
          <p:cNvSpPr/>
          <p:nvPr/>
        </p:nvSpPr>
        <p:spPr>
          <a:xfrm>
            <a:off x="15263749" y="918997"/>
            <a:ext cx="0" cy="925830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false" flipV="false" rot="-5400000">
            <a:off x="14381974" y="4654804"/>
            <a:ext cx="1763549" cy="1763549"/>
          </a:xfrm>
          <a:custGeom>
            <a:avLst/>
            <a:gdLst/>
            <a:ahLst/>
            <a:cxnLst/>
            <a:rect r="r" b="b" t="t" l="l"/>
            <a:pathLst>
              <a:path h="1763549" w="1763549">
                <a:moveTo>
                  <a:pt x="0" y="0"/>
                </a:moveTo>
                <a:lnTo>
                  <a:pt x="1763549" y="0"/>
                </a:lnTo>
                <a:lnTo>
                  <a:pt x="1763549" y="1763549"/>
                </a:lnTo>
                <a:lnTo>
                  <a:pt x="0" y="176354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701899" y="4476195"/>
            <a:ext cx="2548102" cy="1705105"/>
          </a:xfrm>
          <a:custGeom>
            <a:avLst/>
            <a:gdLst/>
            <a:ahLst/>
            <a:cxnLst/>
            <a:rect r="r" b="b" t="t" l="l"/>
            <a:pathLst>
              <a:path h="1705105" w="2548102">
                <a:moveTo>
                  <a:pt x="0" y="0"/>
                </a:moveTo>
                <a:lnTo>
                  <a:pt x="2548102" y="0"/>
                </a:lnTo>
                <a:lnTo>
                  <a:pt x="2548102" y="1705105"/>
                </a:lnTo>
                <a:lnTo>
                  <a:pt x="0" y="170510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77787" y="385681"/>
            <a:ext cx="18132426" cy="429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6"/>
              </a:lnSpc>
              <a:spcBef>
                <a:spcPct val="0"/>
              </a:spcBef>
            </a:pPr>
            <a:r>
              <a:rPr lang="en-US" sz="2684" spc="80">
                <a:solidFill>
                  <a:srgbClr val="000000"/>
                </a:solidFill>
                <a:latin typeface="Aileron Ultra-Bold"/>
              </a:rPr>
              <a:t>Clustering Based on Economic Factors And Understanding  Its Impacts on Sale Amount &amp; Assessed Value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17921" y="8872507"/>
            <a:ext cx="1560513" cy="385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3"/>
              </a:lnSpc>
              <a:spcBef>
                <a:spcPct val="0"/>
              </a:spcBef>
            </a:pPr>
            <a:r>
              <a:rPr lang="en-US" sz="2384" spc="71">
                <a:solidFill>
                  <a:srgbClr val="000000"/>
                </a:solidFill>
                <a:latin typeface="Aileron Ultra-Bold"/>
              </a:rPr>
              <a:t>S3 Bucket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223758" y="4192321"/>
            <a:ext cx="3226098" cy="385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3"/>
              </a:lnSpc>
              <a:spcBef>
                <a:spcPct val="0"/>
              </a:spcBef>
            </a:pPr>
            <a:r>
              <a:rPr lang="en-US" sz="2384" spc="71">
                <a:solidFill>
                  <a:srgbClr val="000000"/>
                </a:solidFill>
                <a:latin typeface="Aileron Ultra-Bold"/>
              </a:rPr>
              <a:t>Scalar Normalization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386539" y="6830233"/>
            <a:ext cx="2726829" cy="385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3"/>
              </a:lnSpc>
              <a:spcBef>
                <a:spcPct val="0"/>
              </a:spcBef>
            </a:pPr>
            <a:r>
              <a:rPr lang="en-US" sz="2384" spc="71">
                <a:solidFill>
                  <a:srgbClr val="000000"/>
                </a:solidFill>
                <a:latin typeface="Aileron Ultra-Bold"/>
              </a:rPr>
              <a:t>Feature Selection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364142" y="7727814"/>
            <a:ext cx="3389391" cy="1776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91755" indent="-195878" lvl="1">
              <a:lnSpc>
                <a:spcPts val="2377"/>
              </a:lnSpc>
              <a:buFont typeface="Arial"/>
              <a:buChar char="•"/>
            </a:pPr>
            <a:r>
              <a:rPr lang="en-US" sz="1814" spc="54">
                <a:solidFill>
                  <a:srgbClr val="000000"/>
                </a:solidFill>
                <a:latin typeface="Aileron Ultra-Bold"/>
              </a:rPr>
              <a:t>Average Assessed Values</a:t>
            </a:r>
          </a:p>
          <a:p>
            <a:pPr marL="391755" indent="-195878" lvl="1">
              <a:lnSpc>
                <a:spcPts val="2377"/>
              </a:lnSpc>
              <a:buFont typeface="Arial"/>
              <a:buChar char="•"/>
            </a:pPr>
            <a:r>
              <a:rPr lang="en-US" sz="1814" spc="54">
                <a:solidFill>
                  <a:srgbClr val="000000"/>
                </a:solidFill>
                <a:latin typeface="Aileron Ultra-Bold"/>
              </a:rPr>
              <a:t>Average Sale Value</a:t>
            </a:r>
          </a:p>
          <a:p>
            <a:pPr marL="391755" indent="-195878" lvl="1">
              <a:lnSpc>
                <a:spcPts val="2377"/>
              </a:lnSpc>
              <a:buFont typeface="Arial"/>
              <a:buChar char="•"/>
            </a:pPr>
            <a:r>
              <a:rPr lang="en-US" sz="1814" spc="54">
                <a:solidFill>
                  <a:srgbClr val="000000"/>
                </a:solidFill>
                <a:latin typeface="Aileron Ultra-Bold"/>
              </a:rPr>
              <a:t>Business Establishments</a:t>
            </a:r>
          </a:p>
          <a:p>
            <a:pPr marL="391755" indent="-195878" lvl="1">
              <a:lnSpc>
                <a:spcPts val="2377"/>
              </a:lnSpc>
              <a:buFont typeface="Arial"/>
              <a:buChar char="•"/>
            </a:pPr>
            <a:r>
              <a:rPr lang="en-US" sz="1814" spc="54">
                <a:solidFill>
                  <a:srgbClr val="000000"/>
                </a:solidFill>
                <a:latin typeface="Aileron Ultra-Bold"/>
              </a:rPr>
              <a:t>UnemploymentRate</a:t>
            </a:r>
          </a:p>
          <a:p>
            <a:pPr marL="391755" indent="-195878" lvl="1">
              <a:lnSpc>
                <a:spcPts val="2377"/>
              </a:lnSpc>
              <a:buFont typeface="Arial"/>
              <a:buChar char="•"/>
            </a:pPr>
            <a:r>
              <a:rPr lang="en-US" sz="1814" spc="54">
                <a:solidFill>
                  <a:srgbClr val="000000"/>
                </a:solidFill>
                <a:latin typeface="Aileron Ultra-Bold"/>
              </a:rPr>
              <a:t>EmployeeWages</a:t>
            </a:r>
          </a:p>
          <a:p>
            <a:pPr marL="391755" indent="-195878" lvl="1">
              <a:lnSpc>
                <a:spcPts val="2377"/>
              </a:lnSpc>
              <a:buFont typeface="Arial"/>
              <a:buChar char="•"/>
            </a:pPr>
            <a:r>
              <a:rPr lang="en-US" sz="1814" spc="54">
                <a:solidFill>
                  <a:srgbClr val="000000"/>
                </a:solidFill>
                <a:latin typeface="Aileron Ultra-Bold"/>
              </a:rPr>
              <a:t>EmployeeCount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374412" y="4269011"/>
            <a:ext cx="3747889" cy="385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3"/>
              </a:lnSpc>
              <a:spcBef>
                <a:spcPct val="0"/>
              </a:spcBef>
            </a:pPr>
            <a:r>
              <a:rPr lang="en-US" sz="2384" spc="71">
                <a:solidFill>
                  <a:srgbClr val="000000"/>
                </a:solidFill>
                <a:latin typeface="Aileron Ultra-Bold"/>
              </a:rPr>
              <a:t>Ward’s  Linkage Method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808653" y="9186832"/>
            <a:ext cx="3270349" cy="385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3"/>
              </a:lnSpc>
              <a:spcBef>
                <a:spcPct val="0"/>
              </a:spcBef>
            </a:pPr>
            <a:r>
              <a:rPr lang="en-US" sz="2384" spc="71">
                <a:solidFill>
                  <a:srgbClr val="000000"/>
                </a:solidFill>
                <a:latin typeface="Aileron Ultra-Bold"/>
              </a:rPr>
              <a:t>Dendogram  Analysis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6101952" y="6651625"/>
            <a:ext cx="1292920" cy="385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3"/>
              </a:lnSpc>
              <a:spcBef>
                <a:spcPct val="0"/>
              </a:spcBef>
            </a:pPr>
            <a:r>
              <a:rPr lang="en-US" sz="2384" spc="71">
                <a:solidFill>
                  <a:srgbClr val="000000"/>
                </a:solidFill>
                <a:latin typeface="Aileron Ultra-Bold"/>
              </a:rPr>
              <a:t>Clusters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4552023" y="1028700"/>
            <a:ext cx="0" cy="925830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586748" y="1028700"/>
            <a:ext cx="0" cy="925830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181522" y="3658408"/>
            <a:ext cx="2405384" cy="919706"/>
          </a:xfrm>
          <a:custGeom>
            <a:avLst/>
            <a:gdLst/>
            <a:ahLst/>
            <a:cxnLst/>
            <a:rect r="r" b="b" t="t" l="l"/>
            <a:pathLst>
              <a:path h="919706" w="2405384">
                <a:moveTo>
                  <a:pt x="0" y="0"/>
                </a:moveTo>
                <a:lnTo>
                  <a:pt x="2405384" y="0"/>
                </a:lnTo>
                <a:lnTo>
                  <a:pt x="2405384" y="919706"/>
                </a:lnTo>
                <a:lnTo>
                  <a:pt x="0" y="9197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60679" y="7386308"/>
            <a:ext cx="1141426" cy="1239517"/>
          </a:xfrm>
          <a:custGeom>
            <a:avLst/>
            <a:gdLst/>
            <a:ahLst/>
            <a:cxnLst/>
            <a:rect r="r" b="b" t="t" l="l"/>
            <a:pathLst>
              <a:path h="1239517" w="1141426">
                <a:moveTo>
                  <a:pt x="0" y="0"/>
                </a:moveTo>
                <a:lnTo>
                  <a:pt x="1141426" y="0"/>
                </a:lnTo>
                <a:lnTo>
                  <a:pt x="1141426" y="1239517"/>
                </a:lnTo>
                <a:lnTo>
                  <a:pt x="0" y="12395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49262" y="4531218"/>
            <a:ext cx="2099741" cy="1292148"/>
          </a:xfrm>
          <a:custGeom>
            <a:avLst/>
            <a:gdLst/>
            <a:ahLst/>
            <a:cxnLst/>
            <a:rect r="r" b="b" t="t" l="l"/>
            <a:pathLst>
              <a:path h="1292148" w="2099741">
                <a:moveTo>
                  <a:pt x="0" y="0"/>
                </a:moveTo>
                <a:lnTo>
                  <a:pt x="2099740" y="0"/>
                </a:lnTo>
                <a:lnTo>
                  <a:pt x="2099740" y="1292148"/>
                </a:lnTo>
                <a:lnTo>
                  <a:pt x="0" y="12921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51136" y="1300904"/>
            <a:ext cx="1597603" cy="1343207"/>
          </a:xfrm>
          <a:custGeom>
            <a:avLst/>
            <a:gdLst/>
            <a:ahLst/>
            <a:cxnLst/>
            <a:rect r="r" b="b" t="t" l="l"/>
            <a:pathLst>
              <a:path h="1343207" w="1597603">
                <a:moveTo>
                  <a:pt x="0" y="0"/>
                </a:moveTo>
                <a:lnTo>
                  <a:pt x="1597602" y="0"/>
                </a:lnTo>
                <a:lnTo>
                  <a:pt x="1597602" y="1343207"/>
                </a:lnTo>
                <a:lnTo>
                  <a:pt x="0" y="13432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718155" y="2868439"/>
            <a:ext cx="1026474" cy="1026474"/>
          </a:xfrm>
          <a:custGeom>
            <a:avLst/>
            <a:gdLst/>
            <a:ahLst/>
            <a:cxnLst/>
            <a:rect r="r" b="b" t="t" l="l"/>
            <a:pathLst>
              <a:path h="1026474" w="1026474">
                <a:moveTo>
                  <a:pt x="0" y="0"/>
                </a:moveTo>
                <a:lnTo>
                  <a:pt x="1026474" y="0"/>
                </a:lnTo>
                <a:lnTo>
                  <a:pt x="1026474" y="1026474"/>
                </a:lnTo>
                <a:lnTo>
                  <a:pt x="0" y="10264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60679" y="6189551"/>
            <a:ext cx="1026474" cy="1026474"/>
          </a:xfrm>
          <a:custGeom>
            <a:avLst/>
            <a:gdLst/>
            <a:ahLst/>
            <a:cxnLst/>
            <a:rect r="r" b="b" t="t" l="l"/>
            <a:pathLst>
              <a:path h="1026474" w="1026474">
                <a:moveTo>
                  <a:pt x="0" y="0"/>
                </a:moveTo>
                <a:lnTo>
                  <a:pt x="1026475" y="0"/>
                </a:lnTo>
                <a:lnTo>
                  <a:pt x="1026475" y="1026475"/>
                </a:lnTo>
                <a:lnTo>
                  <a:pt x="0" y="10264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056973" y="1041445"/>
            <a:ext cx="3451806" cy="2884176"/>
          </a:xfrm>
          <a:custGeom>
            <a:avLst/>
            <a:gdLst/>
            <a:ahLst/>
            <a:cxnLst/>
            <a:rect r="r" b="b" t="t" l="l"/>
            <a:pathLst>
              <a:path h="2884176" w="3451806">
                <a:moveTo>
                  <a:pt x="0" y="0"/>
                </a:moveTo>
                <a:lnTo>
                  <a:pt x="3451806" y="0"/>
                </a:lnTo>
                <a:lnTo>
                  <a:pt x="3451806" y="2884176"/>
                </a:lnTo>
                <a:lnTo>
                  <a:pt x="0" y="2884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242150" y="7746864"/>
            <a:ext cx="1955207" cy="1955207"/>
          </a:xfrm>
          <a:custGeom>
            <a:avLst/>
            <a:gdLst/>
            <a:ahLst/>
            <a:cxnLst/>
            <a:rect r="r" b="b" t="t" l="l"/>
            <a:pathLst>
              <a:path h="1955207" w="1955207">
                <a:moveTo>
                  <a:pt x="0" y="0"/>
                </a:moveTo>
                <a:lnTo>
                  <a:pt x="1955207" y="0"/>
                </a:lnTo>
                <a:lnTo>
                  <a:pt x="1955207" y="1955207"/>
                </a:lnTo>
                <a:lnTo>
                  <a:pt x="0" y="195520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5400000">
            <a:off x="3934330" y="4796891"/>
            <a:ext cx="1763549" cy="1763549"/>
          </a:xfrm>
          <a:custGeom>
            <a:avLst/>
            <a:gdLst/>
            <a:ahLst/>
            <a:cxnLst/>
            <a:rect r="r" b="b" t="t" l="l"/>
            <a:pathLst>
              <a:path h="1763549" w="1763549">
                <a:moveTo>
                  <a:pt x="0" y="0"/>
                </a:moveTo>
                <a:lnTo>
                  <a:pt x="1763549" y="0"/>
                </a:lnTo>
                <a:lnTo>
                  <a:pt x="1763549" y="1763550"/>
                </a:lnTo>
                <a:lnTo>
                  <a:pt x="0" y="17635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035968" y="4901129"/>
            <a:ext cx="1066835" cy="1424279"/>
          </a:xfrm>
          <a:custGeom>
            <a:avLst/>
            <a:gdLst/>
            <a:ahLst/>
            <a:cxnLst/>
            <a:rect r="r" b="b" t="t" l="l"/>
            <a:pathLst>
              <a:path h="1424279" w="1066835">
                <a:moveTo>
                  <a:pt x="0" y="0"/>
                </a:moveTo>
                <a:lnTo>
                  <a:pt x="1066835" y="0"/>
                </a:lnTo>
                <a:lnTo>
                  <a:pt x="1066835" y="1424279"/>
                </a:lnTo>
                <a:lnTo>
                  <a:pt x="0" y="142427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5400000">
            <a:off x="9704974" y="4731494"/>
            <a:ext cx="1763549" cy="1763549"/>
          </a:xfrm>
          <a:custGeom>
            <a:avLst/>
            <a:gdLst/>
            <a:ahLst/>
            <a:cxnLst/>
            <a:rect r="r" b="b" t="t" l="l"/>
            <a:pathLst>
              <a:path h="1763549" w="1763549">
                <a:moveTo>
                  <a:pt x="0" y="0"/>
                </a:moveTo>
                <a:lnTo>
                  <a:pt x="1763549" y="0"/>
                </a:lnTo>
                <a:lnTo>
                  <a:pt x="1763549" y="1763549"/>
                </a:lnTo>
                <a:lnTo>
                  <a:pt x="0" y="176354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AutoShape 15" id="15"/>
          <p:cNvSpPr/>
          <p:nvPr/>
        </p:nvSpPr>
        <p:spPr>
          <a:xfrm>
            <a:off x="14168148" y="1049516"/>
            <a:ext cx="0" cy="925830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1468523" y="4360135"/>
            <a:ext cx="1685088" cy="1771874"/>
          </a:xfrm>
          <a:custGeom>
            <a:avLst/>
            <a:gdLst/>
            <a:ahLst/>
            <a:cxnLst/>
            <a:rect r="r" b="b" t="t" l="l"/>
            <a:pathLst>
              <a:path h="1771874" w="1685088">
                <a:moveTo>
                  <a:pt x="0" y="0"/>
                </a:moveTo>
                <a:lnTo>
                  <a:pt x="1685088" y="0"/>
                </a:lnTo>
                <a:lnTo>
                  <a:pt x="1685088" y="1771874"/>
                </a:lnTo>
                <a:lnTo>
                  <a:pt x="0" y="177187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302494" y="376156"/>
            <a:ext cx="15683012" cy="474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8"/>
              </a:lnSpc>
              <a:spcBef>
                <a:spcPct val="0"/>
              </a:spcBef>
            </a:pPr>
            <a:r>
              <a:rPr lang="en-US" sz="2884" spc="86">
                <a:solidFill>
                  <a:srgbClr val="000000"/>
                </a:solidFill>
                <a:latin typeface="Aileron Ultra-Bold"/>
              </a:rPr>
              <a:t>Predicting Sale and Assessed Values Based on Social Factors in State of Connecticut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51136" y="8872507"/>
            <a:ext cx="1560513" cy="385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3"/>
              </a:lnSpc>
              <a:spcBef>
                <a:spcPct val="0"/>
              </a:spcBef>
            </a:pPr>
            <a:r>
              <a:rPr lang="en-US" sz="2384" spc="71">
                <a:solidFill>
                  <a:srgbClr val="000000"/>
                </a:solidFill>
                <a:latin typeface="Aileron Ultra-Bold"/>
              </a:rPr>
              <a:t>S3 Bucket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056973" y="4192321"/>
            <a:ext cx="3226098" cy="385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3"/>
              </a:lnSpc>
              <a:spcBef>
                <a:spcPct val="0"/>
              </a:spcBef>
            </a:pPr>
            <a:r>
              <a:rPr lang="en-US" sz="2384" spc="71">
                <a:solidFill>
                  <a:srgbClr val="000000"/>
                </a:solidFill>
                <a:latin typeface="Aileron Ultra-Bold"/>
              </a:rPr>
              <a:t>Scalar Normalization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219754" y="6830233"/>
            <a:ext cx="2726829" cy="385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3"/>
              </a:lnSpc>
              <a:spcBef>
                <a:spcPct val="0"/>
              </a:spcBef>
            </a:pPr>
            <a:r>
              <a:rPr lang="en-US" sz="2384" spc="71">
                <a:solidFill>
                  <a:srgbClr val="000000"/>
                </a:solidFill>
                <a:latin typeface="Aileron Ultra-Bold"/>
              </a:rPr>
              <a:t>Feature Selection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197357" y="7727814"/>
            <a:ext cx="3389391" cy="1479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91755" indent="-195878" lvl="1">
              <a:lnSpc>
                <a:spcPts val="2377"/>
              </a:lnSpc>
              <a:buFont typeface="Arial"/>
              <a:buChar char="•"/>
            </a:pPr>
            <a:r>
              <a:rPr lang="en-US" sz="1814" spc="54">
                <a:solidFill>
                  <a:srgbClr val="000000"/>
                </a:solidFill>
                <a:latin typeface="Aileron Ultra-Bold"/>
              </a:rPr>
              <a:t>Average Assessed Values</a:t>
            </a:r>
          </a:p>
          <a:p>
            <a:pPr marL="391755" indent="-195878" lvl="1">
              <a:lnSpc>
                <a:spcPts val="2377"/>
              </a:lnSpc>
              <a:buFont typeface="Arial"/>
              <a:buChar char="•"/>
            </a:pPr>
            <a:r>
              <a:rPr lang="en-US" sz="1814" spc="54">
                <a:solidFill>
                  <a:srgbClr val="000000"/>
                </a:solidFill>
                <a:latin typeface="Aileron Ultra-Bold"/>
              </a:rPr>
              <a:t>Average Sale Value</a:t>
            </a:r>
          </a:p>
          <a:p>
            <a:pPr marL="391755" indent="-195878" lvl="1">
              <a:lnSpc>
                <a:spcPts val="2377"/>
              </a:lnSpc>
              <a:buFont typeface="Arial"/>
              <a:buChar char="•"/>
            </a:pPr>
            <a:r>
              <a:rPr lang="en-US" sz="1814" spc="54">
                <a:solidFill>
                  <a:srgbClr val="000000"/>
                </a:solidFill>
                <a:latin typeface="Aileron Ultra-Bold"/>
              </a:rPr>
              <a:t>Schools</a:t>
            </a:r>
          </a:p>
          <a:p>
            <a:pPr marL="391755" indent="-195878" lvl="1">
              <a:lnSpc>
                <a:spcPts val="2377"/>
              </a:lnSpc>
              <a:buFont typeface="Arial"/>
              <a:buChar char="•"/>
            </a:pPr>
            <a:r>
              <a:rPr lang="en-US" sz="1814" spc="54">
                <a:solidFill>
                  <a:srgbClr val="000000"/>
                </a:solidFill>
                <a:latin typeface="Aileron Ultra-Bold"/>
              </a:rPr>
              <a:t>Heathcare Centers</a:t>
            </a:r>
          </a:p>
          <a:p>
            <a:pPr marL="391755" indent="-195878" lvl="1">
              <a:lnSpc>
                <a:spcPts val="2377"/>
              </a:lnSpc>
              <a:buFont typeface="Arial"/>
              <a:buChar char="•"/>
            </a:pPr>
            <a:r>
              <a:rPr lang="en-US" sz="1814" spc="54">
                <a:solidFill>
                  <a:srgbClr val="000000"/>
                </a:solidFill>
                <a:latin typeface="Aileron Ultra-Bold"/>
              </a:rPr>
              <a:t>Criminal Cases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945519" y="6495605"/>
            <a:ext cx="2731096" cy="385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3"/>
              </a:lnSpc>
              <a:spcBef>
                <a:spcPct val="0"/>
              </a:spcBef>
            </a:pPr>
            <a:r>
              <a:rPr lang="en-US" sz="2384" spc="71">
                <a:solidFill>
                  <a:srgbClr val="000000"/>
                </a:solidFill>
                <a:latin typeface="Aileron Ultra-Bold"/>
              </a:rPr>
              <a:t>ARIMA Modelling 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-10800000">
            <a:off x="11429292" y="2187011"/>
            <a:ext cx="1763549" cy="1763549"/>
          </a:xfrm>
          <a:custGeom>
            <a:avLst/>
            <a:gdLst/>
            <a:ahLst/>
            <a:cxnLst/>
            <a:rect r="r" b="b" t="t" l="l"/>
            <a:pathLst>
              <a:path h="1763549" w="1763549">
                <a:moveTo>
                  <a:pt x="0" y="0"/>
                </a:moveTo>
                <a:lnTo>
                  <a:pt x="1763549" y="0"/>
                </a:lnTo>
                <a:lnTo>
                  <a:pt x="1763549" y="1763549"/>
                </a:lnTo>
                <a:lnTo>
                  <a:pt x="0" y="176354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4947448" y="5085504"/>
            <a:ext cx="3085009" cy="385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3"/>
              </a:lnSpc>
              <a:spcBef>
                <a:spcPct val="0"/>
              </a:spcBef>
            </a:pPr>
            <a:r>
              <a:rPr lang="en-US" sz="2384" spc="71">
                <a:solidFill>
                  <a:srgbClr val="000000"/>
                </a:solidFill>
                <a:latin typeface="Aileron Ultra-Bold"/>
              </a:rPr>
              <a:t>Forecasting Metrics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-5400000">
            <a:off x="13125938" y="4703821"/>
            <a:ext cx="1818894" cy="1763549"/>
          </a:xfrm>
          <a:custGeom>
            <a:avLst/>
            <a:gdLst/>
            <a:ahLst/>
            <a:cxnLst/>
            <a:rect r="r" b="b" t="t" l="l"/>
            <a:pathLst>
              <a:path h="1763549" w="1818894">
                <a:moveTo>
                  <a:pt x="0" y="0"/>
                </a:moveTo>
                <a:lnTo>
                  <a:pt x="1818895" y="0"/>
                </a:lnTo>
                <a:lnTo>
                  <a:pt x="1818895" y="1763550"/>
                </a:lnTo>
                <a:lnTo>
                  <a:pt x="0" y="17635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569" r="0" b="-1569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1079663" y="1272329"/>
            <a:ext cx="2462808" cy="385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3"/>
              </a:lnSpc>
              <a:spcBef>
                <a:spcPct val="0"/>
              </a:spcBef>
            </a:pPr>
            <a:r>
              <a:rPr lang="en-US" sz="2384" spc="71">
                <a:solidFill>
                  <a:srgbClr val="000000"/>
                </a:solidFill>
                <a:latin typeface="Aileron Ultra-Bold"/>
              </a:rPr>
              <a:t>Statistical Tests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84040">
            <a:off x="11495674" y="7058708"/>
            <a:ext cx="1763549" cy="1763549"/>
          </a:xfrm>
          <a:custGeom>
            <a:avLst/>
            <a:gdLst/>
            <a:ahLst/>
            <a:cxnLst/>
            <a:rect r="r" b="b" t="t" l="l"/>
            <a:pathLst>
              <a:path h="1763549" w="1763549">
                <a:moveTo>
                  <a:pt x="0" y="0"/>
                </a:moveTo>
                <a:lnTo>
                  <a:pt x="1763549" y="0"/>
                </a:lnTo>
                <a:lnTo>
                  <a:pt x="1763549" y="1763549"/>
                </a:lnTo>
                <a:lnTo>
                  <a:pt x="0" y="176354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1079663" y="9262647"/>
            <a:ext cx="2641203" cy="385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3"/>
              </a:lnSpc>
              <a:spcBef>
                <a:spcPct val="0"/>
              </a:spcBef>
            </a:pPr>
            <a:r>
              <a:rPr lang="en-US" sz="2384" spc="71">
                <a:solidFill>
                  <a:srgbClr val="000000"/>
                </a:solidFill>
                <a:latin typeface="Aileron Ultra-Bold"/>
              </a:rPr>
              <a:t>Diagnostic Tests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4919766" y="5973720"/>
            <a:ext cx="3112691" cy="297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8"/>
              </a:lnSpc>
              <a:spcBef>
                <a:spcPct val="0"/>
              </a:spcBef>
            </a:pPr>
            <a:r>
              <a:rPr lang="en-US" sz="1884" spc="56">
                <a:solidFill>
                  <a:srgbClr val="FF1A13"/>
                </a:solidFill>
                <a:latin typeface="Aileron Ultra-Bold"/>
              </a:rPr>
              <a:t>Average Assessed Values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919766" y="5566546"/>
            <a:ext cx="2481957" cy="315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9"/>
              </a:lnSpc>
              <a:spcBef>
                <a:spcPct val="0"/>
              </a:spcBef>
            </a:pPr>
            <a:r>
              <a:rPr lang="en-US" sz="1984" spc="59">
                <a:solidFill>
                  <a:srgbClr val="FF1A13"/>
                </a:solidFill>
                <a:latin typeface="Aileron Ultra-Bold"/>
              </a:rPr>
              <a:t>Average Sale Value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3718808" y="1028700"/>
            <a:ext cx="0" cy="925830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9753533" y="1028700"/>
            <a:ext cx="0" cy="925830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48307" y="3658408"/>
            <a:ext cx="2405384" cy="919706"/>
          </a:xfrm>
          <a:custGeom>
            <a:avLst/>
            <a:gdLst/>
            <a:ahLst/>
            <a:cxnLst/>
            <a:rect r="r" b="b" t="t" l="l"/>
            <a:pathLst>
              <a:path h="919706" w="2405384">
                <a:moveTo>
                  <a:pt x="0" y="0"/>
                </a:moveTo>
                <a:lnTo>
                  <a:pt x="2405384" y="0"/>
                </a:lnTo>
                <a:lnTo>
                  <a:pt x="2405384" y="919706"/>
                </a:lnTo>
                <a:lnTo>
                  <a:pt x="0" y="9197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27464" y="7386308"/>
            <a:ext cx="1141426" cy="1239517"/>
          </a:xfrm>
          <a:custGeom>
            <a:avLst/>
            <a:gdLst/>
            <a:ahLst/>
            <a:cxnLst/>
            <a:rect r="r" b="b" t="t" l="l"/>
            <a:pathLst>
              <a:path h="1239517" w="1141426">
                <a:moveTo>
                  <a:pt x="0" y="0"/>
                </a:moveTo>
                <a:lnTo>
                  <a:pt x="1141426" y="0"/>
                </a:lnTo>
                <a:lnTo>
                  <a:pt x="1141426" y="1239517"/>
                </a:lnTo>
                <a:lnTo>
                  <a:pt x="0" y="12395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16047" y="4531218"/>
            <a:ext cx="2099741" cy="1292148"/>
          </a:xfrm>
          <a:custGeom>
            <a:avLst/>
            <a:gdLst/>
            <a:ahLst/>
            <a:cxnLst/>
            <a:rect r="r" b="b" t="t" l="l"/>
            <a:pathLst>
              <a:path h="1292148" w="2099741">
                <a:moveTo>
                  <a:pt x="0" y="0"/>
                </a:moveTo>
                <a:lnTo>
                  <a:pt x="2099740" y="0"/>
                </a:lnTo>
                <a:lnTo>
                  <a:pt x="2099740" y="1292148"/>
                </a:lnTo>
                <a:lnTo>
                  <a:pt x="0" y="12921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17921" y="1300904"/>
            <a:ext cx="1597603" cy="1343207"/>
          </a:xfrm>
          <a:custGeom>
            <a:avLst/>
            <a:gdLst/>
            <a:ahLst/>
            <a:cxnLst/>
            <a:rect r="r" b="b" t="t" l="l"/>
            <a:pathLst>
              <a:path h="1343207" w="1597603">
                <a:moveTo>
                  <a:pt x="0" y="0"/>
                </a:moveTo>
                <a:lnTo>
                  <a:pt x="1597602" y="0"/>
                </a:lnTo>
                <a:lnTo>
                  <a:pt x="1597602" y="1343207"/>
                </a:lnTo>
                <a:lnTo>
                  <a:pt x="0" y="13432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884940" y="2868439"/>
            <a:ext cx="1026474" cy="1026474"/>
          </a:xfrm>
          <a:custGeom>
            <a:avLst/>
            <a:gdLst/>
            <a:ahLst/>
            <a:cxnLst/>
            <a:rect r="r" b="b" t="t" l="l"/>
            <a:pathLst>
              <a:path h="1026474" w="1026474">
                <a:moveTo>
                  <a:pt x="0" y="0"/>
                </a:moveTo>
                <a:lnTo>
                  <a:pt x="1026474" y="0"/>
                </a:lnTo>
                <a:lnTo>
                  <a:pt x="1026474" y="1026474"/>
                </a:lnTo>
                <a:lnTo>
                  <a:pt x="0" y="10264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27464" y="6189551"/>
            <a:ext cx="1026474" cy="1026474"/>
          </a:xfrm>
          <a:custGeom>
            <a:avLst/>
            <a:gdLst/>
            <a:ahLst/>
            <a:cxnLst/>
            <a:rect r="r" b="b" t="t" l="l"/>
            <a:pathLst>
              <a:path h="1026474" w="1026474">
                <a:moveTo>
                  <a:pt x="0" y="0"/>
                </a:moveTo>
                <a:lnTo>
                  <a:pt x="1026475" y="0"/>
                </a:lnTo>
                <a:lnTo>
                  <a:pt x="1026475" y="1026475"/>
                </a:lnTo>
                <a:lnTo>
                  <a:pt x="0" y="10264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223758" y="1041445"/>
            <a:ext cx="3451806" cy="2884176"/>
          </a:xfrm>
          <a:custGeom>
            <a:avLst/>
            <a:gdLst/>
            <a:ahLst/>
            <a:cxnLst/>
            <a:rect r="r" b="b" t="t" l="l"/>
            <a:pathLst>
              <a:path h="2884176" w="3451806">
                <a:moveTo>
                  <a:pt x="0" y="0"/>
                </a:moveTo>
                <a:lnTo>
                  <a:pt x="3451807" y="0"/>
                </a:lnTo>
                <a:lnTo>
                  <a:pt x="3451807" y="2884176"/>
                </a:lnTo>
                <a:lnTo>
                  <a:pt x="0" y="28841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408935" y="7746864"/>
            <a:ext cx="1955207" cy="1955207"/>
          </a:xfrm>
          <a:custGeom>
            <a:avLst/>
            <a:gdLst/>
            <a:ahLst/>
            <a:cxnLst/>
            <a:rect r="r" b="b" t="t" l="l"/>
            <a:pathLst>
              <a:path h="1955207" w="1955207">
                <a:moveTo>
                  <a:pt x="0" y="0"/>
                </a:moveTo>
                <a:lnTo>
                  <a:pt x="1955207" y="0"/>
                </a:lnTo>
                <a:lnTo>
                  <a:pt x="1955207" y="1955207"/>
                </a:lnTo>
                <a:lnTo>
                  <a:pt x="0" y="195520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5400000">
            <a:off x="3101115" y="4796891"/>
            <a:ext cx="1763549" cy="1763549"/>
          </a:xfrm>
          <a:custGeom>
            <a:avLst/>
            <a:gdLst/>
            <a:ahLst/>
            <a:cxnLst/>
            <a:rect r="r" b="b" t="t" l="l"/>
            <a:pathLst>
              <a:path h="1763549" w="1763549">
                <a:moveTo>
                  <a:pt x="0" y="0"/>
                </a:moveTo>
                <a:lnTo>
                  <a:pt x="1763549" y="0"/>
                </a:lnTo>
                <a:lnTo>
                  <a:pt x="1763549" y="1763550"/>
                </a:lnTo>
                <a:lnTo>
                  <a:pt x="0" y="17635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202754" y="4901129"/>
            <a:ext cx="1066835" cy="1424279"/>
          </a:xfrm>
          <a:custGeom>
            <a:avLst/>
            <a:gdLst/>
            <a:ahLst/>
            <a:cxnLst/>
            <a:rect r="r" b="b" t="t" l="l"/>
            <a:pathLst>
              <a:path h="1424279" w="1066835">
                <a:moveTo>
                  <a:pt x="0" y="0"/>
                </a:moveTo>
                <a:lnTo>
                  <a:pt x="1066834" y="0"/>
                </a:lnTo>
                <a:lnTo>
                  <a:pt x="1066834" y="1424279"/>
                </a:lnTo>
                <a:lnTo>
                  <a:pt x="0" y="142427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5400000">
            <a:off x="8871759" y="4731494"/>
            <a:ext cx="1763549" cy="1763549"/>
          </a:xfrm>
          <a:custGeom>
            <a:avLst/>
            <a:gdLst/>
            <a:ahLst/>
            <a:cxnLst/>
            <a:rect r="r" b="b" t="t" l="l"/>
            <a:pathLst>
              <a:path h="1763549" w="1763549">
                <a:moveTo>
                  <a:pt x="0" y="0"/>
                </a:moveTo>
                <a:lnTo>
                  <a:pt x="1763549" y="0"/>
                </a:lnTo>
                <a:lnTo>
                  <a:pt x="1763549" y="1763549"/>
                </a:lnTo>
                <a:lnTo>
                  <a:pt x="0" y="176354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258492" y="918997"/>
            <a:ext cx="4437922" cy="3301899"/>
          </a:xfrm>
          <a:custGeom>
            <a:avLst/>
            <a:gdLst/>
            <a:ahLst/>
            <a:cxnLst/>
            <a:rect r="r" b="b" t="t" l="l"/>
            <a:pathLst>
              <a:path h="3301899" w="4437922">
                <a:moveTo>
                  <a:pt x="0" y="0"/>
                </a:moveTo>
                <a:lnTo>
                  <a:pt x="4437922" y="0"/>
                </a:lnTo>
                <a:lnTo>
                  <a:pt x="4437922" y="3301899"/>
                </a:lnTo>
                <a:lnTo>
                  <a:pt x="0" y="330189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714940" y="4966526"/>
            <a:ext cx="1066835" cy="1424279"/>
          </a:xfrm>
          <a:custGeom>
            <a:avLst/>
            <a:gdLst/>
            <a:ahLst/>
            <a:cxnLst/>
            <a:rect r="r" b="b" t="t" l="l"/>
            <a:pathLst>
              <a:path h="1424279" w="1066835">
                <a:moveTo>
                  <a:pt x="0" y="0"/>
                </a:moveTo>
                <a:lnTo>
                  <a:pt x="1066834" y="0"/>
                </a:lnTo>
                <a:lnTo>
                  <a:pt x="1066834" y="1424280"/>
                </a:lnTo>
                <a:lnTo>
                  <a:pt x="0" y="142428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964918" y="6809368"/>
            <a:ext cx="4957820" cy="2091714"/>
          </a:xfrm>
          <a:custGeom>
            <a:avLst/>
            <a:gdLst/>
            <a:ahLst/>
            <a:cxnLst/>
            <a:rect r="r" b="b" t="t" l="l"/>
            <a:pathLst>
              <a:path h="2091714" w="4957820">
                <a:moveTo>
                  <a:pt x="0" y="0"/>
                </a:moveTo>
                <a:lnTo>
                  <a:pt x="4957820" y="0"/>
                </a:lnTo>
                <a:lnTo>
                  <a:pt x="4957820" y="2091714"/>
                </a:lnTo>
                <a:lnTo>
                  <a:pt x="0" y="209171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AutoShape 18" id="18"/>
          <p:cNvSpPr/>
          <p:nvPr/>
        </p:nvSpPr>
        <p:spPr>
          <a:xfrm>
            <a:off x="15263749" y="918997"/>
            <a:ext cx="0" cy="925830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false" flipV="false" rot="-5400000">
            <a:off x="14381974" y="4654804"/>
            <a:ext cx="1763549" cy="1763549"/>
          </a:xfrm>
          <a:custGeom>
            <a:avLst/>
            <a:gdLst/>
            <a:ahLst/>
            <a:cxnLst/>
            <a:rect r="r" b="b" t="t" l="l"/>
            <a:pathLst>
              <a:path h="1763549" w="1763549">
                <a:moveTo>
                  <a:pt x="0" y="0"/>
                </a:moveTo>
                <a:lnTo>
                  <a:pt x="1763549" y="0"/>
                </a:lnTo>
                <a:lnTo>
                  <a:pt x="1763549" y="1763549"/>
                </a:lnTo>
                <a:lnTo>
                  <a:pt x="0" y="176354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701899" y="4476195"/>
            <a:ext cx="2548102" cy="1705105"/>
          </a:xfrm>
          <a:custGeom>
            <a:avLst/>
            <a:gdLst/>
            <a:ahLst/>
            <a:cxnLst/>
            <a:rect r="r" b="b" t="t" l="l"/>
            <a:pathLst>
              <a:path h="1705105" w="2548102">
                <a:moveTo>
                  <a:pt x="0" y="0"/>
                </a:moveTo>
                <a:lnTo>
                  <a:pt x="2548102" y="0"/>
                </a:lnTo>
                <a:lnTo>
                  <a:pt x="2548102" y="1705105"/>
                </a:lnTo>
                <a:lnTo>
                  <a:pt x="0" y="170510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412055" y="385681"/>
            <a:ext cx="17463890" cy="429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6"/>
              </a:lnSpc>
              <a:spcBef>
                <a:spcPct val="0"/>
              </a:spcBef>
            </a:pPr>
            <a:r>
              <a:rPr lang="en-US" sz="2684" spc="80">
                <a:solidFill>
                  <a:srgbClr val="000000"/>
                </a:solidFill>
                <a:latin typeface="Aileron Ultra-Bold"/>
              </a:rPr>
              <a:t>Clustering Based on Social Factors And Understanding  Its Impacts on Sale Amount &amp; Assessed Value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17921" y="8872507"/>
            <a:ext cx="1560513" cy="385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3"/>
              </a:lnSpc>
              <a:spcBef>
                <a:spcPct val="0"/>
              </a:spcBef>
            </a:pPr>
            <a:r>
              <a:rPr lang="en-US" sz="2384" spc="71">
                <a:solidFill>
                  <a:srgbClr val="000000"/>
                </a:solidFill>
                <a:latin typeface="Aileron Ultra-Bold"/>
              </a:rPr>
              <a:t>S3 Bucket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223758" y="4192321"/>
            <a:ext cx="3226098" cy="385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3"/>
              </a:lnSpc>
              <a:spcBef>
                <a:spcPct val="0"/>
              </a:spcBef>
            </a:pPr>
            <a:r>
              <a:rPr lang="en-US" sz="2384" spc="71">
                <a:solidFill>
                  <a:srgbClr val="000000"/>
                </a:solidFill>
                <a:latin typeface="Aileron Ultra-Bold"/>
              </a:rPr>
              <a:t>Scalar Normalization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386539" y="6830233"/>
            <a:ext cx="2726829" cy="385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3"/>
              </a:lnSpc>
              <a:spcBef>
                <a:spcPct val="0"/>
              </a:spcBef>
            </a:pPr>
            <a:r>
              <a:rPr lang="en-US" sz="2384" spc="71">
                <a:solidFill>
                  <a:srgbClr val="000000"/>
                </a:solidFill>
                <a:latin typeface="Aileron Ultra-Bold"/>
              </a:rPr>
              <a:t>Feature Selection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364142" y="7727814"/>
            <a:ext cx="3389391" cy="1776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91755" indent="-195878" lvl="1">
              <a:lnSpc>
                <a:spcPts val="2377"/>
              </a:lnSpc>
              <a:buFont typeface="Arial"/>
              <a:buChar char="•"/>
            </a:pPr>
            <a:r>
              <a:rPr lang="en-US" sz="1814" spc="54">
                <a:solidFill>
                  <a:srgbClr val="000000"/>
                </a:solidFill>
                <a:latin typeface="Aileron Ultra-Bold"/>
              </a:rPr>
              <a:t>Average Assessed Values</a:t>
            </a:r>
          </a:p>
          <a:p>
            <a:pPr marL="391755" indent="-195878" lvl="1">
              <a:lnSpc>
                <a:spcPts val="2377"/>
              </a:lnSpc>
              <a:buFont typeface="Arial"/>
              <a:buChar char="•"/>
            </a:pPr>
            <a:r>
              <a:rPr lang="en-US" sz="1814" spc="54">
                <a:solidFill>
                  <a:srgbClr val="000000"/>
                </a:solidFill>
                <a:latin typeface="Aileron Ultra-Bold"/>
              </a:rPr>
              <a:t>Average Sale Value</a:t>
            </a:r>
          </a:p>
          <a:p>
            <a:pPr marL="391755" indent="-195878" lvl="1">
              <a:lnSpc>
                <a:spcPts val="2377"/>
              </a:lnSpc>
              <a:buFont typeface="Arial"/>
              <a:buChar char="•"/>
            </a:pPr>
            <a:r>
              <a:rPr lang="en-US" sz="1814" spc="54">
                <a:solidFill>
                  <a:srgbClr val="000000"/>
                </a:solidFill>
                <a:latin typeface="Aileron Ultra-Bold"/>
              </a:rPr>
              <a:t>Schools</a:t>
            </a:r>
          </a:p>
          <a:p>
            <a:pPr marL="391755" indent="-195878" lvl="1">
              <a:lnSpc>
                <a:spcPts val="2377"/>
              </a:lnSpc>
              <a:buFont typeface="Arial"/>
              <a:buChar char="•"/>
            </a:pPr>
            <a:r>
              <a:rPr lang="en-US" sz="1814" spc="54">
                <a:solidFill>
                  <a:srgbClr val="000000"/>
                </a:solidFill>
                <a:latin typeface="Aileron Ultra-Bold"/>
              </a:rPr>
              <a:t>Healthcare Centers</a:t>
            </a:r>
          </a:p>
          <a:p>
            <a:pPr marL="391755" indent="-195878" lvl="1">
              <a:lnSpc>
                <a:spcPts val="2377"/>
              </a:lnSpc>
              <a:buFont typeface="Arial"/>
              <a:buChar char="•"/>
            </a:pPr>
            <a:r>
              <a:rPr lang="en-US" sz="1814" spc="54">
                <a:solidFill>
                  <a:srgbClr val="000000"/>
                </a:solidFill>
                <a:latin typeface="Aileron Ultra-Bold"/>
              </a:rPr>
              <a:t>Criminal Cases </a:t>
            </a:r>
          </a:p>
          <a:p>
            <a:pPr marL="391755" indent="-195878" lvl="1">
              <a:lnSpc>
                <a:spcPts val="2377"/>
              </a:lnSpc>
              <a:buFont typeface="Arial"/>
              <a:buChar char="•"/>
            </a:pPr>
            <a:r>
              <a:rPr lang="en-US" sz="1814" spc="54">
                <a:solidFill>
                  <a:srgbClr val="000000"/>
                </a:solidFill>
                <a:latin typeface="Aileron Ultra-Bold"/>
              </a:rPr>
              <a:t>Criminal Count / Million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374412" y="4269011"/>
            <a:ext cx="3747889" cy="385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3"/>
              </a:lnSpc>
              <a:spcBef>
                <a:spcPct val="0"/>
              </a:spcBef>
            </a:pPr>
            <a:r>
              <a:rPr lang="en-US" sz="2384" spc="71">
                <a:solidFill>
                  <a:srgbClr val="000000"/>
                </a:solidFill>
                <a:latin typeface="Aileron Ultra-Bold"/>
              </a:rPr>
              <a:t>Ward’s  Linkage Method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808653" y="9186832"/>
            <a:ext cx="3270349" cy="385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3"/>
              </a:lnSpc>
              <a:spcBef>
                <a:spcPct val="0"/>
              </a:spcBef>
            </a:pPr>
            <a:r>
              <a:rPr lang="en-US" sz="2384" spc="71">
                <a:solidFill>
                  <a:srgbClr val="000000"/>
                </a:solidFill>
                <a:latin typeface="Aileron Ultra-Bold"/>
              </a:rPr>
              <a:t>Dendogram  Analysis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6101952" y="6651625"/>
            <a:ext cx="1292920" cy="385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3"/>
              </a:lnSpc>
              <a:spcBef>
                <a:spcPct val="0"/>
              </a:spcBef>
            </a:pPr>
            <a:r>
              <a:rPr lang="en-US" sz="2384" spc="71">
                <a:solidFill>
                  <a:srgbClr val="000000"/>
                </a:solidFill>
                <a:latin typeface="Aileron Ultra-Bold"/>
              </a:rPr>
              <a:t>Clusters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DAGCbmm1Z3E</dc:identifier>
  <dcterms:modified xsi:type="dcterms:W3CDTF">2011-08-01T06:04:30Z</dcterms:modified>
  <cp:revision>1</cp:revision>
  <dc:title>Towns of Interest</dc:title>
</cp:coreProperties>
</file>