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490099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20199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9498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79412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9333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9526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43016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79409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0677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1161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574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289875"/>
            <a:ext cx="8520600" cy="116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Tabu Search Applications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689450" y="1937025"/>
            <a:ext cx="5340600" cy="241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rgbClr val="FFFFFF"/>
                </a:solidFill>
              </a:rPr>
              <a:t>Outlines: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2000" dirty="0">
                <a:solidFill>
                  <a:srgbClr val="FFFFFF"/>
                </a:solidFill>
              </a:rPr>
              <a:t>Application of Tabu Search</a:t>
            </a: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2000" dirty="0">
                <a:solidFill>
                  <a:srgbClr val="FFFFFF"/>
                </a:solidFill>
              </a:rPr>
              <a:t>Our Project with Tabu </a:t>
            </a:r>
            <a:r>
              <a:rPr lang="en" sz="2000" dirty="0" smtClean="0">
                <a:solidFill>
                  <a:srgbClr val="FFFFFF"/>
                </a:solidFill>
              </a:rPr>
              <a:t>Search</a:t>
            </a:r>
            <a:r>
              <a:rPr lang="en-US" sz="2000" dirty="0" smtClean="0">
                <a:solidFill>
                  <a:srgbClr val="FFFFFF"/>
                </a:solidFill>
              </a:rPr>
              <a:t>: </a:t>
            </a:r>
            <a:r>
              <a:rPr lang="en-US" sz="2000" smtClean="0">
                <a:solidFill>
                  <a:srgbClr val="FFFFFF"/>
                </a:solidFill>
              </a:rPr>
              <a:t>EACIIT analytics</a:t>
            </a:r>
            <a:endParaRPr lang="en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877850" y="0"/>
            <a:ext cx="7388299" cy="118115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smtClean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The Classical Vehicle </a:t>
            </a:r>
            <a:br>
              <a:rPr b="0" i="0" dirty="0" smtClean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</a:br>
            <a:r>
              <a:rPr b="0" i="0" dirty="0" smtClean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Routing Problem</a:t>
            </a:r>
            <a:endParaRPr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lt2"/>
              </a:solidFill>
              <a:latin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514375" y="1597775"/>
            <a:ext cx="7682400" cy="3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Vehicle Routing Problem is important for distribution management.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457200" lvl="0" indent="-330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Classical Vehicle Routing Problem is a basic variant of this class of problem. 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457200" lvl="0" indent="-330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 b="1" u="sng" dirty="0">
                <a:solidFill>
                  <a:srgbClr val="FFFFFF"/>
                </a:solidFill>
              </a:rPr>
              <a:t>Formally defined as follow:</a:t>
            </a:r>
          </a:p>
          <a:p>
            <a:pPr marL="914400" lvl="1" indent="-3302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1600" dirty="0">
                <a:solidFill>
                  <a:srgbClr val="FFFFFF"/>
                </a:solidFill>
              </a:rPr>
              <a:t>Given graph G = (V,E): V = set of vertices and E = set of edges</a:t>
            </a:r>
          </a:p>
          <a:p>
            <a:pPr marL="914400" lvl="1" indent="-3302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1600" dirty="0">
                <a:solidFill>
                  <a:srgbClr val="FFFFFF"/>
                </a:solidFill>
              </a:rPr>
              <a:t>One vertex will serve as depot with a fleet of m vehicles of capacity Q and all other will be customers needed to be serviced. </a:t>
            </a:r>
          </a:p>
          <a:p>
            <a:pPr marL="914400" lvl="1" indent="-3302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1600" dirty="0">
                <a:solidFill>
                  <a:srgbClr val="FFFFFF"/>
                </a:solidFill>
              </a:rPr>
              <a:t>Each customer v</a:t>
            </a:r>
            <a:r>
              <a:rPr lang="en" sz="1600" baseline="-25000" dirty="0">
                <a:solidFill>
                  <a:srgbClr val="FFFFFF"/>
                </a:solidFill>
              </a:rPr>
              <a:t>i</a:t>
            </a:r>
            <a:r>
              <a:rPr lang="en" sz="1600" dirty="0">
                <a:solidFill>
                  <a:srgbClr val="FFFFFF"/>
                </a:solidFill>
              </a:rPr>
              <a:t> need q</a:t>
            </a:r>
            <a:r>
              <a:rPr lang="en" sz="1600" baseline="-25000" dirty="0">
                <a:solidFill>
                  <a:srgbClr val="FFFFFF"/>
                </a:solidFill>
              </a:rPr>
              <a:t>i</a:t>
            </a:r>
            <a:r>
              <a:rPr lang="en" sz="1600" dirty="0">
                <a:solidFill>
                  <a:srgbClr val="FFFFFF"/>
                </a:solidFill>
              </a:rPr>
              <a:t> at time t</a:t>
            </a:r>
            <a:r>
              <a:rPr lang="en" sz="1600" baseline="-25000" dirty="0">
                <a:solidFill>
                  <a:srgbClr val="FFFFFF"/>
                </a:solidFill>
              </a:rPr>
              <a:t>i</a:t>
            </a:r>
            <a:r>
              <a:rPr lang="en" sz="1600" dirty="0">
                <a:solidFill>
                  <a:srgbClr val="FFFFFF"/>
                </a:solidFill>
              </a:rPr>
              <a:t>. Each edge (vi, vj) in E is associated with cost c</a:t>
            </a:r>
            <a:r>
              <a:rPr lang="en" sz="1600" baseline="-25000" dirty="0">
                <a:solidFill>
                  <a:srgbClr val="FFFFFF"/>
                </a:solidFill>
              </a:rPr>
              <a:t>ij</a:t>
            </a:r>
            <a:r>
              <a:rPr lang="en" sz="1600" dirty="0">
                <a:solidFill>
                  <a:srgbClr val="FFFFFF"/>
                </a:solidFill>
              </a:rPr>
              <a:t> and travel time t</a:t>
            </a:r>
            <a:r>
              <a:rPr lang="en" sz="1600" baseline="-25000" dirty="0">
                <a:solidFill>
                  <a:srgbClr val="FFFFFF"/>
                </a:solidFill>
              </a:rPr>
              <a:t>ij</a:t>
            </a:r>
            <a:r>
              <a:rPr lang="en" sz="1600" dirty="0">
                <a:solidFill>
                  <a:srgbClr val="FFFFFF"/>
                </a:solidFill>
              </a:rPr>
              <a:t>. </a:t>
            </a:r>
          </a:p>
          <a:p>
            <a:pPr lvl="0">
              <a:spcBef>
                <a:spcPts val="0"/>
              </a:spcBef>
              <a:buNone/>
            </a:pP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877850" y="0"/>
            <a:ext cx="7388299" cy="118115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The Classical Vehicle </a:t>
            </a:r>
            <a:b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Routing Problem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14375" y="1597775"/>
            <a:ext cx="7682400" cy="3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 b="1" u="sng">
                <a:solidFill>
                  <a:srgbClr val="FFFFFF"/>
                </a:solidFill>
              </a:rPr>
              <a:t>We want to find a solution such that:</a:t>
            </a: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1600">
                <a:solidFill>
                  <a:srgbClr val="FFFFFF"/>
                </a:solidFill>
              </a:rPr>
              <a:t>Each route begins and ends at the depot;</a:t>
            </a: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1600">
                <a:solidFill>
                  <a:srgbClr val="FFFFFF"/>
                </a:solidFill>
              </a:rPr>
              <a:t>Each customer is visited exactly once by exactly one route;</a:t>
            </a: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1600">
                <a:solidFill>
                  <a:srgbClr val="FFFFFF"/>
                </a:solidFill>
              </a:rPr>
              <a:t>The total demand of the customers assigned to each route does not exceed </a:t>
            </a:r>
            <a:r>
              <a:rPr lang="en" sz="1600" i="1">
                <a:solidFill>
                  <a:srgbClr val="FFFFFF"/>
                </a:solidFill>
              </a:rPr>
              <a:t>Q</a:t>
            </a:r>
            <a:r>
              <a:rPr lang="en" sz="1600">
                <a:solidFill>
                  <a:srgbClr val="FFFFFF"/>
                </a:solidFill>
              </a:rPr>
              <a:t>;</a:t>
            </a: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1600">
                <a:solidFill>
                  <a:srgbClr val="FFFFFF"/>
                </a:solidFill>
              </a:rPr>
              <a:t>The total duration of each route (including travel and service times) does not exceed a specified value </a:t>
            </a:r>
            <a:r>
              <a:rPr lang="en" sz="1600" i="1">
                <a:solidFill>
                  <a:srgbClr val="FFFFFF"/>
                </a:solidFill>
              </a:rPr>
              <a:t>L</a:t>
            </a:r>
            <a:r>
              <a:rPr lang="en" sz="1600">
                <a:solidFill>
                  <a:srgbClr val="FFFFFF"/>
                </a:solidFill>
              </a:rPr>
              <a:t>;</a:t>
            </a: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Char char="○"/>
            </a:pPr>
            <a:r>
              <a:rPr lang="en" sz="1600">
                <a:solidFill>
                  <a:srgbClr val="FFFFFF"/>
                </a:solidFill>
              </a:rPr>
              <a:t>The total cost of the routes is minimized.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77850" y="0"/>
            <a:ext cx="7388299" cy="118115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The Classical Vehicle </a:t>
            </a:r>
            <a:b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Routing Problem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51725" y="1302300"/>
            <a:ext cx="8470500" cy="36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 b="1" u="sng">
                <a:solidFill>
                  <a:srgbClr val="FFFFFF"/>
                </a:solidFill>
              </a:rPr>
              <a:t>Using Tabu Search:</a:t>
            </a: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Char char="○"/>
            </a:pPr>
            <a:r>
              <a:rPr lang="en" sz="1600">
                <a:solidFill>
                  <a:srgbClr val="FFFFFF"/>
                </a:solidFill>
              </a:rPr>
              <a:t>There are many ways to define a search space. One of them is a set of feasible solutions where each element is a set of vehicle routes satisfying all the constraints. </a:t>
            </a: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Char char="○"/>
            </a:pPr>
            <a:r>
              <a:rPr lang="en" sz="1600">
                <a:solidFill>
                  <a:srgbClr val="FFFFFF"/>
                </a:solidFill>
              </a:rPr>
              <a:t>Similarly, there are also various method of choosing a neighborhood structures. An example of a complex neighborhood structure is the </a:t>
            </a:r>
            <a:r>
              <a:rPr lang="en" sz="1600" u="sng">
                <a:solidFill>
                  <a:srgbClr val="FFFFFF"/>
                </a:solidFill>
              </a:rPr>
              <a:t>λ-interchange of Osman (1993)</a:t>
            </a:r>
            <a:r>
              <a:rPr lang="en" sz="1600">
                <a:solidFill>
                  <a:srgbClr val="FFFFFF"/>
                </a:solidFill>
              </a:rPr>
              <a:t>, are obtained by allowing simultaneously the movement of customers to different routes and the swapping of customers between routes.</a:t>
            </a:r>
          </a:p>
          <a:p>
            <a:pPr marL="914400" lvl="1" indent="-33020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Char char="○"/>
            </a:pPr>
            <a:r>
              <a:rPr lang="en" sz="1600">
                <a:solidFill>
                  <a:srgbClr val="FFFFFF"/>
                </a:solidFill>
              </a:rPr>
              <a:t>And tabus can be defined as followed: if customer </a:t>
            </a:r>
            <a:r>
              <a:rPr lang="en" sz="1600" i="1">
                <a:solidFill>
                  <a:srgbClr val="FFFFFF"/>
                </a:solidFill>
              </a:rPr>
              <a:t>v</a:t>
            </a:r>
            <a:r>
              <a:rPr lang="en" sz="1600" baseline="-25000">
                <a:solidFill>
                  <a:srgbClr val="FFFFFF"/>
                </a:solidFill>
              </a:rPr>
              <a:t>1</a:t>
            </a:r>
            <a:r>
              <a:rPr lang="en" sz="1600" i="1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has just been moved from route</a:t>
            </a:r>
            <a:r>
              <a:rPr lang="en" sz="1600" i="1">
                <a:solidFill>
                  <a:srgbClr val="FFFFFF"/>
                </a:solidFill>
              </a:rPr>
              <a:t> R</a:t>
            </a:r>
            <a:r>
              <a:rPr lang="en" sz="1600" baseline="-25000">
                <a:solidFill>
                  <a:srgbClr val="FFFFFF"/>
                </a:solidFill>
              </a:rPr>
              <a:t>1</a:t>
            </a:r>
            <a:r>
              <a:rPr lang="en" sz="1600">
                <a:solidFill>
                  <a:srgbClr val="FFFFFF"/>
                </a:solidFill>
              </a:rPr>
              <a:t> to route</a:t>
            </a:r>
            <a:r>
              <a:rPr lang="en" sz="1600" i="1">
                <a:solidFill>
                  <a:srgbClr val="FFFFFF"/>
                </a:solidFill>
              </a:rPr>
              <a:t> R</a:t>
            </a:r>
            <a:r>
              <a:rPr lang="en" sz="1600" baseline="-25000">
                <a:solidFill>
                  <a:srgbClr val="FFFFFF"/>
                </a:solidFill>
              </a:rPr>
              <a:t>2</a:t>
            </a:r>
            <a:r>
              <a:rPr lang="en" sz="1600">
                <a:solidFill>
                  <a:srgbClr val="FFFFFF"/>
                </a:solidFill>
              </a:rPr>
              <a:t>, one could declare tabu moving back </a:t>
            </a:r>
            <a:r>
              <a:rPr lang="en" sz="1600" i="1">
                <a:solidFill>
                  <a:srgbClr val="FFFFFF"/>
                </a:solidFill>
              </a:rPr>
              <a:t>v</a:t>
            </a:r>
            <a:r>
              <a:rPr lang="en" sz="1600" baseline="-25000">
                <a:solidFill>
                  <a:srgbClr val="FFFFFF"/>
                </a:solidFill>
              </a:rPr>
              <a:t>1</a:t>
            </a:r>
            <a:r>
              <a:rPr lang="en" sz="1600" i="1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from </a:t>
            </a:r>
            <a:r>
              <a:rPr lang="en" sz="1600" i="1">
                <a:solidFill>
                  <a:srgbClr val="FFFFFF"/>
                </a:solidFill>
              </a:rPr>
              <a:t>R</a:t>
            </a:r>
            <a:r>
              <a:rPr lang="en" sz="1600" baseline="-25000">
                <a:solidFill>
                  <a:srgbClr val="FFFFFF"/>
                </a:solidFill>
              </a:rPr>
              <a:t>2</a:t>
            </a:r>
            <a:r>
              <a:rPr lang="en" sz="1600">
                <a:solidFill>
                  <a:srgbClr val="FFFFFF"/>
                </a:solidFill>
              </a:rPr>
              <a:t> to</a:t>
            </a:r>
            <a:r>
              <a:rPr lang="en" sz="1600" i="1">
                <a:solidFill>
                  <a:srgbClr val="FFFFFF"/>
                </a:solidFill>
              </a:rPr>
              <a:t> R</a:t>
            </a:r>
            <a:r>
              <a:rPr lang="en" sz="1600" baseline="-25000">
                <a:solidFill>
                  <a:srgbClr val="FFFFFF"/>
                </a:solidFill>
              </a:rPr>
              <a:t>1</a:t>
            </a:r>
            <a:r>
              <a:rPr lang="en" sz="1600">
                <a:solidFill>
                  <a:srgbClr val="FFFFFF"/>
                </a:solidFill>
              </a:rPr>
              <a:t> for some number of iterations (this number is called the </a:t>
            </a:r>
            <a:r>
              <a:rPr lang="en" sz="1600" i="1">
                <a:solidFill>
                  <a:srgbClr val="FFFFFF"/>
                </a:solidFill>
              </a:rPr>
              <a:t>tabu tenure</a:t>
            </a:r>
            <a:r>
              <a:rPr lang="en" sz="1600">
                <a:solidFill>
                  <a:srgbClr val="FFFFFF"/>
                </a:solidFill>
              </a:rPr>
              <a:t> of the move).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476150" y="98505"/>
            <a:ext cx="8278761" cy="6128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Other Notable Application of Tabu Search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81525" y="1050575"/>
            <a:ext cx="8278800" cy="3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 b="1" u="sng" dirty="0">
                <a:solidFill>
                  <a:srgbClr val="FFFFFF"/>
                </a:solidFill>
              </a:rPr>
              <a:t>Scheduling in Manufacturing System: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 dirty="0">
                <a:solidFill>
                  <a:srgbClr val="FFFFFF"/>
                </a:solidFill>
              </a:rPr>
              <a:t>Job Shop Problem, Flow Shop Problem, Flow Shop with Parallel Machines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 dirty="0">
                <a:solidFill>
                  <a:srgbClr val="FFFFFF"/>
                </a:solidFill>
              </a:rPr>
              <a:t>Nowicki and Smutnicki (1993, 1994, 1995) have developed effective tabu search methods that optimize the makespan criterion. 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 dirty="0">
                <a:solidFill>
                  <a:srgbClr val="FFFFFF"/>
                </a:solidFill>
              </a:rPr>
              <a:t>They employ a classical insertion neighborhood with a candidate list strategy for removing useless moves, in order to concentrate on "the most promising part" of the neighborhood. 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 dirty="0">
                <a:solidFill>
                  <a:srgbClr val="FFFFFF"/>
                </a:solidFill>
              </a:rPr>
              <a:t>The proposed algorithms employ a short-term memory tabu list which stores attributes of visited solutions, represented by selected pairs of adjacent jobs on a machine.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76150" y="98505"/>
            <a:ext cx="8278761" cy="6128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Other Notable Application of Tabu Search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81525" y="1050575"/>
            <a:ext cx="8278800" cy="31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600" b="1" u="sng">
                <a:solidFill>
                  <a:srgbClr val="FFFFFF"/>
                </a:solidFill>
              </a:rPr>
              <a:t>Telecommunication (Hub Facilities Location):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Communication Networks, Traffic Networks (airlines flow)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Determining optimal locations of hub nodes and allocations of non-hub nodes to those hubs is an NP-hard combinatorial problem</a:t>
            </a:r>
            <a:r>
              <a:rPr lang="en" sz="1600">
                <a:solidFill>
                  <a:srgbClr val="FFFFFF"/>
                </a:solidFill>
              </a:rPr>
              <a:t>.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Char char="○"/>
            </a:pPr>
            <a:r>
              <a:rPr lang="en">
                <a:solidFill>
                  <a:srgbClr val="FFFFFF"/>
                </a:solidFill>
              </a:rPr>
              <a:t>Skorin-Kapov and Skorin-Kapov (1994) provide an efficient tabu search heuristic for the single allocation p-hub median problem, which models the situation when n nodes can interact only via a set of fully interconnected hubs.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project: EACIIT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Data analytics company headquartered in Singapore</a:t>
            </a:r>
          </a:p>
          <a:p>
            <a:r>
              <a:rPr lang="en-US" dirty="0" smtClean="0"/>
              <a:t>Serve a variety of clients across industries</a:t>
            </a:r>
          </a:p>
          <a:p>
            <a:r>
              <a:rPr lang="en-US" dirty="0" smtClean="0"/>
              <a:t>No methodology behind scheduling clients</a:t>
            </a:r>
          </a:p>
          <a:p>
            <a:r>
              <a:rPr lang="en-US" dirty="0" smtClean="0"/>
              <a:t>First-come first-serve</a:t>
            </a:r>
          </a:p>
          <a:p>
            <a:r>
              <a:rPr lang="en-US" dirty="0" smtClean="0"/>
              <a:t>Minimizing 1 |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/>
              <a:t> </a:t>
            </a:r>
            <a:r>
              <a:rPr lang="en-US" dirty="0" smtClean="0"/>
              <a:t>| </a:t>
            </a:r>
            <a:r>
              <a:rPr lang="en-US" dirty="0" err="1" smtClean="0"/>
              <a:t>Σw</a:t>
            </a:r>
            <a:r>
              <a:rPr lang="en-US" baseline="-25000" dirty="0" err="1" smtClean="0"/>
              <a:t>j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r>
              <a:rPr lang="en-US" dirty="0" smtClean="0"/>
              <a:t>Neighborhood: swapping adjacent jobs</a:t>
            </a:r>
          </a:p>
          <a:p>
            <a:r>
              <a:rPr lang="en-US" dirty="0" err="1" smtClean="0"/>
              <a:t>Tabu</a:t>
            </a:r>
            <a:r>
              <a:rPr lang="en-US" dirty="0" smtClean="0"/>
              <a:t> size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585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0" y="1126729"/>
            <a:ext cx="8673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578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Tabu</a:t>
            </a:r>
            <a:r>
              <a:rPr lang="en-US" dirty="0" smtClean="0"/>
              <a:t> 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dirty="0"/>
              <a:t>List schedule:</a:t>
            </a:r>
          </a:p>
          <a:p>
            <a:pPr lvl="1"/>
            <a:r>
              <a:rPr lang="en-US" sz="3300" dirty="0"/>
              <a:t>[1, 2, 3, 4, 5, 6, 7, 8, 9, 10, 11, 12, 13] </a:t>
            </a:r>
          </a:p>
          <a:p>
            <a:pPr lvl="1"/>
            <a:r>
              <a:rPr lang="en-US" sz="3300" dirty="0"/>
              <a:t>Objective function value: </a:t>
            </a:r>
            <a:r>
              <a:rPr lang="is-IS" sz="3300" b="1" dirty="0" smtClean="0"/>
              <a:t>24170</a:t>
            </a:r>
            <a:endParaRPr lang="en-US" sz="3300" dirty="0" smtClean="0"/>
          </a:p>
          <a:p>
            <a:r>
              <a:rPr lang="en-US" sz="3300" dirty="0" smtClean="0"/>
              <a:t>Company schedule</a:t>
            </a:r>
            <a:r>
              <a:rPr lang="en-US" sz="3300" dirty="0"/>
              <a:t>:</a:t>
            </a:r>
          </a:p>
          <a:p>
            <a:pPr lvl="1"/>
            <a:r>
              <a:rPr lang="en-US" sz="3300" dirty="0" smtClean="0"/>
              <a:t>[1, 2, 4, 3, 5, 7, 6, 9, 10, 8, 11, 12, 13] </a:t>
            </a:r>
            <a:endParaRPr lang="en-US" sz="3300" dirty="0"/>
          </a:p>
          <a:p>
            <a:pPr lvl="1"/>
            <a:r>
              <a:rPr lang="en-US" sz="3300" dirty="0"/>
              <a:t>Objective function value: </a:t>
            </a:r>
            <a:r>
              <a:rPr lang="is-IS" sz="3300" b="1" dirty="0" smtClean="0"/>
              <a:t>19991</a:t>
            </a:r>
            <a:endParaRPr lang="is-IS" sz="3300" b="1" dirty="0"/>
          </a:p>
          <a:p>
            <a:r>
              <a:rPr lang="en-US" sz="3300" dirty="0" err="1" smtClean="0"/>
              <a:t>Tabu</a:t>
            </a:r>
            <a:r>
              <a:rPr lang="en-US" sz="3300" dirty="0" smtClean="0"/>
              <a:t> </a:t>
            </a:r>
            <a:r>
              <a:rPr lang="en-US" sz="3300" dirty="0"/>
              <a:t>search after 10 iterations:</a:t>
            </a:r>
          </a:p>
          <a:p>
            <a:pPr lvl="1"/>
            <a:r>
              <a:rPr lang="en-US" sz="3300" dirty="0"/>
              <a:t>[1, 4, 3, </a:t>
            </a:r>
            <a:r>
              <a:rPr lang="en-US" sz="3300" dirty="0" smtClean="0"/>
              <a:t>5, 2, </a:t>
            </a:r>
            <a:r>
              <a:rPr lang="en-US" sz="3300" dirty="0"/>
              <a:t>10, </a:t>
            </a:r>
            <a:r>
              <a:rPr lang="en-US" sz="3300" dirty="0" smtClean="0"/>
              <a:t>7, 6, </a:t>
            </a:r>
            <a:r>
              <a:rPr lang="en-US" sz="3300" dirty="0"/>
              <a:t>12, 8, 9, 11, 13]</a:t>
            </a:r>
          </a:p>
          <a:p>
            <a:pPr lvl="1"/>
            <a:r>
              <a:rPr lang="is-IS" sz="3300" dirty="0"/>
              <a:t>Objective function value: </a:t>
            </a:r>
            <a:r>
              <a:rPr lang="is-IS" sz="3300" b="1" dirty="0" smtClean="0"/>
              <a:t>14936</a:t>
            </a:r>
            <a:endParaRPr lang="en-US" sz="3300" dirty="0" smtClean="0"/>
          </a:p>
          <a:p>
            <a:r>
              <a:rPr lang="en-US" sz="3300" dirty="0" err="1" smtClean="0"/>
              <a:t>Tabu</a:t>
            </a:r>
            <a:r>
              <a:rPr lang="en-US" sz="3300" dirty="0" smtClean="0"/>
              <a:t> search after 15+ iterations:</a:t>
            </a:r>
          </a:p>
          <a:p>
            <a:pPr lvl="1"/>
            <a:r>
              <a:rPr lang="en-US" sz="3300" dirty="0" smtClean="0"/>
              <a:t>[</a:t>
            </a:r>
            <a:r>
              <a:rPr lang="de-DE" sz="3300" dirty="0" smtClean="0"/>
              <a:t>4, 1,  5, 3, 2, 10, 12, 7,  6, 8, 11, 13, 9]</a:t>
            </a:r>
          </a:p>
          <a:p>
            <a:pPr lvl="1"/>
            <a:r>
              <a:rPr lang="en-US" sz="3300" dirty="0" smtClean="0"/>
              <a:t>Objective function value: </a:t>
            </a:r>
            <a:r>
              <a:rPr lang="en-US" sz="3300" b="1" dirty="0" smtClean="0"/>
              <a:t>14252</a:t>
            </a:r>
            <a:endParaRPr lang="is-IS" sz="3300" b="1" dirty="0" smtClean="0"/>
          </a:p>
          <a:p>
            <a:pPr lvl="1"/>
            <a:endParaRPr lang="is-IS" dirty="0" smtClean="0"/>
          </a:p>
          <a:p>
            <a:pPr lvl="1"/>
            <a:endParaRPr lang="is-IS" b="1" dirty="0"/>
          </a:p>
        </p:txBody>
      </p:sp>
    </p:spTree>
    <p:extLst>
      <p:ext uri="{BB962C8B-B14F-4D97-AF65-F5344CB8AC3E}">
        <p14:creationId xmlns:p14="http://schemas.microsoft.com/office/powerpoint/2010/main" xmlns="" val="374519008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</TotalTime>
  <Words>709</Words>
  <Application>Microsoft Office PowerPoint</Application>
  <PresentationFormat>On-screen Show (16:9)</PresentationFormat>
  <Paragraphs>58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</vt:lpstr>
      <vt:lpstr>Tabu Search Applications</vt:lpstr>
      <vt:lpstr>Slide 2</vt:lpstr>
      <vt:lpstr>Slide 3</vt:lpstr>
      <vt:lpstr>Slide 4</vt:lpstr>
      <vt:lpstr>Slide 5</vt:lpstr>
      <vt:lpstr>Slide 6</vt:lpstr>
      <vt:lpstr>Our project: EACIIT</vt:lpstr>
      <vt:lpstr>Our data</vt:lpstr>
      <vt:lpstr>Tabu search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 Search Applications</dc:title>
  <dc:creator>Aravind R</dc:creator>
  <cp:lastModifiedBy>Aravind R</cp:lastModifiedBy>
  <cp:revision>8</cp:revision>
  <dcterms:modified xsi:type="dcterms:W3CDTF">2017-07-25T19:35:58Z</dcterms:modified>
</cp:coreProperties>
</file>