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5" r:id="rId14"/>
    <p:sldId id="276" r:id="rId15"/>
    <p:sldId id="265" r:id="rId16"/>
    <p:sldId id="268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a\Downloads\employee_data%20%20project%20-%20Copy%20-%20Cop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 project - Copy - Copy.xlsx]Sheet1!PivotTable1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</a:defRPr>
            </a:pPr>
            <a:r>
              <a:rPr lang="en-US"/>
              <a:t>Employee Performance Analysis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62050237610319"/>
          <c:y val="0.192222002374357"/>
          <c:w val="0.909355057705363"/>
          <c:h val="0.5597368421052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'[employee_data  project - Copy - Copy.xlsx]Sheet1'!$B$3:$B$4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'[employee_data  project - Copy - Copy.xlsx]Sheet1'!$A$5:$A$15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 project - Copy - Copy.xlsx]Sheet1'!$B$5:$B$15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4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10</c:v>
                </c:pt>
                <c:pt idx="8">
                  <c:v>7</c:v>
                </c:pt>
                <c:pt idx="9">
                  <c:v>12</c:v>
                </c:pt>
              </c:numCache>
            </c:numRef>
          </c:val>
        </c:ser>
        <c:ser>
          <c:idx val="1"/>
          <c:order val="1"/>
          <c:tx>
            <c:strRef>
              <c:f>'[employee_data  project - Copy - Copy.xlsx]Sheet1'!$C$3:$C$4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'[employee_data  project - Copy - Copy.xlsx]Sheet1'!$A$5:$A$15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 project - Copy - Copy.xlsx]Sheet1'!$C$5:$C$15</c:f>
              <c:numCache>
                <c:formatCode>General</c:formatCode>
                <c:ptCount val="10"/>
                <c:pt idx="0">
                  <c:v>13</c:v>
                </c:pt>
                <c:pt idx="1">
                  <c:v>22</c:v>
                </c:pt>
                <c:pt idx="2">
                  <c:v>14</c:v>
                </c:pt>
                <c:pt idx="3">
                  <c:v>12</c:v>
                </c:pt>
                <c:pt idx="4">
                  <c:v>16</c:v>
                </c:pt>
                <c:pt idx="5">
                  <c:v>11</c:v>
                </c:pt>
                <c:pt idx="6">
                  <c:v>15</c:v>
                </c:pt>
                <c:pt idx="7">
                  <c:v>13</c:v>
                </c:pt>
                <c:pt idx="8">
                  <c:v>18</c:v>
                </c:pt>
                <c:pt idx="9">
                  <c:v>11</c:v>
                </c:pt>
              </c:numCache>
            </c:numRef>
          </c:val>
        </c:ser>
        <c:ser>
          <c:idx val="2"/>
          <c:order val="2"/>
          <c:tx>
            <c:strRef>
              <c:f>'[employee_data  project - Copy - Copy.xlsx]Sheet1'!$D$3:$D$4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'[employee_data  project - Copy - Copy.xlsx]Sheet1'!$A$5:$A$15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 project - Copy - Copy.xlsx]Sheet1'!$D$5:$D$15</c:f>
              <c:numCache>
                <c:formatCode>General</c:formatCode>
                <c:ptCount val="10"/>
                <c:pt idx="0">
                  <c:v>30</c:v>
                </c:pt>
                <c:pt idx="1">
                  <c:v>22</c:v>
                </c:pt>
                <c:pt idx="2">
                  <c:v>29</c:v>
                </c:pt>
                <c:pt idx="3">
                  <c:v>41</c:v>
                </c:pt>
                <c:pt idx="4">
                  <c:v>27</c:v>
                </c:pt>
                <c:pt idx="5">
                  <c:v>20</c:v>
                </c:pt>
                <c:pt idx="6">
                  <c:v>30</c:v>
                </c:pt>
                <c:pt idx="7">
                  <c:v>23</c:v>
                </c:pt>
                <c:pt idx="8">
                  <c:v>20</c:v>
                </c:pt>
                <c:pt idx="9">
                  <c:v>28</c:v>
                </c:pt>
              </c:numCache>
            </c:numRef>
          </c:val>
        </c:ser>
        <c:ser>
          <c:idx val="3"/>
          <c:order val="3"/>
          <c:tx>
            <c:strRef>
              <c:f>'[employee_data  project - Copy - Copy.xlsx]Sheet1'!$E$3:$E$4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'[employee_data  project - Copy - Copy.xlsx]Sheet1'!$A$5:$A$15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 project - Copy - Copy.xlsx]Sheet1'!$E$5:$E$15</c:f>
              <c:numCache>
                <c:formatCode>General</c:formatCode>
                <c:ptCount val="10"/>
                <c:pt idx="0">
                  <c:v>9</c:v>
                </c:pt>
                <c:pt idx="1">
                  <c:v>5</c:v>
                </c:pt>
                <c:pt idx="2">
                  <c:v>7</c:v>
                </c:pt>
                <c:pt idx="3">
                  <c:v>2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  <c:pt idx="7">
                  <c:v>7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17359112"/>
        <c:axId val="617580552"/>
      </c:barChart>
      <c:catAx>
        <c:axId val="517359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17580552"/>
        <c:crosses val="autoZero"/>
        <c:auto val="1"/>
        <c:lblAlgn val="ctr"/>
        <c:lblOffset val="100"/>
        <c:noMultiLvlLbl val="0"/>
      </c:catAx>
      <c:valAx>
        <c:axId val="617580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17359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487805" y="3114675"/>
            <a:ext cx="8610600" cy="19100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/>
              <a:t>STUDENT NAME: ARAVINDRAJ N</a:t>
            </a:r>
            <a:endParaRPr lang="en-US" sz="2400" dirty="0"/>
          </a:p>
          <a:p>
            <a:r>
              <a:rPr lang="en-US" sz="2400" dirty="0"/>
              <a:t>REGISTER NO: 312206571, unm13012221009</a:t>
            </a:r>
            <a:endParaRPr lang="en-US" sz="2400" dirty="0"/>
          </a:p>
          <a:p>
            <a:r>
              <a:rPr lang="en-US" sz="2400" dirty="0"/>
              <a:t>DEPARTMENT: COMMERCE</a:t>
            </a:r>
            <a:endParaRPr lang="en-US" sz="2400" dirty="0"/>
          </a:p>
          <a:p>
            <a:r>
              <a:rPr lang="en-US" sz="2400" dirty="0"/>
              <a:t>COLLEGE: AGURCHAND MANMULL JAIN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609600" y="1164590"/>
            <a:ext cx="8369300" cy="5308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sz="2800"/>
              <a:t>Datacollection</a:t>
            </a:r>
            <a:endParaRPr lang="en-US" sz="2800"/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Downloaded from edunet </a:t>
            </a:r>
            <a:endParaRPr lang="en-US" sz="2400"/>
          </a:p>
          <a:p>
            <a:pPr marL="342900" indent="-342900">
              <a:buFont typeface="+mj-lt"/>
              <a:buAutoNum type="arabicPeriod"/>
            </a:pPr>
            <a:endParaRPr lang="en-US" sz="2400"/>
          </a:p>
          <a:p>
            <a:pPr indent="0">
              <a:buFont typeface="+mj-lt"/>
              <a:buNone/>
            </a:pPr>
            <a:r>
              <a:rPr lang="en-US" sz="2800"/>
              <a:t>Features collection</a:t>
            </a:r>
            <a:endParaRPr lang="en-US" sz="2800"/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Employee ID</a:t>
            </a:r>
            <a:endParaRPr lang="en-US" sz="2400"/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Name</a:t>
            </a:r>
            <a:endParaRPr lang="en-US" sz="2400"/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Gender</a:t>
            </a:r>
            <a:endParaRPr lang="en-US" sz="2400"/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Employee type</a:t>
            </a:r>
            <a:endParaRPr lang="en-US" sz="2400"/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Employee status</a:t>
            </a:r>
            <a:endParaRPr lang="en-US" sz="2400"/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Employee classificaion</a:t>
            </a:r>
            <a:endParaRPr lang="en-US" sz="2400"/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Business unit</a:t>
            </a:r>
            <a:endParaRPr lang="en-US" sz="2400"/>
          </a:p>
          <a:p>
            <a:pPr indent="0">
              <a:buFont typeface="+mj-lt"/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031875"/>
            <a:ext cx="9539605" cy="4201795"/>
          </a:xfrm>
        </p:spPr>
        <p:txBody>
          <a:bodyPr wrap="square">
            <a:noAutofit/>
          </a:bodyPr>
          <a:p>
            <a:pPr marL="0" indent="0">
              <a:buFont typeface="+mj-lt"/>
              <a:buNone/>
            </a:pPr>
            <a:br>
              <a:rPr lang="en-US"/>
            </a:br>
            <a:r>
              <a:rPr lang="en-US" sz="2800" u="sng">
                <a:solidFill>
                  <a:srgbClr val="C00000"/>
                </a:solidFill>
              </a:rPr>
              <a:t>Data cleaning</a:t>
            </a:r>
            <a:br>
              <a:rPr lang="en-US" sz="2800"/>
            </a:br>
            <a:r>
              <a:rPr lang="en-US" sz="2400"/>
              <a:t>1. Identifying blank columns</a:t>
            </a:r>
            <a:br>
              <a:rPr lang="en-US" sz="2400"/>
            </a:br>
            <a:r>
              <a:rPr lang="en-US" sz="2400"/>
              <a:t>2. Using Condition formatting and filters removing the blank columns</a:t>
            </a:r>
            <a:br>
              <a:rPr lang="en-US" sz="2400"/>
            </a:br>
            <a:r>
              <a:rPr lang="en-US" sz="2400"/>
              <a:t>      </a:t>
            </a:r>
            <a:br>
              <a:rPr lang="en-US" sz="2800"/>
            </a:br>
            <a:r>
              <a:rPr lang="en-US" sz="2800" u="sng">
                <a:solidFill>
                  <a:srgbClr val="C00000"/>
                </a:solidFill>
              </a:rPr>
              <a:t>Performance level</a:t>
            </a:r>
            <a:br>
              <a:rPr lang="en-US" sz="2800"/>
            </a:br>
            <a:r>
              <a:rPr lang="en-US" sz="2800"/>
              <a:t>1. By using formula in the cell z8 found out the performance level of the emplyees very high, high,and low</a:t>
            </a:r>
            <a:br>
              <a:rPr lang="en-US" sz="2800"/>
            </a:br>
            <a:r>
              <a:rPr lang="en-US" sz="2800"/>
              <a:t>2. Then draged to all the columns </a:t>
            </a:r>
            <a:endParaRPr lang="en-US" sz="280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304800" y="914400"/>
            <a:ext cx="9763760" cy="626110"/>
          </a:xfrm>
        </p:spPr>
        <p:txBody>
          <a:bodyPr>
            <a:noAutofit/>
          </a:bodyPr>
          <a:p>
            <a:r>
              <a:rPr lang="en-US" sz="3200"/>
              <a:t>MODELLING</a:t>
            </a:r>
            <a:endParaRPr lang="en-US"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15" y="517525"/>
            <a:ext cx="8812530" cy="588010"/>
          </a:xfrm>
        </p:spPr>
        <p:txBody>
          <a:bodyPr>
            <a:noAutofit/>
          </a:bodyPr>
          <a:p>
            <a:r>
              <a:rPr lang="en-US"/>
              <a:t>MODELLING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53340" y="1132205"/>
            <a:ext cx="10449560" cy="5539740"/>
          </a:xfrm>
        </p:spPr>
        <p:txBody>
          <a:bodyPr>
            <a:noAutofit/>
          </a:bodyPr>
          <a:p>
            <a:r>
              <a:rPr lang="en-US" sz="2800" u="sng">
                <a:solidFill>
                  <a:srgbClr val="C00000"/>
                </a:solidFill>
              </a:rPr>
              <a:t>Pivot table</a:t>
            </a:r>
            <a:endParaRPr lang="en-US" sz="2800" u="sng">
              <a:solidFill>
                <a:srgbClr val="C00000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1. Pivot table fields is first filled and created a table for the selected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items.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2. Then the filter is used for the removal of the blanks.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3. Next the slicer tools is used.</a:t>
            </a:r>
            <a:endParaRPr lang="en-US" sz="2800">
              <a:solidFill>
                <a:schemeClr val="tx1"/>
              </a:solidFill>
            </a:endParaRPr>
          </a:p>
          <a:p>
            <a:endParaRPr lang="en-US" sz="2800">
              <a:solidFill>
                <a:schemeClr val="tx1"/>
              </a:solidFill>
            </a:endParaRPr>
          </a:p>
          <a:p>
            <a:r>
              <a:rPr lang="en-US" sz="2800" u="sng">
                <a:solidFill>
                  <a:srgbClr val="C00000"/>
                </a:solidFill>
              </a:rPr>
              <a:t>Graph </a:t>
            </a:r>
            <a:endParaRPr lang="en-US" sz="2800" u="sng">
              <a:solidFill>
                <a:srgbClr val="C00000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1. The graph is created based on the given information in the pivot table.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2. The name is created for the graph and finally the trend line also applied.</a:t>
            </a:r>
            <a:endParaRPr lang="en-US" sz="2800" u="sng">
              <a:solidFill>
                <a:srgbClr val="C00000"/>
              </a:solidFill>
            </a:endParaRPr>
          </a:p>
          <a:p>
            <a:r>
              <a:rPr lang="en-US" sz="2800" u="sng">
                <a:solidFill>
                  <a:schemeClr val="tx1"/>
                </a:solidFill>
              </a:rPr>
              <a:t> </a:t>
            </a:r>
            <a:endParaRPr lang="en-US" sz="2800" u="sng">
              <a:solidFill>
                <a:srgbClr val="C00000"/>
              </a:solidFill>
            </a:endParaRPr>
          </a:p>
          <a:p>
            <a:r>
              <a:rPr lang="en-US" sz="2800" u="sng">
                <a:solidFill>
                  <a:srgbClr val="C00000"/>
                </a:solidFill>
              </a:rPr>
              <a:t> </a:t>
            </a:r>
            <a:endParaRPr lang="en-US" sz="2800" u="sng">
              <a:solidFill>
                <a:srgbClr val="C00000"/>
              </a:solidFill>
            </a:endParaRPr>
          </a:p>
          <a:p>
            <a:endParaRPr lang="en-US" sz="2800" u="sng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1104900" y="1073785"/>
          <a:ext cx="7626985" cy="4838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81635" y="1143635"/>
            <a:ext cx="9735185" cy="5600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lvl="0" indent="-457200">
              <a:buFont typeface="Wingdings" panose="05000000000000000000" charset="0"/>
              <a:buChar char="q"/>
            </a:pPr>
            <a:r>
              <a:rPr lang="en-US" sz="2800"/>
              <a:t>Based on the chart created using the pivot table in the performance level the medium level performance of worker is higher in MCS</a:t>
            </a:r>
            <a:endParaRPr lang="en-US" sz="2800"/>
          </a:p>
          <a:p>
            <a:pPr marL="457200" lvl="0" indent="-457200">
              <a:buFont typeface="Wingdings" panose="05000000000000000000" charset="0"/>
              <a:buChar char="q"/>
            </a:pPr>
            <a:endParaRPr lang="en-US" sz="2800"/>
          </a:p>
          <a:p>
            <a:pPr marL="457200" lvl="0" indent="-457200">
              <a:buFont typeface="Wingdings" panose="05000000000000000000" charset="0"/>
              <a:buChar char="q"/>
            </a:pPr>
            <a:r>
              <a:rPr lang="en-US" sz="2800"/>
              <a:t>Then the  very high performance of workers is low in the TNS</a:t>
            </a:r>
            <a:endParaRPr lang="en-US" sz="2800"/>
          </a:p>
          <a:p>
            <a:pPr marL="457200" lvl="0" indent="-457200">
              <a:buFont typeface="Wingdings" panose="05000000000000000000" charset="0"/>
              <a:buChar char="q"/>
            </a:pPr>
            <a:endParaRPr lang="en-US" sz="2800"/>
          </a:p>
          <a:p>
            <a:pPr marL="457200" lvl="0" indent="-457200">
              <a:buFont typeface="Wingdings" panose="05000000000000000000" charset="0"/>
              <a:buChar char="q"/>
            </a:pPr>
            <a:r>
              <a:rPr lang="en-US" sz="2800"/>
              <a:t>So based on the anaysis of the performance level of the worker there is a need to give more appreciation and motivation to the workers to boost up their skills and talents through the motivation to get the better performance and outcomes.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755" y="575310"/>
            <a:ext cx="8206740" cy="532638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 indent="0" algn="l">
              <a:lnSpc>
                <a:spcPct val="110000"/>
              </a:lnSpc>
              <a:spcBef>
                <a:spcPts val="130"/>
              </a:spcBef>
              <a:buNone/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sz="4250" spc="10" dirty="0"/>
            </a:br>
            <a:br>
              <a:rPr sz="4250" spc="10" dirty="0"/>
            </a:br>
            <a:r>
              <a:rPr lang="en-US" sz="2800" spc="10" dirty="0"/>
              <a:t>Employee Performance Analysis is to identify the skills and the performance of an employee.                      </a:t>
            </a:r>
            <a:br>
              <a:rPr lang="en-US" sz="2800" spc="10" dirty="0"/>
            </a:br>
            <a:br>
              <a:rPr lang="en-US" sz="2800" spc="10" dirty="0"/>
            </a:br>
            <a:r>
              <a:rPr lang="en-US" sz="2800" spc="10" dirty="0"/>
              <a:t>By using this analysis it will helpful for motivating bygiving increments and incentives to  the employee to work more efficiently and effectively.</a:t>
            </a:r>
            <a:endParaRPr lang="en-US" sz="2800"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Right Arrow 8"/>
          <p:cNvSpPr/>
          <p:nvPr/>
        </p:nvSpPr>
        <p:spPr>
          <a:xfrm rot="1380000" flipH="1">
            <a:off x="6715760" y="1771650"/>
            <a:ext cx="113030" cy="7620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is used to analyse the performance of the employees by considering various factors like performance level, attendence, gender, achievements,etc.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created in order to  identify the trends and patterns of different categories of different employees like high ,medium and low.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" y="2133600"/>
            <a:ext cx="6475095" cy="2737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Employees</a:t>
            </a:r>
            <a:endParaRPr lang="en-US" sz="36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Employers</a:t>
            </a:r>
            <a:endParaRPr lang="en-US" sz="36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Managers</a:t>
            </a:r>
            <a:r>
              <a:rPr lang="en-US"/>
              <a:t> </a:t>
            </a:r>
            <a:endParaRPr lang="en-US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Board of Directors</a:t>
            </a:r>
            <a:endParaRPr lang="en-US" sz="3600"/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4757420" y="1541780"/>
            <a:ext cx="6211570" cy="41255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2980055" y="2104390"/>
            <a:ext cx="7005955" cy="3095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algn="l">
              <a:buFont typeface="Wingdings" panose="05000000000000000000" charset="0"/>
              <a:buChar char="Ø"/>
            </a:pPr>
            <a:r>
              <a:rPr lang="en-US" sz="2800"/>
              <a:t>Conditional formatting - Identifing missing values</a:t>
            </a:r>
            <a:endParaRPr lang="en-US" sz="2800"/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en-US" sz="2800"/>
              <a:t>Filters - Removing the missing value</a:t>
            </a:r>
            <a:endParaRPr lang="en-US" sz="2800"/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en-US" sz="2800"/>
              <a:t>Formula - Identifing the performance level</a:t>
            </a:r>
            <a:endParaRPr lang="en-US" sz="2800"/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en-US" sz="2800"/>
              <a:t>Pivot Table - For summary</a:t>
            </a:r>
            <a:endParaRPr lang="en-US" sz="2800"/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en-US" sz="2800"/>
              <a:t>Slicer - Employee type</a:t>
            </a:r>
            <a:endParaRPr lang="en-US" sz="2800"/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en-US" sz="2800"/>
              <a:t>Graph - Data visualization</a:t>
            </a: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4" name="Text Box 3"/>
          <p:cNvSpPr txBox="1"/>
          <p:nvPr/>
        </p:nvSpPr>
        <p:spPr>
          <a:xfrm>
            <a:off x="533400" y="1515745"/>
            <a:ext cx="10014585" cy="5257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600">
                <a:solidFill>
                  <a:srgbClr val="0070C0"/>
                </a:solidFill>
              </a:rPr>
              <a:t>Employee Dataset - Kaggele</a:t>
            </a:r>
            <a:endParaRPr lang="en-US" sz="3600">
              <a:solidFill>
                <a:srgbClr val="0070C0"/>
              </a:solidFill>
            </a:endParaRPr>
          </a:p>
          <a:p>
            <a:r>
              <a:rPr lang="en-US" sz="2800">
                <a:solidFill>
                  <a:schemeClr val="accent2">
                    <a:lumMod val="75000"/>
                  </a:schemeClr>
                </a:solidFill>
              </a:rPr>
              <a:t>9 Features out of 26</a:t>
            </a:r>
            <a:endParaRPr lang="en-US" sz="280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>
                <a:solidFill>
                  <a:srgbClr val="FF0000"/>
                </a:solidFill>
              </a:rPr>
              <a:t>Employee ID - Numerical Values</a:t>
            </a:r>
            <a:endParaRPr lang="en-US" sz="280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>
                <a:solidFill>
                  <a:srgbClr val="FF0000"/>
                </a:solidFill>
              </a:rPr>
              <a:t>Name - Text</a:t>
            </a:r>
            <a:endParaRPr lang="en-US" sz="280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>
                <a:solidFill>
                  <a:srgbClr val="FF0000"/>
                </a:solidFill>
              </a:rPr>
              <a:t>Gender - Male &amp; Female</a:t>
            </a:r>
            <a:endParaRPr lang="en-US" sz="280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>
                <a:solidFill>
                  <a:srgbClr val="FF0000"/>
                </a:solidFill>
              </a:rPr>
              <a:t>Employee status - Active &amp; Future start</a:t>
            </a:r>
            <a:endParaRPr lang="en-US" sz="280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>
                <a:solidFill>
                  <a:srgbClr val="FF0000"/>
                </a:solidFill>
              </a:rPr>
              <a:t>Performance Level - Very high, high &amp; low</a:t>
            </a:r>
            <a:endParaRPr lang="en-US" sz="280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>
                <a:solidFill>
                  <a:srgbClr val="FF0000"/>
                </a:solidFill>
              </a:rPr>
              <a:t>Employee Classification - Temporary, part time &amp; full time</a:t>
            </a:r>
            <a:endParaRPr lang="en-US" sz="280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>
                <a:solidFill>
                  <a:srgbClr val="FF0000"/>
                </a:solidFill>
              </a:rPr>
              <a:t>Performance score  -  Text</a:t>
            </a:r>
            <a:endParaRPr lang="en-US" sz="280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>
                <a:solidFill>
                  <a:srgbClr val="FF0000"/>
                </a:solidFill>
              </a:rPr>
              <a:t>Business unit - Text</a:t>
            </a:r>
            <a:endParaRPr lang="en-US" sz="280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>
                <a:solidFill>
                  <a:srgbClr val="FF0000"/>
                </a:solidFill>
              </a:rPr>
              <a:t>Employee type - Text</a:t>
            </a:r>
            <a:endParaRPr lang="en-US" sz="2800">
              <a:solidFill>
                <a:srgbClr val="FF0000"/>
              </a:solidFill>
            </a:endParaRPr>
          </a:p>
          <a:p>
            <a:r>
              <a:rPr lang="en-US" sz="3200">
                <a:solidFill>
                  <a:schemeClr val="tx2"/>
                </a:solidFill>
              </a:rPr>
              <a:t>       </a:t>
            </a:r>
            <a:endParaRPr lang="en-US" sz="3200">
              <a:solidFill>
                <a:schemeClr val="tx2"/>
              </a:solidFill>
            </a:endParaRPr>
          </a:p>
          <a:p>
            <a:endParaRPr lang="en-US" sz="3200">
              <a:solidFill>
                <a:schemeClr val="tx2"/>
              </a:solidFill>
            </a:endParaRPr>
          </a:p>
          <a:p>
            <a:endParaRPr lang="en-US" sz="3200">
              <a:solidFill>
                <a:schemeClr val="tx2"/>
              </a:solidFill>
            </a:endParaRPr>
          </a:p>
          <a:p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56385" y="2354580"/>
            <a:ext cx="97205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charset="0"/>
              <a:buChar char="ü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=IFS(Z8&gt;=5,”VERY HIGH”,Z8&gt;=4,”HIGH”,Z8&gt;=3,”MED”,TRUE,”LOW”)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3003</Words>
  <Application>WPS Presentation</Application>
  <PresentationFormat>Widescreen</PresentationFormat>
  <Paragraphs>139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Wingdings</vt:lpstr>
      <vt:lpstr>Arial Black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</cp:lastModifiedBy>
  <cp:revision>19</cp:revision>
  <dcterms:created xsi:type="dcterms:W3CDTF">2024-03-29T15:07:00Z</dcterms:created>
  <dcterms:modified xsi:type="dcterms:W3CDTF">2024-08-31T15:01:07Z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2024-03-21T08:00:00Z</vt:filetime>
  </property>
  <property fmtid="{D5CDD505-2E9C-101B-9397-08002B2CF9AE}" pid="3" name="LastSaved">
    <vt:filetime>2024-03-29T08:00:00Z</vt:filetime>
  </property>
  <property fmtid="{D5CDD505-2E9C-101B-9397-08002B2CF9AE}" pid="4" name="ICV">
    <vt:lpwstr>46A06DB26E9B4552BF6A28E218BC23A7_13</vt:lpwstr>
  </property>
  <property fmtid="{D5CDD505-2E9C-101B-9397-08002B2CF9AE}" pid="5" name="KSOProductBuildVer">
    <vt:lpwstr>1033-12.2.0.13472</vt:lpwstr>
  </property>
</Properties>
</file>