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5" r:id="rId14"/>
    <p:sldId id="276"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a\Downloads\employee_data%20%20project%20-%20Copy%20-%20Cop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project - Copy - Copy.xlsx]Sheet1!PivotTable1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Arial Black" panose="020B0A04020102020204"/>
                <a:ea typeface="Arial Black" panose="020B0A04020102020204"/>
                <a:cs typeface="Arial Black" panose="020B0A04020102020204"/>
              </a:defRPr>
            </a:pPr>
            <a:r>
              <a:rPr lang="en-US"/>
              <a:t>Employee Performance Analysis</a:t>
            </a:r>
            <a:endParaRPr lang="en-US"/>
          </a:p>
        </c:rich>
      </c:tx>
      <c:layout/>
      <c:overlay val="0"/>
      <c:spPr>
        <a:noFill/>
        <a:ln>
          <a:noFill/>
        </a:ln>
        <a:effectLst/>
      </c:spPr>
    </c:title>
    <c:autoTitleDeleted val="0"/>
    <c:plotArea>
      <c:layout>
        <c:manualLayout>
          <c:layoutTarget val="inner"/>
          <c:xMode val="edge"/>
          <c:yMode val="edge"/>
          <c:x val="0.0662050237610319"/>
          <c:y val="0.192222002374357"/>
          <c:w val="0.909355057705363"/>
          <c:h val="0.559736842105263"/>
        </c:manualLayout>
      </c:layout>
      <c:barChart>
        <c:barDir val="col"/>
        <c:grouping val="clustered"/>
        <c:varyColors val="0"/>
        <c:ser>
          <c:idx val="0"/>
          <c:order val="0"/>
          <c:tx>
            <c:strRef>
              <c:f>'[employee_data  project - Copy - Copy.xlsx]Sheet1'!$B$3:$B$4</c:f>
              <c:strCache>
                <c:ptCount val="1"/>
                <c:pt idx="0">
                  <c:v>HIGH</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  project - Copy - Copy.xlsx]Sheet1'!$A$5:$A$15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project - Copy - Copy.xlsx]Sheet1'!$B$5:$B$15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'[employee_data  project - Copy - Copy.xlsx]Sheet1'!$C$3:$C$4</c:f>
              <c:strCache>
                <c:ptCount val="1"/>
                <c:pt idx="0">
                  <c:v>LOW</c:v>
                </c:pt>
              </c:strCache>
            </c:strRef>
          </c:tx>
          <c:spPr>
            <a:solidFill>
              <a:schemeClr val="accent2"/>
            </a:solidFill>
            <a:ln>
              <a:noFill/>
            </a:ln>
            <a:effectLst/>
          </c:spPr>
          <c:invertIfNegative val="0"/>
          <c:dLbls>
            <c:delete val="1"/>
          </c:dLbls>
          <c:trendline>
            <c:spPr>
              <a:ln w="19050" cap="rnd">
                <a:solidFill>
                  <a:schemeClr val="accent2"/>
                </a:solidFill>
                <a:prstDash val="sysDot"/>
              </a:ln>
              <a:effectLst/>
            </c:spPr>
            <c:trendlineType val="linear"/>
            <c:dispRSqr val="0"/>
            <c:dispEq val="0"/>
          </c:trendline>
          <c:cat>
            <c:strRef>
              <c:f>'[employee_data  project - Copy - Copy.xlsx]Sheet1'!$A$5:$A$15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project - Copy - Copy.xlsx]Sheet1'!$C$5:$C$15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'[employee_data  project - Copy - Copy.xlsx]Sheet1'!$D$3:$D$4</c:f>
              <c:strCache>
                <c:ptCount val="1"/>
                <c:pt idx="0">
                  <c:v>MED</c:v>
                </c:pt>
              </c:strCache>
            </c:strRef>
          </c:tx>
          <c:spPr>
            <a:solidFill>
              <a:schemeClr val="accent3"/>
            </a:solidFill>
            <a:ln>
              <a:noFill/>
            </a:ln>
            <a:effectLst/>
          </c:spPr>
          <c:invertIfNegative val="0"/>
          <c:dLbls>
            <c:delete val="1"/>
          </c:dLbls>
          <c:cat>
            <c:strRef>
              <c:f>'[employee_data  project - Copy - Copy.xlsx]Sheet1'!$A$5:$A$15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project - Copy - Copy.xlsx]Sheet1'!$D$5:$D$15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'[employee_data  project - Copy - Copy.xlsx]Sheet1'!$E$3:$E$4</c:f>
              <c:strCache>
                <c:ptCount val="1"/>
                <c:pt idx="0">
                  <c:v>VERY HIGH</c:v>
                </c:pt>
              </c:strCache>
            </c:strRef>
          </c:tx>
          <c:spPr>
            <a:solidFill>
              <a:schemeClr val="accent4"/>
            </a:solidFill>
            <a:ln>
              <a:noFill/>
            </a:ln>
            <a:effectLst/>
          </c:spPr>
          <c:invertIfNegative val="0"/>
          <c:dLbls>
            <c:delete val="1"/>
          </c:dLbls>
          <c:cat>
            <c:strRef>
              <c:f>'[employee_data  project - Copy - Copy.xlsx]Sheet1'!$A$5:$A$15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project - Copy - Copy.xlsx]Sheet1'!$E$5:$E$15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219"/>
        <c:axId val="517359112"/>
        <c:axId val="617580552"/>
      </c:barChart>
      <c:catAx>
        <c:axId val="517359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17580552"/>
        <c:crosses val="autoZero"/>
        <c:auto val="1"/>
        <c:lblAlgn val="ctr"/>
        <c:lblOffset val="100"/>
        <c:noMultiLvlLbl val="0"/>
      </c:catAx>
      <c:valAx>
        <c:axId val="617580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73591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776605" y="3008630"/>
            <a:ext cx="10384155" cy="2308225"/>
          </a:xfrm>
          <a:prstGeom prst="rect">
            <a:avLst/>
          </a:prstGeom>
          <a:noFill/>
        </p:spPr>
        <p:txBody>
          <a:bodyPr wrap="square" rtlCol="0">
            <a:noAutofit/>
          </a:bodyPr>
          <a:lstStyle/>
          <a:p>
            <a:r>
              <a:rPr lang="en-US" sz="2800">
                <a:latin typeface="Times New Roman" panose="02020603050405020304" pitchFamily="18" charset="0"/>
                <a:cs typeface="Times New Roman" panose="02020603050405020304" pitchFamily="18" charset="0"/>
              </a:rPr>
              <a:t>STUDENT NAME : ARAVINDRAJ 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NO      : 312206571, unm13012221009</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 COMMERCE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              : AGURCHAND MANMULL JAIN COLLEGE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09600" y="1164590"/>
            <a:ext cx="8369300" cy="5308600"/>
          </a:xfrm>
          <a:prstGeom prst="rect">
            <a:avLst/>
          </a:prstGeom>
          <a:noFill/>
        </p:spPr>
        <p:txBody>
          <a:bodyPr wrap="square" rtlCol="0">
            <a:noAutofit/>
          </a:bodyPr>
          <a:p>
            <a:pPr indent="0">
              <a:buFont typeface="+mj-lt"/>
              <a:buNone/>
            </a:pPr>
            <a:r>
              <a:rPr lang="en-US" sz="2800" u="sng">
                <a:solidFill>
                  <a:srgbClr val="C00000"/>
                </a:solidFill>
                <a:latin typeface="Trebuchet MS" panose="020B0603020202020204" charset="0"/>
                <a:cs typeface="Trebuchet MS" panose="020B0603020202020204" charset="0"/>
              </a:rPr>
              <a:t>Datacollection</a:t>
            </a:r>
            <a:endParaRPr lang="en-US" sz="2800" u="sng">
              <a:solidFill>
                <a:srgbClr val="C00000"/>
              </a:solidFill>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Downloaded from edunet </a:t>
            </a:r>
            <a:endParaRPr lang="en-US" sz="2400">
              <a:latin typeface="Trebuchet MS" panose="020B0603020202020204" charset="0"/>
              <a:cs typeface="Trebuchet MS" panose="020B0603020202020204" charset="0"/>
            </a:endParaRPr>
          </a:p>
          <a:p>
            <a:pPr marL="342900" indent="-342900">
              <a:buFont typeface="+mj-lt"/>
              <a:buAutoNum type="arabicPeriod"/>
            </a:pPr>
            <a:endParaRPr lang="en-US" sz="2400">
              <a:latin typeface="Trebuchet MS" panose="020B0603020202020204" charset="0"/>
              <a:cs typeface="Trebuchet MS" panose="020B0603020202020204" charset="0"/>
            </a:endParaRPr>
          </a:p>
          <a:p>
            <a:pPr indent="0">
              <a:buFont typeface="+mj-lt"/>
              <a:buNone/>
            </a:pPr>
            <a:r>
              <a:rPr lang="en-US" sz="2800" u="sng">
                <a:solidFill>
                  <a:srgbClr val="C00000"/>
                </a:solidFill>
                <a:latin typeface="Trebuchet MS" panose="020B0603020202020204" charset="0"/>
                <a:cs typeface="Trebuchet MS" panose="020B0603020202020204" charset="0"/>
              </a:rPr>
              <a:t>Features collection</a:t>
            </a:r>
            <a:endParaRPr lang="en-US" sz="2800" u="sng">
              <a:solidFill>
                <a:srgbClr val="C00000"/>
              </a:solidFill>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Employee ID</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Name</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Gender</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Employee type</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Employee status</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Employee classificaion</a:t>
            </a:r>
            <a:endParaRPr lang="en-US" sz="2400">
              <a:latin typeface="Trebuchet MS" panose="020B0603020202020204" charset="0"/>
              <a:cs typeface="Trebuchet MS" panose="020B0603020202020204" charset="0"/>
            </a:endParaRPr>
          </a:p>
          <a:p>
            <a:pPr marL="457200" indent="-457200">
              <a:buFont typeface="+mj-lt"/>
              <a:buAutoNum type="arabicPeriod"/>
            </a:pPr>
            <a:r>
              <a:rPr lang="en-US" sz="2400">
                <a:latin typeface="Trebuchet MS" panose="020B0603020202020204" charset="0"/>
                <a:cs typeface="Trebuchet MS" panose="020B0603020202020204" charset="0"/>
              </a:rPr>
              <a:t>Business unit</a:t>
            </a:r>
            <a:endParaRPr lang="en-US" sz="2400">
              <a:latin typeface="Trebuchet MS" panose="020B0603020202020204" charset="0"/>
              <a:cs typeface="Trebuchet MS" panose="020B0603020202020204" charset="0"/>
            </a:endParaRPr>
          </a:p>
          <a:p>
            <a:pPr indent="0">
              <a:buFont typeface="+mj-lt"/>
              <a:buNone/>
            </a:pPr>
            <a:endParaRPr lang="en-US" sz="2400">
              <a:latin typeface="Trebuchet MS" panose="020B0603020202020204" charset="0"/>
              <a:cs typeface="Trebuchet MS" panose="020B0603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09600" y="995045"/>
            <a:ext cx="9234805" cy="4238625"/>
          </a:xfrm>
        </p:spPr>
        <p:txBody>
          <a:bodyPr wrap="square">
            <a:noAutofit/>
          </a:bodyPr>
          <a:p>
            <a:pPr marL="0" indent="0">
              <a:buFont typeface="+mj-lt"/>
              <a:buNone/>
            </a:pPr>
            <a:br>
              <a:rPr lang="en-US"/>
            </a:br>
            <a:r>
              <a:rPr lang="en-US" sz="2800" u="sng">
                <a:solidFill>
                  <a:srgbClr val="C00000"/>
                </a:solidFill>
              </a:rPr>
              <a:t>Data cleaning</a:t>
            </a:r>
            <a:br>
              <a:rPr lang="en-US" sz="2800"/>
            </a:br>
            <a:r>
              <a:rPr lang="en-US" sz="2400"/>
              <a:t>1. Identifying blank columns</a:t>
            </a:r>
            <a:br>
              <a:rPr lang="en-US" sz="2400"/>
            </a:br>
            <a:r>
              <a:rPr lang="en-US" sz="2400"/>
              <a:t>2. Using Condition formatting and filters removing the blank columns</a:t>
            </a:r>
            <a:br>
              <a:rPr lang="en-US" sz="2400"/>
            </a:br>
            <a:r>
              <a:rPr lang="en-US" sz="2400"/>
              <a:t>      </a:t>
            </a:r>
            <a:br>
              <a:rPr lang="en-US" sz="2800"/>
            </a:br>
            <a:r>
              <a:rPr lang="en-US" sz="2800" u="sng">
                <a:solidFill>
                  <a:srgbClr val="C00000"/>
                </a:solidFill>
              </a:rPr>
              <a:t>Performance level</a:t>
            </a:r>
            <a:br>
              <a:rPr lang="en-US" sz="2800"/>
            </a:br>
            <a:r>
              <a:rPr lang="en-US" sz="2800"/>
              <a:t>1. By using formula in the cell z8 found out the performance level of the emplyees very high, high,and low</a:t>
            </a:r>
            <a:br>
              <a:rPr lang="en-US" sz="2800"/>
            </a:br>
            <a:r>
              <a:rPr lang="en-US" sz="2800"/>
              <a:t>2. Then draged to all the columns </a:t>
            </a:r>
            <a:endParaRPr lang="en-US" sz="2800"/>
          </a:p>
        </p:txBody>
      </p:sp>
      <p:sp>
        <p:nvSpPr>
          <p:cNvPr id="3" name="Subtitle 2"/>
          <p:cNvSpPr>
            <a:spLocks noGrp="1"/>
          </p:cNvSpPr>
          <p:nvPr>
            <p:ph type="subTitle" idx="4"/>
          </p:nvPr>
        </p:nvSpPr>
        <p:spPr>
          <a:xfrm>
            <a:off x="683260" y="363220"/>
            <a:ext cx="7369175" cy="765175"/>
          </a:xfrm>
        </p:spPr>
        <p:txBody>
          <a:bodyPr>
            <a:noAutofit/>
          </a:bodyPr>
          <a:p>
            <a:r>
              <a:rPr lang="en-US" sz="4800">
                <a:latin typeface="Trebuchet MS" panose="020B0603020202020204" charset="0"/>
                <a:cs typeface="Trebuchet MS" panose="020B0603020202020204" charset="0"/>
              </a:rPr>
              <a:t>MODELLING</a:t>
            </a:r>
            <a:endParaRPr lang="en-US" sz="4800">
              <a:latin typeface="Trebuchet MS" panose="020B0603020202020204" charset="0"/>
              <a:cs typeface="Trebuchet MS" panose="020B0603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09905" y="142875"/>
            <a:ext cx="8486140" cy="757555"/>
          </a:xfrm>
        </p:spPr>
        <p:txBody>
          <a:bodyPr>
            <a:noAutofit/>
          </a:bodyPr>
          <a:p>
            <a:r>
              <a:rPr lang="en-US" sz="4800"/>
              <a:t>MODELLING</a:t>
            </a:r>
            <a:endParaRPr lang="en-US" sz="4800"/>
          </a:p>
        </p:txBody>
      </p:sp>
      <p:sp>
        <p:nvSpPr>
          <p:cNvPr id="3" name="Subtitle 2"/>
          <p:cNvSpPr>
            <a:spLocks noGrp="1"/>
          </p:cNvSpPr>
          <p:nvPr>
            <p:ph type="subTitle" idx="4"/>
          </p:nvPr>
        </p:nvSpPr>
        <p:spPr>
          <a:xfrm>
            <a:off x="500380" y="1076325"/>
            <a:ext cx="10002520" cy="5595620"/>
          </a:xfrm>
        </p:spPr>
        <p:txBody>
          <a:bodyPr>
            <a:noAutofit/>
          </a:bodyPr>
          <a:p>
            <a:r>
              <a:rPr lang="en-US" sz="2800" u="sng">
                <a:solidFill>
                  <a:srgbClr val="C00000"/>
                </a:solidFill>
                <a:latin typeface="Trebuchet MS" panose="020B0603020202020204" charset="0"/>
                <a:cs typeface="Trebuchet MS" panose="020B0603020202020204" charset="0"/>
              </a:rPr>
              <a:t>Pivot table</a:t>
            </a:r>
            <a:endParaRPr lang="en-US" sz="2800" u="sng">
              <a:solidFill>
                <a:srgbClr val="C00000"/>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1. Pivot table fields is first filled and created a table for the selected</a:t>
            </a:r>
            <a:endParaRPr lang="en-US" sz="2800">
              <a:solidFill>
                <a:schemeClr val="tx1"/>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items.</a:t>
            </a:r>
            <a:endParaRPr lang="en-US" sz="2800">
              <a:solidFill>
                <a:schemeClr val="tx1"/>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2. Then the filter is used for the removal of the blanks.</a:t>
            </a:r>
            <a:endParaRPr lang="en-US" sz="2800">
              <a:solidFill>
                <a:schemeClr val="tx1"/>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3. Next the slicer tools is used.</a:t>
            </a:r>
            <a:endParaRPr lang="en-US" sz="2800">
              <a:solidFill>
                <a:schemeClr val="tx1"/>
              </a:solidFill>
              <a:latin typeface="Trebuchet MS" panose="020B0603020202020204" charset="0"/>
              <a:cs typeface="Trebuchet MS" panose="020B0603020202020204" charset="0"/>
            </a:endParaRPr>
          </a:p>
          <a:p>
            <a:endParaRPr lang="en-US" sz="2800">
              <a:solidFill>
                <a:schemeClr val="tx1"/>
              </a:solidFill>
              <a:latin typeface="Trebuchet MS" panose="020B0603020202020204" charset="0"/>
              <a:cs typeface="Trebuchet MS" panose="020B0603020202020204" charset="0"/>
            </a:endParaRPr>
          </a:p>
          <a:p>
            <a:r>
              <a:rPr lang="en-US" sz="2800" u="sng">
                <a:solidFill>
                  <a:srgbClr val="C00000"/>
                </a:solidFill>
                <a:latin typeface="Trebuchet MS" panose="020B0603020202020204" charset="0"/>
                <a:cs typeface="Trebuchet MS" panose="020B0603020202020204" charset="0"/>
              </a:rPr>
              <a:t>Graph </a:t>
            </a:r>
            <a:endParaRPr lang="en-US" sz="2800" u="sng">
              <a:solidFill>
                <a:srgbClr val="C00000"/>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1. The graph is created based on the given information in the pivot table.</a:t>
            </a:r>
            <a:endParaRPr lang="en-US" sz="2800">
              <a:solidFill>
                <a:schemeClr val="tx1"/>
              </a:solidFill>
              <a:latin typeface="Trebuchet MS" panose="020B0603020202020204" charset="0"/>
              <a:cs typeface="Trebuchet MS" panose="020B0603020202020204" charset="0"/>
            </a:endParaRPr>
          </a:p>
          <a:p>
            <a:r>
              <a:rPr lang="en-US" sz="2800">
                <a:solidFill>
                  <a:schemeClr val="tx1"/>
                </a:solidFill>
                <a:latin typeface="Trebuchet MS" panose="020B0603020202020204" charset="0"/>
                <a:cs typeface="Trebuchet MS" panose="020B0603020202020204" charset="0"/>
              </a:rPr>
              <a:t>2. The name is created for the graph and finally the trend line also applied.</a:t>
            </a:r>
            <a:endParaRPr lang="en-US" sz="2800" u="sng">
              <a:solidFill>
                <a:srgbClr val="C00000"/>
              </a:solidFill>
              <a:latin typeface="Trebuchet MS" panose="020B0603020202020204" charset="0"/>
              <a:cs typeface="Trebuchet MS" panose="020B0603020202020204" charset="0"/>
            </a:endParaRPr>
          </a:p>
          <a:p>
            <a:r>
              <a:rPr lang="en-US" sz="2800" u="sng">
                <a:solidFill>
                  <a:schemeClr val="tx1"/>
                </a:solidFill>
                <a:latin typeface="Trebuchet MS" panose="020B0603020202020204" charset="0"/>
                <a:cs typeface="Trebuchet MS" panose="020B0603020202020204" charset="0"/>
              </a:rPr>
              <a:t> </a:t>
            </a:r>
            <a:endParaRPr lang="en-US" sz="2800" u="sng">
              <a:solidFill>
                <a:srgbClr val="C00000"/>
              </a:solidFill>
              <a:latin typeface="Trebuchet MS" panose="020B0603020202020204" charset="0"/>
              <a:cs typeface="Trebuchet MS" panose="020B0603020202020204" charset="0"/>
            </a:endParaRPr>
          </a:p>
          <a:p>
            <a:r>
              <a:rPr lang="en-US" sz="2800" u="sng">
                <a:solidFill>
                  <a:srgbClr val="C00000"/>
                </a:solidFill>
                <a:latin typeface="Trebuchet MS" panose="020B0603020202020204" charset="0"/>
                <a:cs typeface="Trebuchet MS" panose="020B0603020202020204" charset="0"/>
              </a:rPr>
              <a:t> </a:t>
            </a:r>
            <a:endParaRPr lang="en-US" sz="2800" u="sng">
              <a:solidFill>
                <a:srgbClr val="C00000"/>
              </a:solidFill>
              <a:latin typeface="Trebuchet MS" panose="020B0603020202020204" charset="0"/>
              <a:cs typeface="Trebuchet MS" panose="020B0603020202020204" charset="0"/>
            </a:endParaRPr>
          </a:p>
          <a:p>
            <a:endParaRPr lang="en-US" sz="2800" u="sng">
              <a:solidFill>
                <a:srgbClr val="C00000"/>
              </a:solidFill>
              <a:latin typeface="Trebuchet MS" panose="020B0603020202020204" charset="0"/>
              <a:cs typeface="Trebuchet MS" panose="020B0603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1104900" y="1073785"/>
          <a:ext cx="7626985" cy="48380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81635" y="1143635"/>
            <a:ext cx="9735185" cy="5600065"/>
          </a:xfrm>
          <a:prstGeom prst="rect">
            <a:avLst/>
          </a:prstGeom>
          <a:noFill/>
        </p:spPr>
        <p:txBody>
          <a:bodyPr wrap="square" rtlCol="0">
            <a:noAutofit/>
          </a:bodyPr>
          <a:p>
            <a:pPr marL="457200" lvl="0" indent="-457200">
              <a:buFont typeface="Wingdings" panose="05000000000000000000" charset="0"/>
              <a:buChar char="q"/>
            </a:pPr>
            <a:r>
              <a:rPr lang="en-US" sz="2800"/>
              <a:t>Based on the chart created using the pivot table in the performance level the medium level performance of worker is higher in MCS</a:t>
            </a:r>
            <a:endParaRPr lang="en-US" sz="2800"/>
          </a:p>
          <a:p>
            <a:pPr marL="457200" lvl="0" indent="-457200">
              <a:buFont typeface="Wingdings" panose="05000000000000000000" charset="0"/>
              <a:buChar char="q"/>
            </a:pPr>
            <a:endParaRPr lang="en-US" sz="2800"/>
          </a:p>
          <a:p>
            <a:pPr marL="457200" lvl="0" indent="-457200">
              <a:buFont typeface="Wingdings" panose="05000000000000000000" charset="0"/>
              <a:buChar char="q"/>
            </a:pPr>
            <a:r>
              <a:rPr lang="en-US" sz="2800"/>
              <a:t>Then the  very high performance of workers is low in the TNS</a:t>
            </a:r>
            <a:endParaRPr lang="en-US" sz="2800"/>
          </a:p>
          <a:p>
            <a:pPr marL="457200" lvl="0" indent="-457200">
              <a:buFont typeface="Wingdings" panose="05000000000000000000" charset="0"/>
              <a:buChar char="q"/>
            </a:pPr>
            <a:endParaRPr lang="en-US" sz="2800"/>
          </a:p>
          <a:p>
            <a:pPr marL="457200" lvl="0" indent="-457200">
              <a:buFont typeface="Wingdings" panose="05000000000000000000" charset="0"/>
              <a:buChar char="q"/>
            </a:pPr>
            <a:r>
              <a:rPr lang="en-US" sz="2800"/>
              <a:t>So based on the anaysis of the performance level of the worker there is a need to give more appreciation and motivation to the workers to boost up their skills and talents through the motivation to get the better performance and outcomes.</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8206740" cy="5326380"/>
          </a:xfrm>
          <a:prstGeom prst="rect">
            <a:avLst/>
          </a:prstGeom>
        </p:spPr>
        <p:txBody>
          <a:bodyPr vert="horz" wrap="square" lIns="0" tIns="16510" rIns="0" bIns="0" rtlCol="0">
            <a:noAutofit/>
          </a:bodyPr>
          <a:lstStyle/>
          <a:p>
            <a:pPr marL="12700" indent="0" algn="l">
              <a:lnSpc>
                <a:spcPct val="110000"/>
              </a:lnSpc>
              <a:spcBef>
                <a:spcPts val="130"/>
              </a:spcBef>
              <a:buNone/>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lang="en-US" sz="2800" spc="10" dirty="0"/>
              <a:t>Employee Performance Analysis is to identify the skills and the performance of an employee.                      </a:t>
            </a:r>
            <a:br>
              <a:rPr lang="en-US" sz="2800" spc="10" dirty="0"/>
            </a:br>
            <a:br>
              <a:rPr lang="en-US" sz="2800" spc="10" dirty="0"/>
            </a:br>
            <a:r>
              <a:rPr lang="en-US" sz="2800" spc="10" dirty="0"/>
              <a:t>By using this analysis it will helpful for motivating bygiving increments and incentives to  the employee to work more efficiently and effectively.</a:t>
            </a:r>
            <a:endParaRPr lang="en-US" sz="2800"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Right Arrow 8"/>
          <p:cNvSpPr/>
          <p:nvPr/>
        </p:nvSpPr>
        <p:spPr>
          <a:xfrm rot="1380000" flipH="1">
            <a:off x="6715760" y="1771650"/>
            <a:ext cx="113030" cy="762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09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Data Analysis is used to analyse the performance of the employees by considering various factors like performance level, attendence, gender, achievements,etc.</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It is created in order to  identify the trends and patterns of different categories of different employees like high ,medium and low.</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304800" y="2133600"/>
            <a:ext cx="6475095" cy="2737485"/>
          </a:xfrm>
          <a:prstGeom prst="rect">
            <a:avLst/>
          </a:prstGeom>
          <a:noFill/>
        </p:spPr>
        <p:txBody>
          <a:bodyPr wrap="square" rtlCol="0">
            <a:noAutofit/>
          </a:bodyPr>
          <a:p>
            <a:pPr marL="571500" indent="-571500">
              <a:buFont typeface="Arial" panose="020B0604020202020204" pitchFamily="34" charset="0"/>
              <a:buChar char="•"/>
            </a:pPr>
            <a:r>
              <a:rPr lang="en-US" sz="3600"/>
              <a:t>Employees</a:t>
            </a:r>
            <a:endParaRPr lang="en-US" sz="3600"/>
          </a:p>
          <a:p>
            <a:pPr marL="571500" indent="-571500">
              <a:buFont typeface="Arial" panose="020B0604020202020204" pitchFamily="34" charset="0"/>
              <a:buChar char="•"/>
            </a:pPr>
            <a:r>
              <a:rPr lang="en-US" sz="3600"/>
              <a:t>Employers</a:t>
            </a:r>
            <a:endParaRPr lang="en-US" sz="3600"/>
          </a:p>
          <a:p>
            <a:pPr marL="571500" indent="-571500">
              <a:buFont typeface="Arial" panose="020B0604020202020204" pitchFamily="34" charset="0"/>
              <a:buChar char="•"/>
            </a:pPr>
            <a:r>
              <a:rPr lang="en-US" sz="3600"/>
              <a:t>Managers</a:t>
            </a:r>
            <a:r>
              <a:rPr lang="en-US"/>
              <a:t> </a:t>
            </a:r>
            <a:endParaRPr lang="en-US"/>
          </a:p>
          <a:p>
            <a:pPr marL="571500" indent="-571500">
              <a:buFont typeface="Arial" panose="020B0604020202020204" pitchFamily="34" charset="0"/>
              <a:buChar char="•"/>
            </a:pPr>
            <a:r>
              <a:rPr lang="en-US" sz="3600"/>
              <a:t>Board of Directors</a:t>
            </a:r>
            <a:endParaRPr lang="en-US" sz="3600"/>
          </a:p>
        </p:txBody>
      </p:sp>
      <p:pic>
        <p:nvPicPr>
          <p:cNvPr id="100" name="Picture 99"/>
          <p:cNvPicPr/>
          <p:nvPr/>
        </p:nvPicPr>
        <p:blipFill>
          <a:blip r:embed="rId2"/>
          <a:stretch>
            <a:fillRect/>
          </a:stretch>
        </p:blipFill>
        <p:spPr>
          <a:xfrm>
            <a:off x="4757420" y="1541780"/>
            <a:ext cx="6211570" cy="412559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980055" y="2104390"/>
            <a:ext cx="7005955" cy="3095625"/>
          </a:xfrm>
          <a:prstGeom prst="rect">
            <a:avLst/>
          </a:prstGeom>
          <a:noFill/>
        </p:spPr>
        <p:txBody>
          <a:bodyPr wrap="square" rtlCol="0">
            <a:noAutofit/>
          </a:bodyPr>
          <a:p>
            <a:pPr marL="457200" indent="-457200" algn="l">
              <a:buFont typeface="Wingdings" panose="05000000000000000000" charset="0"/>
              <a:buChar char="Ø"/>
            </a:pPr>
            <a:r>
              <a:rPr lang="en-US" sz="2800"/>
              <a:t>Conditional formatting - Identifing missing values</a:t>
            </a:r>
            <a:endParaRPr lang="en-US" sz="2800"/>
          </a:p>
          <a:p>
            <a:pPr marL="457200" indent="-457200" algn="l">
              <a:buFont typeface="Wingdings" panose="05000000000000000000" charset="0"/>
              <a:buChar char="Ø"/>
            </a:pPr>
            <a:r>
              <a:rPr lang="en-US" sz="2800"/>
              <a:t>Filters - Removing the missing value</a:t>
            </a:r>
            <a:endParaRPr lang="en-US" sz="2800"/>
          </a:p>
          <a:p>
            <a:pPr marL="457200" indent="-457200" algn="l">
              <a:buFont typeface="Wingdings" panose="05000000000000000000" charset="0"/>
              <a:buChar char="Ø"/>
            </a:pPr>
            <a:r>
              <a:rPr lang="en-US" sz="2800"/>
              <a:t>Formula - Identifing the performance level</a:t>
            </a:r>
            <a:endParaRPr lang="en-US" sz="2800"/>
          </a:p>
          <a:p>
            <a:pPr marL="457200" indent="-457200" algn="l">
              <a:buFont typeface="Wingdings" panose="05000000000000000000" charset="0"/>
              <a:buChar char="Ø"/>
            </a:pPr>
            <a:r>
              <a:rPr lang="en-US" sz="2800"/>
              <a:t>Pivot Table - For summary</a:t>
            </a:r>
            <a:endParaRPr lang="en-US" sz="2800"/>
          </a:p>
          <a:p>
            <a:pPr marL="457200" indent="-457200" algn="l">
              <a:buFont typeface="Wingdings" panose="05000000000000000000" charset="0"/>
              <a:buChar char="Ø"/>
            </a:pPr>
            <a:r>
              <a:rPr lang="en-US" sz="2800"/>
              <a:t>Slicer - Employee type</a:t>
            </a:r>
            <a:endParaRPr lang="en-US" sz="2800"/>
          </a:p>
          <a:p>
            <a:pPr marL="457200" indent="-457200" algn="l">
              <a:buFont typeface="Wingdings" panose="05000000000000000000" charset="0"/>
              <a:buChar char="Ø"/>
            </a:pPr>
            <a:r>
              <a:rPr lang="en-US" sz="2800"/>
              <a:t>Graph - Data visualization</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533400" y="1515745"/>
            <a:ext cx="10014585" cy="5257165"/>
          </a:xfrm>
          <a:prstGeom prst="rect">
            <a:avLst/>
          </a:prstGeom>
          <a:noFill/>
        </p:spPr>
        <p:txBody>
          <a:bodyPr wrap="square" rtlCol="0">
            <a:noAutofit/>
          </a:bodyPr>
          <a:p>
            <a:r>
              <a:rPr lang="en-US" sz="3600">
                <a:solidFill>
                  <a:srgbClr val="0070C0"/>
                </a:solidFill>
              </a:rPr>
              <a:t>Employee Dataset - Kaggele</a:t>
            </a:r>
            <a:endParaRPr lang="en-US" sz="3600">
              <a:solidFill>
                <a:srgbClr val="0070C0"/>
              </a:solidFill>
            </a:endParaRPr>
          </a:p>
          <a:p>
            <a:r>
              <a:rPr lang="en-US" sz="2800" u="sng">
                <a:solidFill>
                  <a:schemeClr val="accent2">
                    <a:lumMod val="75000"/>
                  </a:schemeClr>
                </a:solidFill>
              </a:rPr>
              <a:t>9 Features out of 26</a:t>
            </a:r>
            <a:endParaRPr lang="en-US" sz="2800" u="sng">
              <a:solidFill>
                <a:schemeClr val="accent2">
                  <a:lumMod val="75000"/>
                </a:schemeClr>
              </a:solidFill>
            </a:endParaRPr>
          </a:p>
          <a:p>
            <a:pPr marL="457200" indent="-457200">
              <a:buFont typeface="Wingdings" panose="05000000000000000000" charset="0"/>
              <a:buChar char="v"/>
            </a:pPr>
            <a:r>
              <a:rPr lang="en-US" sz="2800">
                <a:solidFill>
                  <a:srgbClr val="FF0000"/>
                </a:solidFill>
              </a:rPr>
              <a:t>Employee ID - Numerical Values</a:t>
            </a:r>
            <a:endParaRPr lang="en-US" sz="2800">
              <a:solidFill>
                <a:srgbClr val="FF0000"/>
              </a:solidFill>
            </a:endParaRPr>
          </a:p>
          <a:p>
            <a:pPr marL="457200" indent="-457200">
              <a:buFont typeface="Wingdings" panose="05000000000000000000" charset="0"/>
              <a:buChar char="v"/>
            </a:pPr>
            <a:r>
              <a:rPr lang="en-US" sz="2800">
                <a:solidFill>
                  <a:srgbClr val="FF0000"/>
                </a:solidFill>
              </a:rPr>
              <a:t>Name - Text</a:t>
            </a:r>
            <a:endParaRPr lang="en-US" sz="2800">
              <a:solidFill>
                <a:srgbClr val="FF0000"/>
              </a:solidFill>
            </a:endParaRPr>
          </a:p>
          <a:p>
            <a:pPr marL="457200" indent="-457200">
              <a:buFont typeface="Wingdings" panose="05000000000000000000" charset="0"/>
              <a:buChar char="v"/>
            </a:pPr>
            <a:r>
              <a:rPr lang="en-US" sz="2800">
                <a:solidFill>
                  <a:srgbClr val="FF0000"/>
                </a:solidFill>
              </a:rPr>
              <a:t>Gender - Male &amp; Female</a:t>
            </a:r>
            <a:endParaRPr lang="en-US" sz="2800">
              <a:solidFill>
                <a:srgbClr val="FF0000"/>
              </a:solidFill>
            </a:endParaRPr>
          </a:p>
          <a:p>
            <a:pPr marL="457200" indent="-457200">
              <a:buFont typeface="Wingdings" panose="05000000000000000000" charset="0"/>
              <a:buChar char="v"/>
            </a:pPr>
            <a:r>
              <a:rPr lang="en-US" sz="2800">
                <a:solidFill>
                  <a:srgbClr val="FF0000"/>
                </a:solidFill>
              </a:rPr>
              <a:t>Employee status - Active &amp; Future start</a:t>
            </a:r>
            <a:endParaRPr lang="en-US" sz="2800">
              <a:solidFill>
                <a:srgbClr val="FF0000"/>
              </a:solidFill>
            </a:endParaRPr>
          </a:p>
          <a:p>
            <a:pPr marL="457200" indent="-457200">
              <a:buFont typeface="Wingdings" panose="05000000000000000000" charset="0"/>
              <a:buChar char="v"/>
            </a:pPr>
            <a:r>
              <a:rPr lang="en-US" sz="2800">
                <a:solidFill>
                  <a:srgbClr val="FF0000"/>
                </a:solidFill>
              </a:rPr>
              <a:t>Performance Level - Very high, high &amp; low</a:t>
            </a:r>
            <a:endParaRPr lang="en-US" sz="2800">
              <a:solidFill>
                <a:srgbClr val="FF0000"/>
              </a:solidFill>
            </a:endParaRPr>
          </a:p>
          <a:p>
            <a:pPr marL="457200" indent="-457200">
              <a:buFont typeface="Wingdings" panose="05000000000000000000" charset="0"/>
              <a:buChar char="v"/>
            </a:pPr>
            <a:r>
              <a:rPr lang="en-US" sz="2800">
                <a:solidFill>
                  <a:srgbClr val="FF0000"/>
                </a:solidFill>
              </a:rPr>
              <a:t>Employee Classification - Temporary, part time &amp; full time</a:t>
            </a:r>
            <a:endParaRPr lang="en-US" sz="2800">
              <a:solidFill>
                <a:srgbClr val="FF0000"/>
              </a:solidFill>
            </a:endParaRPr>
          </a:p>
          <a:p>
            <a:pPr marL="457200" indent="-457200">
              <a:buFont typeface="Wingdings" panose="05000000000000000000" charset="0"/>
              <a:buChar char="v"/>
            </a:pPr>
            <a:r>
              <a:rPr lang="en-US" sz="2800">
                <a:solidFill>
                  <a:srgbClr val="FF0000"/>
                </a:solidFill>
              </a:rPr>
              <a:t>Performance score  -  Text</a:t>
            </a:r>
            <a:endParaRPr lang="en-US" sz="2800">
              <a:solidFill>
                <a:srgbClr val="FF0000"/>
              </a:solidFill>
            </a:endParaRPr>
          </a:p>
          <a:p>
            <a:pPr marL="457200" indent="-457200">
              <a:buFont typeface="Wingdings" panose="05000000000000000000" charset="0"/>
              <a:buChar char="v"/>
            </a:pPr>
            <a:r>
              <a:rPr lang="en-US" sz="2800">
                <a:solidFill>
                  <a:srgbClr val="FF0000"/>
                </a:solidFill>
              </a:rPr>
              <a:t>Business unit - Text</a:t>
            </a:r>
            <a:endParaRPr lang="en-US" sz="2800">
              <a:solidFill>
                <a:srgbClr val="FF0000"/>
              </a:solidFill>
            </a:endParaRPr>
          </a:p>
          <a:p>
            <a:pPr marL="457200" indent="-457200">
              <a:buFont typeface="Wingdings" panose="05000000000000000000" charset="0"/>
              <a:buChar char="v"/>
            </a:pPr>
            <a:r>
              <a:rPr lang="en-US" sz="2800">
                <a:solidFill>
                  <a:srgbClr val="FF0000"/>
                </a:solidFill>
              </a:rPr>
              <a:t>Employee type - Text</a:t>
            </a:r>
            <a:endParaRPr lang="en-US" sz="2800">
              <a:solidFill>
                <a:srgbClr val="FF0000"/>
              </a:solidFill>
            </a:endParaRPr>
          </a:p>
          <a:p>
            <a:r>
              <a:rPr lang="en-US" sz="3200">
                <a:solidFill>
                  <a:schemeClr val="tx2"/>
                </a:solidFill>
              </a:rPr>
              <a:t>       </a:t>
            </a:r>
            <a:endParaRPr lang="en-US" sz="3200">
              <a:solidFill>
                <a:schemeClr val="tx2"/>
              </a:solidFill>
            </a:endParaRPr>
          </a:p>
          <a:p>
            <a:endParaRPr lang="en-US" sz="3200">
              <a:solidFill>
                <a:schemeClr val="tx2"/>
              </a:solidFill>
            </a:endParaRPr>
          </a:p>
          <a:p>
            <a:endParaRPr lang="en-US" sz="3200">
              <a:solidFill>
                <a:schemeClr val="tx2"/>
              </a:solidFill>
            </a:endParaRPr>
          </a:p>
          <a:p>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1556385" y="2354580"/>
            <a:ext cx="9720580" cy="953135"/>
          </a:xfrm>
          <a:prstGeom prst="rect">
            <a:avLst/>
          </a:prstGeom>
          <a:noFill/>
        </p:spPr>
        <p:txBody>
          <a:bodyPr wrap="square" rtlCol="0">
            <a:spAutoFit/>
          </a:bodyPr>
          <a:lstStyle/>
          <a:p>
            <a:pPr marL="457200" indent="-457200">
              <a:buFont typeface="Wingdings" panose="05000000000000000000" charset="0"/>
              <a:buChar char="ü"/>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3030</Words>
  <Application>WPS Presentation</Application>
  <PresentationFormat>Widescreen</PresentationFormat>
  <Paragraphs>139</Paragraphs>
  <Slides>14</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Trebuchet MS</vt:lpstr>
      <vt:lpstr>Times New Roman</vt:lpstr>
      <vt:lpstr>Roboto</vt:lpstr>
      <vt:lpstr>Wingdings</vt:lpstr>
      <vt:lpstr>Trebuchet MS</vt:lpstr>
      <vt:lpstr>Arial Black</vt:lpstr>
      <vt:lpstr>Calibri</vt:lpstr>
      <vt:lpstr>Microsoft YaHei</vt:lpstr>
      <vt:lpstr>Arial Unicode MS</vt:lpstr>
      <vt:lpstr>Office Theme</vt:lpstr>
      <vt:lpstr>Employee Data Analysis using Excel  </vt:lpstr>
      <vt:lpstr>PROJECT TITLE</vt:lpstr>
      <vt:lpstr>AGENDA</vt:lpstr>
      <vt:lpstr>PROBLEM	STATEMENT  Employee Performance Analysis is to identify the skills and the performance of an employee.                        By using this analysis it will helpful for motivating bygiving increments and incentives to  the employee to work more efficiently and effectively.</vt:lpstr>
      <vt:lpstr>PROJECT	OVERVIEW</vt:lpstr>
      <vt:lpstr>WHO ARE THE END USERS?</vt:lpstr>
      <vt:lpstr>OUR SOLUTION AND ITS VALUE PROPOSITION</vt:lpstr>
      <vt:lpstr>Dataset Description</vt:lpstr>
      <vt:lpstr>THE "WOW" IN OUR SOLUTION</vt:lpstr>
      <vt:lpstr>PowerPoint 演示文稿</vt:lpstr>
      <vt:lpstr> Data cleaning 1. Identifying blank columns 2. Using Condition formatting and filters removing the blank columns        Performance level 1. By using formula in the cell z8 found out the performance level of the emplyees very high, high,and low 2. Then draged to all the columns </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p:lastModifiedBy>
  <cp:revision>21</cp:revision>
  <dcterms:created xsi:type="dcterms:W3CDTF">2024-03-29T15:07:00Z</dcterms:created>
  <dcterms:modified xsi:type="dcterms:W3CDTF">2024-09-04T15:50:46Z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2024-03-30T00:00:00Z</vt:filetime>
  </property>
  <property fmtid="{D5CDD505-2E9C-101B-9397-08002B2CF9AE}" pid="4" name="ICV">
    <vt:lpwstr>BAE7FFC72D214C9692CBFE85644AA278_13</vt:lpwstr>
  </property>
  <property fmtid="{D5CDD505-2E9C-101B-9397-08002B2CF9AE}" pid="5" name="KSOProductBuildVer">
    <vt:lpwstr>1033-12.2.0.13472</vt:lpwstr>
  </property>
</Properties>
</file>