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MT" panose="020B0502020104020203" pitchFamily="34" charset="0"/>
      <p:regular r:id="rId18"/>
      <p:bold r:id="rId19"/>
      <p:italic r:id="rId20"/>
      <p:boldItalic r:id="rId21"/>
    </p:embeddedFont>
    <p:embeddedFont>
      <p:font typeface="Lucida Sans" panose="020B060203050402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Light" panose="02000000000000000000" pitchFamily="2" charset="0"/>
      <p:regular r:id="rId30"/>
      <p:italic r:id="rId31"/>
    </p:embeddedFont>
    <p:embeddedFont>
      <p:font typeface="Roboto Medium" panose="02000000000000000000" pitchFamily="2"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1" d="100"/>
          <a:sy n="61" d="100"/>
        </p:scale>
        <p:origin x="1124"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17/01/2023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53371"/>
            <a:ext cx="10574611" cy="5737222"/>
          </a:xfrm>
        </p:spPr>
        <p:txBody>
          <a:bodyPr/>
          <a:lstStyle/>
          <a:p>
            <a:r>
              <a:rPr lang="en-AU" dirty="0"/>
              <a:t>Call out of the performance in the trial store, determining if it was successful</a:t>
            </a:r>
          </a:p>
          <a:p>
            <a:pPr lvl="0">
              <a:spcBef>
                <a:spcPts val="1180"/>
              </a:spcBef>
              <a:spcAft>
                <a:spcPts val="0"/>
              </a:spcAft>
              <a:buClr>
                <a:srgbClr val="000004"/>
              </a:buClr>
              <a:buSzPts val="2000"/>
              <a:tabLst>
                <a:tab pos="1463675" algn="l"/>
                <a:tab pos="1464310" algn="l"/>
              </a:tabLst>
            </a:pP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1.Trial</a:t>
            </a:r>
            <a:r>
              <a:rPr lang="en-US" sz="1400" spc="-38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store</a:t>
            </a:r>
            <a:r>
              <a:rPr lang="en-US" sz="1400" spc="-36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77:</a:t>
            </a:r>
            <a:r>
              <a:rPr lang="en-US" sz="1400" spc="-38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Control</a:t>
            </a:r>
            <a:r>
              <a:rPr lang="en-US" sz="1400" spc="-36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store</a:t>
            </a:r>
            <a:r>
              <a:rPr lang="en-US" sz="1400" spc="-37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233</a:t>
            </a:r>
            <a:endParaRPr lang="en-IN" sz="1400" spc="0" dirty="0">
              <a:effectLst/>
              <a:latin typeface="Gill Sans MT" panose="020B0502020104020203" pitchFamily="34" charset="0"/>
              <a:ea typeface="Lucida Sans" panose="020B0602030504020204" pitchFamily="34" charset="0"/>
              <a:cs typeface="Lucida Sans" panose="020B0602030504020204" pitchFamily="34" charset="0"/>
            </a:endParaRPr>
          </a:p>
          <a:p>
            <a:pPr lvl="0">
              <a:spcBef>
                <a:spcPts val="1050"/>
              </a:spcBef>
              <a:spcAft>
                <a:spcPts val="0"/>
              </a:spcAft>
              <a:buClr>
                <a:srgbClr val="000004"/>
              </a:buClr>
              <a:buSzPts val="2000"/>
              <a:tabLst>
                <a:tab pos="1463675" algn="l"/>
                <a:tab pos="1464310" algn="l"/>
              </a:tabLst>
            </a:pP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2.Trial</a:t>
            </a:r>
            <a:r>
              <a:rPr lang="en-US" sz="1400" spc="-37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store</a:t>
            </a:r>
            <a:r>
              <a:rPr lang="en-US" sz="1400" spc="-35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86:</a:t>
            </a:r>
            <a:r>
              <a:rPr lang="en-US" sz="1400" spc="-37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Control</a:t>
            </a:r>
            <a:r>
              <a:rPr lang="en-US" sz="1400" spc="-35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store</a:t>
            </a:r>
            <a:r>
              <a:rPr lang="en-US" sz="1400" spc="-35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155</a:t>
            </a:r>
            <a:endParaRPr lang="en-IN" sz="1400" spc="0" dirty="0">
              <a:effectLst/>
              <a:latin typeface="Gill Sans MT" panose="020B0502020104020203" pitchFamily="34" charset="0"/>
              <a:ea typeface="Lucida Sans" panose="020B0602030504020204" pitchFamily="34" charset="0"/>
              <a:cs typeface="Lucida Sans" panose="020B0602030504020204" pitchFamily="34" charset="0"/>
            </a:endParaRPr>
          </a:p>
          <a:p>
            <a:pPr lvl="0">
              <a:spcBef>
                <a:spcPts val="1055"/>
              </a:spcBef>
              <a:spcAft>
                <a:spcPts val="0"/>
              </a:spcAft>
              <a:buClr>
                <a:srgbClr val="000004"/>
              </a:buClr>
              <a:buSzPts val="2000"/>
              <a:tabLst>
                <a:tab pos="1463675" algn="l"/>
                <a:tab pos="1464310" algn="l"/>
              </a:tabLst>
            </a:pP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3.Trial</a:t>
            </a:r>
            <a:r>
              <a:rPr lang="en-US" sz="1400" spc="-16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store</a:t>
            </a:r>
            <a:r>
              <a:rPr lang="en-US" sz="1400" spc="-13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88:</a:t>
            </a:r>
            <a:r>
              <a:rPr lang="en-US" sz="1400" spc="-15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Control</a:t>
            </a:r>
            <a:r>
              <a:rPr lang="en-US" sz="1400" spc="-13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store</a:t>
            </a:r>
            <a:r>
              <a:rPr lang="en-US" sz="1400" spc="-13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40</a:t>
            </a:r>
            <a:endParaRPr lang="en-IN" sz="1400" spc="0" dirty="0">
              <a:effectLst/>
              <a:latin typeface="Gill Sans MT" panose="020B0502020104020203" pitchFamily="34" charset="0"/>
              <a:ea typeface="Lucida Sans" panose="020B0602030504020204" pitchFamily="34" charset="0"/>
              <a:cs typeface="Lucida Sans" panose="020B0602030504020204" pitchFamily="34" charset="0"/>
            </a:endParaRPr>
          </a:p>
          <a:p>
            <a:pPr marR="434975" lvl="0">
              <a:lnSpc>
                <a:spcPct val="101000"/>
              </a:lnSpc>
              <a:spcBef>
                <a:spcPts val="1030"/>
              </a:spcBef>
              <a:spcAft>
                <a:spcPts val="0"/>
              </a:spcAft>
              <a:buClr>
                <a:srgbClr val="000004"/>
              </a:buClr>
              <a:buSzPts val="2000"/>
              <a:tabLst>
                <a:tab pos="1463675" algn="l"/>
                <a:tab pos="1464310" algn="l"/>
              </a:tabLst>
            </a:pP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4.Both</a:t>
            </a:r>
            <a:r>
              <a:rPr lang="en-US" sz="1400" spc="-34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trial</a:t>
            </a:r>
            <a:r>
              <a:rPr lang="en-US" sz="1400" spc="-33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store</a:t>
            </a:r>
            <a:r>
              <a:rPr lang="en-US" sz="1400" spc="-33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77</a:t>
            </a:r>
            <a:r>
              <a:rPr lang="en-US" sz="1400" spc="-34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and</a:t>
            </a:r>
            <a:r>
              <a:rPr lang="en-US" sz="1400" spc="-34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86</a:t>
            </a:r>
            <a:r>
              <a:rPr lang="en-US" sz="1400" spc="-35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showed</a:t>
            </a:r>
            <a:r>
              <a:rPr lang="en-US" sz="1400" spc="-33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significant</a:t>
            </a:r>
            <a:r>
              <a:rPr lang="en-US" sz="1400" spc="-31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increase</a:t>
            </a:r>
            <a:r>
              <a:rPr lang="en-US" sz="1400" spc="-32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in</a:t>
            </a:r>
            <a:r>
              <a:rPr lang="en-US" sz="1400" spc="-34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Total</a:t>
            </a:r>
            <a:r>
              <a:rPr lang="en-US" sz="1400" spc="-35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Sales</a:t>
            </a:r>
            <a:r>
              <a:rPr lang="en-US" sz="1400" spc="-31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and</a:t>
            </a:r>
            <a:r>
              <a:rPr lang="en-US" sz="1400" spc="-34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Number</a:t>
            </a:r>
            <a:r>
              <a:rPr lang="en-US" sz="1400" spc="-34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of Customers</a:t>
            </a:r>
            <a:r>
              <a:rPr lang="en-US" sz="1400" spc="-28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during</a:t>
            </a:r>
            <a:r>
              <a:rPr lang="en-US" sz="1400" spc="-29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trial</a:t>
            </a:r>
            <a:r>
              <a:rPr lang="en-US" sz="1400" spc="-28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period.</a:t>
            </a:r>
            <a:r>
              <a:rPr lang="en-US" sz="1400" spc="-29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But</a:t>
            </a:r>
            <a:r>
              <a:rPr lang="en-US" sz="1400" spc="-29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not</a:t>
            </a:r>
            <a:r>
              <a:rPr lang="en-US" sz="1400" spc="-30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for</a:t>
            </a:r>
            <a:r>
              <a:rPr lang="en-US" sz="1400" spc="-28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trial</a:t>
            </a:r>
            <a:r>
              <a:rPr lang="en-US" sz="1400" spc="-28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store</a:t>
            </a:r>
            <a:r>
              <a:rPr lang="en-US" sz="1400" spc="-28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88.</a:t>
            </a:r>
            <a:r>
              <a:rPr lang="en-US" sz="1400" spc="-31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Perhaps</a:t>
            </a:r>
            <a:r>
              <a:rPr lang="en-US" sz="1400" spc="-28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the</a:t>
            </a:r>
            <a:r>
              <a:rPr lang="en-US" sz="1400" spc="-29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client</a:t>
            </a:r>
            <a:r>
              <a:rPr lang="en-US" sz="1400" spc="-26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knows</a:t>
            </a:r>
            <a:r>
              <a:rPr lang="en-US" sz="1400" spc="-28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if</a:t>
            </a:r>
            <a:r>
              <a:rPr lang="en-US" sz="1400" spc="-29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there's anything</a:t>
            </a:r>
            <a:r>
              <a:rPr lang="en-US" sz="1400" spc="-18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about</a:t>
            </a:r>
            <a:r>
              <a:rPr lang="en-US" sz="1400" spc="-21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trial</a:t>
            </a:r>
            <a:r>
              <a:rPr lang="en-US" sz="1400" spc="-19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88</a:t>
            </a:r>
            <a:r>
              <a:rPr lang="en-US" sz="1400" spc="-22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that</a:t>
            </a:r>
            <a:r>
              <a:rPr lang="en-US" sz="1400" spc="-19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differs</a:t>
            </a:r>
            <a:r>
              <a:rPr lang="en-US" sz="1400" spc="-19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it</a:t>
            </a:r>
            <a:r>
              <a:rPr lang="en-US" sz="1400" spc="-21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from</a:t>
            </a:r>
            <a:r>
              <a:rPr lang="en-US" sz="1400" spc="-20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the</a:t>
            </a:r>
            <a:r>
              <a:rPr lang="en-US" sz="1400" spc="-21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other</a:t>
            </a:r>
            <a:r>
              <a:rPr lang="en-US" sz="1400" spc="-19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two</a:t>
            </a:r>
            <a:r>
              <a:rPr lang="en-US" sz="1400" spc="-19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trial.</a:t>
            </a:r>
            <a:endParaRPr lang="en-IN" sz="1400" spc="0" dirty="0">
              <a:effectLst/>
              <a:latin typeface="Gill Sans MT" panose="020B0502020104020203" pitchFamily="34" charset="0"/>
              <a:ea typeface="Lucida Sans" panose="020B0602030504020204" pitchFamily="34" charset="0"/>
              <a:cs typeface="Lucida Sans" panose="020B0602030504020204" pitchFamily="34" charset="0"/>
            </a:endParaRPr>
          </a:p>
          <a:p>
            <a:pPr lvl="0">
              <a:spcBef>
                <a:spcPts val="1005"/>
              </a:spcBef>
              <a:spcAft>
                <a:spcPts val="0"/>
              </a:spcAft>
              <a:buClr>
                <a:srgbClr val="000004"/>
              </a:buClr>
              <a:buSzPts val="2000"/>
              <a:tabLst>
                <a:tab pos="1463675" algn="l"/>
                <a:tab pos="1464310" algn="l"/>
              </a:tabLst>
            </a:pP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5.Overall</a:t>
            </a:r>
            <a:r>
              <a:rPr lang="en-US" sz="1400" spc="-14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the</a:t>
            </a:r>
            <a:r>
              <a:rPr lang="en-US" sz="1400" spc="-17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trial</a:t>
            </a:r>
            <a:r>
              <a:rPr lang="en-US" sz="1400" spc="-16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showed</a:t>
            </a:r>
            <a:r>
              <a:rPr lang="en-US" sz="1400" spc="-15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positive</a:t>
            </a:r>
            <a:r>
              <a:rPr lang="en-US" sz="1400" spc="-13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significant</a:t>
            </a:r>
            <a:r>
              <a:rPr lang="en-US" sz="1400" spc="-135"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 </a:t>
            </a:r>
            <a:r>
              <a:rPr lang="en-US" sz="14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result</a:t>
            </a:r>
            <a:r>
              <a:rPr lang="en-US" sz="1800" spc="0" dirty="0">
                <a:solidFill>
                  <a:srgbClr val="000004"/>
                </a:solidFill>
                <a:effectLst/>
                <a:latin typeface="Lucida Sans" panose="020B0602030504020204" pitchFamily="34" charset="0"/>
                <a:ea typeface="Lucida Sans" panose="020B0602030504020204" pitchFamily="34" charset="0"/>
                <a:cs typeface="Lucida Sans" panose="020B0602030504020204" pitchFamily="34" charset="0"/>
              </a:rPr>
              <a:t>.</a:t>
            </a:r>
            <a:endParaRPr lang="en-IN" sz="1800" spc="0" dirty="0">
              <a:effectLst/>
              <a:latin typeface="Gill Sans MT" panose="020B0502020104020203" pitchFamily="34" charset="0"/>
              <a:ea typeface="Lucida Sans" panose="020B0602030504020204" pitchFamily="34" charset="0"/>
              <a:cs typeface="Lucida Sans" panose="020B0602030504020204" pitchFamily="34" charset="0"/>
            </a:endParaRPr>
          </a:p>
          <a:p>
            <a:r>
              <a:rPr lang="en-AU" dirty="0"/>
              <a:t> </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10" name="Picture 9">
            <a:extLst>
              <a:ext uri="{FF2B5EF4-FFF2-40B4-BE49-F238E27FC236}">
                <a16:creationId xmlns:a16="http://schemas.microsoft.com/office/drawing/2014/main" id="{B7414351-34D8-FF6F-6C3B-9C22C3E06BD6}"/>
              </a:ext>
            </a:extLst>
          </p:cNvPr>
          <p:cNvPicPr>
            <a:picLocks noChangeAspect="1"/>
          </p:cNvPicPr>
          <p:nvPr/>
        </p:nvPicPr>
        <p:blipFill>
          <a:blip r:embed="rId3"/>
          <a:stretch>
            <a:fillRect/>
          </a:stretch>
        </p:blipFill>
        <p:spPr>
          <a:xfrm>
            <a:off x="1282262" y="3135991"/>
            <a:ext cx="10041374" cy="2931433"/>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75899" y="2276646"/>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75899" y="4444726"/>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2390775"/>
            <a:ext cx="1896185" cy="1295852"/>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687614"/>
            <a:ext cx="1896185" cy="1189592"/>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3741683" y="1618593"/>
            <a:ext cx="8103476" cy="2476985"/>
          </a:xfrm>
          <a:prstGeom prst="rect">
            <a:avLst/>
          </a:prstGeom>
          <a:noFill/>
        </p:spPr>
        <p:txBody>
          <a:bodyPr wrap="square" lIns="0" tIns="0" rIns="0" bIns="0" rtlCol="0" anchor="t">
            <a:noAutofit/>
          </a:bodyPr>
          <a:lstStyle/>
          <a:p>
            <a:pPr marL="228600" indent="-228600">
              <a:buAutoNum type="arabicPeriod"/>
            </a:pPr>
            <a:r>
              <a:rPr lang="en-US" sz="1200" b="1" i="0" dirty="0">
                <a:effectLst/>
                <a:latin typeface="-apple-system"/>
              </a:rPr>
              <a:t>The day with no transaction/sales was on 25th december,2018 which was a Christmas day so all stores were closed.</a:t>
            </a:r>
          </a:p>
          <a:p>
            <a:pPr marL="228600" indent="-228600">
              <a:buAutoNum type="arabicPeriod"/>
            </a:pPr>
            <a:endParaRPr lang="en-US" sz="1200" b="1" i="0" dirty="0">
              <a:effectLst/>
              <a:latin typeface="-apple-system"/>
            </a:endParaRPr>
          </a:p>
          <a:p>
            <a:pPr marL="228600" indent="-228600">
              <a:buFontTx/>
              <a:buAutoNum type="arabicPeriod"/>
            </a:pPr>
            <a:r>
              <a:rPr lang="en-US" sz="1200" b="1" i="0" dirty="0">
                <a:effectLst/>
                <a:latin typeface="-apple-system"/>
              </a:rPr>
              <a:t>Top 3 sales contributor segment of chips are:</a:t>
            </a:r>
            <a:r>
              <a:rPr lang="en-US" sz="1200" b="1" dirty="0">
                <a:latin typeface="-apple-system"/>
              </a:rPr>
              <a:t> </a:t>
            </a:r>
            <a:r>
              <a:rPr lang="en-IN" sz="1200" b="1" i="0" dirty="0">
                <a:effectLst/>
                <a:latin typeface="-apple-system"/>
              </a:rPr>
              <a:t>Older families (Budget), Young Singles/Couples &amp; Retires (Mainstream).</a:t>
            </a:r>
          </a:p>
          <a:p>
            <a:pPr marL="228600" indent="-228600">
              <a:buFontTx/>
              <a:buAutoNum type="arabicPeriod"/>
            </a:pPr>
            <a:endParaRPr lang="en-IN" sz="1200" b="1" i="0" dirty="0">
              <a:effectLst/>
              <a:latin typeface="-apple-system"/>
            </a:endParaRPr>
          </a:p>
          <a:p>
            <a:pPr marL="228600" indent="-228600">
              <a:buFontTx/>
              <a:buAutoNum type="arabicPeriod"/>
            </a:pPr>
            <a:r>
              <a:rPr lang="en-US" sz="1200" b="1" i="0" dirty="0">
                <a:effectLst/>
                <a:latin typeface="-apple-system"/>
              </a:rPr>
              <a:t>Young Singles/Couples (Mainstream) and Retirees (Mainstream) have higher population than Older Families(Budget) which explains there high total sales.</a:t>
            </a:r>
          </a:p>
          <a:p>
            <a:endParaRPr lang="en-IN" sz="1200" b="1" dirty="0">
              <a:latin typeface="-apple-system"/>
            </a:endParaRPr>
          </a:p>
          <a:p>
            <a:r>
              <a:rPr lang="en-IN" sz="1200" b="1" i="0" dirty="0">
                <a:effectLst/>
                <a:latin typeface="-apple-system"/>
              </a:rPr>
              <a:t>4.</a:t>
            </a:r>
            <a:r>
              <a:rPr lang="en-US" sz="1200" b="1" i="0" dirty="0">
                <a:effectLst/>
                <a:latin typeface="-apple-system"/>
              </a:rPr>
              <a:t> </a:t>
            </a:r>
            <a:r>
              <a:rPr lang="en-US" sz="1200" b="1" i="0" dirty="0" err="1">
                <a:effectLst/>
                <a:latin typeface="-apple-system"/>
              </a:rPr>
              <a:t>Midage</a:t>
            </a:r>
            <a:r>
              <a:rPr lang="en-US" sz="1200" b="1" i="0" dirty="0">
                <a:effectLst/>
                <a:latin typeface="-apple-system"/>
              </a:rPr>
              <a:t> singles/couples(Mainstream) and young singles/couples(Mainstream) are paying more per packets then other  2 premium customer Budgets and Premium.</a:t>
            </a:r>
          </a:p>
          <a:p>
            <a:r>
              <a:rPr lang="en-IN" sz="1200" b="1" i="0" dirty="0">
                <a:effectLst/>
                <a:latin typeface="-apple-system"/>
              </a:rPr>
              <a:t>  &gt;</a:t>
            </a:r>
            <a:r>
              <a:rPr lang="en-US" sz="1200" b="1" i="0" dirty="0">
                <a:effectLst/>
                <a:latin typeface="-apple-system"/>
              </a:rPr>
              <a:t>Mainstream customers have higher average price per unit than other non-mainstream customers like Budget and premium customers</a:t>
            </a:r>
          </a:p>
          <a:p>
            <a:r>
              <a:rPr lang="en-US" sz="1200" b="1" dirty="0">
                <a:latin typeface="-apple-system"/>
              </a:rPr>
              <a:t>&gt;</a:t>
            </a:r>
            <a:r>
              <a:rPr lang="en-US" sz="1200" b="1" i="0" dirty="0">
                <a:effectLst/>
                <a:latin typeface="-apple-system"/>
              </a:rPr>
              <a:t>young singles/couples(Mainstream ) are more likely to purchase Tyrrells chips compared to other brands.</a:t>
            </a:r>
          </a:p>
          <a:p>
            <a:endParaRPr lang="en-US" sz="1200" b="1" dirty="0">
              <a:latin typeface="-apple-system"/>
            </a:endParaRPr>
          </a:p>
          <a:p>
            <a:r>
              <a:rPr lang="en-US" sz="1200" b="1" dirty="0">
                <a:latin typeface="-apple-system"/>
              </a:rPr>
              <a:t>5.</a:t>
            </a:r>
            <a:r>
              <a:rPr lang="en-US" sz="1200" b="1" i="0" dirty="0">
                <a:effectLst/>
                <a:latin typeface="-apple-system"/>
              </a:rPr>
              <a:t>  Mainstream customers are mostly likely to purchase 270gm of "</a:t>
            </a:r>
            <a:r>
              <a:rPr lang="en-US" sz="1200" b="1" i="0" dirty="0" err="1">
                <a:effectLst/>
                <a:latin typeface="-apple-system"/>
              </a:rPr>
              <a:t>Twisties</a:t>
            </a:r>
            <a:r>
              <a:rPr lang="en-US" sz="1200" b="1" i="0" dirty="0">
                <a:effectLst/>
                <a:latin typeface="-apple-system"/>
              </a:rPr>
              <a:t>" brand chips.</a:t>
            </a:r>
            <a:br>
              <a:rPr lang="en-US" sz="1200" b="1" dirty="0"/>
            </a:br>
            <a:endParaRPr lang="en-IN" sz="1200" b="1" i="0" dirty="0">
              <a:effectLst/>
              <a:latin typeface="-apple-system"/>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831772" y="4376741"/>
            <a:ext cx="7844804" cy="1500465"/>
          </a:xfrm>
          <a:prstGeom prst="rect">
            <a:avLst/>
          </a:prstGeom>
          <a:noFill/>
        </p:spPr>
        <p:txBody>
          <a:bodyPr wrap="square" lIns="0" tIns="0" rIns="0" bIns="0" rtlCol="0" anchor="t">
            <a:noAutofit/>
          </a:bodyPr>
          <a:lstStyle/>
          <a:p>
            <a:r>
              <a:rPr lang="en-US" sz="1200" b="1" i="0" dirty="0">
                <a:effectLst/>
                <a:latin typeface="-apple-system"/>
              </a:rPr>
              <a:t>1. Trial store 77: Control store 233</a:t>
            </a:r>
            <a:br>
              <a:rPr lang="en-US" sz="1200" dirty="0"/>
            </a:br>
            <a:r>
              <a:rPr lang="en-US" sz="1200" b="1" i="0" dirty="0">
                <a:effectLst/>
                <a:latin typeface="-apple-system"/>
              </a:rPr>
              <a:t>2. Trial store 86: Control store 155</a:t>
            </a:r>
            <a:br>
              <a:rPr lang="en-US" sz="1200" dirty="0"/>
            </a:br>
            <a:r>
              <a:rPr lang="en-US" sz="1200" b="1" i="0" dirty="0">
                <a:effectLst/>
                <a:latin typeface="-apple-system"/>
              </a:rPr>
              <a:t>3. Trial store 88: Control store 40</a:t>
            </a:r>
            <a:br>
              <a:rPr lang="en-US" sz="1200" dirty="0"/>
            </a:br>
            <a:r>
              <a:rPr lang="en-US" sz="1200" b="1" i="0" dirty="0">
                <a:effectLst/>
                <a:latin typeface="-apple-system"/>
              </a:rPr>
              <a:t>4. Both trial store 77 and 86 showed significant increase in Total Sales and Number of Customers during trial period. But not for trial store 88. Perhaps the client knows if there's anything about trial 88 that differs it from the other two trial.</a:t>
            </a:r>
            <a:br>
              <a:rPr lang="en-US" sz="1200" dirty="0"/>
            </a:br>
            <a:r>
              <a:rPr lang="en-US" sz="1200" b="1" i="0" dirty="0">
                <a:effectLst/>
                <a:latin typeface="-apple-system"/>
              </a:rPr>
              <a:t>5. Overall the trial showed positive significant result.</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3122612"/>
            <a:ext cx="10559338" cy="3120533"/>
          </a:xfrm>
        </p:spPr>
        <p:txBody>
          <a:bodyPr/>
          <a:lstStyle/>
          <a:p>
            <a:r>
              <a:rPr lang="en-AU" dirty="0"/>
              <a:t>Category</a:t>
            </a:r>
          </a:p>
          <a:p>
            <a:r>
              <a:rPr lang="en-US" sz="1400" b="0" i="0" dirty="0">
                <a:effectLst/>
                <a:latin typeface="-apple-system"/>
              </a:rPr>
              <a:t>Conduct analysis on your client's transaction dataset and identify customer purchasing behaviors to generate insights and provide commercial recommendations.</a:t>
            </a:r>
          </a:p>
          <a:p>
            <a:r>
              <a:rPr lang="en-US" sz="1400" dirty="0">
                <a:latin typeface="-apple-system"/>
              </a:rPr>
              <a:t>Main goals of these tasks are:</a:t>
            </a:r>
          </a:p>
          <a:p>
            <a:r>
              <a:rPr lang="en-US" sz="1100" b="0" i="0" dirty="0">
                <a:effectLst/>
                <a:latin typeface="-apple-system"/>
              </a:rPr>
              <a:t>1</a:t>
            </a:r>
            <a:r>
              <a:rPr lang="en-US" sz="1400" b="0" i="0" dirty="0">
                <a:effectLst/>
                <a:latin typeface="-apple-system"/>
              </a:rPr>
              <a:t>. Examine transaction data - check for missing data, anomalies, outliers and clean them</a:t>
            </a:r>
            <a:br>
              <a:rPr lang="en-US" sz="1400" dirty="0"/>
            </a:br>
            <a:r>
              <a:rPr lang="en-US" sz="1400" b="0" i="0" dirty="0">
                <a:effectLst/>
                <a:latin typeface="-apple-system"/>
              </a:rPr>
              <a:t>2. Examine customer data - similar to above transaction data</a:t>
            </a:r>
            <a:br>
              <a:rPr lang="en-US" sz="1400" dirty="0"/>
            </a:br>
            <a:r>
              <a:rPr lang="en-US" sz="1400" b="0" i="0" dirty="0">
                <a:effectLst/>
                <a:latin typeface="-apple-system"/>
              </a:rPr>
              <a:t>3. Data analysis and customer segments - create charts and graphs, note trends and insights</a:t>
            </a:r>
            <a:br>
              <a:rPr lang="en-US" sz="1400" dirty="0"/>
            </a:br>
            <a:r>
              <a:rPr lang="en-US" sz="1400" b="0" i="0" dirty="0">
                <a:effectLst/>
                <a:latin typeface="-apple-system"/>
              </a:rPr>
              <a:t>4. Deep dive into customer segments - determine which segments should be targeted</a:t>
            </a:r>
            <a:endParaRPr lang="en-US" sz="1400" dirty="0">
              <a:latin typeface="-apple-system"/>
            </a:endParaRPr>
          </a:p>
          <a:p>
            <a:endParaRPr lang="en-AU" sz="1400"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50668" y="93921"/>
            <a:ext cx="11399963" cy="6086271"/>
          </a:xfrm>
        </p:spPr>
        <p:txBody>
          <a:bodyPr/>
          <a:lstStyle/>
          <a:p>
            <a:r>
              <a:rPr lang="en-AU" dirty="0"/>
              <a:t>Overview: your key callout for the category should be included here</a:t>
            </a:r>
          </a:p>
          <a:p>
            <a:endParaRPr lang="en-AU" dirty="0"/>
          </a:p>
          <a:p>
            <a:pPr marL="742950" marR="601980" lvl="1" indent="-285750" algn="just">
              <a:lnSpc>
                <a:spcPct val="101000"/>
              </a:lnSpc>
              <a:spcBef>
                <a:spcPts val="1175"/>
              </a:spcBef>
              <a:spcAft>
                <a:spcPts val="0"/>
              </a:spcAft>
              <a:buClr>
                <a:srgbClr val="000004"/>
              </a:buClr>
              <a:buSzPts val="2400"/>
              <a:buFont typeface="Arial" panose="020B0604020202020204" pitchFamily="34" charset="0"/>
              <a:buChar char="•"/>
              <a:tabLst>
                <a:tab pos="1351280" algn="l"/>
              </a:tabLst>
            </a:pP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The</a:t>
            </a:r>
            <a:r>
              <a:rPr lang="en-US" sz="2400" spc="-30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day</a:t>
            </a:r>
            <a:r>
              <a:rPr lang="en-US" sz="2400" spc="-31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with</a:t>
            </a:r>
            <a:r>
              <a:rPr lang="en-US" sz="2400" spc="-30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no</a:t>
            </a:r>
            <a:r>
              <a:rPr lang="en-US" sz="2400" spc="-30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transaction</a:t>
            </a:r>
            <a:r>
              <a:rPr lang="en-US" sz="2400" spc="-30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is</a:t>
            </a:r>
            <a:r>
              <a:rPr lang="en-US" sz="2400" spc="-30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a</a:t>
            </a:r>
            <a:r>
              <a:rPr lang="en-US" sz="2400" spc="-31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Christmas</a:t>
            </a:r>
            <a:r>
              <a:rPr lang="en-US" sz="2400" spc="-31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day</a:t>
            </a:r>
            <a:r>
              <a:rPr lang="en-US" sz="2400" spc="-30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that</a:t>
            </a:r>
            <a:r>
              <a:rPr lang="en-US" sz="2400" spc="-30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is</a:t>
            </a:r>
            <a:r>
              <a:rPr lang="en-US" sz="2400" spc="-30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when</a:t>
            </a:r>
            <a:r>
              <a:rPr lang="en-US" sz="2400" spc="-31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the</a:t>
            </a:r>
            <a:r>
              <a:rPr lang="en-US" sz="2400" spc="-30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store</a:t>
            </a:r>
            <a:r>
              <a:rPr lang="en-US" sz="2400" spc="-30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is closed</a:t>
            </a:r>
            <a:r>
              <a:rPr lang="en-US" sz="2400" spc="-46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hence</a:t>
            </a:r>
            <a:r>
              <a:rPr lang="en-US" sz="2400" spc="-46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there</a:t>
            </a:r>
            <a:r>
              <a:rPr lang="en-US" sz="2400" spc="-45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is</a:t>
            </a:r>
            <a:r>
              <a:rPr lang="en-US" sz="2400" spc="-46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a</a:t>
            </a:r>
            <a:r>
              <a:rPr lang="en-US" sz="2400" spc="-47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dip</a:t>
            </a:r>
            <a:r>
              <a:rPr lang="en-US" sz="2400" spc="-46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in</a:t>
            </a:r>
            <a:r>
              <a:rPr lang="en-US" sz="2400" spc="-47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sales</a:t>
            </a:r>
            <a:r>
              <a:rPr lang="en-US" sz="2400" spc="-46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on</a:t>
            </a:r>
            <a:r>
              <a:rPr lang="en-US" sz="2400" spc="-47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25</a:t>
            </a:r>
            <a:r>
              <a:rPr lang="en-US" sz="16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th</a:t>
            </a:r>
            <a:r>
              <a:rPr lang="en-US" sz="1600" spc="-20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December</a:t>
            </a:r>
            <a:r>
              <a:rPr lang="en-US" sz="2400" spc="-46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as</a:t>
            </a:r>
            <a:r>
              <a:rPr lang="en-US" sz="2400" spc="-46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shops</a:t>
            </a:r>
            <a:r>
              <a:rPr lang="en-US" sz="2400" spc="-46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were</a:t>
            </a:r>
            <a:r>
              <a:rPr lang="en-US" sz="2400" spc="-46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non- operational.</a:t>
            </a:r>
            <a:endParaRPr lang="en-IN" sz="1100" spc="-130" dirty="0">
              <a:effectLst/>
              <a:latin typeface="Gill Sans MT" panose="020B0604020202020204" pitchFamily="34" charset="0"/>
              <a:ea typeface="Arial" panose="020B0604020202020204" pitchFamily="34" charset="0"/>
              <a:cs typeface="Gill Sans MT" panose="020B0604020202020204" pitchFamily="34" charset="0"/>
            </a:endParaRPr>
          </a:p>
          <a:p>
            <a:pPr marL="742950" lvl="1" indent="-285750" algn="just">
              <a:spcBef>
                <a:spcPts val="1000"/>
              </a:spcBef>
              <a:spcAft>
                <a:spcPts val="0"/>
              </a:spcAft>
              <a:buClr>
                <a:srgbClr val="000004"/>
              </a:buClr>
              <a:buSzPts val="2400"/>
              <a:buFont typeface="Arial" panose="020B0604020202020204" pitchFamily="34" charset="0"/>
              <a:buChar char="•"/>
              <a:tabLst>
                <a:tab pos="1351280" algn="l"/>
              </a:tabLst>
            </a:pP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Sales</a:t>
            </a:r>
            <a:r>
              <a:rPr lang="en-US" sz="2400" spc="-41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increase</a:t>
            </a:r>
            <a:r>
              <a:rPr lang="en-US" sz="2400" spc="-41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steadily</a:t>
            </a:r>
            <a:r>
              <a:rPr lang="en-US" sz="2400" spc="-40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as</a:t>
            </a:r>
            <a:r>
              <a:rPr lang="en-US" sz="2400" spc="-41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the</a:t>
            </a:r>
            <a:r>
              <a:rPr lang="en-US" sz="2400" spc="-41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Christmas</a:t>
            </a:r>
            <a:r>
              <a:rPr lang="en-US" sz="2400" spc="-40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day</a:t>
            </a:r>
            <a:r>
              <a:rPr lang="en-US" sz="2400" spc="-42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approaches</a:t>
            </a:r>
            <a:r>
              <a:rPr lang="en-US" sz="2400" spc="-41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and</a:t>
            </a:r>
            <a:r>
              <a:rPr lang="en-US" sz="2400" spc="-42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return</a:t>
            </a:r>
            <a:r>
              <a:rPr lang="en-US" sz="2400" spc="-405"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 </a:t>
            </a:r>
            <a:r>
              <a:rPr lang="en-US" sz="2400" spc="-130" dirty="0">
                <a:solidFill>
                  <a:srgbClr val="000004"/>
                </a:solidFill>
                <a:effectLst/>
                <a:latin typeface="Lucida Sans" panose="020B0604020202020204" pitchFamily="34" charset="0"/>
                <a:ea typeface="Arial" panose="020B0604020202020204" pitchFamily="34" charset="0"/>
                <a:cs typeface="Gill Sans MT" panose="020B0604020202020204" pitchFamily="34" charset="0"/>
              </a:rPr>
              <a:t>again</a:t>
            </a:r>
            <a:endParaRPr lang="en-IN" sz="1100" spc="-130" dirty="0">
              <a:solidFill>
                <a:srgbClr val="000005"/>
              </a:solidFill>
              <a:latin typeface="Gill Sans MT" panose="020B0604020202020204" pitchFamily="34" charset="0"/>
              <a:ea typeface="Arial" panose="020B0604020202020204" pitchFamily="34" charset="0"/>
              <a:cs typeface="Gill Sans MT" panose="020B0604020202020204" pitchFamily="34" charset="0"/>
            </a:endParaRPr>
          </a:p>
          <a:p>
            <a:pPr lvl="1" algn="just">
              <a:spcBef>
                <a:spcPts val="1000"/>
              </a:spcBef>
              <a:spcAft>
                <a:spcPts val="0"/>
              </a:spcAft>
              <a:buClr>
                <a:srgbClr val="000004"/>
              </a:buClr>
              <a:buSzPts val="2400"/>
              <a:tabLst>
                <a:tab pos="1351280" algn="l"/>
              </a:tabLst>
            </a:pPr>
            <a:r>
              <a:rPr lang="en-IN" sz="1100" spc="-130" dirty="0">
                <a:solidFill>
                  <a:srgbClr val="000005"/>
                </a:solidFill>
                <a:effectLst/>
                <a:latin typeface="Gill Sans MT" panose="020B0604020202020204" pitchFamily="34" charset="0"/>
                <a:ea typeface="Gill Sans MT" panose="020B0604020202020204" pitchFamily="34" charset="0"/>
                <a:cs typeface="Gill Sans MT" panose="020B0604020202020204" pitchFamily="34" charset="0"/>
              </a:rPr>
              <a:t>            </a:t>
            </a:r>
            <a:r>
              <a:rPr lang="en-US" sz="2400" dirty="0">
                <a:solidFill>
                  <a:srgbClr val="000004"/>
                </a:solidFill>
                <a:effectLst/>
                <a:latin typeface="Lucida Sans" panose="020B0604020202020204" pitchFamily="34" charset="0"/>
                <a:ea typeface="Gill Sans MT" panose="020B0604020202020204" pitchFamily="34" charset="0"/>
                <a:cs typeface="Gill Sans MT" panose="020B0604020202020204" pitchFamily="34" charset="0"/>
              </a:rPr>
              <a:t>to early December sales level during New Year Eve.</a:t>
            </a:r>
          </a:p>
          <a:p>
            <a:pPr marL="1350645" algn="just">
              <a:spcBef>
                <a:spcPts val="55"/>
              </a:spcBef>
              <a:spcAft>
                <a:spcPts val="0"/>
              </a:spcAft>
            </a:pPr>
            <a:endParaRPr lang="en-US" dirty="0">
              <a:solidFill>
                <a:srgbClr val="000004"/>
              </a:solidFill>
              <a:latin typeface="Lucida Sans" panose="020B0604020202020204" pitchFamily="34" charset="0"/>
              <a:ea typeface="Gill Sans MT" panose="020B0604020202020204" pitchFamily="34" charset="0"/>
              <a:cs typeface="Gill Sans MT" panose="020B0604020202020204" pitchFamily="34" charset="0"/>
            </a:endParaRPr>
          </a:p>
          <a:p>
            <a:pPr marL="1350645" algn="just">
              <a:spcBef>
                <a:spcPts val="55"/>
              </a:spcBef>
              <a:spcAft>
                <a:spcPts val="0"/>
              </a:spcAft>
            </a:pPr>
            <a:endParaRPr lang="en-US" sz="2400" dirty="0">
              <a:solidFill>
                <a:srgbClr val="000004"/>
              </a:solidFill>
              <a:effectLst/>
              <a:latin typeface="Lucida Sans" panose="020B0604020202020204" pitchFamily="34" charset="0"/>
              <a:ea typeface="Gill Sans MT" panose="020B0604020202020204" pitchFamily="34" charset="0"/>
              <a:cs typeface="Gill Sans MT" panose="020B0604020202020204" pitchFamily="34" charset="0"/>
            </a:endParaRPr>
          </a:p>
          <a:p>
            <a:pPr marL="1350645" algn="just">
              <a:spcBef>
                <a:spcPts val="55"/>
              </a:spcBef>
              <a:spcAft>
                <a:spcPts val="0"/>
              </a:spcAft>
            </a:pPr>
            <a:endParaRPr lang="en-US" sz="2400" dirty="0">
              <a:solidFill>
                <a:srgbClr val="000004"/>
              </a:solidFill>
              <a:effectLst/>
              <a:latin typeface="Lucida Sans" panose="020B0604020202020204" pitchFamily="34" charset="0"/>
              <a:ea typeface="Gill Sans MT" panose="020B0604020202020204" pitchFamily="34" charset="0"/>
              <a:cs typeface="Gill Sans MT" panose="020B0604020202020204" pitchFamily="34" charset="0"/>
            </a:endParaRPr>
          </a:p>
          <a:p>
            <a:pPr marL="1350645" algn="just">
              <a:spcBef>
                <a:spcPts val="55"/>
              </a:spcBef>
              <a:spcAft>
                <a:spcPts val="0"/>
              </a:spcAft>
            </a:pPr>
            <a:endParaRPr lang="en-US" sz="2400" dirty="0">
              <a:solidFill>
                <a:srgbClr val="000004"/>
              </a:solidFill>
              <a:effectLst/>
              <a:latin typeface="Lucida Sans" panose="020B0604020202020204" pitchFamily="34" charset="0"/>
              <a:ea typeface="Gill Sans MT" panose="020B0604020202020204" pitchFamily="34" charset="0"/>
              <a:cs typeface="Gill Sans MT" panose="020B0604020202020204" pitchFamily="34" charset="0"/>
            </a:endParaRPr>
          </a:p>
          <a:p>
            <a:pPr marL="1350645" algn="just">
              <a:spcBef>
                <a:spcPts val="55"/>
              </a:spcBef>
              <a:spcAft>
                <a:spcPts val="0"/>
              </a:spcAft>
            </a:pPr>
            <a:endParaRPr lang="en-US" dirty="0">
              <a:solidFill>
                <a:srgbClr val="000004"/>
              </a:solidFill>
              <a:latin typeface="Lucida Sans" panose="020B0604020202020204" pitchFamily="34" charset="0"/>
              <a:ea typeface="Gill Sans MT" panose="020B0604020202020204" pitchFamily="34" charset="0"/>
              <a:cs typeface="Gill Sans MT" panose="020B0604020202020204" pitchFamily="34" charset="0"/>
            </a:endParaRPr>
          </a:p>
          <a:p>
            <a:pPr marL="1350645" algn="just">
              <a:spcBef>
                <a:spcPts val="55"/>
              </a:spcBef>
              <a:spcAft>
                <a:spcPts val="0"/>
              </a:spcAft>
            </a:pPr>
            <a:endParaRPr lang="en-IN" sz="1100" dirty="0">
              <a:effectLst/>
              <a:latin typeface="Gill Sans MT" panose="020B0604020202020204" pitchFamily="34" charset="0"/>
              <a:ea typeface="Gill Sans MT" panose="020B0604020202020204" pitchFamily="34" charset="0"/>
              <a:cs typeface="Gill Sans MT" panose="020B0604020202020204" pitchFamily="34" charset="0"/>
            </a:endParaRPr>
          </a:p>
          <a:p>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FE640DE9-E6F4-EE1F-3FD2-8D23BF6EA0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2859" y="3429000"/>
            <a:ext cx="10898779" cy="2596055"/>
          </a:xfrm>
          <a:prstGeom prst="rect">
            <a:avLst/>
          </a:prstGeom>
          <a:noFill/>
          <a:ln>
            <a:noFill/>
          </a:ln>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795328" cy="5705691"/>
          </a:xfrm>
        </p:spPr>
        <p:txBody>
          <a:bodyPr/>
          <a:lstStyle/>
          <a:p>
            <a:r>
              <a:rPr lang="en-AU" dirty="0"/>
              <a:t>This slide will be commentary on affluence and its effect on consumer buying for the category of chips</a:t>
            </a:r>
          </a:p>
          <a:p>
            <a:r>
              <a:rPr lang="en-US" b="1" i="0" dirty="0">
                <a:effectLst/>
                <a:latin typeface="-apple-system"/>
              </a:rPr>
              <a:t>The top 3 total sales contributor segment are (in order):</a:t>
            </a:r>
            <a:br>
              <a:rPr lang="en-US" dirty="0"/>
            </a:br>
            <a:r>
              <a:rPr lang="en-US" b="0" i="0" dirty="0">
                <a:effectLst/>
                <a:latin typeface="-apple-system"/>
              </a:rPr>
              <a:t>1.Older Families(Budget)</a:t>
            </a:r>
            <a:br>
              <a:rPr lang="en-US" dirty="0"/>
            </a:br>
            <a:r>
              <a:rPr lang="en-US" b="0" i="0" dirty="0">
                <a:effectLst/>
                <a:latin typeface="-apple-system"/>
              </a:rPr>
              <a:t>2.Young Singles/Couples </a:t>
            </a:r>
          </a:p>
          <a:p>
            <a:r>
              <a:rPr lang="en-US" b="0" i="0" dirty="0">
                <a:effectLst/>
                <a:latin typeface="-apple-system"/>
              </a:rPr>
              <a:t>(Mainstream)</a:t>
            </a:r>
            <a:br>
              <a:rPr lang="en-US" dirty="0"/>
            </a:br>
            <a:r>
              <a:rPr lang="en-US" b="0" i="0" dirty="0">
                <a:effectLst/>
                <a:latin typeface="-apple-system"/>
              </a:rPr>
              <a:t>3.Retirees (Mainstream)</a:t>
            </a:r>
          </a:p>
          <a:p>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a:extLst>
              <a:ext uri="{FF2B5EF4-FFF2-40B4-BE49-F238E27FC236}">
                <a16:creationId xmlns:a16="http://schemas.microsoft.com/office/drawing/2014/main" id="{F41023D8-9469-81C9-562E-569B02DD77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0579" y="1640517"/>
            <a:ext cx="6253656" cy="4309160"/>
          </a:xfrm>
          <a:prstGeom prst="rect">
            <a:avLst/>
          </a:prstGeom>
          <a:noFill/>
          <a:ln>
            <a:noFill/>
          </a:ln>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53371"/>
            <a:ext cx="11173701" cy="5747732"/>
          </a:xfrm>
        </p:spPr>
        <p:txBody>
          <a:bodyPr/>
          <a:lstStyle/>
          <a:p>
            <a:r>
              <a:rPr lang="en-AU" dirty="0"/>
              <a:t>Stretch: Try visualising the proportion of customers by affluence and life stage on this slide </a:t>
            </a:r>
          </a:p>
          <a:p>
            <a:r>
              <a:rPr lang="en-US" sz="1800" b="1" i="0" dirty="0" err="1">
                <a:effectLst/>
                <a:latin typeface="-apple-system"/>
              </a:rPr>
              <a:t>Midage</a:t>
            </a:r>
            <a:r>
              <a:rPr lang="en-US" sz="1800" b="1" i="0" dirty="0">
                <a:effectLst/>
                <a:latin typeface="-apple-system"/>
              </a:rPr>
              <a:t> singles/couples(Mainstream) and young singles/couples(Mainstream) are paying more per packets then other 2 premium customer Budgets &amp; Premium. This may be due to premium shoppers being more likely to buy healthy snacks and where chips are mostly used for entertainment purpose.</a:t>
            </a:r>
          </a:p>
          <a:p>
            <a:endParaRPr lang="en-US" sz="1800" b="1" dirty="0">
              <a:latin typeface="-apple-system"/>
            </a:endParaRPr>
          </a:p>
          <a:p>
            <a:endParaRPr lang="en-AU" sz="18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540E1F60-48D3-F7AB-D6ED-7B3542C267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0248" y="2303346"/>
            <a:ext cx="4849210" cy="3494193"/>
          </a:xfrm>
          <a:prstGeom prst="rect">
            <a:avLst/>
          </a:prstGeom>
          <a:noFill/>
          <a:ln>
            <a:noFill/>
          </a:ln>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162050" y="2901894"/>
            <a:ext cx="10601379" cy="3036450"/>
          </a:xfrm>
        </p:spPr>
        <p:txBody>
          <a:bodyPr/>
          <a:lstStyle/>
          <a:p>
            <a:r>
              <a:rPr lang="en-AU" dirty="0"/>
              <a:t>Trial store performance</a:t>
            </a:r>
          </a:p>
          <a:p>
            <a:r>
              <a:rPr lang="en-US" sz="1400" b="0" i="0" dirty="0">
                <a:solidFill>
                  <a:srgbClr val="000000"/>
                </a:solidFill>
                <a:effectLst/>
                <a:latin typeface="var(--jp-content-font-family)"/>
              </a:rPr>
              <a:t>Julia has asked us to evaluate the performance of a store trial which was performed in stores 77, 86 and 88.</a:t>
            </a:r>
            <a:endParaRPr lang="en-US" sz="1400" dirty="0">
              <a:solidFill>
                <a:srgbClr val="000000"/>
              </a:solidFill>
              <a:latin typeface="var(--jp-content-font-family)"/>
            </a:endParaRPr>
          </a:p>
          <a:p>
            <a:pPr algn="l"/>
            <a:r>
              <a:rPr lang="en-US" sz="1400" b="0" i="0" dirty="0">
                <a:solidFill>
                  <a:srgbClr val="000000"/>
                </a:solidFill>
                <a:effectLst/>
                <a:latin typeface="var(--jp-content-font-family)"/>
              </a:rPr>
              <a:t>This can be broken down by:</a:t>
            </a:r>
            <a:br>
              <a:rPr lang="en-US" sz="1400" b="0" i="0" dirty="0">
                <a:solidFill>
                  <a:srgbClr val="000000"/>
                </a:solidFill>
                <a:effectLst/>
                <a:latin typeface="var(--jp-content-font-family)"/>
              </a:rPr>
            </a:br>
            <a:r>
              <a:rPr lang="en-US" sz="1400" b="1" i="0" dirty="0">
                <a:solidFill>
                  <a:srgbClr val="000000"/>
                </a:solidFill>
                <a:effectLst/>
                <a:latin typeface="var(--jp-content-font-family)"/>
              </a:rPr>
              <a:t>1. Total Sales Revenue</a:t>
            </a:r>
            <a:br>
              <a:rPr lang="en-US" sz="1400" b="0" i="0" dirty="0">
                <a:solidFill>
                  <a:srgbClr val="000000"/>
                </a:solidFill>
                <a:effectLst/>
                <a:latin typeface="var(--jp-content-font-family)"/>
              </a:rPr>
            </a:br>
            <a:r>
              <a:rPr lang="en-US" sz="1400" b="1" i="0" dirty="0">
                <a:solidFill>
                  <a:srgbClr val="000000"/>
                </a:solidFill>
                <a:effectLst/>
                <a:latin typeface="var(--jp-content-font-family)"/>
              </a:rPr>
              <a:t>2. Total Number of Customers</a:t>
            </a:r>
            <a:br>
              <a:rPr lang="en-US" sz="1400" b="0" i="0" dirty="0">
                <a:solidFill>
                  <a:srgbClr val="000000"/>
                </a:solidFill>
                <a:effectLst/>
                <a:latin typeface="var(--jp-content-font-family)"/>
              </a:rPr>
            </a:br>
            <a:r>
              <a:rPr lang="en-US" sz="1400" b="1" i="0" dirty="0">
                <a:solidFill>
                  <a:srgbClr val="000000"/>
                </a:solidFill>
                <a:effectLst/>
                <a:latin typeface="var(--jp-content-font-family)"/>
              </a:rPr>
              <a:t>3. Average Number of Transactions per Customer</a:t>
            </a:r>
          </a:p>
          <a:p>
            <a:pPr algn="l"/>
            <a:r>
              <a:rPr lang="en-US" sz="1400" b="1" i="0" dirty="0">
                <a:solidFill>
                  <a:srgbClr val="000000"/>
                </a:solidFill>
                <a:effectLst/>
                <a:latin typeface="var(--jp-content-font-family)"/>
              </a:rPr>
              <a:t>Main areas of focus are:</a:t>
            </a:r>
          </a:p>
          <a:p>
            <a:pPr algn="l"/>
            <a:r>
              <a:rPr lang="en-US" sz="1400" b="1" i="0" dirty="0">
                <a:effectLst/>
                <a:latin typeface="-apple-system"/>
              </a:rPr>
              <a:t>1. Select control stores – Explore data, define metrics, visualize graphs</a:t>
            </a:r>
            <a:br>
              <a:rPr lang="en-US" sz="1400" dirty="0"/>
            </a:br>
            <a:r>
              <a:rPr lang="en-US" sz="1400" b="1" i="0" dirty="0">
                <a:effectLst/>
                <a:latin typeface="-apple-system"/>
              </a:rPr>
              <a:t>2. Assessment of the trial – insights/trends by comparing trial stores with control stores</a:t>
            </a:r>
            <a:br>
              <a:rPr lang="en-US" sz="1400" dirty="0"/>
            </a:br>
            <a:r>
              <a:rPr lang="en-US" sz="1400" b="1" i="0" dirty="0">
                <a:effectLst/>
                <a:latin typeface="-apple-system"/>
              </a:rPr>
              <a:t>3. Collate findings – summarize and provide recommendations</a:t>
            </a:r>
            <a:endParaRPr lang="en-US" sz="1400" b="1" i="0" dirty="0">
              <a:solidFill>
                <a:srgbClr val="000000"/>
              </a:solidFill>
              <a:effectLst/>
              <a:latin typeface="var(--jp-content-font-family)"/>
            </a:endParaRPr>
          </a:p>
          <a:p>
            <a:pPr algn="l"/>
            <a:endParaRPr lang="en-US" sz="1200" b="0" i="0" dirty="0">
              <a:solidFill>
                <a:srgbClr val="000000"/>
              </a:solidFill>
              <a:effectLst/>
              <a:latin typeface="var(--jp-content-font-family)"/>
            </a:endParaRPr>
          </a:p>
          <a:p>
            <a:endParaRPr lang="en-AU"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00819"/>
            <a:ext cx="10995025" cy="5737222"/>
          </a:xfrm>
        </p:spPr>
        <p:txBody>
          <a:bodyPr/>
          <a:lstStyle/>
          <a:p>
            <a:r>
              <a:rPr lang="en-AU" dirty="0"/>
              <a:t>Explanation of the control store vs other stores</a:t>
            </a:r>
          </a:p>
          <a:p>
            <a:pPr marR="604520" lvl="1" algn="just">
              <a:lnSpc>
                <a:spcPct val="101000"/>
              </a:lnSpc>
              <a:spcBef>
                <a:spcPts val="1175"/>
              </a:spcBef>
              <a:spcAft>
                <a:spcPts val="0"/>
              </a:spcAft>
              <a:buClr>
                <a:srgbClr val="000004"/>
              </a:buClr>
              <a:buSzPts val="2400"/>
              <a:tabLst>
                <a:tab pos="1351280" algn="l"/>
              </a:tabLst>
            </a:pP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We</a:t>
            </a:r>
            <a:r>
              <a:rPr lang="en-US" sz="2400" spc="-17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can</a:t>
            </a:r>
            <a:r>
              <a:rPr lang="en-US" sz="2400" spc="-17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see</a:t>
            </a:r>
            <a:r>
              <a:rPr lang="en-US" sz="2400" spc="-17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that</a:t>
            </a:r>
            <a:r>
              <a:rPr lang="en-US" sz="2400" spc="-16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Trial</a:t>
            </a:r>
            <a:r>
              <a:rPr lang="en-US" sz="2400" spc="-15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store</a:t>
            </a:r>
            <a:r>
              <a:rPr lang="en-US" sz="2400" spc="-16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77</a:t>
            </a:r>
            <a:r>
              <a:rPr lang="en-US" sz="2400" spc="-17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sales</a:t>
            </a:r>
            <a:r>
              <a:rPr lang="en-US" sz="2400" spc="-16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for</a:t>
            </a:r>
            <a:r>
              <a:rPr lang="en-US" sz="2400" spc="-16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Feb,</a:t>
            </a:r>
            <a:r>
              <a:rPr lang="en-US" sz="2400" spc="-16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March,</a:t>
            </a:r>
            <a:r>
              <a:rPr lang="en-US" sz="2400" spc="-16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and</a:t>
            </a:r>
            <a:r>
              <a:rPr lang="en-US" sz="2400" spc="-18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April</a:t>
            </a:r>
            <a:r>
              <a:rPr lang="en-US" sz="2400" spc="-17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exceeds 95%</a:t>
            </a:r>
            <a:r>
              <a:rPr lang="en-US" sz="2400" spc="-41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threshold</a:t>
            </a:r>
            <a:r>
              <a:rPr lang="en-US" sz="2400" spc="-40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of</a:t>
            </a:r>
            <a:r>
              <a:rPr lang="en-US" sz="2400" spc="-39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control</a:t>
            </a:r>
            <a:r>
              <a:rPr lang="en-US" sz="2400" spc="-40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store.</a:t>
            </a:r>
            <a:r>
              <a:rPr lang="en-US" sz="2400" spc="-40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Same</a:t>
            </a:r>
            <a:r>
              <a:rPr lang="en-US" sz="2400" spc="-40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goes</a:t>
            </a:r>
            <a:r>
              <a:rPr lang="en-US" sz="2400" spc="-40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to</a:t>
            </a:r>
            <a:r>
              <a:rPr lang="en-US" sz="2400" spc="-40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store</a:t>
            </a:r>
            <a:r>
              <a:rPr lang="en-US" sz="2400" spc="-40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86</a:t>
            </a:r>
            <a:r>
              <a:rPr lang="en-US" sz="2400" spc="-41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sales</a:t>
            </a:r>
            <a:r>
              <a:rPr lang="en-US" sz="2400" spc="-40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for</a:t>
            </a:r>
            <a:r>
              <a:rPr lang="en-US" sz="2400" spc="-40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all</a:t>
            </a:r>
            <a:r>
              <a:rPr lang="en-US" sz="2400" spc="-39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3</a:t>
            </a:r>
            <a:r>
              <a:rPr lang="en-US" sz="2400" spc="-405"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 </a:t>
            </a:r>
            <a:r>
              <a:rPr lang="en-US" sz="2400" spc="-130" dirty="0">
                <a:solidFill>
                  <a:srgbClr val="000004"/>
                </a:solidFill>
                <a:effectLst/>
                <a:latin typeface="Lucida Sans" panose="020B0602030504020204" pitchFamily="34" charset="0"/>
                <a:ea typeface="Arial" panose="020B0604020202020204" pitchFamily="34" charset="0"/>
                <a:cs typeface="Gill Sans MT" panose="020B0502020104020203" pitchFamily="34" charset="0"/>
              </a:rPr>
              <a:t>trial months.</a:t>
            </a:r>
            <a:endParaRPr lang="en-IN" sz="1100" spc="-130" dirty="0">
              <a:effectLst/>
              <a:latin typeface="Gill Sans MT" panose="020B0502020104020203" pitchFamily="34" charset="0"/>
              <a:ea typeface="Arial" panose="020B0604020202020204" pitchFamily="34" charset="0"/>
              <a:cs typeface="Gill Sans MT" panose="020B0502020104020203" pitchFamily="34" charset="0"/>
            </a:endParaRPr>
          </a:p>
          <a:p>
            <a:r>
              <a:rPr lang="en-US"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     Whereas</a:t>
            </a:r>
            <a:r>
              <a:rPr lang="en-US" sz="2400" spc="-23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 </a:t>
            </a:r>
            <a:r>
              <a:rPr lang="en-US"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trial</a:t>
            </a:r>
            <a:r>
              <a:rPr lang="en-US" sz="2400" spc="-235"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 </a:t>
            </a:r>
            <a:r>
              <a:rPr lang="en-US"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store</a:t>
            </a:r>
            <a:r>
              <a:rPr lang="en-US" sz="2400" spc="-235"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 </a:t>
            </a:r>
            <a:r>
              <a:rPr lang="en-US"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88</a:t>
            </a:r>
            <a:r>
              <a:rPr lang="en-US" sz="2400" spc="-22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 </a:t>
            </a:r>
            <a:r>
              <a:rPr lang="en-US"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sales</a:t>
            </a:r>
            <a:r>
              <a:rPr lang="en-US" sz="2400" spc="-25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 </a:t>
            </a:r>
            <a:r>
              <a:rPr lang="en-US"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increase</a:t>
            </a:r>
            <a:r>
              <a:rPr lang="en-US" sz="2400" spc="-2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 </a:t>
            </a:r>
            <a:r>
              <a:rPr lang="en-US"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is</a:t>
            </a:r>
            <a:r>
              <a:rPr lang="en-US" sz="2400" spc="-23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 </a:t>
            </a:r>
            <a:r>
              <a:rPr lang="en-US"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insignificant</a:t>
            </a:r>
            <a:r>
              <a:rPr lang="en-AU" sz="2400" dirty="0">
                <a:solidFill>
                  <a:srgbClr val="000004"/>
                </a:solidFill>
                <a:effectLst/>
                <a:latin typeface="Lucida Sans" panose="020B0602030504020204" pitchFamily="34" charset="0"/>
                <a:ea typeface="Gill Sans MT" panose="020B0502020104020203" pitchFamily="34" charset="0"/>
                <a:cs typeface="Gill Sans MT" panose="020B0502020104020203" pitchFamily="34" charset="0"/>
              </a:rPr>
              <a:t>.</a:t>
            </a:r>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image6.jpeg">
            <a:extLst>
              <a:ext uri="{FF2B5EF4-FFF2-40B4-BE49-F238E27FC236}">
                <a16:creationId xmlns:a16="http://schemas.microsoft.com/office/drawing/2014/main" id="{85162FC7-05D4-E6DD-9BB7-2103CE08EEAB}"/>
              </a:ext>
            </a:extLst>
          </p:cNvPr>
          <p:cNvPicPr>
            <a:picLocks noChangeAspect="1"/>
          </p:cNvPicPr>
          <p:nvPr/>
        </p:nvPicPr>
        <p:blipFill>
          <a:blip r:embed="rId3" cstate="print"/>
          <a:stretch>
            <a:fillRect/>
          </a:stretch>
        </p:blipFill>
        <p:spPr>
          <a:xfrm>
            <a:off x="1363028" y="2453586"/>
            <a:ext cx="10075545" cy="3338195"/>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6386</TotalTime>
  <Words>1060</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Roboto</vt:lpstr>
      <vt:lpstr>Calibri</vt:lpstr>
      <vt:lpstr>Roboto Medium</vt:lpstr>
      <vt:lpstr>var(--jp-content-font-family)</vt:lpstr>
      <vt:lpstr>Arial</vt:lpstr>
      <vt:lpstr>Gill Sans MT</vt:lpstr>
      <vt:lpstr>Lucida Sans</vt:lpstr>
      <vt:lpstr>Roboto Light</vt:lpstr>
      <vt:lpstr>-apple-system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Aravind</cp:lastModifiedBy>
  <cp:revision>465</cp:revision>
  <dcterms:created xsi:type="dcterms:W3CDTF">2018-02-07T23:23:24Z</dcterms:created>
  <dcterms:modified xsi:type="dcterms:W3CDTF">2023-01-17T08:37:34Z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