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93" r:id="rId29"/>
    <p:sldId id="294" r:id="rId30"/>
    <p:sldId id="285" r:id="rId31"/>
    <p:sldId id="286" r:id="rId32"/>
    <p:sldId id="287" r:id="rId33"/>
    <p:sldId id="289" r:id="rId34"/>
    <p:sldId id="290" r:id="rId35"/>
    <p:sldId id="291" r:id="rId36"/>
    <p:sldId id="292" r:id="rId37"/>
    <p:sldId id="29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9107"/>
  </p:normalViewPr>
  <p:slideViewPr>
    <p:cSldViewPr snapToGrid="0" snapToObjects="1">
      <p:cViewPr>
        <p:scale>
          <a:sx n="86" d="100"/>
          <a:sy n="86" d="100"/>
        </p:scale>
        <p:origin x="105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CFC41B-D4DE-6946-866B-404D390D9DF6}" type="datetimeFigureOut">
              <a:rPr lang="en-US" smtClean="0"/>
              <a:t>11/15/16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49D68-58EC-1443-94CF-441F39DB0084}" type="slidenum">
              <a:rPr lang="en-US" smtClean="0"/>
              <a:t>‹#›</a:t>
            </a:fld>
            <a:endParaRPr lang="en-US"/>
          </a:p>
        </p:txBody>
      </p:sp>
    </p:spTree>
    <p:extLst>
      <p:ext uri="{BB962C8B-B14F-4D97-AF65-F5344CB8AC3E}">
        <p14:creationId xmlns:p14="http://schemas.microsoft.com/office/powerpoint/2010/main" val="1001984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We</a:t>
            </a:r>
            <a:r>
              <a:rPr lang="en-US" baseline="0" dirty="0" smtClean="0"/>
              <a:t> have created </a:t>
            </a:r>
            <a:r>
              <a:rPr lang="en-US" dirty="0" smtClean="0"/>
              <a:t>a binomial target variable which decides the credibility of a plan based on the average rate of the plan and number of benefits within the plan.</a:t>
            </a:r>
          </a:p>
          <a:p>
            <a:pPr lvl="0"/>
            <a:endParaRPr lang="en-US" dirty="0" smtClean="0"/>
          </a:p>
          <a:p>
            <a:pPr lvl="0"/>
            <a:r>
              <a:rPr lang="en-US" dirty="0" smtClean="0"/>
              <a:t>Then, we will try to find out a relationship between the target variable and other important parameters such as Business year, Plan Id, Issuer Id, Number of Benefits, Number of benefits covered by the issuer within Florida state, Number of essential health benefits, number of benefits mandated by the state, Number of benefits with quantitative limit and the average rate of premium for the health insurance plan.</a:t>
            </a:r>
          </a:p>
          <a:p>
            <a:endParaRPr lang="en-US" dirty="0"/>
          </a:p>
        </p:txBody>
      </p:sp>
      <p:sp>
        <p:nvSpPr>
          <p:cNvPr id="4" name="Slide Number Placeholder 3"/>
          <p:cNvSpPr>
            <a:spLocks noGrp="1"/>
          </p:cNvSpPr>
          <p:nvPr>
            <p:ph type="sldNum" sz="quarter" idx="10"/>
          </p:nvPr>
        </p:nvSpPr>
        <p:spPr/>
        <p:txBody>
          <a:bodyPr/>
          <a:lstStyle/>
          <a:p>
            <a:fld id="{EEB49D68-58EC-1443-94CF-441F39DB0084}" type="slidenum">
              <a:rPr lang="en-US" smtClean="0"/>
              <a:t>16</a:t>
            </a:fld>
            <a:endParaRPr lang="en-US"/>
          </a:p>
        </p:txBody>
      </p:sp>
    </p:spTree>
    <p:extLst>
      <p:ext uri="{BB962C8B-B14F-4D97-AF65-F5344CB8AC3E}">
        <p14:creationId xmlns:p14="http://schemas.microsoft.com/office/powerpoint/2010/main" val="1933862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In the previous</a:t>
            </a:r>
            <a:r>
              <a:rPr lang="en-IN" baseline="0" dirty="0" smtClean="0"/>
              <a:t> slides we have shown on how the count of plans are varying based for different co Insurance levels. </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And we just want to find the same details for different </a:t>
            </a:r>
            <a:r>
              <a:rPr lang="en-IN" dirty="0" smtClean="0"/>
              <a:t>Maximum Out of Pocket  levels.</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r>
              <a:rPr lang="en-IN" dirty="0" smtClean="0"/>
              <a:t>We</a:t>
            </a:r>
            <a:r>
              <a:rPr lang="en-IN" baseline="0" dirty="0" smtClean="0"/>
              <a:t> believe that Normally people will be choosing the plans based on Co Insurance levels , Co Pay Levels and the </a:t>
            </a:r>
            <a:r>
              <a:rPr lang="en-IN" dirty="0" smtClean="0"/>
              <a:t>Maximum Out of Pocket for Medical and Drug EHB Benefits </a:t>
            </a:r>
          </a:p>
          <a:p>
            <a:endParaRPr lang="en-IN" dirty="0" smtClean="0"/>
          </a:p>
          <a:p>
            <a:endParaRPr lang="en-IN" dirty="0"/>
          </a:p>
          <a:p>
            <a:r>
              <a:rPr lang="en-IN" dirty="0" err="1"/>
              <a:t>plandialysis</a:t>
            </a:r>
            <a:r>
              <a:rPr lang="en-IN" dirty="0"/>
              <a:t> &lt;- </a:t>
            </a:r>
            <a:r>
              <a:rPr lang="en-IN" dirty="0" err="1"/>
              <a:t>sqldf</a:t>
            </a:r>
            <a:r>
              <a:rPr lang="en-IN" dirty="0"/>
              <a:t>("select * from </a:t>
            </a:r>
            <a:r>
              <a:rPr lang="en-IN" dirty="0" err="1"/>
              <a:t>planattributes</a:t>
            </a:r>
            <a:r>
              <a:rPr lang="en-IN" dirty="0"/>
              <a:t> where </a:t>
            </a:r>
            <a:r>
              <a:rPr lang="en-IN" dirty="0" err="1"/>
              <a:t>standardcomponentid</a:t>
            </a:r>
            <a:r>
              <a:rPr lang="en-IN" dirty="0"/>
              <a:t> in (select </a:t>
            </a:r>
            <a:r>
              <a:rPr lang="en-IN" dirty="0" err="1"/>
              <a:t>standardcomponentid</a:t>
            </a:r>
            <a:r>
              <a:rPr lang="en-IN" dirty="0"/>
              <a:t> from </a:t>
            </a:r>
            <a:r>
              <a:rPr lang="en-IN" dirty="0" err="1"/>
              <a:t>benefitcostsharingdialysis</a:t>
            </a:r>
            <a:r>
              <a:rPr lang="en-IN" dirty="0"/>
              <a:t>)")</a:t>
            </a:r>
          </a:p>
          <a:p>
            <a:r>
              <a:rPr lang="en-IN" dirty="0" err="1"/>
              <a:t>colnames</a:t>
            </a:r>
            <a:r>
              <a:rPr lang="en-IN" dirty="0"/>
              <a:t>(</a:t>
            </a:r>
            <a:r>
              <a:rPr lang="en-IN" dirty="0" err="1"/>
              <a:t>plandialysis</a:t>
            </a:r>
            <a:r>
              <a:rPr lang="en-IN" dirty="0"/>
              <a:t>)</a:t>
            </a:r>
          </a:p>
          <a:p>
            <a:endParaRPr lang="en-IN" dirty="0"/>
          </a:p>
          <a:p>
            <a:r>
              <a:rPr lang="en-IN" dirty="0"/>
              <a:t>Variable Name:</a:t>
            </a:r>
            <a:r>
              <a:rPr lang="en-IN" baseline="0" dirty="0"/>
              <a:t> </a:t>
            </a:r>
            <a:r>
              <a:rPr lang="en-IN" dirty="0"/>
              <a:t>TEHBInnTier1FamilyMOOP</a:t>
            </a:r>
          </a:p>
          <a:p>
            <a:r>
              <a:rPr lang="en-IN" dirty="0"/>
              <a:t>Variable Definition:</a:t>
            </a:r>
            <a:r>
              <a:rPr lang="en-IN" baseline="0" dirty="0"/>
              <a:t> </a:t>
            </a:r>
            <a:r>
              <a:rPr lang="en-IN" dirty="0"/>
              <a:t>The dollar amount of the tier 1 in network, family out-of-pocket cost limit for medical and drug EHB benefits</a:t>
            </a:r>
          </a:p>
          <a:p>
            <a:r>
              <a:rPr lang="en-IN" dirty="0"/>
              <a:t>Variable Label:</a:t>
            </a:r>
            <a:r>
              <a:rPr lang="en-IN" baseline="0" dirty="0"/>
              <a:t> </a:t>
            </a:r>
            <a:r>
              <a:rPr lang="en-IN" dirty="0"/>
              <a:t>Maximum Out of Pocket for Medical and Drug EHB Benefits (Total), In Network (Tier 1), Family</a:t>
            </a:r>
          </a:p>
          <a:p>
            <a:r>
              <a:rPr lang="en-IN" dirty="0"/>
              <a:t>Field Name from Data Source:</a:t>
            </a:r>
            <a:r>
              <a:rPr lang="en-IN" baseline="0" dirty="0"/>
              <a:t> </a:t>
            </a:r>
            <a:r>
              <a:rPr lang="en-IN" dirty="0"/>
              <a:t>Maximum Out of Pocket for Medical and Drug EHB Benefits (Total), In Network (Tier 1), Family</a:t>
            </a:r>
          </a:p>
          <a:p>
            <a:r>
              <a:rPr lang="en-IN" dirty="0"/>
              <a:t>Comments:</a:t>
            </a:r>
            <a:r>
              <a:rPr lang="en-IN" baseline="0" dirty="0"/>
              <a:t> </a:t>
            </a:r>
            <a:r>
              <a:rPr lang="en-IN" dirty="0"/>
              <a:t>This field is only applicable for plans with combined medical and drug MOOP limits; this field will be blank for dental</a:t>
            </a:r>
          </a:p>
          <a:p>
            <a:endParaRPr lang="en-IN" dirty="0"/>
          </a:p>
          <a:p>
            <a:r>
              <a:rPr lang="en-IN" dirty="0"/>
              <a:t>unique(</a:t>
            </a:r>
            <a:r>
              <a:rPr lang="en-IN" dirty="0" err="1"/>
              <a:t>planattributestest$MedicalDrugDeductiblesIntegrated</a:t>
            </a:r>
            <a:r>
              <a:rPr lang="en-IN" dirty="0"/>
              <a:t>)</a:t>
            </a:r>
          </a:p>
          <a:p>
            <a:r>
              <a:rPr lang="en-IN" dirty="0"/>
              <a:t>unique(</a:t>
            </a:r>
            <a:r>
              <a:rPr lang="en-IN" dirty="0" err="1"/>
              <a:t>planattributes$PlanType</a:t>
            </a:r>
            <a:r>
              <a:rPr lang="en-IN" dirty="0"/>
              <a:t>)</a:t>
            </a:r>
          </a:p>
          <a:p>
            <a:r>
              <a:rPr lang="en-IN" dirty="0"/>
              <a:t>unique(</a:t>
            </a:r>
            <a:r>
              <a:rPr lang="en-IN" dirty="0" err="1"/>
              <a:t>planattributes$MarketCoverage</a:t>
            </a:r>
            <a:r>
              <a:rPr lang="en-IN" dirty="0"/>
              <a:t>)</a:t>
            </a:r>
          </a:p>
          <a:p>
            <a:r>
              <a:rPr lang="en-IN" dirty="0"/>
              <a:t>unique(</a:t>
            </a:r>
            <a:r>
              <a:rPr lang="en-IN" dirty="0" err="1"/>
              <a:t>planattributes$TEHBOutOfNetFamilyMOOP</a:t>
            </a:r>
            <a:r>
              <a:rPr lang="en-IN" dirty="0"/>
              <a:t>)</a:t>
            </a:r>
          </a:p>
          <a:p>
            <a:endParaRPr lang="en-IN" dirty="0"/>
          </a:p>
          <a:p>
            <a:r>
              <a:rPr lang="en-IN" dirty="0" err="1"/>
              <a:t>plandialysistest</a:t>
            </a:r>
            <a:r>
              <a:rPr lang="en-IN" dirty="0"/>
              <a:t> &lt;- </a:t>
            </a:r>
            <a:r>
              <a:rPr lang="en-IN" dirty="0" err="1"/>
              <a:t>plandialysis</a:t>
            </a:r>
            <a:r>
              <a:rPr lang="en-IN" dirty="0"/>
              <a:t>[,c(2,3,4,5,9,59,32,89,159,60,61,62,63,64,101,102,103,105,108,109,110,111,113,114,115,117,118,134,135)]</a:t>
            </a:r>
          </a:p>
          <a:p>
            <a:r>
              <a:rPr lang="en-IN" dirty="0" err="1"/>
              <a:t>colnames</a:t>
            </a:r>
            <a:r>
              <a:rPr lang="en-IN" dirty="0"/>
              <a:t>(</a:t>
            </a:r>
            <a:r>
              <a:rPr lang="en-IN" dirty="0" err="1"/>
              <a:t>plandialysistest</a:t>
            </a:r>
            <a:r>
              <a:rPr lang="en-IN" dirty="0"/>
              <a:t>)</a:t>
            </a:r>
          </a:p>
          <a:p>
            <a:endParaRPr lang="en-IN" dirty="0"/>
          </a:p>
          <a:p>
            <a:r>
              <a:rPr lang="en-IN" dirty="0" err="1"/>
              <a:t>plandialysistest</a:t>
            </a:r>
            <a:r>
              <a:rPr lang="en-IN" dirty="0"/>
              <a:t> &lt;- </a:t>
            </a:r>
            <a:r>
              <a:rPr lang="en-IN" dirty="0" err="1"/>
              <a:t>plandialysistest</a:t>
            </a:r>
            <a:r>
              <a:rPr lang="en-IN" dirty="0"/>
              <a:t>[,c(4,29,3,28,27,26,23,24,1,2,6,7,8,9,15)]</a:t>
            </a:r>
          </a:p>
          <a:p>
            <a:r>
              <a:rPr lang="en-IN" dirty="0" err="1"/>
              <a:t>colnames</a:t>
            </a:r>
            <a:r>
              <a:rPr lang="en-IN" dirty="0"/>
              <a:t>(</a:t>
            </a:r>
            <a:r>
              <a:rPr lang="en-IN" dirty="0" err="1"/>
              <a:t>plandialysistest</a:t>
            </a:r>
            <a:r>
              <a:rPr lang="en-IN" dirty="0"/>
              <a:t>)</a:t>
            </a:r>
          </a:p>
          <a:p>
            <a:endParaRPr lang="en-IN" dirty="0"/>
          </a:p>
          <a:p>
            <a:r>
              <a:rPr lang="en-IN" dirty="0"/>
              <a:t>unique(plandialysistest$TEHBInnTier1FamilyMOOP)</a:t>
            </a:r>
          </a:p>
          <a:p>
            <a:endParaRPr lang="en-IN" dirty="0"/>
          </a:p>
          <a:p>
            <a:r>
              <a:rPr lang="en-IN" dirty="0"/>
              <a:t>## removing dollar symbol and comma</a:t>
            </a:r>
          </a:p>
          <a:p>
            <a:endParaRPr lang="en-IN" dirty="0"/>
          </a:p>
          <a:p>
            <a:r>
              <a:rPr lang="en-IN" dirty="0"/>
              <a:t>plandialysistest$TEHBInnTier1FamilyMOOP&lt;- </a:t>
            </a:r>
            <a:r>
              <a:rPr lang="en-IN" dirty="0" err="1"/>
              <a:t>gsub</a:t>
            </a:r>
            <a:r>
              <a:rPr lang="en-IN" dirty="0"/>
              <a:t>(',', '', plandialysistest$TEHBInnTier1FamilyMOOP)</a:t>
            </a:r>
          </a:p>
          <a:p>
            <a:r>
              <a:rPr lang="en-IN" dirty="0"/>
              <a:t>plandialysistest$TEHBInnTier1FamilyMOOP&lt;- </a:t>
            </a:r>
            <a:r>
              <a:rPr lang="en-IN" dirty="0" err="1"/>
              <a:t>gsub</a:t>
            </a:r>
            <a:r>
              <a:rPr lang="en-IN" dirty="0"/>
              <a:t>('\\$', '', plandialysistest$TEHBInnTier1FamilyMOOP)</a:t>
            </a:r>
          </a:p>
          <a:p>
            <a:r>
              <a:rPr lang="en-IN" dirty="0"/>
              <a:t>unique(plandialysistest$TEHBInnTier1FamilyMOOP)</a:t>
            </a:r>
          </a:p>
          <a:p>
            <a:endParaRPr lang="en-IN" dirty="0"/>
          </a:p>
          <a:p>
            <a:r>
              <a:rPr lang="en-IN" dirty="0" err="1"/>
              <a:t>plandialysistest</a:t>
            </a:r>
            <a:r>
              <a:rPr lang="en-IN" dirty="0"/>
              <a:t> &lt;- subset(</a:t>
            </a:r>
            <a:r>
              <a:rPr lang="en-IN" dirty="0" err="1"/>
              <a:t>plandialysistest</a:t>
            </a:r>
            <a:r>
              <a:rPr lang="en-IN" dirty="0"/>
              <a:t>, (plandialysistest$TEHBInnTier1FamilyMOOP != "Not Applicable"))</a:t>
            </a:r>
          </a:p>
          <a:p>
            <a:r>
              <a:rPr lang="en-IN" dirty="0"/>
              <a:t>unique(plandialysistest$TEHBInnTier1FamilyMOOP)</a:t>
            </a:r>
          </a:p>
          <a:p>
            <a:r>
              <a:rPr lang="en-IN" dirty="0"/>
              <a:t>  </a:t>
            </a:r>
          </a:p>
          <a:p>
            <a:r>
              <a:rPr lang="en-IN" dirty="0"/>
              <a:t>statdialysis1 &lt;- </a:t>
            </a:r>
            <a:r>
              <a:rPr lang="en-IN" dirty="0" err="1"/>
              <a:t>sqldf</a:t>
            </a:r>
            <a:r>
              <a:rPr lang="en-IN" dirty="0"/>
              <a:t>("select </a:t>
            </a:r>
            <a:r>
              <a:rPr lang="en-IN" dirty="0" err="1"/>
              <a:t>businessyear</a:t>
            </a:r>
            <a:r>
              <a:rPr lang="en-IN" dirty="0"/>
              <a:t>, statecode,TEHBInnTier1FamilyMOOP, count(</a:t>
            </a:r>
            <a:r>
              <a:rPr lang="en-IN" dirty="0" err="1"/>
              <a:t>standardcomponentid</a:t>
            </a:r>
            <a:r>
              <a:rPr lang="en-IN" dirty="0"/>
              <a:t>)</a:t>
            </a:r>
          </a:p>
          <a:p>
            <a:r>
              <a:rPr lang="en-IN" dirty="0"/>
              <a:t>                        from </a:t>
            </a:r>
            <a:r>
              <a:rPr lang="en-IN" dirty="0" err="1"/>
              <a:t>plandialysistest</a:t>
            </a:r>
            <a:endParaRPr lang="en-IN" dirty="0"/>
          </a:p>
          <a:p>
            <a:r>
              <a:rPr lang="en-IN" dirty="0"/>
              <a:t>                        group by </a:t>
            </a:r>
            <a:r>
              <a:rPr lang="en-IN" dirty="0" err="1"/>
              <a:t>businessyear</a:t>
            </a:r>
            <a:r>
              <a:rPr lang="en-IN" dirty="0"/>
              <a:t>, statecode,TEHBInnTier1FamilyMOOP ")</a:t>
            </a:r>
          </a:p>
          <a:p>
            <a:endParaRPr lang="en-IN" dirty="0"/>
          </a:p>
          <a:p>
            <a:r>
              <a:rPr lang="en-IN" dirty="0"/>
              <a:t>statdialysis2 &lt;- </a:t>
            </a:r>
            <a:r>
              <a:rPr lang="en-IN" dirty="0" err="1"/>
              <a:t>sqldf</a:t>
            </a:r>
            <a:r>
              <a:rPr lang="en-IN" dirty="0"/>
              <a:t>("select </a:t>
            </a:r>
            <a:r>
              <a:rPr lang="en-IN" dirty="0" err="1"/>
              <a:t>businessyear</a:t>
            </a:r>
            <a:r>
              <a:rPr lang="en-IN" dirty="0"/>
              <a:t>, TEHBInnTier1FamilyMOOP, count(</a:t>
            </a:r>
            <a:r>
              <a:rPr lang="en-IN" dirty="0" err="1"/>
              <a:t>standardcomponentid</a:t>
            </a:r>
            <a:r>
              <a:rPr lang="en-IN" dirty="0"/>
              <a:t>)</a:t>
            </a:r>
          </a:p>
          <a:p>
            <a:r>
              <a:rPr lang="en-IN" dirty="0"/>
              <a:t>                        from </a:t>
            </a:r>
            <a:r>
              <a:rPr lang="en-IN" dirty="0" err="1"/>
              <a:t>plandialysistest</a:t>
            </a:r>
            <a:endParaRPr lang="en-IN" dirty="0"/>
          </a:p>
          <a:p>
            <a:r>
              <a:rPr lang="en-IN" dirty="0"/>
              <a:t>                        group by </a:t>
            </a:r>
            <a:r>
              <a:rPr lang="en-IN" dirty="0" err="1"/>
              <a:t>businessyear</a:t>
            </a:r>
            <a:r>
              <a:rPr lang="en-IN" dirty="0"/>
              <a:t>, TEHBInnTier1FamilyMOOP ")</a:t>
            </a:r>
          </a:p>
          <a:p>
            <a:endParaRPr lang="en-IN" dirty="0"/>
          </a:p>
          <a:p>
            <a:r>
              <a:rPr lang="en-IN" dirty="0"/>
              <a:t>statdialysis3 &lt;- </a:t>
            </a:r>
            <a:r>
              <a:rPr lang="en-IN" dirty="0" err="1"/>
              <a:t>sqldf</a:t>
            </a:r>
            <a:r>
              <a:rPr lang="en-IN" dirty="0"/>
              <a:t>("select </a:t>
            </a:r>
            <a:r>
              <a:rPr lang="en-IN" dirty="0" err="1"/>
              <a:t>businessyear</a:t>
            </a:r>
            <a:r>
              <a:rPr lang="en-IN" dirty="0"/>
              <a:t>, TEHBInnTier1FamilyMOOP, count(</a:t>
            </a:r>
            <a:r>
              <a:rPr lang="en-IN" dirty="0" err="1"/>
              <a:t>standardcomponentid</a:t>
            </a:r>
            <a:r>
              <a:rPr lang="en-IN" dirty="0"/>
              <a:t>) as </a:t>
            </a:r>
            <a:r>
              <a:rPr lang="en-IN" dirty="0" err="1"/>
              <a:t>countofplanids</a:t>
            </a:r>
            <a:endParaRPr lang="en-IN" dirty="0"/>
          </a:p>
          <a:p>
            <a:r>
              <a:rPr lang="en-IN" dirty="0"/>
              <a:t>                        from </a:t>
            </a:r>
            <a:r>
              <a:rPr lang="en-IN" dirty="0" err="1"/>
              <a:t>plandialysistest</a:t>
            </a:r>
            <a:endParaRPr lang="en-IN" dirty="0"/>
          </a:p>
          <a:p>
            <a:r>
              <a:rPr lang="en-IN" dirty="0"/>
              <a:t>                        where TEHBInnTier1FamilyMOOP &gt;0</a:t>
            </a:r>
          </a:p>
          <a:p>
            <a:r>
              <a:rPr lang="en-IN" dirty="0"/>
              <a:t>                       group by </a:t>
            </a:r>
            <a:r>
              <a:rPr lang="en-IN" dirty="0" err="1"/>
              <a:t>businessyear</a:t>
            </a:r>
            <a:r>
              <a:rPr lang="en-IN" dirty="0"/>
              <a:t>, TEHBInnTier1FamilyMOOP ")</a:t>
            </a:r>
          </a:p>
          <a:p>
            <a:endParaRPr lang="en-IN" dirty="0"/>
          </a:p>
          <a:p>
            <a:r>
              <a:rPr lang="en-IN" dirty="0"/>
              <a:t>statdialysis4 &lt;- </a:t>
            </a:r>
            <a:r>
              <a:rPr lang="en-IN" dirty="0" err="1"/>
              <a:t>sqldf</a:t>
            </a:r>
            <a:r>
              <a:rPr lang="en-IN" dirty="0"/>
              <a:t>("select </a:t>
            </a:r>
            <a:r>
              <a:rPr lang="en-IN" dirty="0" err="1"/>
              <a:t>businessyear</a:t>
            </a:r>
            <a:r>
              <a:rPr lang="en-IN" dirty="0"/>
              <a:t>, statecode,TEHBInnTier1FamilyMOOP, count(</a:t>
            </a:r>
            <a:r>
              <a:rPr lang="en-IN" dirty="0" err="1"/>
              <a:t>standardcomponentid</a:t>
            </a:r>
            <a:r>
              <a:rPr lang="en-IN" dirty="0"/>
              <a:t>)</a:t>
            </a:r>
          </a:p>
          <a:p>
            <a:r>
              <a:rPr lang="en-IN" dirty="0"/>
              <a:t>                        from </a:t>
            </a:r>
            <a:r>
              <a:rPr lang="en-IN" dirty="0" err="1"/>
              <a:t>plandialysistest</a:t>
            </a:r>
            <a:endParaRPr lang="en-IN" dirty="0"/>
          </a:p>
          <a:p>
            <a:r>
              <a:rPr lang="en-IN" dirty="0"/>
              <a:t>                        where TEHBInnTier1FamilyMOOP &gt;0</a:t>
            </a:r>
          </a:p>
          <a:p>
            <a:r>
              <a:rPr lang="en-IN" dirty="0"/>
              <a:t>                        group by </a:t>
            </a:r>
            <a:r>
              <a:rPr lang="en-IN" dirty="0" err="1"/>
              <a:t>businessyear</a:t>
            </a:r>
            <a:r>
              <a:rPr lang="en-IN" dirty="0"/>
              <a:t>, statecode,TEHBInnTier1FamilyMOOP</a:t>
            </a:r>
          </a:p>
          <a:p>
            <a:r>
              <a:rPr lang="en-IN" dirty="0"/>
              <a:t>                        order by </a:t>
            </a:r>
            <a:r>
              <a:rPr lang="en-IN" dirty="0" err="1"/>
              <a:t>statecode</a:t>
            </a:r>
            <a:r>
              <a:rPr lang="en-IN" dirty="0"/>
              <a:t>, </a:t>
            </a:r>
            <a:r>
              <a:rPr lang="en-IN" dirty="0" err="1"/>
              <a:t>businessyear</a:t>
            </a:r>
            <a:r>
              <a:rPr lang="en-IN" dirty="0"/>
              <a:t>")</a:t>
            </a:r>
          </a:p>
          <a:p>
            <a:r>
              <a:rPr lang="en-IN" dirty="0"/>
              <a:t>options(</a:t>
            </a:r>
            <a:r>
              <a:rPr lang="en-IN" dirty="0" err="1"/>
              <a:t>scipen</a:t>
            </a:r>
            <a:r>
              <a:rPr lang="en-IN" dirty="0"/>
              <a:t>=999)</a:t>
            </a:r>
          </a:p>
          <a:p>
            <a:endParaRPr lang="en-IN" dirty="0"/>
          </a:p>
          <a:p>
            <a:r>
              <a:rPr lang="en-IN" dirty="0"/>
              <a:t>year2014 &lt;- subset(statdialysis3, (statdialysis3$BusinessYear == 2014))</a:t>
            </a:r>
          </a:p>
          <a:p>
            <a:endParaRPr lang="en-IN" dirty="0"/>
          </a:p>
          <a:p>
            <a:r>
              <a:rPr lang="en-IN" dirty="0"/>
              <a:t>for(</a:t>
            </a:r>
            <a:r>
              <a:rPr lang="en-IN" dirty="0" err="1"/>
              <a:t>i</a:t>
            </a:r>
            <a:r>
              <a:rPr lang="en-IN" dirty="0"/>
              <a:t> in 1: dim(year2014)[1])</a:t>
            </a:r>
          </a:p>
          <a:p>
            <a:r>
              <a:rPr lang="en-IN" dirty="0"/>
              <a:t>{</a:t>
            </a:r>
          </a:p>
          <a:p>
            <a:r>
              <a:rPr lang="en-IN" dirty="0"/>
              <a:t>  year2014$percentoftotal[</a:t>
            </a:r>
            <a:r>
              <a:rPr lang="en-IN" dirty="0" err="1"/>
              <a:t>i</a:t>
            </a:r>
            <a:r>
              <a:rPr lang="en-IN" dirty="0"/>
              <a:t>] &lt;- (((year2014$countofplanids[</a:t>
            </a:r>
            <a:r>
              <a:rPr lang="en-IN" dirty="0" err="1"/>
              <a:t>i</a:t>
            </a:r>
            <a:r>
              <a:rPr lang="en-IN" dirty="0"/>
              <a:t>])/ sum(year2014$countofplanids) ) * 100)</a:t>
            </a:r>
          </a:p>
          <a:p>
            <a:r>
              <a:rPr lang="en-IN" dirty="0"/>
              <a:t>}</a:t>
            </a:r>
          </a:p>
          <a:p>
            <a:endParaRPr lang="en-IN" dirty="0"/>
          </a:p>
          <a:p>
            <a:r>
              <a:rPr lang="en-IN" dirty="0"/>
              <a:t>year2015 &lt;- subset(statdialysis3, (statdialysis3$BusinessYear == 2015))</a:t>
            </a:r>
          </a:p>
          <a:p>
            <a:endParaRPr lang="en-IN" dirty="0"/>
          </a:p>
          <a:p>
            <a:r>
              <a:rPr lang="en-IN" dirty="0"/>
              <a:t>for(</a:t>
            </a:r>
            <a:r>
              <a:rPr lang="en-IN" dirty="0" err="1"/>
              <a:t>i</a:t>
            </a:r>
            <a:r>
              <a:rPr lang="en-IN" dirty="0"/>
              <a:t> in 1: dim(year2015)[1])</a:t>
            </a:r>
          </a:p>
          <a:p>
            <a:r>
              <a:rPr lang="en-IN" dirty="0"/>
              <a:t>{</a:t>
            </a:r>
          </a:p>
          <a:p>
            <a:r>
              <a:rPr lang="en-IN" dirty="0"/>
              <a:t>  year2015$percentoftotal[</a:t>
            </a:r>
            <a:r>
              <a:rPr lang="en-IN" dirty="0" err="1"/>
              <a:t>i</a:t>
            </a:r>
            <a:r>
              <a:rPr lang="en-IN" dirty="0"/>
              <a:t>] &lt;- (((year2015$countofplanids[</a:t>
            </a:r>
            <a:r>
              <a:rPr lang="en-IN" dirty="0" err="1"/>
              <a:t>i</a:t>
            </a:r>
            <a:r>
              <a:rPr lang="en-IN" dirty="0"/>
              <a:t>])/ sum(year2015$countofplanids) ) * 100)</a:t>
            </a:r>
          </a:p>
          <a:p>
            <a:r>
              <a:rPr lang="en-IN" dirty="0"/>
              <a:t>}</a:t>
            </a:r>
          </a:p>
          <a:p>
            <a:endParaRPr lang="en-IN" dirty="0"/>
          </a:p>
          <a:p>
            <a:r>
              <a:rPr lang="en-IN" dirty="0"/>
              <a:t>statdialysis5 &lt;- </a:t>
            </a:r>
            <a:r>
              <a:rPr lang="en-IN" dirty="0" err="1"/>
              <a:t>rbind</a:t>
            </a:r>
            <a:r>
              <a:rPr lang="en-IN" dirty="0"/>
              <a:t>(year2014,year2015)</a:t>
            </a:r>
          </a:p>
          <a:p>
            <a:endParaRPr lang="en-IN" dirty="0"/>
          </a:p>
          <a:p>
            <a:r>
              <a:rPr lang="en-IN" dirty="0"/>
              <a:t>## http://healthcoverageguide.org/reference-guide/coverage-types/plan-characteristics-and-types/</a:t>
            </a:r>
          </a:p>
          <a:p>
            <a:endParaRPr lang="en-IN" dirty="0"/>
          </a:p>
          <a:p>
            <a:r>
              <a:rPr lang="en-IN" dirty="0"/>
              <a:t>write.xlsx(statdialysis5,"A:/statdialysis5.xlsx")</a:t>
            </a:r>
          </a:p>
          <a:p>
            <a:endParaRPr lang="en-IN" dirty="0"/>
          </a:p>
          <a:p>
            <a:endParaRPr lang="en-IN" dirty="0"/>
          </a:p>
        </p:txBody>
      </p:sp>
      <p:sp>
        <p:nvSpPr>
          <p:cNvPr id="4" name="Slide Number Placeholder 3"/>
          <p:cNvSpPr>
            <a:spLocks noGrp="1"/>
          </p:cNvSpPr>
          <p:nvPr>
            <p:ph type="sldNum" sz="quarter" idx="10"/>
          </p:nvPr>
        </p:nvSpPr>
        <p:spPr/>
        <p:txBody>
          <a:bodyPr/>
          <a:lstStyle/>
          <a:p>
            <a:fld id="{0E3214F3-B911-4AA1-9627-472C76E51FB8}" type="slidenum">
              <a:rPr lang="en-IN" smtClean="0"/>
              <a:t>33</a:t>
            </a:fld>
            <a:endParaRPr lang="en-IN"/>
          </a:p>
        </p:txBody>
      </p:sp>
    </p:spTree>
    <p:extLst>
      <p:ext uri="{BB962C8B-B14F-4D97-AF65-F5344CB8AC3E}">
        <p14:creationId xmlns:p14="http://schemas.microsoft.com/office/powerpoint/2010/main" val="1193644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p:txBody>
      </p:sp>
      <p:sp>
        <p:nvSpPr>
          <p:cNvPr id="4" name="Slide Number Placeholder 3"/>
          <p:cNvSpPr>
            <a:spLocks noGrp="1"/>
          </p:cNvSpPr>
          <p:nvPr>
            <p:ph type="sldNum" sz="quarter" idx="10"/>
          </p:nvPr>
        </p:nvSpPr>
        <p:spPr/>
        <p:txBody>
          <a:bodyPr/>
          <a:lstStyle/>
          <a:p>
            <a:fld id="{EEB49D68-58EC-1443-94CF-441F39DB0084}" type="slidenum">
              <a:rPr lang="en-US" smtClean="0"/>
              <a:t>37</a:t>
            </a:fld>
            <a:endParaRPr lang="en-US"/>
          </a:p>
        </p:txBody>
      </p:sp>
    </p:spTree>
    <p:extLst>
      <p:ext uri="{BB962C8B-B14F-4D97-AF65-F5344CB8AC3E}">
        <p14:creationId xmlns:p14="http://schemas.microsoft.com/office/powerpoint/2010/main" val="1858850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49D68-58EC-1443-94CF-441F39DB0084}" type="slidenum">
              <a:rPr lang="en-US" smtClean="0"/>
              <a:t>18</a:t>
            </a:fld>
            <a:endParaRPr lang="en-US"/>
          </a:p>
        </p:txBody>
      </p:sp>
    </p:spTree>
    <p:extLst>
      <p:ext uri="{BB962C8B-B14F-4D97-AF65-F5344CB8AC3E}">
        <p14:creationId xmlns:p14="http://schemas.microsoft.com/office/powerpoint/2010/main" val="131055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Co-insurance is the percentage of amount to be paid after a fixed deductible amount whereas Co-pay is the fixed amount charge payable.</a:t>
            </a:r>
          </a:p>
          <a:p>
            <a:pPr lvl="0"/>
            <a:r>
              <a:rPr lang="en-US" dirty="0" smtClean="0"/>
              <a:t>Out of pocket limit is the maximum amount of money that an individual has to pay irrespective of the values of deductibles, copayments and coinsurance.</a:t>
            </a:r>
          </a:p>
          <a:p>
            <a:endParaRPr lang="en-US" dirty="0"/>
          </a:p>
        </p:txBody>
      </p:sp>
      <p:sp>
        <p:nvSpPr>
          <p:cNvPr id="4" name="Slide Number Placeholder 3"/>
          <p:cNvSpPr>
            <a:spLocks noGrp="1"/>
          </p:cNvSpPr>
          <p:nvPr>
            <p:ph type="sldNum" sz="quarter" idx="10"/>
          </p:nvPr>
        </p:nvSpPr>
        <p:spPr/>
        <p:txBody>
          <a:bodyPr/>
          <a:lstStyle/>
          <a:p>
            <a:fld id="{EEB49D68-58EC-1443-94CF-441F39DB0084}" type="slidenum">
              <a:rPr lang="en-US" smtClean="0"/>
              <a:t>25</a:t>
            </a:fld>
            <a:endParaRPr lang="en-US"/>
          </a:p>
        </p:txBody>
      </p:sp>
    </p:spTree>
    <p:extLst>
      <p:ext uri="{BB962C8B-B14F-4D97-AF65-F5344CB8AC3E}">
        <p14:creationId xmlns:p14="http://schemas.microsoft.com/office/powerpoint/2010/main" val="84656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 to get distinct benefits </a:t>
            </a:r>
            <a:r>
              <a:rPr lang="en-IN" dirty="0" err="1" smtClean="0"/>
              <a:t>avaliable</a:t>
            </a:r>
            <a:r>
              <a:rPr lang="en-IN" dirty="0" smtClean="0"/>
              <a:t> till now</a:t>
            </a:r>
          </a:p>
          <a:p>
            <a:r>
              <a:rPr lang="en-IN" dirty="0" err="1" smtClean="0"/>
              <a:t>distnbenefitname</a:t>
            </a:r>
            <a:r>
              <a:rPr lang="en-IN" dirty="0" smtClean="0"/>
              <a:t> &lt;- </a:t>
            </a:r>
            <a:r>
              <a:rPr lang="en-IN" dirty="0" err="1" smtClean="0"/>
              <a:t>sqldf</a:t>
            </a:r>
            <a:r>
              <a:rPr lang="en-IN" dirty="0" smtClean="0"/>
              <a:t>("select distinct  </a:t>
            </a:r>
            <a:r>
              <a:rPr lang="en-IN" dirty="0" err="1" smtClean="0"/>
              <a:t>benefitname</a:t>
            </a:r>
            <a:r>
              <a:rPr lang="en-IN" dirty="0" smtClean="0"/>
              <a:t> from </a:t>
            </a:r>
            <a:r>
              <a:rPr lang="en-IN" dirty="0" err="1" smtClean="0"/>
              <a:t>BenefitsCostSharingtest</a:t>
            </a:r>
            <a:r>
              <a:rPr lang="en-IN" dirty="0" smtClean="0"/>
              <a:t> ")</a:t>
            </a:r>
          </a:p>
          <a:p>
            <a:r>
              <a:rPr lang="en-IN" dirty="0" smtClean="0"/>
              <a:t>head(</a:t>
            </a:r>
            <a:r>
              <a:rPr lang="en-IN" dirty="0" err="1" smtClean="0"/>
              <a:t>distnbenefitname</a:t>
            </a:r>
            <a:r>
              <a:rPr lang="en-IN" dirty="0" smtClean="0"/>
              <a:t>)</a:t>
            </a:r>
          </a:p>
          <a:p>
            <a:endParaRPr lang="en-IN" dirty="0" smtClean="0"/>
          </a:p>
          <a:p>
            <a:r>
              <a:rPr lang="en-IN" dirty="0" smtClean="0"/>
              <a:t>## to get distinct </a:t>
            </a:r>
            <a:r>
              <a:rPr lang="en-IN" dirty="0" err="1" smtClean="0"/>
              <a:t>benefts</a:t>
            </a:r>
            <a:r>
              <a:rPr lang="en-IN" dirty="0" smtClean="0"/>
              <a:t> for each year</a:t>
            </a:r>
          </a:p>
          <a:p>
            <a:r>
              <a:rPr lang="en-IN" dirty="0" err="1" smtClean="0"/>
              <a:t>byrcntbenefitname</a:t>
            </a:r>
            <a:r>
              <a:rPr lang="en-IN" dirty="0" smtClean="0"/>
              <a:t> &lt;- </a:t>
            </a:r>
            <a:r>
              <a:rPr lang="en-IN" dirty="0" err="1" smtClean="0"/>
              <a:t>sqldf</a:t>
            </a:r>
            <a:r>
              <a:rPr lang="en-IN" dirty="0" smtClean="0"/>
              <a:t>("select </a:t>
            </a:r>
            <a:r>
              <a:rPr lang="en-IN" dirty="0" err="1" smtClean="0"/>
              <a:t>businessyear</a:t>
            </a:r>
            <a:r>
              <a:rPr lang="en-IN" dirty="0" smtClean="0"/>
              <a:t>, count(distinct </a:t>
            </a:r>
            <a:r>
              <a:rPr lang="en-IN" dirty="0" err="1" smtClean="0"/>
              <a:t>benefitname</a:t>
            </a:r>
            <a:r>
              <a:rPr lang="en-IN" dirty="0" smtClean="0"/>
              <a:t>) from </a:t>
            </a:r>
            <a:r>
              <a:rPr lang="en-IN" dirty="0" err="1" smtClean="0"/>
              <a:t>BenefitsCostSharingtest</a:t>
            </a:r>
            <a:r>
              <a:rPr lang="en-IN" dirty="0" smtClean="0"/>
              <a:t>  group by </a:t>
            </a:r>
            <a:r>
              <a:rPr lang="en-IN" dirty="0" err="1" smtClean="0"/>
              <a:t>businessyear</a:t>
            </a:r>
            <a:r>
              <a:rPr lang="en-IN" dirty="0" smtClean="0"/>
              <a:t>")</a:t>
            </a:r>
          </a:p>
          <a:p>
            <a:r>
              <a:rPr lang="en-IN" dirty="0" smtClean="0"/>
              <a:t>head(</a:t>
            </a:r>
            <a:r>
              <a:rPr lang="en-IN" dirty="0" err="1" smtClean="0"/>
              <a:t>byrcntbenefitname</a:t>
            </a:r>
            <a:r>
              <a:rPr lang="en-IN" dirty="0" smtClean="0"/>
              <a:t>)</a:t>
            </a:r>
          </a:p>
          <a:p>
            <a:endParaRPr lang="en-IN" dirty="0" smtClean="0"/>
          </a:p>
          <a:p>
            <a:r>
              <a:rPr lang="en-IN" dirty="0" smtClean="0"/>
              <a:t>## to get distinct </a:t>
            </a:r>
            <a:r>
              <a:rPr lang="en-IN" dirty="0" err="1" smtClean="0"/>
              <a:t>benefts</a:t>
            </a:r>
            <a:r>
              <a:rPr lang="en-IN" dirty="0" smtClean="0"/>
              <a:t> for each year and for each state</a:t>
            </a:r>
          </a:p>
          <a:p>
            <a:r>
              <a:rPr lang="en-IN" dirty="0" err="1" smtClean="0"/>
              <a:t>statedistinctsbenefitname</a:t>
            </a:r>
            <a:r>
              <a:rPr lang="en-IN" dirty="0" smtClean="0"/>
              <a:t> &lt;- </a:t>
            </a:r>
            <a:r>
              <a:rPr lang="en-IN" dirty="0" err="1" smtClean="0"/>
              <a:t>sqldf</a:t>
            </a:r>
            <a:r>
              <a:rPr lang="en-IN" dirty="0" smtClean="0"/>
              <a:t>("select </a:t>
            </a:r>
            <a:r>
              <a:rPr lang="en-IN" dirty="0" err="1" smtClean="0"/>
              <a:t>businessyear</a:t>
            </a:r>
            <a:r>
              <a:rPr lang="en-IN" dirty="0" smtClean="0"/>
              <a:t>, </a:t>
            </a:r>
            <a:r>
              <a:rPr lang="en-IN" dirty="0" err="1" smtClean="0"/>
              <a:t>statecode</a:t>
            </a:r>
            <a:r>
              <a:rPr lang="en-IN" dirty="0" smtClean="0"/>
              <a:t>, count(distinct </a:t>
            </a:r>
            <a:r>
              <a:rPr lang="en-IN" dirty="0" err="1" smtClean="0"/>
              <a:t>benefitname</a:t>
            </a:r>
            <a:r>
              <a:rPr lang="en-IN" dirty="0" smtClean="0"/>
              <a:t>) from </a:t>
            </a:r>
            <a:r>
              <a:rPr lang="en-IN" dirty="0" err="1" smtClean="0"/>
              <a:t>BenefitsCostSharingtest</a:t>
            </a:r>
            <a:r>
              <a:rPr lang="en-IN" dirty="0" smtClean="0"/>
              <a:t> group by </a:t>
            </a:r>
            <a:r>
              <a:rPr lang="en-IN" dirty="0" err="1" smtClean="0"/>
              <a:t>statecode</a:t>
            </a:r>
            <a:r>
              <a:rPr lang="en-IN" dirty="0" smtClean="0"/>
              <a:t>, </a:t>
            </a:r>
            <a:r>
              <a:rPr lang="en-IN" dirty="0" err="1" smtClean="0"/>
              <a:t>businessyear</a:t>
            </a:r>
            <a:r>
              <a:rPr lang="en-IN" dirty="0" smtClean="0"/>
              <a:t> ")</a:t>
            </a:r>
          </a:p>
          <a:p>
            <a:r>
              <a:rPr lang="en-IN" dirty="0" smtClean="0"/>
              <a:t>head(</a:t>
            </a:r>
            <a:r>
              <a:rPr lang="en-IN" dirty="0" err="1" smtClean="0"/>
              <a:t>statedistinctsbenefitname</a:t>
            </a:r>
            <a:r>
              <a:rPr lang="en-IN" dirty="0" smtClean="0"/>
              <a:t>)</a:t>
            </a:r>
          </a:p>
          <a:p>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sz="1200" dirty="0" smtClean="0"/>
              <a:t>For each state  and year, Count of distinct benefits and count of distinct plans available.</a:t>
            </a:r>
          </a:p>
          <a:p>
            <a:r>
              <a:rPr lang="en-IN" dirty="0" err="1" smtClean="0"/>
              <a:t>planidcnt</a:t>
            </a:r>
            <a:r>
              <a:rPr lang="en-IN" dirty="0" smtClean="0"/>
              <a:t> &lt;- </a:t>
            </a:r>
            <a:r>
              <a:rPr lang="en-IN" dirty="0" err="1" smtClean="0"/>
              <a:t>sqldf</a:t>
            </a:r>
            <a:r>
              <a:rPr lang="en-IN" dirty="0" smtClean="0"/>
              <a:t>("select </a:t>
            </a:r>
            <a:r>
              <a:rPr lang="en-IN" dirty="0" err="1" smtClean="0"/>
              <a:t>businessyear</a:t>
            </a:r>
            <a:r>
              <a:rPr lang="en-IN" dirty="0" smtClean="0"/>
              <a:t>, </a:t>
            </a:r>
            <a:r>
              <a:rPr lang="en-IN" dirty="0" err="1" smtClean="0"/>
              <a:t>statecode</a:t>
            </a:r>
            <a:r>
              <a:rPr lang="en-IN" dirty="0" smtClean="0"/>
              <a:t>, count(distinct </a:t>
            </a:r>
            <a:r>
              <a:rPr lang="en-IN" dirty="0" err="1" smtClean="0"/>
              <a:t>benefitname</a:t>
            </a:r>
            <a:r>
              <a:rPr lang="en-IN" dirty="0" smtClean="0"/>
              <a:t>), count(distinct </a:t>
            </a:r>
            <a:r>
              <a:rPr lang="en-IN" dirty="0" err="1" smtClean="0"/>
              <a:t>standardcomponentid</a:t>
            </a:r>
            <a:r>
              <a:rPr lang="en-IN" dirty="0" smtClean="0"/>
              <a:t>) from </a:t>
            </a:r>
            <a:r>
              <a:rPr lang="en-IN" dirty="0" err="1" smtClean="0"/>
              <a:t>BenefitsCostSharingtest</a:t>
            </a:r>
            <a:endParaRPr lang="en-IN" dirty="0" smtClean="0"/>
          </a:p>
          <a:p>
            <a:r>
              <a:rPr lang="en-IN" dirty="0" smtClean="0"/>
              <a:t>                   group by </a:t>
            </a:r>
            <a:r>
              <a:rPr lang="en-IN" dirty="0" err="1" smtClean="0"/>
              <a:t>businessyear,statecode</a:t>
            </a:r>
            <a:r>
              <a:rPr lang="en-IN" dirty="0" smtClean="0"/>
              <a:t>")</a:t>
            </a:r>
          </a:p>
          <a:p>
            <a:r>
              <a:rPr lang="en-IN" dirty="0" smtClean="0"/>
              <a:t>head(</a:t>
            </a:r>
            <a:r>
              <a:rPr lang="en-IN" dirty="0" err="1" smtClean="0"/>
              <a:t>planidcnt</a:t>
            </a:r>
            <a:r>
              <a:rPr lang="en-IN" dirty="0" smtClean="0"/>
              <a:t>)</a:t>
            </a:r>
          </a:p>
          <a:p>
            <a:r>
              <a:rPr lang="en-IN" dirty="0" smtClean="0"/>
              <a:t>------------------------------------------------------------------------------------------------------------------------------</a:t>
            </a:r>
          </a:p>
          <a:p>
            <a:r>
              <a:rPr lang="en-IN" dirty="0" smtClean="0"/>
              <a:t>planbenefits2 &lt;- </a:t>
            </a:r>
            <a:r>
              <a:rPr lang="en-IN" dirty="0" err="1" smtClean="0"/>
              <a:t>sqldf</a:t>
            </a:r>
            <a:r>
              <a:rPr lang="en-IN" dirty="0" smtClean="0"/>
              <a:t>("select </a:t>
            </a:r>
            <a:r>
              <a:rPr lang="en-IN" dirty="0" err="1" smtClean="0"/>
              <a:t>businessyear,statecode</a:t>
            </a:r>
            <a:r>
              <a:rPr lang="en-IN" dirty="0" smtClean="0"/>
              <a:t>, </a:t>
            </a:r>
            <a:r>
              <a:rPr lang="en-IN" dirty="0" err="1" smtClean="0"/>
              <a:t>planid</a:t>
            </a:r>
            <a:r>
              <a:rPr lang="en-IN" dirty="0" smtClean="0"/>
              <a:t>, count(*) from </a:t>
            </a:r>
            <a:r>
              <a:rPr lang="en-IN" dirty="0" err="1" smtClean="0"/>
              <a:t>BenefitsCostSharingtest</a:t>
            </a:r>
            <a:r>
              <a:rPr lang="en-IN" dirty="0" smtClean="0"/>
              <a:t>                        group by </a:t>
            </a:r>
            <a:r>
              <a:rPr lang="en-IN" dirty="0" err="1" smtClean="0"/>
              <a:t>businessyear,statecode</a:t>
            </a:r>
            <a:r>
              <a:rPr lang="en-IN" dirty="0" smtClean="0"/>
              <a:t>, </a:t>
            </a:r>
            <a:r>
              <a:rPr lang="en-IN" dirty="0" err="1" smtClean="0"/>
              <a:t>planid</a:t>
            </a:r>
            <a:r>
              <a:rPr lang="en-IN" dirty="0" smtClean="0"/>
              <a:t>                        order by </a:t>
            </a:r>
            <a:r>
              <a:rPr lang="en-IN" dirty="0" err="1" smtClean="0"/>
              <a:t>businessyear,statecode</a:t>
            </a:r>
            <a:r>
              <a:rPr lang="en-IN" dirty="0" smtClean="0"/>
              <a:t> ")head(planbenefits2)</a:t>
            </a:r>
          </a:p>
          <a:p>
            <a:endParaRPr lang="en-IN" dirty="0" smtClean="0"/>
          </a:p>
          <a:p>
            <a:r>
              <a:rPr lang="en-IN" dirty="0" err="1" smtClean="0"/>
              <a:t>planbenefits</a:t>
            </a:r>
            <a:r>
              <a:rPr lang="en-IN" dirty="0" smtClean="0"/>
              <a:t> &lt;- </a:t>
            </a:r>
            <a:r>
              <a:rPr lang="en-IN" dirty="0" err="1" smtClean="0"/>
              <a:t>sqldf</a:t>
            </a:r>
            <a:r>
              <a:rPr lang="en-IN" dirty="0" smtClean="0"/>
              <a:t>("select </a:t>
            </a:r>
            <a:r>
              <a:rPr lang="en-IN" dirty="0" err="1" smtClean="0"/>
              <a:t>businessyear,statecode</a:t>
            </a:r>
            <a:r>
              <a:rPr lang="en-IN" dirty="0" smtClean="0"/>
              <a:t>, </a:t>
            </a:r>
            <a:r>
              <a:rPr lang="en-IN" dirty="0" err="1" smtClean="0"/>
              <a:t>planid</a:t>
            </a:r>
            <a:r>
              <a:rPr lang="en-IN" dirty="0" smtClean="0"/>
              <a:t>, count(</a:t>
            </a:r>
            <a:r>
              <a:rPr lang="en-IN" dirty="0" err="1" smtClean="0"/>
              <a:t>ISCovered</a:t>
            </a:r>
            <a:r>
              <a:rPr lang="en-IN" dirty="0" smtClean="0"/>
              <a:t>) from </a:t>
            </a:r>
            <a:r>
              <a:rPr lang="en-IN" dirty="0" err="1" smtClean="0"/>
              <a:t>BenefitsCostSharingtest</a:t>
            </a:r>
            <a:r>
              <a:rPr lang="en-IN" dirty="0" smtClean="0"/>
              <a:t>                        where </a:t>
            </a:r>
            <a:r>
              <a:rPr lang="en-IN" dirty="0" err="1" smtClean="0"/>
              <a:t>IScovered</a:t>
            </a:r>
            <a:r>
              <a:rPr lang="en-IN" dirty="0" smtClean="0"/>
              <a:t> = 'Covered'                       group by </a:t>
            </a:r>
            <a:r>
              <a:rPr lang="en-IN" dirty="0" err="1" smtClean="0"/>
              <a:t>businessyear,statecode</a:t>
            </a:r>
            <a:r>
              <a:rPr lang="en-IN" dirty="0" smtClean="0"/>
              <a:t>, </a:t>
            </a:r>
            <a:r>
              <a:rPr lang="en-IN" dirty="0" err="1" smtClean="0"/>
              <a:t>planid</a:t>
            </a:r>
            <a:r>
              <a:rPr lang="en-IN" dirty="0" smtClean="0"/>
              <a:t>                        order by </a:t>
            </a:r>
            <a:r>
              <a:rPr lang="en-IN" dirty="0" err="1" smtClean="0"/>
              <a:t>businessyear,statecode</a:t>
            </a:r>
            <a:r>
              <a:rPr lang="en-IN" dirty="0" smtClean="0"/>
              <a:t> ")</a:t>
            </a:r>
          </a:p>
          <a:p>
            <a:r>
              <a:rPr lang="en-IN" dirty="0" smtClean="0"/>
              <a:t>head(</a:t>
            </a:r>
            <a:r>
              <a:rPr lang="en-IN" dirty="0" err="1" smtClean="0"/>
              <a:t>planbenefits</a:t>
            </a:r>
            <a:r>
              <a:rPr lang="en-IN" dirty="0" smtClean="0"/>
              <a:t>)</a:t>
            </a:r>
          </a:p>
          <a:p>
            <a:endParaRPr lang="en-IN" dirty="0" smtClean="0"/>
          </a:p>
          <a:p>
            <a:endParaRPr lang="en-IN" dirty="0" smtClean="0"/>
          </a:p>
        </p:txBody>
      </p:sp>
      <p:sp>
        <p:nvSpPr>
          <p:cNvPr id="4" name="Slide Number Placeholder 3"/>
          <p:cNvSpPr>
            <a:spLocks noGrp="1"/>
          </p:cNvSpPr>
          <p:nvPr>
            <p:ph type="sldNum" sz="quarter" idx="10"/>
          </p:nvPr>
        </p:nvSpPr>
        <p:spPr/>
        <p:txBody>
          <a:bodyPr/>
          <a:lstStyle/>
          <a:p>
            <a:fld id="{EEB49D68-58EC-1443-94CF-441F39DB0084}" type="slidenum">
              <a:rPr lang="en-US" smtClean="0"/>
              <a:t>26</a:t>
            </a:fld>
            <a:endParaRPr lang="en-US"/>
          </a:p>
        </p:txBody>
      </p:sp>
    </p:spTree>
    <p:extLst>
      <p:ext uri="{BB962C8B-B14F-4D97-AF65-F5344CB8AC3E}">
        <p14:creationId xmlns:p14="http://schemas.microsoft.com/office/powerpoint/2010/main" val="531812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Co-insurance is the percentage of amount to be paid after a fixed deductible amount whereas Co-pay is the fixed amount charge payable.</a:t>
            </a:r>
          </a:p>
          <a:p>
            <a:pPr lvl="0"/>
            <a:r>
              <a:rPr lang="en-US" dirty="0" smtClean="0"/>
              <a:t>Out of pocket limit is the maximum amount of money that an individual has to pay irrespective of the values of deductibles, copayments and coinsurance.</a:t>
            </a:r>
          </a:p>
        </p:txBody>
      </p:sp>
      <p:sp>
        <p:nvSpPr>
          <p:cNvPr id="4" name="Slide Number Placeholder 3"/>
          <p:cNvSpPr>
            <a:spLocks noGrp="1"/>
          </p:cNvSpPr>
          <p:nvPr>
            <p:ph type="sldNum" sz="quarter" idx="10"/>
          </p:nvPr>
        </p:nvSpPr>
        <p:spPr/>
        <p:txBody>
          <a:bodyPr/>
          <a:lstStyle/>
          <a:p>
            <a:fld id="{EEB49D68-58EC-1443-94CF-441F39DB0084}" type="slidenum">
              <a:rPr lang="en-US" smtClean="0"/>
              <a:t>27</a:t>
            </a:fld>
            <a:endParaRPr lang="en-US"/>
          </a:p>
        </p:txBody>
      </p:sp>
    </p:spTree>
    <p:extLst>
      <p:ext uri="{BB962C8B-B14F-4D97-AF65-F5344CB8AC3E}">
        <p14:creationId xmlns:p14="http://schemas.microsoft.com/office/powerpoint/2010/main" val="1650481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 bad plans </a:t>
            </a:r>
            <a:r>
              <a:rPr lang="en-US" dirty="0" err="1" smtClean="0"/>
              <a:t>analysisplans</a:t>
            </a:r>
            <a:r>
              <a:rPr lang="en-US" dirty="0" smtClean="0"/>
              <a:t> &lt;- </a:t>
            </a:r>
            <a:r>
              <a:rPr lang="en-US" dirty="0" err="1" smtClean="0"/>
              <a:t>data.frame</a:t>
            </a:r>
            <a:r>
              <a:rPr lang="en-US" dirty="0" smtClean="0"/>
              <a:t>(unique(benefitcostsharingdialysis$CoinsInnTier1))</a:t>
            </a:r>
          </a:p>
          <a:p>
            <a:r>
              <a:rPr lang="en-US" dirty="0" err="1" smtClean="0"/>
              <a:t>colnames</a:t>
            </a:r>
            <a:r>
              <a:rPr lang="en-US" dirty="0" smtClean="0"/>
              <a:t>(plans) &lt;- "plans”</a:t>
            </a:r>
          </a:p>
          <a:p>
            <a:r>
              <a:rPr lang="en-US" dirty="0" err="1" smtClean="0"/>
              <a:t>worstplans</a:t>
            </a:r>
            <a:r>
              <a:rPr lang="en-US" dirty="0" smtClean="0"/>
              <a:t> &lt;- </a:t>
            </a:r>
            <a:r>
              <a:rPr lang="en-US" dirty="0" err="1" smtClean="0"/>
              <a:t>data.frame</a:t>
            </a:r>
            <a:r>
              <a:rPr lang="en-US" dirty="0" smtClean="0"/>
              <a:t>(plans[c(5,6,8,14,20,21,23,25,26,29,33,34,37,38,16,17),1])</a:t>
            </a:r>
          </a:p>
          <a:p>
            <a:r>
              <a:rPr lang="en-US" dirty="0" err="1" smtClean="0"/>
              <a:t>colnames</a:t>
            </a:r>
            <a:r>
              <a:rPr lang="en-US" dirty="0" smtClean="0"/>
              <a:t>(</a:t>
            </a:r>
            <a:r>
              <a:rPr lang="en-US" dirty="0" err="1" smtClean="0"/>
              <a:t>worstplans</a:t>
            </a:r>
            <a:r>
              <a:rPr lang="en-US" dirty="0" smtClean="0"/>
              <a:t>) &lt;- "plans"            </a:t>
            </a:r>
          </a:p>
          <a:p>
            <a:endParaRPr lang="en-US" dirty="0" smtClean="0"/>
          </a:p>
          <a:p>
            <a:r>
              <a:rPr lang="en-US" dirty="0" err="1" smtClean="0"/>
              <a:t>goodplans</a:t>
            </a:r>
            <a:r>
              <a:rPr lang="en-US" dirty="0" smtClean="0"/>
              <a:t> &lt;- </a:t>
            </a:r>
            <a:r>
              <a:rPr lang="en-US" dirty="0" err="1" smtClean="0"/>
              <a:t>data.frame</a:t>
            </a:r>
            <a:r>
              <a:rPr lang="en-US" dirty="0" smtClean="0"/>
              <a:t>(unique(benefitcostsharingdialysis$CoinsInnTier1))</a:t>
            </a:r>
          </a:p>
          <a:p>
            <a:r>
              <a:rPr lang="en-US" dirty="0" err="1" smtClean="0"/>
              <a:t>colnames</a:t>
            </a:r>
            <a:r>
              <a:rPr lang="en-US" dirty="0" smtClean="0"/>
              <a:t>(</a:t>
            </a:r>
            <a:r>
              <a:rPr lang="en-US" dirty="0" err="1" smtClean="0"/>
              <a:t>goodplans</a:t>
            </a:r>
            <a:r>
              <a:rPr lang="en-US" dirty="0" smtClean="0"/>
              <a:t>) &lt;- "plans”</a:t>
            </a:r>
          </a:p>
          <a:p>
            <a:r>
              <a:rPr lang="en-US" dirty="0" err="1" smtClean="0"/>
              <a:t>goodplans</a:t>
            </a:r>
            <a:r>
              <a:rPr lang="en-US" dirty="0" smtClean="0"/>
              <a:t> &lt;- </a:t>
            </a:r>
            <a:r>
              <a:rPr lang="en-US" dirty="0" err="1" smtClean="0"/>
              <a:t>sqldf</a:t>
            </a:r>
            <a:r>
              <a:rPr lang="en-US" dirty="0" smtClean="0"/>
              <a:t>("select * from </a:t>
            </a:r>
            <a:r>
              <a:rPr lang="en-US" dirty="0" err="1" smtClean="0"/>
              <a:t>goodplans</a:t>
            </a:r>
            <a:r>
              <a:rPr lang="en-US" dirty="0" smtClean="0"/>
              <a:t> where plans not in (select plans from </a:t>
            </a:r>
            <a:r>
              <a:rPr lang="en-US" dirty="0" err="1" smtClean="0"/>
              <a:t>worstplans</a:t>
            </a:r>
            <a:r>
              <a:rPr lang="en-US" dirty="0" smtClean="0"/>
              <a:t>)")</a:t>
            </a:r>
          </a:p>
          <a:p>
            <a:endParaRPr lang="en-US" dirty="0" smtClean="0"/>
          </a:p>
          <a:p>
            <a:r>
              <a:rPr lang="en-US" dirty="0" smtClean="0"/>
              <a:t>stat5forworst &lt;-  </a:t>
            </a:r>
            <a:r>
              <a:rPr lang="en-US" dirty="0" err="1" smtClean="0"/>
              <a:t>sqldf</a:t>
            </a:r>
            <a:r>
              <a:rPr lang="en-US" dirty="0" smtClean="0"/>
              <a:t>("select </a:t>
            </a:r>
            <a:r>
              <a:rPr lang="en-US" dirty="0" err="1" smtClean="0"/>
              <a:t>businessyear</a:t>
            </a:r>
            <a:r>
              <a:rPr lang="en-US" dirty="0" smtClean="0"/>
              <a:t>, statecode,CoinsInnTier1, count(</a:t>
            </a:r>
            <a:r>
              <a:rPr lang="en-US" dirty="0" err="1" smtClean="0"/>
              <a:t>standardcomponentid</a:t>
            </a:r>
            <a:r>
              <a:rPr lang="en-US" dirty="0" smtClean="0"/>
              <a:t>)                from </a:t>
            </a:r>
            <a:r>
              <a:rPr lang="en-US" dirty="0" err="1" smtClean="0"/>
              <a:t>benefitcostsharingdialysistest</a:t>
            </a:r>
            <a:r>
              <a:rPr lang="en-US" dirty="0" smtClean="0"/>
              <a:t>               where CoinsInnTier1 in (select plans from </a:t>
            </a:r>
            <a:r>
              <a:rPr lang="en-US" dirty="0" err="1" smtClean="0"/>
              <a:t>worstplans</a:t>
            </a:r>
            <a:r>
              <a:rPr lang="en-US" dirty="0" smtClean="0"/>
              <a:t>)               group by </a:t>
            </a:r>
            <a:r>
              <a:rPr lang="en-US" dirty="0" err="1" smtClean="0"/>
              <a:t>businessyear</a:t>
            </a:r>
            <a:r>
              <a:rPr lang="en-US" dirty="0" smtClean="0"/>
              <a:t>, statecode,CoinsInnTier1               order by </a:t>
            </a:r>
            <a:r>
              <a:rPr lang="en-US" dirty="0" err="1" smtClean="0"/>
              <a:t>businessyear</a:t>
            </a:r>
            <a:r>
              <a:rPr lang="en-US" dirty="0" smtClean="0"/>
              <a:t>, </a:t>
            </a:r>
            <a:r>
              <a:rPr lang="en-US" dirty="0" err="1" smtClean="0"/>
              <a:t>statecode</a:t>
            </a:r>
            <a:r>
              <a:rPr lang="en-US" dirty="0" smtClean="0"/>
              <a:t>")</a:t>
            </a:r>
          </a:p>
          <a:p>
            <a:endParaRPr lang="en-US" dirty="0" smtClean="0"/>
          </a:p>
          <a:p>
            <a:r>
              <a:rPr lang="en-US" dirty="0" err="1" smtClean="0"/>
              <a:t>write.xlsx</a:t>
            </a:r>
            <a:r>
              <a:rPr lang="en-US" dirty="0" smtClean="0"/>
              <a:t>(stat5forworst,"A:/stat5forworst.xlsx")</a:t>
            </a:r>
          </a:p>
          <a:p>
            <a:endParaRPr lang="en-US" dirty="0"/>
          </a:p>
        </p:txBody>
      </p:sp>
      <p:sp>
        <p:nvSpPr>
          <p:cNvPr id="4" name="Slide Number Placeholder 3"/>
          <p:cNvSpPr>
            <a:spLocks noGrp="1"/>
          </p:cNvSpPr>
          <p:nvPr>
            <p:ph type="sldNum" sz="quarter" idx="10"/>
          </p:nvPr>
        </p:nvSpPr>
        <p:spPr/>
        <p:txBody>
          <a:bodyPr/>
          <a:lstStyle/>
          <a:p>
            <a:fld id="{EEB49D68-58EC-1443-94CF-441F39DB0084}" type="slidenum">
              <a:rPr lang="en-US" smtClean="0"/>
              <a:t>28</a:t>
            </a:fld>
            <a:endParaRPr lang="en-US"/>
          </a:p>
        </p:txBody>
      </p:sp>
    </p:spTree>
    <p:extLst>
      <p:ext uri="{BB962C8B-B14F-4D97-AF65-F5344CB8AC3E}">
        <p14:creationId xmlns:p14="http://schemas.microsoft.com/office/powerpoint/2010/main" val="1598379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a:t>
            </a:r>
            <a:r>
              <a:rPr lang="en-IN" baseline="0" dirty="0"/>
              <a:t> this graph gives the details for year 2014 and how the Co Insurance values are varying for each state</a:t>
            </a:r>
            <a:r>
              <a:rPr lang="en-IN" baseline="0" dirty="0" smtClean="0"/>
              <a:t>.</a:t>
            </a:r>
          </a:p>
          <a:p>
            <a:endParaRPr lang="en-IN" baseline="0" dirty="0" smtClean="0"/>
          </a:p>
          <a:p>
            <a:endParaRPr lang="en-IN" dirty="0"/>
          </a:p>
        </p:txBody>
      </p:sp>
      <p:sp>
        <p:nvSpPr>
          <p:cNvPr id="4" name="Slide Number Placeholder 3"/>
          <p:cNvSpPr>
            <a:spLocks noGrp="1"/>
          </p:cNvSpPr>
          <p:nvPr>
            <p:ph type="sldNum" sz="quarter" idx="10"/>
          </p:nvPr>
        </p:nvSpPr>
        <p:spPr/>
        <p:txBody>
          <a:bodyPr/>
          <a:lstStyle/>
          <a:p>
            <a:fld id="{0E3214F3-B911-4AA1-9627-472C76E51FB8}" type="slidenum">
              <a:rPr lang="en-IN" smtClean="0"/>
              <a:t>30</a:t>
            </a:fld>
            <a:endParaRPr lang="en-IN"/>
          </a:p>
        </p:txBody>
      </p:sp>
    </p:spTree>
    <p:extLst>
      <p:ext uri="{BB962C8B-B14F-4D97-AF65-F5344CB8AC3E}">
        <p14:creationId xmlns:p14="http://schemas.microsoft.com/office/powerpoint/2010/main" val="1481715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Here</a:t>
            </a:r>
            <a:r>
              <a:rPr lang="en-IN" baseline="0" dirty="0"/>
              <a:t> this graph gives the details for year 2015 and how the Co Insurance values are varying for each state.</a:t>
            </a:r>
            <a:endParaRPr lang="en-IN" dirty="0"/>
          </a:p>
          <a:p>
            <a:r>
              <a:rPr lang="en-IN" dirty="0"/>
              <a:t>One thing we can observe</a:t>
            </a:r>
            <a:r>
              <a:rPr lang="en-IN" baseline="0" dirty="0"/>
              <a:t> is the decreasing trend for some of the Co Insurance levels and increase for some of the Co Insurance levels</a:t>
            </a:r>
            <a:endParaRPr lang="en-IN" dirty="0"/>
          </a:p>
          <a:p>
            <a:endParaRPr lang="en-IN" dirty="0"/>
          </a:p>
        </p:txBody>
      </p:sp>
      <p:sp>
        <p:nvSpPr>
          <p:cNvPr id="4" name="Slide Number Placeholder 3"/>
          <p:cNvSpPr>
            <a:spLocks noGrp="1"/>
          </p:cNvSpPr>
          <p:nvPr>
            <p:ph type="sldNum" sz="quarter" idx="10"/>
          </p:nvPr>
        </p:nvSpPr>
        <p:spPr/>
        <p:txBody>
          <a:bodyPr/>
          <a:lstStyle/>
          <a:p>
            <a:fld id="{0E3214F3-B911-4AA1-9627-472C76E51FB8}" type="slidenum">
              <a:rPr lang="en-IN" smtClean="0"/>
              <a:t>31</a:t>
            </a:fld>
            <a:endParaRPr lang="en-IN"/>
          </a:p>
        </p:txBody>
      </p:sp>
    </p:spTree>
    <p:extLst>
      <p:ext uri="{BB962C8B-B14F-4D97-AF65-F5344CB8AC3E}">
        <p14:creationId xmlns:p14="http://schemas.microsoft.com/office/powerpoint/2010/main" val="1270798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Here</a:t>
            </a:r>
            <a:r>
              <a:rPr lang="en-IN" baseline="0" dirty="0"/>
              <a:t> this graph gives the details for year 2016 and how the Co Insurance values are varying for each state.</a:t>
            </a:r>
            <a:endParaRPr lang="en-IN" dirty="0"/>
          </a:p>
          <a:p>
            <a:r>
              <a:rPr lang="en-IN" dirty="0"/>
              <a:t>One thing we can observe</a:t>
            </a:r>
            <a:r>
              <a:rPr lang="en-IN" baseline="0" dirty="0"/>
              <a:t> is the decreasing trend for some of the Co Insurance levels and increase for some of the Co Insurance levels</a:t>
            </a:r>
            <a:endParaRPr lang="en-IN" dirty="0"/>
          </a:p>
          <a:p>
            <a:endParaRPr lang="en-IN" dirty="0"/>
          </a:p>
          <a:p>
            <a:endParaRPr lang="en-IN" dirty="0"/>
          </a:p>
        </p:txBody>
      </p:sp>
      <p:sp>
        <p:nvSpPr>
          <p:cNvPr id="4" name="Slide Number Placeholder 3"/>
          <p:cNvSpPr>
            <a:spLocks noGrp="1"/>
          </p:cNvSpPr>
          <p:nvPr>
            <p:ph type="sldNum" sz="quarter" idx="10"/>
          </p:nvPr>
        </p:nvSpPr>
        <p:spPr/>
        <p:txBody>
          <a:bodyPr/>
          <a:lstStyle/>
          <a:p>
            <a:fld id="{0E3214F3-B911-4AA1-9627-472C76E51FB8}" type="slidenum">
              <a:rPr lang="en-IN" smtClean="0"/>
              <a:t>32</a:t>
            </a:fld>
            <a:endParaRPr lang="en-IN"/>
          </a:p>
        </p:txBody>
      </p:sp>
    </p:spTree>
    <p:extLst>
      <p:ext uri="{BB962C8B-B14F-4D97-AF65-F5344CB8AC3E}">
        <p14:creationId xmlns:p14="http://schemas.microsoft.com/office/powerpoint/2010/main" val="2126135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CD2799-B0BE-3644-8865-ACBFFFAC81AE}" type="datetimeFigureOut">
              <a:rPr lang="en-US" smtClean="0"/>
              <a:t>11/15/16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BF539-85F1-8A48-B2C2-A6DF3BF0BD82}" type="slidenum">
              <a:rPr lang="en-US" smtClean="0"/>
              <a:t>‹#›</a:t>
            </a:fld>
            <a:endParaRPr lang="en-US"/>
          </a:p>
        </p:txBody>
      </p:sp>
    </p:spTree>
    <p:extLst>
      <p:ext uri="{BB962C8B-B14F-4D97-AF65-F5344CB8AC3E}">
        <p14:creationId xmlns:p14="http://schemas.microsoft.com/office/powerpoint/2010/main" val="85315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D2799-B0BE-3644-8865-ACBFFFAC81AE}" type="datetimeFigureOut">
              <a:rPr lang="en-US" smtClean="0"/>
              <a:t>11/15/16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BF539-85F1-8A48-B2C2-A6DF3BF0BD82}" type="slidenum">
              <a:rPr lang="en-US" smtClean="0"/>
              <a:t>‹#›</a:t>
            </a:fld>
            <a:endParaRPr lang="en-US"/>
          </a:p>
        </p:txBody>
      </p:sp>
    </p:spTree>
    <p:extLst>
      <p:ext uri="{BB962C8B-B14F-4D97-AF65-F5344CB8AC3E}">
        <p14:creationId xmlns:p14="http://schemas.microsoft.com/office/powerpoint/2010/main" val="56371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D2799-B0BE-3644-8865-ACBFFFAC81AE}" type="datetimeFigureOut">
              <a:rPr lang="en-US" smtClean="0"/>
              <a:t>11/15/16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BF539-85F1-8A48-B2C2-A6DF3BF0BD82}" type="slidenum">
              <a:rPr lang="en-US" smtClean="0"/>
              <a:t>‹#›</a:t>
            </a:fld>
            <a:endParaRPr lang="en-US"/>
          </a:p>
        </p:txBody>
      </p:sp>
    </p:spTree>
    <p:extLst>
      <p:ext uri="{BB962C8B-B14F-4D97-AF65-F5344CB8AC3E}">
        <p14:creationId xmlns:p14="http://schemas.microsoft.com/office/powerpoint/2010/main" val="187568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D2799-B0BE-3644-8865-ACBFFFAC81AE}" type="datetimeFigureOut">
              <a:rPr lang="en-US" smtClean="0"/>
              <a:t>11/15/16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BF539-85F1-8A48-B2C2-A6DF3BF0BD82}" type="slidenum">
              <a:rPr lang="en-US" smtClean="0"/>
              <a:t>‹#›</a:t>
            </a:fld>
            <a:endParaRPr lang="en-US"/>
          </a:p>
        </p:txBody>
      </p:sp>
    </p:spTree>
    <p:extLst>
      <p:ext uri="{BB962C8B-B14F-4D97-AF65-F5344CB8AC3E}">
        <p14:creationId xmlns:p14="http://schemas.microsoft.com/office/powerpoint/2010/main" val="164504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D2799-B0BE-3644-8865-ACBFFFAC81AE}" type="datetimeFigureOut">
              <a:rPr lang="en-US" smtClean="0"/>
              <a:t>11/15/16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BF539-85F1-8A48-B2C2-A6DF3BF0BD82}" type="slidenum">
              <a:rPr lang="en-US" smtClean="0"/>
              <a:t>‹#›</a:t>
            </a:fld>
            <a:endParaRPr lang="en-US"/>
          </a:p>
        </p:txBody>
      </p:sp>
    </p:spTree>
    <p:extLst>
      <p:ext uri="{BB962C8B-B14F-4D97-AF65-F5344CB8AC3E}">
        <p14:creationId xmlns:p14="http://schemas.microsoft.com/office/powerpoint/2010/main" val="1638172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CD2799-B0BE-3644-8865-ACBFFFAC81AE}" type="datetimeFigureOut">
              <a:rPr lang="en-US" smtClean="0"/>
              <a:t>11/15/16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BF539-85F1-8A48-B2C2-A6DF3BF0BD82}" type="slidenum">
              <a:rPr lang="en-US" smtClean="0"/>
              <a:t>‹#›</a:t>
            </a:fld>
            <a:endParaRPr lang="en-US"/>
          </a:p>
        </p:txBody>
      </p:sp>
    </p:spTree>
    <p:extLst>
      <p:ext uri="{BB962C8B-B14F-4D97-AF65-F5344CB8AC3E}">
        <p14:creationId xmlns:p14="http://schemas.microsoft.com/office/powerpoint/2010/main" val="2023676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CD2799-B0BE-3644-8865-ACBFFFAC81AE}" type="datetimeFigureOut">
              <a:rPr lang="en-US" smtClean="0"/>
              <a:t>11/15/16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DBF539-85F1-8A48-B2C2-A6DF3BF0BD82}" type="slidenum">
              <a:rPr lang="en-US" smtClean="0"/>
              <a:t>‹#›</a:t>
            </a:fld>
            <a:endParaRPr lang="en-US"/>
          </a:p>
        </p:txBody>
      </p:sp>
    </p:spTree>
    <p:extLst>
      <p:ext uri="{BB962C8B-B14F-4D97-AF65-F5344CB8AC3E}">
        <p14:creationId xmlns:p14="http://schemas.microsoft.com/office/powerpoint/2010/main" val="84430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CD2799-B0BE-3644-8865-ACBFFFAC81AE}" type="datetimeFigureOut">
              <a:rPr lang="en-US" smtClean="0"/>
              <a:t>11/15/16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DBF539-85F1-8A48-B2C2-A6DF3BF0BD82}" type="slidenum">
              <a:rPr lang="en-US" smtClean="0"/>
              <a:t>‹#›</a:t>
            </a:fld>
            <a:endParaRPr lang="en-US"/>
          </a:p>
        </p:txBody>
      </p:sp>
    </p:spTree>
    <p:extLst>
      <p:ext uri="{BB962C8B-B14F-4D97-AF65-F5344CB8AC3E}">
        <p14:creationId xmlns:p14="http://schemas.microsoft.com/office/powerpoint/2010/main" val="167755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D2799-B0BE-3644-8865-ACBFFFAC81AE}" type="datetimeFigureOut">
              <a:rPr lang="en-US" smtClean="0"/>
              <a:t>11/15/16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DBF539-85F1-8A48-B2C2-A6DF3BF0BD82}" type="slidenum">
              <a:rPr lang="en-US" smtClean="0"/>
              <a:t>‹#›</a:t>
            </a:fld>
            <a:endParaRPr lang="en-US"/>
          </a:p>
        </p:txBody>
      </p:sp>
    </p:spTree>
    <p:extLst>
      <p:ext uri="{BB962C8B-B14F-4D97-AF65-F5344CB8AC3E}">
        <p14:creationId xmlns:p14="http://schemas.microsoft.com/office/powerpoint/2010/main" val="285309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D2799-B0BE-3644-8865-ACBFFFAC81AE}" type="datetimeFigureOut">
              <a:rPr lang="en-US" smtClean="0"/>
              <a:t>11/15/16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BF539-85F1-8A48-B2C2-A6DF3BF0BD82}" type="slidenum">
              <a:rPr lang="en-US" smtClean="0"/>
              <a:t>‹#›</a:t>
            </a:fld>
            <a:endParaRPr lang="en-US"/>
          </a:p>
        </p:txBody>
      </p:sp>
    </p:spTree>
    <p:extLst>
      <p:ext uri="{BB962C8B-B14F-4D97-AF65-F5344CB8AC3E}">
        <p14:creationId xmlns:p14="http://schemas.microsoft.com/office/powerpoint/2010/main" val="200978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D2799-B0BE-3644-8865-ACBFFFAC81AE}" type="datetimeFigureOut">
              <a:rPr lang="en-US" smtClean="0"/>
              <a:t>11/15/16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BF539-85F1-8A48-B2C2-A6DF3BF0BD82}" type="slidenum">
              <a:rPr lang="en-US" smtClean="0"/>
              <a:t>‹#›</a:t>
            </a:fld>
            <a:endParaRPr lang="en-US"/>
          </a:p>
        </p:txBody>
      </p:sp>
    </p:spTree>
    <p:extLst>
      <p:ext uri="{BB962C8B-B14F-4D97-AF65-F5344CB8AC3E}">
        <p14:creationId xmlns:p14="http://schemas.microsoft.com/office/powerpoint/2010/main" val="7256573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D2799-B0BE-3644-8865-ACBFFFAC81AE}" type="datetimeFigureOut">
              <a:rPr lang="en-US" smtClean="0"/>
              <a:t>11/15/16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BF539-85F1-8A48-B2C2-A6DF3BF0BD82}" type="slidenum">
              <a:rPr lang="en-US" smtClean="0"/>
              <a:t>‹#›</a:t>
            </a:fld>
            <a:endParaRPr lang="en-US"/>
          </a:p>
        </p:txBody>
      </p:sp>
    </p:spTree>
    <p:extLst>
      <p:ext uri="{BB962C8B-B14F-4D97-AF65-F5344CB8AC3E}">
        <p14:creationId xmlns:p14="http://schemas.microsoft.com/office/powerpoint/2010/main" val="1160696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hhs/health-insurance-marketplace" TargetMode="External"/><Relationship Id="rId4" Type="http://schemas.openxmlformats.org/officeDocument/2006/relationships/hyperlink" Target="https://www.cms.gov/cciio/resources/data-resources/marketplace-puf.html" TargetMode="External"/><Relationship Id="rId5" Type="http://schemas.openxmlformats.org/officeDocument/2006/relationships/hyperlink" Target="https://youtu.be/zMemqKBuYao" TargetMode="External"/><Relationship Id="rId1" Type="http://schemas.openxmlformats.org/officeDocument/2006/relationships/slideLayout" Target="../slideLayouts/slideLayout2.xml"/><Relationship Id="rId2" Type="http://schemas.openxmlformats.org/officeDocument/2006/relationships/hyperlink" Target="https://www.healthcare.gov/"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086908" y="605472"/>
            <a:ext cx="9334500" cy="2747328"/>
          </a:xfrm>
          <a:prstGeom prst="rect">
            <a:avLst/>
          </a:prstGeom>
        </p:spPr>
      </p:pic>
      <p:sp>
        <p:nvSpPr>
          <p:cNvPr id="7" name="TextBox 6"/>
          <p:cNvSpPr txBox="1"/>
          <p:nvPr/>
        </p:nvSpPr>
        <p:spPr>
          <a:xfrm>
            <a:off x="2406121" y="3352800"/>
            <a:ext cx="8015287" cy="3262432"/>
          </a:xfrm>
          <a:prstGeom prst="rect">
            <a:avLst/>
          </a:prstGeom>
          <a:noFill/>
        </p:spPr>
        <p:txBody>
          <a:bodyPr wrap="square" rtlCol="0">
            <a:spAutoFit/>
          </a:bodyPr>
          <a:lstStyle/>
          <a:p>
            <a:pPr algn="ctr"/>
            <a:r>
              <a:rPr lang="en-US" sz="4000" dirty="0" smtClean="0"/>
              <a:t>Data Mining Group Project</a:t>
            </a:r>
          </a:p>
          <a:p>
            <a:pPr algn="ctr"/>
            <a:r>
              <a:rPr lang="en-US" sz="4000" dirty="0" smtClean="0"/>
              <a:t>ISM 6136 Data Mining Fall 2016</a:t>
            </a:r>
          </a:p>
          <a:p>
            <a:endParaRPr lang="en-US" dirty="0" smtClean="0"/>
          </a:p>
          <a:p>
            <a:endParaRPr lang="en-US" dirty="0" smtClean="0"/>
          </a:p>
          <a:p>
            <a:r>
              <a:rPr lang="en-US" sz="2400" i="1" dirty="0" smtClean="0"/>
              <a:t>By</a:t>
            </a:r>
          </a:p>
          <a:p>
            <a:r>
              <a:rPr lang="en-US" sz="2400" i="1" dirty="0" smtClean="0"/>
              <a:t>Aravind Reddy Meenige</a:t>
            </a:r>
          </a:p>
          <a:p>
            <a:r>
              <a:rPr lang="en-US" sz="2400" i="1" dirty="0" smtClean="0"/>
              <a:t>Mothiki Krishna Mallik</a:t>
            </a:r>
          </a:p>
          <a:p>
            <a:endParaRPr lang="en-US" dirty="0"/>
          </a:p>
        </p:txBody>
      </p:sp>
    </p:spTree>
    <p:extLst>
      <p:ext uri="{BB962C8B-B14F-4D97-AF65-F5344CB8AC3E}">
        <p14:creationId xmlns:p14="http://schemas.microsoft.com/office/powerpoint/2010/main" val="1521629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77938"/>
          </a:xfrm>
        </p:spPr>
        <p:txBody>
          <a:bodyPr>
            <a:normAutofit fontScale="90000"/>
          </a:bodyPr>
          <a:lstStyle/>
          <a:p>
            <a:r>
              <a:rPr lang="en-US"/>
              <a:t>Below is the image which depicts the Rate dataset after extracting required attribute:</a:t>
            </a:r>
            <a:br>
              <a:rPr lang="en-US"/>
            </a:b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38299" y="1370647"/>
            <a:ext cx="8734425" cy="5115878"/>
          </a:xfrm>
          <a:prstGeom prst="rect">
            <a:avLst/>
          </a:prstGeom>
        </p:spPr>
      </p:pic>
    </p:spTree>
    <p:extLst>
      <p:ext uri="{BB962C8B-B14F-4D97-AF65-F5344CB8AC3E}">
        <p14:creationId xmlns:p14="http://schemas.microsoft.com/office/powerpoint/2010/main" val="404357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7225"/>
            <a:ext cx="10515600" cy="5519738"/>
          </a:xfrm>
        </p:spPr>
        <p:txBody>
          <a:bodyPr/>
          <a:lstStyle/>
          <a:p>
            <a:pPr lvl="0"/>
            <a:r>
              <a:rPr lang="en-US" dirty="0"/>
              <a:t>As we can see from the above images that there are a lot of null values in the attributes such as </a:t>
            </a:r>
            <a:r>
              <a:rPr lang="en-US" dirty="0" err="1"/>
              <a:t>IsCovered</a:t>
            </a:r>
            <a:r>
              <a:rPr lang="en-US" dirty="0"/>
              <a:t>, </a:t>
            </a:r>
            <a:r>
              <a:rPr lang="en-US" dirty="0" err="1"/>
              <a:t>IsEHB</a:t>
            </a:r>
            <a:r>
              <a:rPr lang="en-US" dirty="0"/>
              <a:t>, and </a:t>
            </a:r>
            <a:r>
              <a:rPr lang="en-US" dirty="0" err="1"/>
              <a:t>IsStateMandate</a:t>
            </a:r>
            <a:r>
              <a:rPr lang="en-US" dirty="0"/>
              <a:t>.</a:t>
            </a:r>
          </a:p>
          <a:p>
            <a:pPr lvl="0"/>
            <a:r>
              <a:rPr lang="en-US" dirty="0"/>
              <a:t>As per the data dictionaries, we can fill the null values with “no” or “not covered” depending on the attribute.</a:t>
            </a:r>
          </a:p>
          <a:p>
            <a:pPr lvl="0"/>
            <a:r>
              <a:rPr lang="en-US" dirty="0"/>
              <a:t>For feasibility, let us also convert the attributes </a:t>
            </a:r>
            <a:r>
              <a:rPr lang="en-US" dirty="0" err="1"/>
              <a:t>IsCovered</a:t>
            </a:r>
            <a:r>
              <a:rPr lang="en-US" dirty="0"/>
              <a:t>, </a:t>
            </a:r>
            <a:r>
              <a:rPr lang="en-US" dirty="0" err="1"/>
              <a:t>IsEHB</a:t>
            </a:r>
            <a:r>
              <a:rPr lang="en-US" dirty="0"/>
              <a:t>, </a:t>
            </a:r>
            <a:r>
              <a:rPr lang="en-US" dirty="0" err="1"/>
              <a:t>IsStateMandate</a:t>
            </a:r>
            <a:r>
              <a:rPr lang="en-US" dirty="0"/>
              <a:t> and </a:t>
            </a:r>
            <a:r>
              <a:rPr lang="en-US" dirty="0" err="1"/>
              <a:t>QuantLimitOnSVC</a:t>
            </a:r>
            <a:r>
              <a:rPr lang="en-US" dirty="0"/>
              <a:t> to binary variables with “Yes” or “</a:t>
            </a:r>
            <a:r>
              <a:rPr lang="en-US" dirty="0" smtClean="0"/>
              <a:t>Covered</a:t>
            </a:r>
            <a:r>
              <a:rPr lang="en-US" dirty="0"/>
              <a:t>” as 1 and “no” or “not covered” as 0</a:t>
            </a:r>
            <a:r>
              <a:rPr lang="en-US" dirty="0" smtClean="0"/>
              <a:t>.</a:t>
            </a:r>
          </a:p>
          <a:p>
            <a:pPr marL="0" lvl="0" indent="0">
              <a:buNone/>
            </a:pPr>
            <a:endParaRPr lang="en-US" dirty="0" smtClean="0"/>
          </a:p>
          <a:p>
            <a:pPr marL="0" indent="0">
              <a:buNone/>
            </a:pPr>
            <a:r>
              <a:rPr lang="en-US" dirty="0"/>
              <a:t>#As mentioned, locate all NA values and convert them to zero</a:t>
            </a:r>
          </a:p>
          <a:p>
            <a:pPr marL="0" indent="0">
              <a:buNone/>
            </a:pPr>
            <a:r>
              <a:rPr lang="en-US" dirty="0" err="1"/>
              <a:t>DemoBCS</a:t>
            </a:r>
            <a:r>
              <a:rPr lang="en-US" dirty="0"/>
              <a:t>[</a:t>
            </a:r>
            <a:r>
              <a:rPr lang="en-US" dirty="0" err="1"/>
              <a:t>is.na</a:t>
            </a:r>
            <a:r>
              <a:rPr lang="en-US" dirty="0"/>
              <a:t>(</a:t>
            </a:r>
            <a:r>
              <a:rPr lang="en-US" dirty="0" err="1"/>
              <a:t>DemoBCS</a:t>
            </a:r>
            <a:r>
              <a:rPr lang="en-US" dirty="0"/>
              <a:t>)] &lt;- 0</a:t>
            </a:r>
          </a:p>
          <a:p>
            <a:pPr marL="0" indent="0">
              <a:buNone/>
            </a:pPr>
            <a:r>
              <a:rPr lang="en-US" dirty="0" err="1"/>
              <a:t>DemoRate</a:t>
            </a:r>
            <a:r>
              <a:rPr lang="en-US" dirty="0"/>
              <a:t>[</a:t>
            </a:r>
            <a:r>
              <a:rPr lang="en-US" dirty="0" err="1"/>
              <a:t>is.na</a:t>
            </a:r>
            <a:r>
              <a:rPr lang="en-US" dirty="0"/>
              <a:t>(</a:t>
            </a:r>
            <a:r>
              <a:rPr lang="en-US" dirty="0" err="1"/>
              <a:t>DemoRate</a:t>
            </a:r>
            <a:r>
              <a:rPr lang="en-US" dirty="0"/>
              <a:t>)] &lt;- 0</a:t>
            </a:r>
          </a:p>
          <a:p>
            <a:pPr lvl="0"/>
            <a:endParaRPr lang="en-US" dirty="0"/>
          </a:p>
        </p:txBody>
      </p:sp>
    </p:spTree>
    <p:extLst>
      <p:ext uri="{BB962C8B-B14F-4D97-AF65-F5344CB8AC3E}">
        <p14:creationId xmlns:p14="http://schemas.microsoft.com/office/powerpoint/2010/main" val="6005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4375"/>
            <a:ext cx="10515600" cy="5462588"/>
          </a:xfrm>
        </p:spPr>
        <p:txBody>
          <a:bodyPr>
            <a:normAutofit fontScale="92500" lnSpcReduction="20000"/>
          </a:bodyPr>
          <a:lstStyle/>
          <a:p>
            <a:pPr marL="0" indent="0">
              <a:buNone/>
            </a:pPr>
            <a:r>
              <a:rPr lang="en-US" dirty="0" smtClean="0"/>
              <a:t>#Categorize </a:t>
            </a:r>
            <a:r>
              <a:rPr lang="en-US" dirty="0"/>
              <a:t>the variables to binomial</a:t>
            </a:r>
          </a:p>
          <a:p>
            <a:pPr marL="0" indent="0">
              <a:buNone/>
            </a:pPr>
            <a:r>
              <a:rPr lang="en-US" dirty="0" err="1"/>
              <a:t>DemoBCS$IsCovered</a:t>
            </a:r>
            <a:r>
              <a:rPr lang="en-US" dirty="0"/>
              <a:t>[which(</a:t>
            </a:r>
            <a:r>
              <a:rPr lang="en-US" dirty="0" err="1"/>
              <a:t>DemoBCS$IsCovered</a:t>
            </a:r>
            <a:r>
              <a:rPr lang="en-US" dirty="0"/>
              <a:t>=="Covered")] &lt;- 1</a:t>
            </a:r>
          </a:p>
          <a:p>
            <a:pPr marL="0" indent="0">
              <a:buNone/>
            </a:pPr>
            <a:r>
              <a:rPr lang="en-US" dirty="0" err="1"/>
              <a:t>DemoBCS$IsCovered</a:t>
            </a:r>
            <a:r>
              <a:rPr lang="en-US" dirty="0"/>
              <a:t>[which(!(</a:t>
            </a:r>
            <a:r>
              <a:rPr lang="en-US" dirty="0" err="1"/>
              <a:t>DemoBCS$IsCovered</a:t>
            </a:r>
            <a:r>
              <a:rPr lang="en-US" dirty="0"/>
              <a:t>==1))] &lt;- 0</a:t>
            </a:r>
          </a:p>
          <a:p>
            <a:pPr marL="0" indent="0">
              <a:buNone/>
            </a:pPr>
            <a:r>
              <a:rPr lang="en-US" dirty="0"/>
              <a:t> </a:t>
            </a:r>
          </a:p>
          <a:p>
            <a:pPr marL="0" indent="0">
              <a:buNone/>
            </a:pPr>
            <a:r>
              <a:rPr lang="en-US" dirty="0" err="1"/>
              <a:t>DemoBCS$IsEHB</a:t>
            </a:r>
            <a:r>
              <a:rPr lang="en-US" dirty="0"/>
              <a:t>[which(</a:t>
            </a:r>
            <a:r>
              <a:rPr lang="en-US" dirty="0" err="1"/>
              <a:t>DemoBCS$IsEHB</a:t>
            </a:r>
            <a:r>
              <a:rPr lang="en-US" dirty="0"/>
              <a:t>=="Yes")] &lt;- 1</a:t>
            </a:r>
          </a:p>
          <a:p>
            <a:pPr marL="0" indent="0">
              <a:buNone/>
            </a:pPr>
            <a:r>
              <a:rPr lang="en-US" dirty="0" err="1"/>
              <a:t>DemoBCS$IsEHB</a:t>
            </a:r>
            <a:r>
              <a:rPr lang="en-US" dirty="0"/>
              <a:t>[which(!(</a:t>
            </a:r>
            <a:r>
              <a:rPr lang="en-US" dirty="0" err="1"/>
              <a:t>DemoBCS$IsEHB</a:t>
            </a:r>
            <a:r>
              <a:rPr lang="en-US" dirty="0"/>
              <a:t>==1))] &lt;- 0</a:t>
            </a:r>
          </a:p>
          <a:p>
            <a:pPr marL="0" indent="0">
              <a:buNone/>
            </a:pPr>
            <a:r>
              <a:rPr lang="en-US" dirty="0"/>
              <a:t> </a:t>
            </a:r>
          </a:p>
          <a:p>
            <a:pPr marL="0" indent="0">
              <a:buNone/>
            </a:pPr>
            <a:r>
              <a:rPr lang="en-US" dirty="0" err="1"/>
              <a:t>DemoBCS$IsStateMandate</a:t>
            </a:r>
            <a:r>
              <a:rPr lang="en-US" dirty="0"/>
              <a:t>[which(</a:t>
            </a:r>
            <a:r>
              <a:rPr lang="en-US" dirty="0" err="1"/>
              <a:t>DemoBCS$IsStateMandate</a:t>
            </a:r>
            <a:r>
              <a:rPr lang="en-US" dirty="0"/>
              <a:t>=="Yes")] &lt;- 1</a:t>
            </a:r>
          </a:p>
          <a:p>
            <a:pPr marL="0" indent="0">
              <a:buNone/>
            </a:pPr>
            <a:r>
              <a:rPr lang="en-US" dirty="0" err="1"/>
              <a:t>DemoBCS$IsStateMandate</a:t>
            </a:r>
            <a:r>
              <a:rPr lang="en-US" dirty="0"/>
              <a:t>[which(!(</a:t>
            </a:r>
            <a:r>
              <a:rPr lang="en-US" dirty="0" err="1"/>
              <a:t>DemoBCS$IsStateMandate</a:t>
            </a:r>
            <a:r>
              <a:rPr lang="en-US" dirty="0"/>
              <a:t>==1))] &lt;- 0</a:t>
            </a:r>
          </a:p>
          <a:p>
            <a:pPr marL="0" indent="0">
              <a:buNone/>
            </a:pPr>
            <a:r>
              <a:rPr lang="en-US" dirty="0"/>
              <a:t> </a:t>
            </a:r>
          </a:p>
          <a:p>
            <a:pPr marL="0" indent="0">
              <a:buNone/>
            </a:pPr>
            <a:r>
              <a:rPr lang="en-US" dirty="0" err="1"/>
              <a:t>DemoBCS$QuantLimitOnSvc</a:t>
            </a:r>
            <a:r>
              <a:rPr lang="en-US" dirty="0"/>
              <a:t>[which(</a:t>
            </a:r>
            <a:r>
              <a:rPr lang="en-US" dirty="0" err="1"/>
              <a:t>DemoBCS$QuantLimitOnSvc</a:t>
            </a:r>
            <a:r>
              <a:rPr lang="en-US" dirty="0"/>
              <a:t>=="Yes")] &lt;- 1</a:t>
            </a:r>
          </a:p>
          <a:p>
            <a:pPr marL="0" indent="0">
              <a:buNone/>
            </a:pPr>
            <a:r>
              <a:rPr lang="en-US" dirty="0" err="1"/>
              <a:t>DemoBCS$QuantLimitOnSvc</a:t>
            </a:r>
            <a:r>
              <a:rPr lang="en-US" dirty="0"/>
              <a:t>[which(!(</a:t>
            </a:r>
            <a:r>
              <a:rPr lang="en-US" dirty="0" err="1"/>
              <a:t>DemoBCS$QuantLimitOnSvc</a:t>
            </a:r>
            <a:r>
              <a:rPr lang="en-US" dirty="0"/>
              <a:t>==1))] &lt;- </a:t>
            </a:r>
            <a:r>
              <a:rPr lang="en-US" dirty="0" smtClean="0"/>
              <a:t>0</a:t>
            </a:r>
            <a:endParaRPr lang="en-US" dirty="0"/>
          </a:p>
        </p:txBody>
      </p:sp>
    </p:spTree>
    <p:extLst>
      <p:ext uri="{BB962C8B-B14F-4D97-AF65-F5344CB8AC3E}">
        <p14:creationId xmlns:p14="http://schemas.microsoft.com/office/powerpoint/2010/main" val="976193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0863"/>
            <a:ext cx="10515600" cy="692150"/>
          </a:xfrm>
        </p:spPr>
        <p:txBody>
          <a:bodyPr>
            <a:normAutofit fontScale="90000"/>
          </a:bodyPr>
          <a:lstStyle/>
          <a:p>
            <a:pPr lvl="0"/>
            <a:r>
              <a:rPr lang="en-US" dirty="0"/>
              <a:t>Write </a:t>
            </a:r>
            <a:r>
              <a:rPr lang="en-US" dirty="0" err="1"/>
              <a:t>Sql</a:t>
            </a:r>
            <a:r>
              <a:rPr lang="en-US" dirty="0"/>
              <a:t> codes to extract required data from both the datasets, </a:t>
            </a:r>
            <a:r>
              <a:rPr lang="en-US" dirty="0" err="1"/>
              <a:t>DemoBCS</a:t>
            </a:r>
            <a:r>
              <a:rPr lang="en-US" dirty="0"/>
              <a:t> and </a:t>
            </a:r>
            <a:r>
              <a:rPr lang="en-US" dirty="0" err="1"/>
              <a:t>DemoRate</a:t>
            </a:r>
            <a:r>
              <a:rPr lang="en-US" dirty="0"/>
              <a:t>:</a:t>
            </a:r>
            <a:br>
              <a:rPr lang="en-US" dirty="0"/>
            </a:br>
            <a:endParaRPr lang="en-US" dirty="0"/>
          </a:p>
        </p:txBody>
      </p:sp>
      <p:sp>
        <p:nvSpPr>
          <p:cNvPr id="3" name="Content Placeholder 2"/>
          <p:cNvSpPr>
            <a:spLocks noGrp="1"/>
          </p:cNvSpPr>
          <p:nvPr>
            <p:ph idx="1"/>
          </p:nvPr>
        </p:nvSpPr>
        <p:spPr>
          <a:xfrm>
            <a:off x="838200" y="1385888"/>
            <a:ext cx="10515600" cy="4929187"/>
          </a:xfrm>
        </p:spPr>
        <p:txBody>
          <a:bodyPr>
            <a:normAutofit fontScale="55000" lnSpcReduction="20000"/>
          </a:bodyPr>
          <a:lstStyle/>
          <a:p>
            <a:pPr marL="0" indent="0">
              <a:buNone/>
            </a:pPr>
            <a:r>
              <a:rPr lang="en-US" dirty="0"/>
              <a:t>#Verify the column names</a:t>
            </a:r>
          </a:p>
          <a:p>
            <a:pPr marL="0" indent="0">
              <a:buNone/>
            </a:pPr>
            <a:r>
              <a:rPr lang="en-US" dirty="0" err="1"/>
              <a:t>colnames</a:t>
            </a:r>
            <a:r>
              <a:rPr lang="en-US" dirty="0"/>
              <a:t>(</a:t>
            </a:r>
            <a:r>
              <a:rPr lang="en-US" dirty="0" err="1"/>
              <a:t>DemoBCS</a:t>
            </a:r>
            <a:r>
              <a:rPr lang="en-US" dirty="0"/>
              <a:t>)</a:t>
            </a:r>
          </a:p>
          <a:p>
            <a:pPr marL="0" indent="0">
              <a:buNone/>
            </a:pPr>
            <a:r>
              <a:rPr lang="en-US" dirty="0" err="1"/>
              <a:t>colnames</a:t>
            </a:r>
            <a:r>
              <a:rPr lang="en-US" dirty="0"/>
              <a:t>(</a:t>
            </a:r>
            <a:r>
              <a:rPr lang="en-US" dirty="0" err="1"/>
              <a:t>DemoRate</a:t>
            </a:r>
            <a:r>
              <a:rPr lang="en-US" dirty="0"/>
              <a:t>)</a:t>
            </a:r>
          </a:p>
          <a:p>
            <a:pPr marL="0" indent="0">
              <a:buNone/>
            </a:pPr>
            <a:r>
              <a:rPr lang="en-US" dirty="0"/>
              <a:t> </a:t>
            </a:r>
          </a:p>
          <a:p>
            <a:pPr marL="0" indent="0">
              <a:buNone/>
            </a:pPr>
            <a:r>
              <a:rPr lang="en-US" dirty="0"/>
              <a:t>#Select and calculate required columns from Rate, corresponding to Florida state</a:t>
            </a:r>
          </a:p>
          <a:p>
            <a:pPr marL="0" indent="0">
              <a:buNone/>
            </a:pPr>
            <a:r>
              <a:rPr lang="en-US" dirty="0" err="1"/>
              <a:t>FinalRate</a:t>
            </a:r>
            <a:r>
              <a:rPr lang="en-US" dirty="0"/>
              <a:t> &lt;- </a:t>
            </a:r>
            <a:r>
              <a:rPr lang="en-US" dirty="0" err="1"/>
              <a:t>sqldf</a:t>
            </a:r>
            <a:r>
              <a:rPr lang="en-US" dirty="0"/>
              <a:t>("Select </a:t>
            </a:r>
            <a:r>
              <a:rPr lang="en-US" dirty="0" err="1"/>
              <a:t>BusinessYear</a:t>
            </a:r>
            <a:r>
              <a:rPr lang="en-US" dirty="0"/>
              <a:t>, </a:t>
            </a:r>
            <a:r>
              <a:rPr lang="en-US" dirty="0" err="1"/>
              <a:t>IssuerId</a:t>
            </a:r>
            <a:r>
              <a:rPr lang="en-US" dirty="0"/>
              <a:t>, </a:t>
            </a:r>
            <a:r>
              <a:rPr lang="en-US" dirty="0" err="1"/>
              <a:t>PlanId</a:t>
            </a:r>
            <a:r>
              <a:rPr lang="en-US" dirty="0"/>
              <a:t>, </a:t>
            </a:r>
            <a:r>
              <a:rPr lang="en-US" dirty="0" err="1"/>
              <a:t>avg</a:t>
            </a:r>
            <a:r>
              <a:rPr lang="en-US" dirty="0"/>
              <a:t>(</a:t>
            </a:r>
            <a:r>
              <a:rPr lang="en-US" dirty="0" err="1"/>
              <a:t>IndividualRate</a:t>
            </a:r>
            <a:r>
              <a:rPr lang="en-US" dirty="0"/>
              <a:t>) ,</a:t>
            </a:r>
          </a:p>
          <a:p>
            <a:pPr marL="0" indent="0">
              <a:buNone/>
            </a:pPr>
            <a:r>
              <a:rPr lang="en-US" dirty="0"/>
              <a:t>                from </a:t>
            </a:r>
            <a:r>
              <a:rPr lang="en-US" dirty="0" err="1"/>
              <a:t>DemoRate</a:t>
            </a:r>
            <a:r>
              <a:rPr lang="en-US" dirty="0"/>
              <a:t> where </a:t>
            </a:r>
            <a:r>
              <a:rPr lang="en-US" dirty="0" err="1"/>
              <a:t>StateCode</a:t>
            </a:r>
            <a:r>
              <a:rPr lang="en-US" dirty="0"/>
              <a:t> = 'FL' group by </a:t>
            </a:r>
            <a:r>
              <a:rPr lang="en-US" dirty="0" err="1"/>
              <a:t>PlanId</a:t>
            </a:r>
            <a:endParaRPr lang="en-US" dirty="0"/>
          </a:p>
          <a:p>
            <a:pPr marL="0" indent="0">
              <a:buNone/>
            </a:pPr>
            <a:r>
              <a:rPr lang="en-US" dirty="0"/>
              <a:t>                 ")</a:t>
            </a:r>
          </a:p>
          <a:p>
            <a:pPr marL="0" indent="0">
              <a:buNone/>
            </a:pPr>
            <a:r>
              <a:rPr lang="en-US" dirty="0"/>
              <a:t> </a:t>
            </a:r>
          </a:p>
          <a:p>
            <a:pPr marL="0" indent="0">
              <a:buNone/>
            </a:pPr>
            <a:r>
              <a:rPr lang="en-US" dirty="0"/>
              <a:t>#Select and calculate required columns from </a:t>
            </a:r>
            <a:r>
              <a:rPr lang="en-US" dirty="0" err="1"/>
              <a:t>BenefitsCostSharing</a:t>
            </a:r>
            <a:r>
              <a:rPr lang="en-US" dirty="0"/>
              <a:t>, corresponding to Florida state</a:t>
            </a:r>
          </a:p>
          <a:p>
            <a:pPr marL="0" indent="0">
              <a:buNone/>
            </a:pPr>
            <a:r>
              <a:rPr lang="en-US" dirty="0" err="1"/>
              <a:t>FinalBCS</a:t>
            </a:r>
            <a:r>
              <a:rPr lang="en-US" dirty="0"/>
              <a:t> &lt;- </a:t>
            </a:r>
            <a:r>
              <a:rPr lang="en-US" dirty="0" err="1"/>
              <a:t>sqldf</a:t>
            </a:r>
            <a:r>
              <a:rPr lang="en-US" dirty="0"/>
              <a:t>("Select </a:t>
            </a:r>
            <a:r>
              <a:rPr lang="en-US" dirty="0" err="1"/>
              <a:t>BusinessYear</a:t>
            </a:r>
            <a:r>
              <a:rPr lang="en-US" dirty="0"/>
              <a:t>, </a:t>
            </a:r>
            <a:r>
              <a:rPr lang="en-US" dirty="0" err="1"/>
              <a:t>IssuerId</a:t>
            </a:r>
            <a:r>
              <a:rPr lang="en-US" dirty="0"/>
              <a:t>, </a:t>
            </a:r>
            <a:r>
              <a:rPr lang="en-US" dirty="0" err="1"/>
              <a:t>PlanId</a:t>
            </a:r>
            <a:r>
              <a:rPr lang="en-US" dirty="0"/>
              <a:t>, count(</a:t>
            </a:r>
            <a:r>
              <a:rPr lang="en-US" dirty="0" err="1"/>
              <a:t>BenefitName</a:t>
            </a:r>
            <a:r>
              <a:rPr lang="en-US" dirty="0"/>
              <a:t>), sum(</a:t>
            </a:r>
            <a:r>
              <a:rPr lang="en-US" dirty="0" err="1"/>
              <a:t>IsCovered</a:t>
            </a:r>
            <a:r>
              <a:rPr lang="en-US" dirty="0"/>
              <a:t>), sum(</a:t>
            </a:r>
            <a:r>
              <a:rPr lang="en-US" dirty="0" err="1"/>
              <a:t>IsEHB</a:t>
            </a:r>
            <a:r>
              <a:rPr lang="en-US" dirty="0"/>
              <a:t>) , </a:t>
            </a:r>
          </a:p>
          <a:p>
            <a:pPr marL="0" indent="0">
              <a:buNone/>
            </a:pPr>
            <a:r>
              <a:rPr lang="en-US" dirty="0"/>
              <a:t>                  sum(</a:t>
            </a:r>
            <a:r>
              <a:rPr lang="en-US" dirty="0" err="1"/>
              <a:t>IsStateMandate</a:t>
            </a:r>
            <a:r>
              <a:rPr lang="en-US" dirty="0"/>
              <a:t>), sum(</a:t>
            </a:r>
            <a:r>
              <a:rPr lang="en-US" dirty="0" err="1"/>
              <a:t>QuantLimitOnSvc</a:t>
            </a:r>
            <a:r>
              <a:rPr lang="en-US" dirty="0"/>
              <a:t>) from </a:t>
            </a:r>
            <a:r>
              <a:rPr lang="en-US" dirty="0" err="1"/>
              <a:t>DemoBCS</a:t>
            </a:r>
            <a:r>
              <a:rPr lang="en-US" dirty="0"/>
              <a:t> where </a:t>
            </a:r>
            <a:r>
              <a:rPr lang="en-US" dirty="0" err="1"/>
              <a:t>StateCode</a:t>
            </a:r>
            <a:r>
              <a:rPr lang="en-US" dirty="0"/>
              <a:t> = 'FL' </a:t>
            </a:r>
          </a:p>
          <a:p>
            <a:pPr marL="0" indent="0">
              <a:buNone/>
            </a:pPr>
            <a:r>
              <a:rPr lang="en-US" dirty="0"/>
              <a:t>                  group by </a:t>
            </a:r>
            <a:r>
              <a:rPr lang="en-US" dirty="0" err="1"/>
              <a:t>PlanId</a:t>
            </a:r>
            <a:r>
              <a:rPr lang="en-US" dirty="0"/>
              <a:t>, </a:t>
            </a:r>
            <a:r>
              <a:rPr lang="en-US" dirty="0" err="1"/>
              <a:t>IssuerId</a:t>
            </a:r>
            <a:r>
              <a:rPr lang="en-US" dirty="0" smtClean="0"/>
              <a:t>")</a:t>
            </a:r>
          </a:p>
          <a:p>
            <a:pPr marL="0" indent="0">
              <a:buNone/>
            </a:pPr>
            <a:endParaRPr lang="en-US" dirty="0"/>
          </a:p>
          <a:p>
            <a:pPr marL="0" indent="0">
              <a:buNone/>
            </a:pPr>
            <a:r>
              <a:rPr lang="en-US" dirty="0" smtClean="0"/>
              <a:t>#Check the column names and edit them to our feasibility</a:t>
            </a:r>
          </a:p>
          <a:p>
            <a:pPr marL="0" indent="0">
              <a:buNone/>
            </a:pPr>
            <a:r>
              <a:rPr lang="en-US" dirty="0" err="1" smtClean="0"/>
              <a:t>colnames</a:t>
            </a:r>
            <a:r>
              <a:rPr lang="en-US" dirty="0" smtClean="0"/>
              <a:t>(</a:t>
            </a:r>
            <a:r>
              <a:rPr lang="en-US" dirty="0" err="1" smtClean="0"/>
              <a:t>FinalBCS</a:t>
            </a:r>
            <a:r>
              <a:rPr lang="en-US" dirty="0" smtClean="0"/>
              <a:t>)</a:t>
            </a:r>
          </a:p>
          <a:p>
            <a:pPr marL="0" indent="0">
              <a:buNone/>
            </a:pPr>
            <a:r>
              <a:rPr lang="en-US" dirty="0" err="1" smtClean="0"/>
              <a:t>colnames</a:t>
            </a:r>
            <a:r>
              <a:rPr lang="en-US" dirty="0" smtClean="0"/>
              <a:t>(</a:t>
            </a:r>
            <a:r>
              <a:rPr lang="en-US" dirty="0" err="1" smtClean="0"/>
              <a:t>FinalRate</a:t>
            </a:r>
            <a:r>
              <a:rPr lang="en-US" dirty="0" smtClean="0"/>
              <a:t>)</a:t>
            </a:r>
          </a:p>
        </p:txBody>
      </p:sp>
    </p:spTree>
    <p:extLst>
      <p:ext uri="{BB962C8B-B14F-4D97-AF65-F5344CB8AC3E}">
        <p14:creationId xmlns:p14="http://schemas.microsoft.com/office/powerpoint/2010/main" val="1206361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5788"/>
            <a:ext cx="10515600" cy="5591175"/>
          </a:xfrm>
        </p:spPr>
        <p:txBody>
          <a:bodyPr>
            <a:normAutofit fontScale="62500" lnSpcReduction="20000"/>
          </a:bodyPr>
          <a:lstStyle/>
          <a:p>
            <a:pPr marL="0" indent="0">
              <a:buNone/>
            </a:pPr>
            <a:r>
              <a:rPr lang="en-US" dirty="0"/>
              <a:t> </a:t>
            </a:r>
            <a:r>
              <a:rPr lang="en-US" dirty="0" err="1" smtClean="0"/>
              <a:t>colnames</a:t>
            </a:r>
            <a:r>
              <a:rPr lang="en-US" dirty="0" smtClean="0"/>
              <a:t>(</a:t>
            </a:r>
            <a:r>
              <a:rPr lang="en-US" dirty="0" err="1" smtClean="0"/>
              <a:t>FinalBCS</a:t>
            </a:r>
            <a:r>
              <a:rPr lang="en-US" dirty="0"/>
              <a:t>) &lt;- c("BusinessYear","IssuerId","PlanId","NoOfBenefits","NoOfBenefitsCovered",</a:t>
            </a:r>
          </a:p>
          <a:p>
            <a:pPr marL="0" indent="0">
              <a:buNone/>
            </a:pPr>
            <a:r>
              <a:rPr lang="en-US" dirty="0"/>
              <a:t>                        "</a:t>
            </a:r>
            <a:r>
              <a:rPr lang="en-US" dirty="0" err="1"/>
              <a:t>NoOfEHBs</a:t>
            </a:r>
            <a:r>
              <a:rPr lang="en-US" dirty="0"/>
              <a:t>","</a:t>
            </a:r>
            <a:r>
              <a:rPr lang="en-US" dirty="0" err="1"/>
              <a:t>NoOfStateMandates</a:t>
            </a:r>
            <a:r>
              <a:rPr lang="en-US" dirty="0"/>
              <a:t>","</a:t>
            </a:r>
            <a:r>
              <a:rPr lang="en-US" dirty="0" err="1"/>
              <a:t>NoOfBenefitsWithQuantLimit</a:t>
            </a:r>
            <a:r>
              <a:rPr lang="en-US" dirty="0"/>
              <a:t>")</a:t>
            </a:r>
          </a:p>
          <a:p>
            <a:pPr marL="0" indent="0">
              <a:buNone/>
            </a:pPr>
            <a:r>
              <a:rPr lang="en-US" dirty="0" err="1"/>
              <a:t>colnames</a:t>
            </a:r>
            <a:r>
              <a:rPr lang="en-US" dirty="0"/>
              <a:t>(</a:t>
            </a:r>
            <a:r>
              <a:rPr lang="en-US" dirty="0" err="1"/>
              <a:t>FinalRate</a:t>
            </a:r>
            <a:r>
              <a:rPr lang="en-US" dirty="0"/>
              <a:t>) &lt;- c("</a:t>
            </a:r>
            <a:r>
              <a:rPr lang="en-US" dirty="0" err="1"/>
              <a:t>BusinessYear</a:t>
            </a:r>
            <a:r>
              <a:rPr lang="en-US" dirty="0"/>
              <a:t>","</a:t>
            </a:r>
            <a:r>
              <a:rPr lang="en-US" dirty="0" err="1"/>
              <a:t>IssuerId</a:t>
            </a:r>
            <a:r>
              <a:rPr lang="en-US" dirty="0"/>
              <a:t>","</a:t>
            </a:r>
            <a:r>
              <a:rPr lang="en-US" dirty="0" err="1"/>
              <a:t>PlanId</a:t>
            </a:r>
            <a:r>
              <a:rPr lang="en-US" dirty="0"/>
              <a:t>","</a:t>
            </a:r>
            <a:r>
              <a:rPr lang="en-US" dirty="0" err="1"/>
              <a:t>AverageRate</a:t>
            </a:r>
            <a:r>
              <a:rPr lang="en-US" dirty="0"/>
              <a:t>")</a:t>
            </a:r>
          </a:p>
          <a:p>
            <a:pPr marL="0" indent="0">
              <a:buNone/>
            </a:pPr>
            <a:r>
              <a:rPr lang="en-US" dirty="0"/>
              <a:t> </a:t>
            </a:r>
          </a:p>
          <a:p>
            <a:pPr marL="0" lvl="0" indent="0">
              <a:buNone/>
            </a:pPr>
            <a:r>
              <a:rPr lang="en-US" dirty="0"/>
              <a:t>Implement inner join on both the data sets and export it as an excel file.</a:t>
            </a:r>
          </a:p>
          <a:p>
            <a:pPr marL="0" indent="0">
              <a:buNone/>
            </a:pPr>
            <a:r>
              <a:rPr lang="en-US" dirty="0"/>
              <a:t> </a:t>
            </a:r>
          </a:p>
          <a:p>
            <a:pPr marL="0" indent="0">
              <a:buNone/>
            </a:pPr>
            <a:r>
              <a:rPr lang="en-US" dirty="0"/>
              <a:t>#Join both the tables and create the final table required for our prediction</a:t>
            </a:r>
          </a:p>
          <a:p>
            <a:pPr marL="0" indent="0">
              <a:buNone/>
            </a:pPr>
            <a:r>
              <a:rPr lang="en-US" dirty="0"/>
              <a:t>final &lt;- </a:t>
            </a:r>
            <a:r>
              <a:rPr lang="en-US" dirty="0" err="1"/>
              <a:t>sqldf</a:t>
            </a:r>
            <a:r>
              <a:rPr lang="en-US" dirty="0"/>
              <a:t>("Select </a:t>
            </a:r>
            <a:r>
              <a:rPr lang="en-US" dirty="0" err="1"/>
              <a:t>db.businessyear,db.issuerid,db.planid</a:t>
            </a:r>
            <a:r>
              <a:rPr lang="en-US" dirty="0"/>
              <a:t>,</a:t>
            </a:r>
          </a:p>
          <a:p>
            <a:pPr marL="0" indent="0">
              <a:buNone/>
            </a:pPr>
            <a:r>
              <a:rPr lang="en-US" dirty="0"/>
              <a:t>                </a:t>
            </a:r>
            <a:r>
              <a:rPr lang="en-US" dirty="0" err="1"/>
              <a:t>db.NoOfBenefits</a:t>
            </a:r>
            <a:r>
              <a:rPr lang="en-US" dirty="0"/>
              <a:t>, </a:t>
            </a:r>
            <a:r>
              <a:rPr lang="en-US" dirty="0" err="1"/>
              <a:t>db.NoOfBenefitsCovered,db.NoOfEHBs</a:t>
            </a:r>
            <a:r>
              <a:rPr lang="en-US" dirty="0"/>
              <a:t>, </a:t>
            </a:r>
            <a:r>
              <a:rPr lang="en-US" dirty="0" err="1"/>
              <a:t>db.NoOfStateMandates,db.NoOfBenefitsWithQuantLimit</a:t>
            </a:r>
            <a:r>
              <a:rPr lang="en-US" dirty="0"/>
              <a:t>,</a:t>
            </a:r>
          </a:p>
          <a:p>
            <a:pPr marL="0" indent="0">
              <a:buNone/>
            </a:pPr>
            <a:r>
              <a:rPr lang="en-US" dirty="0"/>
              <a:t>                </a:t>
            </a:r>
            <a:r>
              <a:rPr lang="en-US" dirty="0" err="1"/>
              <a:t>dr.AverageRate</a:t>
            </a:r>
            <a:endParaRPr lang="en-US" dirty="0"/>
          </a:p>
          <a:p>
            <a:pPr marL="0" indent="0">
              <a:buNone/>
            </a:pPr>
            <a:r>
              <a:rPr lang="en-US" dirty="0"/>
              <a:t>               from </a:t>
            </a:r>
            <a:r>
              <a:rPr lang="en-US" dirty="0" err="1"/>
              <a:t>FinalBCS</a:t>
            </a:r>
            <a:r>
              <a:rPr lang="en-US" dirty="0"/>
              <a:t> </a:t>
            </a:r>
            <a:r>
              <a:rPr lang="en-US" dirty="0" err="1"/>
              <a:t>db</a:t>
            </a:r>
            <a:r>
              <a:rPr lang="en-US" dirty="0"/>
              <a:t> inner join </a:t>
            </a:r>
            <a:r>
              <a:rPr lang="en-US" dirty="0" err="1"/>
              <a:t>FinalRate</a:t>
            </a:r>
            <a:r>
              <a:rPr lang="en-US" dirty="0"/>
              <a:t> </a:t>
            </a:r>
            <a:r>
              <a:rPr lang="en-US" dirty="0" err="1"/>
              <a:t>dr</a:t>
            </a:r>
            <a:endParaRPr lang="en-US" dirty="0"/>
          </a:p>
          <a:p>
            <a:pPr marL="0" indent="0">
              <a:buNone/>
            </a:pPr>
            <a:r>
              <a:rPr lang="en-US" dirty="0"/>
              <a:t>              on </a:t>
            </a:r>
            <a:r>
              <a:rPr lang="en-US" dirty="0" err="1"/>
              <a:t>dr.planid</a:t>
            </a:r>
            <a:r>
              <a:rPr lang="en-US" dirty="0"/>
              <a:t> = </a:t>
            </a:r>
            <a:r>
              <a:rPr lang="en-US" dirty="0" err="1"/>
              <a:t>db.planid</a:t>
            </a:r>
            <a:r>
              <a:rPr lang="en-US" dirty="0"/>
              <a:t> and </a:t>
            </a:r>
          </a:p>
          <a:p>
            <a:pPr marL="0" indent="0">
              <a:buNone/>
            </a:pPr>
            <a:r>
              <a:rPr lang="en-US" dirty="0"/>
              <a:t>               </a:t>
            </a:r>
            <a:r>
              <a:rPr lang="en-US" dirty="0" err="1"/>
              <a:t>dr.issuerid</a:t>
            </a:r>
            <a:r>
              <a:rPr lang="en-US" dirty="0"/>
              <a:t> = </a:t>
            </a:r>
            <a:r>
              <a:rPr lang="en-US" dirty="0" err="1"/>
              <a:t>db.issuerid</a:t>
            </a:r>
            <a:endParaRPr lang="en-US" dirty="0"/>
          </a:p>
          <a:p>
            <a:pPr marL="0" indent="0">
              <a:buNone/>
            </a:pPr>
            <a:r>
              <a:rPr lang="en-US" dirty="0"/>
              <a:t>                ")</a:t>
            </a:r>
          </a:p>
          <a:p>
            <a:pPr marL="0" indent="0">
              <a:buNone/>
            </a:pPr>
            <a:r>
              <a:rPr lang="en-US" dirty="0"/>
              <a:t> </a:t>
            </a:r>
          </a:p>
          <a:p>
            <a:pPr marL="0" indent="0">
              <a:buNone/>
            </a:pPr>
            <a:r>
              <a:rPr lang="en-US" dirty="0"/>
              <a:t>#Save the final table to local disk</a:t>
            </a:r>
          </a:p>
          <a:p>
            <a:pPr marL="0" indent="0">
              <a:buNone/>
            </a:pPr>
            <a:r>
              <a:rPr lang="en-US" dirty="0" err="1"/>
              <a:t>write.xlsx</a:t>
            </a:r>
            <a:r>
              <a:rPr lang="en-US" dirty="0"/>
              <a:t>(final, "/Users/</a:t>
            </a:r>
            <a:r>
              <a:rPr lang="en-US" dirty="0" err="1"/>
              <a:t>mothiki</a:t>
            </a:r>
            <a:r>
              <a:rPr lang="en-US" dirty="0"/>
              <a:t>/Downloads/</a:t>
            </a:r>
            <a:r>
              <a:rPr lang="en-US" dirty="0" err="1"/>
              <a:t>FinalDMProj.xlsx</a:t>
            </a:r>
            <a:r>
              <a:rPr lang="en-US" dirty="0" smtClean="0"/>
              <a:t>")</a:t>
            </a:r>
            <a:endParaRPr lang="en-US" dirty="0"/>
          </a:p>
        </p:txBody>
      </p:sp>
    </p:spTree>
    <p:extLst>
      <p:ext uri="{BB962C8B-B14F-4D97-AF65-F5344CB8AC3E}">
        <p14:creationId xmlns:p14="http://schemas.microsoft.com/office/powerpoint/2010/main" val="763199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2289"/>
            <a:ext cx="10515600" cy="935038"/>
          </a:xfrm>
        </p:spPr>
        <p:txBody>
          <a:bodyPr>
            <a:normAutofit fontScale="90000"/>
          </a:bodyPr>
          <a:lstStyle/>
          <a:p>
            <a:r>
              <a:rPr lang="en-US"/>
              <a:t>Below image depicts the final dataset obtained after the cleansing process:</a:t>
            </a:r>
            <a:br>
              <a:rPr lang="en-US"/>
            </a:b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95375" y="1457327"/>
            <a:ext cx="9906000" cy="4855211"/>
          </a:xfrm>
          <a:prstGeom prst="rect">
            <a:avLst/>
          </a:prstGeom>
        </p:spPr>
      </p:pic>
    </p:spTree>
    <p:extLst>
      <p:ext uri="{BB962C8B-B14F-4D97-AF65-F5344CB8AC3E}">
        <p14:creationId xmlns:p14="http://schemas.microsoft.com/office/powerpoint/2010/main" val="1357349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5013"/>
          </a:xfrm>
        </p:spPr>
        <p:txBody>
          <a:bodyPr/>
          <a:lstStyle/>
          <a:p>
            <a:r>
              <a:rPr lang="en-US"/>
              <a:t>Create a target variable using the formula</a:t>
            </a:r>
            <a:r>
              <a:rPr lang="en-US" smtClean="0"/>
              <a:t>:</a:t>
            </a:r>
            <a:endParaRPr lang="en-US"/>
          </a:p>
        </p:txBody>
      </p:sp>
      <p:sp>
        <p:nvSpPr>
          <p:cNvPr id="3" name="Content Placeholder 2"/>
          <p:cNvSpPr>
            <a:spLocks noGrp="1"/>
          </p:cNvSpPr>
          <p:nvPr>
            <p:ph idx="1"/>
          </p:nvPr>
        </p:nvSpPr>
        <p:spPr>
          <a:xfrm>
            <a:off x="838200" y="1385888"/>
            <a:ext cx="10515600" cy="4791075"/>
          </a:xfrm>
        </p:spPr>
        <p:txBody>
          <a:bodyPr>
            <a:normAutofit fontScale="92500" lnSpcReduction="10000"/>
          </a:bodyPr>
          <a:lstStyle/>
          <a:p>
            <a:pPr marL="0" indent="0">
              <a:buNone/>
            </a:pPr>
            <a:r>
              <a:rPr lang="en-US" dirty="0"/>
              <a:t>Target= </a:t>
            </a:r>
            <a:r>
              <a:rPr lang="en-US" dirty="0" smtClean="0"/>
              <a:t>IF(AND</a:t>
            </a:r>
            <a:r>
              <a:rPr lang="en-US" dirty="0"/>
              <a:t>((E2&gt;= (0.66) *357.2399608), (J2&lt;= (1.33) *387.1721903)),1,0)</a:t>
            </a:r>
          </a:p>
          <a:p>
            <a:pPr marL="0" indent="0">
              <a:buNone/>
            </a:pPr>
            <a:r>
              <a:rPr lang="en-US" dirty="0"/>
              <a:t> </a:t>
            </a:r>
          </a:p>
          <a:p>
            <a:pPr marL="0" indent="0">
              <a:buNone/>
            </a:pPr>
            <a:r>
              <a:rPr lang="en-US" dirty="0"/>
              <a:t>Average Number of benefits = 357.2399608</a:t>
            </a:r>
          </a:p>
          <a:p>
            <a:pPr marL="0" indent="0">
              <a:buNone/>
            </a:pPr>
            <a:r>
              <a:rPr lang="en-US" dirty="0"/>
              <a:t>Average Rate = 387.1721903</a:t>
            </a:r>
          </a:p>
          <a:p>
            <a:pPr marL="0" indent="0">
              <a:buNone/>
            </a:pPr>
            <a:r>
              <a:rPr lang="en-US" dirty="0"/>
              <a:t> </a:t>
            </a:r>
          </a:p>
          <a:p>
            <a:pPr marL="0" indent="0">
              <a:buNone/>
            </a:pPr>
            <a:r>
              <a:rPr lang="en-US" dirty="0"/>
              <a:t>We assumed that the threshold value for number of benefits for the plan to be considered as optimum is 66% of the average and the threshold value for average rate of plan for the plan to be considered optimum is 33% above the average.</a:t>
            </a:r>
          </a:p>
          <a:p>
            <a:pPr marL="0" indent="0">
              <a:buNone/>
            </a:pPr>
            <a:r>
              <a:rPr lang="en-US" dirty="0"/>
              <a:t> </a:t>
            </a:r>
          </a:p>
          <a:p>
            <a:pPr marL="0" indent="0">
              <a:buNone/>
            </a:pPr>
            <a:r>
              <a:rPr lang="en-US" dirty="0"/>
              <a:t>Optimum values are considered as 1 and plans that are not recommendable are considered as 0.</a:t>
            </a:r>
          </a:p>
          <a:p>
            <a:pPr marL="0" indent="0">
              <a:buNone/>
            </a:pPr>
            <a:endParaRPr lang="en-US" dirty="0"/>
          </a:p>
        </p:txBody>
      </p:sp>
    </p:spTree>
    <p:extLst>
      <p:ext uri="{BB962C8B-B14F-4D97-AF65-F5344CB8AC3E}">
        <p14:creationId xmlns:p14="http://schemas.microsoft.com/office/powerpoint/2010/main" val="806534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86375"/>
            <a:ext cx="10515600" cy="890588"/>
          </a:xfrm>
        </p:spPr>
        <p:txBody>
          <a:bodyPr/>
          <a:lstStyle/>
          <a:p>
            <a:r>
              <a:rPr lang="en-US" dirty="0"/>
              <a:t>Save this dataset as a CSV file and import it into SAS Enterprise miner to proceed with predictions</a:t>
            </a:r>
            <a:r>
              <a:rPr lang="en-US" dirty="0" smtClean="0"/>
              <a:t>.</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81074" y="564515"/>
            <a:ext cx="10372725" cy="4421823"/>
          </a:xfrm>
          <a:prstGeom prst="rect">
            <a:avLst/>
          </a:prstGeom>
        </p:spPr>
      </p:pic>
    </p:spTree>
    <p:extLst>
      <p:ext uri="{BB962C8B-B14F-4D97-AF65-F5344CB8AC3E}">
        <p14:creationId xmlns:p14="http://schemas.microsoft.com/office/powerpoint/2010/main" val="1716847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9433"/>
            <a:ext cx="10515600" cy="2123768"/>
          </a:xfrm>
        </p:spPr>
        <p:txBody>
          <a:bodyPr>
            <a:normAutofit fontScale="92500" lnSpcReduction="10000"/>
          </a:bodyPr>
          <a:lstStyle/>
          <a:p>
            <a:r>
              <a:rPr lang="en-US" dirty="0"/>
              <a:t>Create a new project in SAS Enterprise miner. Add a diagram with the project name where we can build the models</a:t>
            </a:r>
            <a:r>
              <a:rPr lang="en-US" dirty="0" smtClean="0"/>
              <a:t>.</a:t>
            </a:r>
            <a:endParaRPr lang="en-US" dirty="0"/>
          </a:p>
          <a:p>
            <a:r>
              <a:rPr lang="en-US" dirty="0"/>
              <a:t>Import the dataset using file import, select the target variable, change the level of required variables and drop number of benefits and average age which are used to calculate target variable. The modifications must look like the screenshot given below:</a:t>
            </a:r>
          </a:p>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855838" y="2743201"/>
            <a:ext cx="8335298" cy="3510115"/>
          </a:xfrm>
          <a:prstGeom prst="rect">
            <a:avLst/>
          </a:prstGeom>
        </p:spPr>
      </p:pic>
    </p:spTree>
    <p:extLst>
      <p:ext uri="{BB962C8B-B14F-4D97-AF65-F5344CB8AC3E}">
        <p14:creationId xmlns:p14="http://schemas.microsoft.com/office/powerpoint/2010/main" val="712585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3678"/>
            <a:ext cx="10515600" cy="1243912"/>
          </a:xfrm>
        </p:spPr>
        <p:txBody>
          <a:bodyPr/>
          <a:lstStyle/>
          <a:p>
            <a:r>
              <a:rPr lang="en-US" dirty="0"/>
              <a:t>Using stat explore functionality we can find out the worth of all the attributes. The below graph gives a graphical representation of the importance of all the variables</a:t>
            </a:r>
            <a:r>
              <a:rPr lang="en-US" dirty="0" smtClean="0"/>
              <a:t>:</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193822" y="1996083"/>
            <a:ext cx="7894075" cy="2443183"/>
          </a:xfrm>
          <a:prstGeom prst="rect">
            <a:avLst/>
          </a:prstGeom>
        </p:spPr>
      </p:pic>
      <p:sp>
        <p:nvSpPr>
          <p:cNvPr id="6" name="Content Placeholder 2"/>
          <p:cNvSpPr txBox="1">
            <a:spLocks/>
          </p:cNvSpPr>
          <p:nvPr/>
        </p:nvSpPr>
        <p:spPr>
          <a:xfrm>
            <a:off x="838200" y="4675239"/>
            <a:ext cx="10515600" cy="153874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Add data partition functionality in order to separate the dataset into training and testing datasets. Allocate 70% for training, 20% for validation and 10% for testing. </a:t>
            </a:r>
          </a:p>
          <a:p>
            <a:r>
              <a:rPr lang="en-US" dirty="0"/>
              <a:t>Add control point which can be used to implement various algorithms using the same flow of diagrams.</a:t>
            </a:r>
          </a:p>
        </p:txBody>
      </p:sp>
    </p:spTree>
    <p:extLst>
      <p:ext uri="{BB962C8B-B14F-4D97-AF65-F5344CB8AC3E}">
        <p14:creationId xmlns:p14="http://schemas.microsoft.com/office/powerpoint/2010/main" val="2007992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lstStyle/>
          <a:p>
            <a:r>
              <a:rPr lang="en-US" dirty="0" smtClean="0"/>
              <a:t>Health Insurance Marketplace:</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data set is public and is available in </a:t>
            </a:r>
            <a:r>
              <a:rPr lang="en-US" u="sng" dirty="0">
                <a:hlinkClick r:id="rId2"/>
              </a:rPr>
              <a:t>https://www.healthcare.gov</a:t>
            </a:r>
            <a:r>
              <a:rPr lang="en-US" u="sng" dirty="0" smtClean="0">
                <a:hlinkClick r:id="rId2"/>
              </a:rPr>
              <a:t>/</a:t>
            </a:r>
            <a:r>
              <a:rPr lang="en-US" u="sng" dirty="0"/>
              <a:t> </a:t>
            </a:r>
            <a:r>
              <a:rPr lang="en-US" dirty="0" smtClean="0"/>
              <a:t>as well as </a:t>
            </a:r>
            <a:r>
              <a:rPr lang="en-US" u="sng" dirty="0" smtClean="0">
                <a:hlinkClick r:id="rId3"/>
              </a:rPr>
              <a:t>https://www.kaggle.com/hhs/health-insurance-marketplace</a:t>
            </a:r>
            <a:endParaRPr lang="en-US" dirty="0"/>
          </a:p>
          <a:p>
            <a:r>
              <a:rPr lang="en-US" dirty="0"/>
              <a:t>The data belongs to Affordable Care Act also known as Obama Care which is managed by U.S. centers for Medicare and Medicaid Services. </a:t>
            </a:r>
          </a:p>
          <a:p>
            <a:r>
              <a:rPr lang="en-US" dirty="0"/>
              <a:t>The data dictionaries are available in </a:t>
            </a:r>
            <a:r>
              <a:rPr lang="en-US" u="sng" dirty="0">
                <a:hlinkClick r:id="rId4"/>
              </a:rPr>
              <a:t>https://</a:t>
            </a:r>
            <a:r>
              <a:rPr lang="en-US" u="sng" dirty="0" smtClean="0">
                <a:hlinkClick r:id="rId4"/>
              </a:rPr>
              <a:t>www.cms.gov/cciio/resources/data-resources/marketplace-puf.html</a:t>
            </a:r>
            <a:endParaRPr lang="en-US" u="sng" dirty="0" smtClean="0"/>
          </a:p>
          <a:p>
            <a:r>
              <a:rPr lang="en-US" dirty="0" smtClean="0"/>
              <a:t>The link </a:t>
            </a:r>
            <a:r>
              <a:rPr lang="en-US" dirty="0"/>
              <a:t>to the video </a:t>
            </a:r>
            <a:r>
              <a:rPr lang="en-US" dirty="0" smtClean="0"/>
              <a:t>created by us describing </a:t>
            </a:r>
            <a:r>
              <a:rPr lang="en-US" dirty="0"/>
              <a:t>the complete </a:t>
            </a:r>
            <a:r>
              <a:rPr lang="en-US"/>
              <a:t>project </a:t>
            </a:r>
            <a:r>
              <a:rPr lang="en-US" smtClean="0"/>
              <a:t>in detail </a:t>
            </a:r>
            <a:r>
              <a:rPr lang="en-US" dirty="0">
                <a:hlinkClick r:id="rId5"/>
              </a:rPr>
              <a:t>https://</a:t>
            </a:r>
            <a:r>
              <a:rPr lang="en-US" dirty="0" smtClean="0">
                <a:hlinkClick r:id="rId5"/>
              </a:rPr>
              <a:t>youtu.be/zMemqKBuYao</a:t>
            </a:r>
            <a:endParaRPr lang="en-US" dirty="0" smtClean="0"/>
          </a:p>
        </p:txBody>
      </p:sp>
    </p:spTree>
    <p:extLst>
      <p:ext uri="{BB962C8B-B14F-4D97-AF65-F5344CB8AC3E}">
        <p14:creationId xmlns:p14="http://schemas.microsoft.com/office/powerpoint/2010/main" val="411482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8426"/>
            <a:ext cx="10515600" cy="1799303"/>
          </a:xfrm>
        </p:spPr>
        <p:txBody>
          <a:bodyPr/>
          <a:lstStyle/>
          <a:p>
            <a:r>
              <a:rPr lang="en-US" dirty="0"/>
              <a:t>As the first method of prediction, let us implement </a:t>
            </a:r>
            <a:r>
              <a:rPr lang="en-US" b="1" dirty="0"/>
              <a:t>Decision tree </a:t>
            </a:r>
            <a:r>
              <a:rPr lang="en-US" dirty="0"/>
              <a:t>algorithm.</a:t>
            </a:r>
          </a:p>
          <a:p>
            <a:r>
              <a:rPr lang="en-US" dirty="0"/>
              <a:t>Below image contains the Event classification table from which the </a:t>
            </a:r>
            <a:r>
              <a:rPr lang="en-US" b="1" dirty="0"/>
              <a:t>accuracy</a:t>
            </a:r>
            <a:r>
              <a:rPr lang="en-US" dirty="0"/>
              <a:t> can be calculated which is </a:t>
            </a:r>
            <a:r>
              <a:rPr lang="en-US" b="1" dirty="0"/>
              <a:t>85.4</a:t>
            </a:r>
            <a:r>
              <a:rPr lang="en-US" b="1" dirty="0" smtClean="0"/>
              <a:t>%</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424790" y="2477728"/>
            <a:ext cx="5497984" cy="3539613"/>
          </a:xfrm>
          <a:prstGeom prst="rect">
            <a:avLst/>
          </a:prstGeom>
        </p:spPr>
      </p:pic>
    </p:spTree>
    <p:extLst>
      <p:ext uri="{BB962C8B-B14F-4D97-AF65-F5344CB8AC3E}">
        <p14:creationId xmlns:p14="http://schemas.microsoft.com/office/powerpoint/2010/main" val="3520855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1223"/>
          </a:xfrm>
        </p:spPr>
        <p:txBody>
          <a:bodyPr>
            <a:normAutofit fontScale="90000"/>
          </a:bodyPr>
          <a:lstStyle/>
          <a:p>
            <a:r>
              <a:rPr lang="en-US" dirty="0"/>
              <a:t>Let us predict using other models like Neural Networks and Naive Bayes </a:t>
            </a:r>
            <a:r>
              <a:rPr lang="en-US"/>
              <a:t>algorithms</a:t>
            </a:r>
            <a:r>
              <a:rPr lang="en-US" smtClean="0"/>
              <a:t>.</a:t>
            </a:r>
            <a:endParaRPr lang="en-US" dirty="0"/>
          </a:p>
        </p:txBody>
      </p:sp>
      <p:sp>
        <p:nvSpPr>
          <p:cNvPr id="3" name="Content Placeholder 2"/>
          <p:cNvSpPr>
            <a:spLocks noGrp="1"/>
          </p:cNvSpPr>
          <p:nvPr>
            <p:ph idx="1"/>
          </p:nvPr>
        </p:nvSpPr>
        <p:spPr>
          <a:xfrm>
            <a:off x="838200" y="1430593"/>
            <a:ext cx="10515600" cy="1622323"/>
          </a:xfrm>
        </p:spPr>
        <p:txBody>
          <a:bodyPr>
            <a:normAutofit fontScale="92500" lnSpcReduction="10000"/>
          </a:bodyPr>
          <a:lstStyle/>
          <a:p>
            <a:pPr marL="0" indent="0">
              <a:buNone/>
            </a:pPr>
            <a:r>
              <a:rPr lang="en-US" b="1" dirty="0" smtClean="0"/>
              <a:t>Neural Network: </a:t>
            </a:r>
          </a:p>
          <a:p>
            <a:r>
              <a:rPr lang="en-US" dirty="0" smtClean="0"/>
              <a:t>Accuracy: </a:t>
            </a:r>
            <a:r>
              <a:rPr lang="en-US" b="1" dirty="0" smtClean="0"/>
              <a:t>86.1%</a:t>
            </a:r>
            <a:endParaRPr lang="en-US" dirty="0"/>
          </a:p>
          <a:p>
            <a:r>
              <a:rPr lang="en-US" dirty="0" smtClean="0"/>
              <a:t>Below is the classification table when the prediction is made using Neural Network.</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459818" y="3052916"/>
            <a:ext cx="4460066" cy="3156155"/>
          </a:xfrm>
          <a:prstGeom prst="rect">
            <a:avLst/>
          </a:prstGeom>
        </p:spPr>
      </p:pic>
    </p:spTree>
    <p:extLst>
      <p:ext uri="{BB962C8B-B14F-4D97-AF65-F5344CB8AC3E}">
        <p14:creationId xmlns:p14="http://schemas.microsoft.com/office/powerpoint/2010/main" val="51453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1961535"/>
          </a:xfrm>
        </p:spPr>
        <p:txBody>
          <a:bodyPr/>
          <a:lstStyle/>
          <a:p>
            <a:pPr marL="0" indent="0">
              <a:buNone/>
            </a:pPr>
            <a:r>
              <a:rPr lang="en-US" b="1" dirty="0"/>
              <a:t>Naïve Bayes:</a:t>
            </a:r>
          </a:p>
          <a:p>
            <a:r>
              <a:rPr lang="en-US" dirty="0"/>
              <a:t>Accuracy: </a:t>
            </a:r>
            <a:r>
              <a:rPr lang="en-US" b="1" dirty="0"/>
              <a:t>82%</a:t>
            </a:r>
            <a:endParaRPr lang="en-US" dirty="0"/>
          </a:p>
          <a:p>
            <a:r>
              <a:rPr lang="en-US" dirty="0"/>
              <a:t>Below is the classification table when the prediction is made using Naïve Bayes</a:t>
            </a:r>
            <a:r>
              <a:rPr lang="en-US" dirty="0" smtClean="0"/>
              <a:t>.</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631503" y="2875935"/>
            <a:ext cx="4730831" cy="3170904"/>
          </a:xfrm>
          <a:prstGeom prst="rect">
            <a:avLst/>
          </a:prstGeom>
        </p:spPr>
      </p:pic>
    </p:spTree>
    <p:extLst>
      <p:ext uri="{BB962C8B-B14F-4D97-AF65-F5344CB8AC3E}">
        <p14:creationId xmlns:p14="http://schemas.microsoft.com/office/powerpoint/2010/main" val="1295003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1161"/>
            <a:ext cx="10515600" cy="5365802"/>
          </a:xfrm>
        </p:spPr>
        <p:txBody>
          <a:bodyPr/>
          <a:lstStyle/>
          <a:p>
            <a:r>
              <a:rPr lang="en-US" dirty="0"/>
              <a:t>From the predictions and accuracies obtained, we can conclude that, for our dataset, Neural network gives the highest accuracy. </a:t>
            </a:r>
          </a:p>
          <a:p>
            <a:r>
              <a:rPr lang="en-US" dirty="0"/>
              <a:t>Let us change the training technique of Neural network from default to back propagation and check the accuracy.</a:t>
            </a:r>
          </a:p>
          <a:p>
            <a:r>
              <a:rPr lang="en-US" dirty="0"/>
              <a:t>Below image depicts the classification table when the prediction is made using Neural network with back propagation and the accuracy is </a:t>
            </a:r>
            <a:r>
              <a:rPr lang="en-US" b="1" dirty="0"/>
              <a:t>84.4% </a:t>
            </a:r>
            <a:r>
              <a:rPr lang="en-US" dirty="0"/>
              <a:t>which is lesser compared to neural network with default training technique.</a:t>
            </a:r>
          </a:p>
          <a:p>
            <a:r>
              <a:rPr lang="en-US" dirty="0"/>
              <a:t>Hence, we recommend </a:t>
            </a:r>
            <a:r>
              <a:rPr lang="en-US" b="1" dirty="0"/>
              <a:t>Neural network </a:t>
            </a:r>
            <a:r>
              <a:rPr lang="en-US" b="1" dirty="0" smtClean="0"/>
              <a:t>with default training technique </a:t>
            </a:r>
            <a:r>
              <a:rPr lang="en-US" dirty="0" smtClean="0"/>
              <a:t>as </a:t>
            </a:r>
            <a:r>
              <a:rPr lang="en-US" dirty="0"/>
              <a:t>the best algorithm in predicting target variable for this dataset.</a:t>
            </a:r>
          </a:p>
          <a:p>
            <a:endParaRPr lang="en-US" dirty="0"/>
          </a:p>
        </p:txBody>
      </p:sp>
    </p:spTree>
    <p:extLst>
      <p:ext uri="{BB962C8B-B14F-4D97-AF65-F5344CB8AC3E}">
        <p14:creationId xmlns:p14="http://schemas.microsoft.com/office/powerpoint/2010/main" val="1255628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86694"/>
          </a:xfrm>
        </p:spPr>
        <p:txBody>
          <a:bodyPr>
            <a:normAutofit fontScale="90000"/>
          </a:bodyPr>
          <a:lstStyle/>
          <a:p>
            <a:r>
              <a:rPr lang="en-US" dirty="0"/>
              <a:t>Below image shows us the complete diagram of the project in SAS Enterprise miner</a:t>
            </a:r>
            <a:r>
              <a:rPr lang="en-US" dirty="0" smtClean="0"/>
              <a:t>:</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77412" y="1985777"/>
            <a:ext cx="9721645" cy="3898829"/>
          </a:xfrm>
          <a:prstGeom prst="rect">
            <a:avLst/>
          </a:prstGeom>
        </p:spPr>
      </p:pic>
    </p:spTree>
    <p:extLst>
      <p:ext uri="{BB962C8B-B14F-4D97-AF65-F5344CB8AC3E}">
        <p14:creationId xmlns:p14="http://schemas.microsoft.com/office/powerpoint/2010/main" val="154644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8488"/>
          </a:xfrm>
        </p:spPr>
        <p:txBody>
          <a:bodyPr/>
          <a:lstStyle/>
          <a:p>
            <a:r>
              <a:rPr lang="en-US" dirty="0" smtClean="0"/>
              <a:t>Conclusion for Part 1: </a:t>
            </a:r>
            <a:r>
              <a:rPr lang="en-US" smtClean="0"/>
              <a:t>Predictive analytics</a:t>
            </a:r>
            <a:endParaRPr lang="en-US"/>
          </a:p>
        </p:txBody>
      </p:sp>
      <p:sp>
        <p:nvSpPr>
          <p:cNvPr id="3" name="Content Placeholder 2"/>
          <p:cNvSpPr>
            <a:spLocks noGrp="1"/>
          </p:cNvSpPr>
          <p:nvPr>
            <p:ph idx="1"/>
          </p:nvPr>
        </p:nvSpPr>
        <p:spPr>
          <a:xfrm>
            <a:off x="838200" y="1253614"/>
            <a:ext cx="10515600" cy="4923349"/>
          </a:xfrm>
        </p:spPr>
        <p:txBody>
          <a:bodyPr/>
          <a:lstStyle/>
          <a:p>
            <a:r>
              <a:rPr lang="en-US" dirty="0" smtClean="0"/>
              <a:t>Thus, from the finalized predictive model, we can identify if a plan comes under recommended plans category or not by knowing the parameters like, number of benefits covered, Number of Essential health benefits, Number of State mandated benefits and number of benefits with quantitative limit even though the total number of benefits and individual average rate of the plan is unknown.</a:t>
            </a:r>
          </a:p>
          <a:p>
            <a:r>
              <a:rPr lang="en-US" dirty="0" smtClean="0"/>
              <a:t>Now that we have completed the predictive statistics, let us look at the Descriptive analytics for Health Insurance Marketplace data.</a:t>
            </a:r>
          </a:p>
        </p:txBody>
      </p:sp>
    </p:spTree>
    <p:extLst>
      <p:ext uri="{BB962C8B-B14F-4D97-AF65-F5344CB8AC3E}">
        <p14:creationId xmlns:p14="http://schemas.microsoft.com/office/powerpoint/2010/main" val="1123812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8488"/>
          </a:xfrm>
        </p:spPr>
        <p:txBody>
          <a:bodyPr/>
          <a:lstStyle/>
          <a:p>
            <a:r>
              <a:rPr lang="en-US" dirty="0" smtClean="0"/>
              <a:t>Dialysis Plans:</a:t>
            </a:r>
            <a:endParaRPr lang="en-US" dirty="0"/>
          </a:p>
        </p:txBody>
      </p:sp>
      <p:sp>
        <p:nvSpPr>
          <p:cNvPr id="3" name="Content Placeholder 2"/>
          <p:cNvSpPr>
            <a:spLocks noGrp="1"/>
          </p:cNvSpPr>
          <p:nvPr>
            <p:ph idx="1"/>
          </p:nvPr>
        </p:nvSpPr>
        <p:spPr>
          <a:xfrm>
            <a:off x="838200" y="1253615"/>
            <a:ext cx="10515600" cy="2477728"/>
          </a:xfrm>
        </p:spPr>
        <p:txBody>
          <a:bodyPr>
            <a:normAutofit fontScale="85000" lnSpcReduction="20000"/>
          </a:bodyPr>
          <a:lstStyle/>
          <a:p>
            <a:r>
              <a:rPr lang="en-IN" sz="3200" dirty="0" smtClean="0"/>
              <a:t>Benefits Cost Sharing:</a:t>
            </a:r>
          </a:p>
          <a:p>
            <a:pPr marL="285750" indent="-285750">
              <a:buFont typeface="Arial" panose="020B0604020202020204" pitchFamily="34" charset="0"/>
              <a:buChar char="•"/>
            </a:pPr>
            <a:r>
              <a:rPr lang="en-IN" dirty="0" smtClean="0"/>
              <a:t>Total Distinct benefits: 861</a:t>
            </a:r>
          </a:p>
          <a:p>
            <a:pPr marL="285750" indent="-285750">
              <a:buFont typeface="Arial" panose="020B0604020202020204" pitchFamily="34" charset="0"/>
              <a:buChar char="•"/>
            </a:pPr>
            <a:r>
              <a:rPr lang="en-IN" dirty="0" smtClean="0"/>
              <a:t>Total distinct benefits for year and for each state</a:t>
            </a:r>
          </a:p>
          <a:p>
            <a:pPr marL="285750" indent="-285750">
              <a:buFont typeface="Arial" panose="020B0604020202020204" pitchFamily="34" charset="0"/>
              <a:buChar char="•"/>
            </a:pPr>
            <a:r>
              <a:rPr lang="en-IN" dirty="0" smtClean="0"/>
              <a:t>For each state  and year, Count of distinct benefits and count of distinct plans available.</a:t>
            </a:r>
          </a:p>
          <a:p>
            <a:pPr marL="285750" indent="-285750">
              <a:buFont typeface="Arial" panose="020B0604020202020204" pitchFamily="34" charset="0"/>
              <a:buChar char="•"/>
            </a:pPr>
            <a:r>
              <a:rPr lang="en-IN" dirty="0" smtClean="0"/>
              <a:t>For each  business year, state, count of distinct plan id’s and count of distinct benefits.</a:t>
            </a:r>
          </a:p>
        </p:txBody>
      </p:sp>
      <p:pic>
        <p:nvPicPr>
          <p:cNvPr id="5" name="Picture 4"/>
          <p:cNvPicPr>
            <a:picLocks noChangeAspect="1"/>
          </p:cNvPicPr>
          <p:nvPr/>
        </p:nvPicPr>
        <p:blipFill>
          <a:blip r:embed="rId3"/>
          <a:stretch>
            <a:fillRect/>
          </a:stretch>
        </p:blipFill>
        <p:spPr>
          <a:xfrm>
            <a:off x="1425541" y="3870288"/>
            <a:ext cx="9130940" cy="1557118"/>
          </a:xfrm>
          <a:prstGeom prst="rect">
            <a:avLst/>
          </a:prstGeom>
        </p:spPr>
      </p:pic>
    </p:spTree>
    <p:extLst>
      <p:ext uri="{BB962C8B-B14F-4D97-AF65-F5344CB8AC3E}">
        <p14:creationId xmlns:p14="http://schemas.microsoft.com/office/powerpoint/2010/main" val="2024597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8707"/>
          </a:xfrm>
        </p:spPr>
        <p:txBody>
          <a:bodyPr>
            <a:normAutofit fontScale="90000"/>
          </a:bodyPr>
          <a:lstStyle/>
          <a:p>
            <a:r>
              <a:rPr lang="en-US" dirty="0" smtClean="0"/>
              <a:t>Working on a particular benefit: Dialysis. Seeing the trend of  the copay and Coinsurance.</a:t>
            </a:r>
            <a:br>
              <a:rPr lang="en-US" dirty="0" smtClean="0"/>
            </a:br>
            <a:endParaRPr lang="en-US" dirty="0"/>
          </a:p>
        </p:txBody>
      </p:sp>
      <p:sp>
        <p:nvSpPr>
          <p:cNvPr id="3" name="Content Placeholder 2"/>
          <p:cNvSpPr>
            <a:spLocks noGrp="1"/>
          </p:cNvSpPr>
          <p:nvPr>
            <p:ph idx="1"/>
          </p:nvPr>
        </p:nvSpPr>
        <p:spPr>
          <a:xfrm>
            <a:off x="838200" y="1533833"/>
            <a:ext cx="10515600" cy="737420"/>
          </a:xfrm>
        </p:spPr>
        <p:txBody>
          <a:bodyPr>
            <a:normAutofit fontScale="85000" lnSpcReduction="20000"/>
          </a:bodyPr>
          <a:lstStyle/>
          <a:p>
            <a:r>
              <a:rPr lang="en-IN" dirty="0" smtClean="0"/>
              <a:t>65371 records are available for the benefit name dialysis</a:t>
            </a:r>
          </a:p>
          <a:p>
            <a:r>
              <a:rPr lang="en-IN" dirty="0" smtClean="0"/>
              <a:t>Considering the below columns:</a:t>
            </a:r>
          </a:p>
        </p:txBody>
      </p:sp>
      <p:pic>
        <p:nvPicPr>
          <p:cNvPr id="4" name="Picture 3"/>
          <p:cNvPicPr>
            <a:picLocks noChangeAspect="1"/>
          </p:cNvPicPr>
          <p:nvPr/>
        </p:nvPicPr>
        <p:blipFill>
          <a:blip r:embed="rId3"/>
          <a:stretch>
            <a:fillRect/>
          </a:stretch>
        </p:blipFill>
        <p:spPr>
          <a:xfrm>
            <a:off x="1000125" y="2344999"/>
            <a:ext cx="10191750" cy="647700"/>
          </a:xfrm>
          <a:prstGeom prst="rect">
            <a:avLst/>
          </a:prstGeom>
        </p:spPr>
      </p:pic>
      <p:sp>
        <p:nvSpPr>
          <p:cNvPr id="5" name="Content Placeholder 2"/>
          <p:cNvSpPr txBox="1">
            <a:spLocks/>
          </p:cNvSpPr>
          <p:nvPr/>
        </p:nvSpPr>
        <p:spPr>
          <a:xfrm>
            <a:off x="838200" y="3066445"/>
            <a:ext cx="10515600" cy="302463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IN" dirty="0" smtClean="0"/>
              <a:t>Finding out the count of plan ID’s for different co-pay levels:</a:t>
            </a:r>
          </a:p>
          <a:p>
            <a:r>
              <a:rPr lang="en-IN" dirty="0" smtClean="0"/>
              <a:t>stat1 &lt;- </a:t>
            </a:r>
            <a:r>
              <a:rPr lang="en-IN" dirty="0" err="1" smtClean="0"/>
              <a:t>sqldf</a:t>
            </a:r>
            <a:r>
              <a:rPr lang="en-IN" dirty="0" smtClean="0"/>
              <a:t>("select </a:t>
            </a:r>
            <a:r>
              <a:rPr lang="en-IN" dirty="0" err="1" smtClean="0"/>
              <a:t>businessyear</a:t>
            </a:r>
            <a:r>
              <a:rPr lang="en-IN" dirty="0" smtClean="0"/>
              <a:t>, statecode,copayInntier1, count(</a:t>
            </a:r>
            <a:r>
              <a:rPr lang="en-IN" dirty="0" err="1" smtClean="0"/>
              <a:t>standardcomponentid</a:t>
            </a:r>
            <a:r>
              <a:rPr lang="en-IN" dirty="0" smtClean="0"/>
              <a:t>)  from                 </a:t>
            </a:r>
            <a:r>
              <a:rPr lang="en-IN" dirty="0" err="1" smtClean="0"/>
              <a:t>benefitcostsharingdialysistest</a:t>
            </a:r>
            <a:r>
              <a:rPr lang="en-IN" dirty="0" smtClean="0"/>
              <a:t> group by </a:t>
            </a:r>
            <a:r>
              <a:rPr lang="en-IN" dirty="0" err="1" smtClean="0"/>
              <a:t>businessyear</a:t>
            </a:r>
            <a:r>
              <a:rPr lang="en-IN" dirty="0" smtClean="0"/>
              <a:t>, statecode,copayInntier1")</a:t>
            </a:r>
          </a:p>
          <a:p>
            <a:r>
              <a:rPr lang="en-IN" dirty="0" smtClean="0"/>
              <a:t>stat3 &lt;- </a:t>
            </a:r>
            <a:r>
              <a:rPr lang="en-IN" dirty="0" err="1" smtClean="0"/>
              <a:t>sqldf</a:t>
            </a:r>
            <a:r>
              <a:rPr lang="en-IN" dirty="0" smtClean="0"/>
              <a:t>("select </a:t>
            </a:r>
            <a:r>
              <a:rPr lang="en-IN" dirty="0" err="1" smtClean="0"/>
              <a:t>businessyear</a:t>
            </a:r>
            <a:r>
              <a:rPr lang="en-IN" dirty="0" smtClean="0"/>
              <a:t>, copayInntier1, count(</a:t>
            </a:r>
            <a:r>
              <a:rPr lang="en-IN" dirty="0" err="1" smtClean="0"/>
              <a:t>standardcomponentid</a:t>
            </a:r>
            <a:r>
              <a:rPr lang="en-IN" dirty="0" smtClean="0"/>
              <a:t>) from </a:t>
            </a:r>
            <a:r>
              <a:rPr lang="en-IN" dirty="0" err="1" smtClean="0"/>
              <a:t>benefitcostsharingdialysistest</a:t>
            </a:r>
            <a:r>
              <a:rPr lang="en-IN" dirty="0" smtClean="0"/>
              <a:t> group by businessyear,copayInntier1")</a:t>
            </a:r>
          </a:p>
          <a:p>
            <a:pPr marL="0" indent="0">
              <a:buNone/>
            </a:pPr>
            <a:r>
              <a:rPr lang="en-IN" dirty="0" smtClean="0"/>
              <a:t>Finding out count of plan ID’s for different co Insurance levels</a:t>
            </a:r>
          </a:p>
          <a:p>
            <a:r>
              <a:rPr lang="en-IN" dirty="0" smtClean="0"/>
              <a:t>stat2 &lt;- </a:t>
            </a:r>
            <a:r>
              <a:rPr lang="en-IN" dirty="0" err="1" smtClean="0"/>
              <a:t>sqldf</a:t>
            </a:r>
            <a:r>
              <a:rPr lang="en-IN" dirty="0" smtClean="0"/>
              <a:t>("select </a:t>
            </a:r>
            <a:r>
              <a:rPr lang="en-IN" dirty="0" err="1" smtClean="0"/>
              <a:t>businessyear</a:t>
            </a:r>
            <a:r>
              <a:rPr lang="en-IN" dirty="0" smtClean="0"/>
              <a:t>, statecode,CoinsInnTier1, count(</a:t>
            </a:r>
            <a:r>
              <a:rPr lang="en-IN" dirty="0" err="1" smtClean="0"/>
              <a:t>standardcomponentid</a:t>
            </a:r>
            <a:r>
              <a:rPr lang="en-IN" dirty="0" smtClean="0"/>
              <a:t>)  from </a:t>
            </a:r>
            <a:r>
              <a:rPr lang="en-IN" dirty="0" err="1" smtClean="0"/>
              <a:t>benefitcostsharingdialysistest</a:t>
            </a:r>
            <a:r>
              <a:rPr lang="en-IN" dirty="0" smtClean="0"/>
              <a:t> group by </a:t>
            </a:r>
            <a:r>
              <a:rPr lang="en-IN" dirty="0" err="1" smtClean="0"/>
              <a:t>businessyear</a:t>
            </a:r>
            <a:r>
              <a:rPr lang="en-IN" dirty="0" smtClean="0"/>
              <a:t>, statecode,CoinsInnTier1")</a:t>
            </a:r>
          </a:p>
          <a:p>
            <a:r>
              <a:rPr lang="en-IN" dirty="0" smtClean="0"/>
              <a:t>stat4 &lt;- </a:t>
            </a:r>
            <a:r>
              <a:rPr lang="en-IN" dirty="0" err="1" smtClean="0"/>
              <a:t>sqldf</a:t>
            </a:r>
            <a:r>
              <a:rPr lang="en-IN" dirty="0" smtClean="0"/>
              <a:t>("select businessyear,CoinsInnTier1,count(</a:t>
            </a:r>
            <a:r>
              <a:rPr lang="en-IN" dirty="0" err="1" smtClean="0"/>
              <a:t>standardcomponentid</a:t>
            </a:r>
            <a:r>
              <a:rPr lang="en-IN" dirty="0" smtClean="0"/>
              <a:t>) from </a:t>
            </a:r>
            <a:r>
              <a:rPr lang="en-IN" dirty="0" err="1" smtClean="0"/>
              <a:t>benefitcostsharingdialysistest</a:t>
            </a:r>
            <a:r>
              <a:rPr lang="en-IN" dirty="0" smtClean="0"/>
              <a:t> group by </a:t>
            </a:r>
            <a:r>
              <a:rPr lang="en-IN" dirty="0" err="1" smtClean="0"/>
              <a:t>businessyear</a:t>
            </a:r>
            <a:r>
              <a:rPr lang="en-IN" dirty="0" smtClean="0"/>
              <a:t>, CoinsInnTier1")</a:t>
            </a:r>
          </a:p>
        </p:txBody>
      </p:sp>
    </p:spTree>
    <p:extLst>
      <p:ext uri="{BB962C8B-B14F-4D97-AF65-F5344CB8AC3E}">
        <p14:creationId xmlns:p14="http://schemas.microsoft.com/office/powerpoint/2010/main" val="125335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37215" y="417016"/>
            <a:ext cx="3403600" cy="5774937"/>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0323" y="417016"/>
            <a:ext cx="3695700" cy="5511800"/>
          </a:xfrm>
          <a:prstGeom prst="rect">
            <a:avLst/>
          </a:prstGeom>
        </p:spPr>
      </p:pic>
      <p:sp>
        <p:nvSpPr>
          <p:cNvPr id="7" name="TextBox 6"/>
          <p:cNvSpPr txBox="1"/>
          <p:nvPr/>
        </p:nvSpPr>
        <p:spPr>
          <a:xfrm>
            <a:off x="404734" y="2023672"/>
            <a:ext cx="1708879" cy="369332"/>
          </a:xfrm>
          <a:prstGeom prst="rect">
            <a:avLst/>
          </a:prstGeom>
          <a:noFill/>
        </p:spPr>
        <p:txBody>
          <a:bodyPr wrap="square" rtlCol="0">
            <a:spAutoFit/>
          </a:bodyPr>
          <a:lstStyle/>
          <a:p>
            <a:r>
              <a:rPr lang="en-US" dirty="0" smtClean="0"/>
              <a:t>Good Plans:</a:t>
            </a:r>
            <a:endParaRPr lang="en-US" dirty="0"/>
          </a:p>
        </p:txBody>
      </p:sp>
      <p:sp>
        <p:nvSpPr>
          <p:cNvPr id="8" name="TextBox 7"/>
          <p:cNvSpPr txBox="1"/>
          <p:nvPr/>
        </p:nvSpPr>
        <p:spPr>
          <a:xfrm>
            <a:off x="10186023" y="2023672"/>
            <a:ext cx="1656207" cy="369332"/>
          </a:xfrm>
          <a:prstGeom prst="rect">
            <a:avLst/>
          </a:prstGeom>
          <a:noFill/>
        </p:spPr>
        <p:txBody>
          <a:bodyPr wrap="square" rtlCol="0">
            <a:spAutoFit/>
          </a:bodyPr>
          <a:lstStyle/>
          <a:p>
            <a:r>
              <a:rPr lang="en-US" dirty="0" smtClean="0"/>
              <a:t>: Bad Plans</a:t>
            </a:r>
            <a:endParaRPr lang="en-US" dirty="0"/>
          </a:p>
        </p:txBody>
      </p:sp>
    </p:spTree>
    <p:extLst>
      <p:ext uri="{BB962C8B-B14F-4D97-AF65-F5344CB8AC3E}">
        <p14:creationId xmlns:p14="http://schemas.microsoft.com/office/powerpoint/2010/main" val="1128350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For </a:t>
            </a:r>
            <a:r>
              <a:rPr lang="en-IN" dirty="0" smtClean="0"/>
              <a:t>Florida:</a:t>
            </a:r>
            <a:endParaRPr lang="en-IN" dirty="0"/>
          </a:p>
        </p:txBody>
      </p:sp>
      <p:pic>
        <p:nvPicPr>
          <p:cNvPr id="4" name="Content Placeholder 3"/>
          <p:cNvPicPr>
            <a:picLocks noGrp="1" noChangeAspect="1"/>
          </p:cNvPicPr>
          <p:nvPr>
            <p:ph idx="1"/>
          </p:nvPr>
        </p:nvPicPr>
        <p:blipFill>
          <a:blip r:embed="rId2"/>
          <a:stretch>
            <a:fillRect/>
          </a:stretch>
        </p:blipFill>
        <p:spPr>
          <a:xfrm>
            <a:off x="4081462" y="1308350"/>
            <a:ext cx="4029075" cy="3581400"/>
          </a:xfrm>
          <a:prstGeom prst="rect">
            <a:avLst/>
          </a:prstGeom>
        </p:spPr>
      </p:pic>
      <p:sp>
        <p:nvSpPr>
          <p:cNvPr id="6" name="TextBox 5"/>
          <p:cNvSpPr txBox="1"/>
          <p:nvPr/>
        </p:nvSpPr>
        <p:spPr>
          <a:xfrm>
            <a:off x="838200" y="5335675"/>
            <a:ext cx="10295374" cy="646331"/>
          </a:xfrm>
          <a:prstGeom prst="rect">
            <a:avLst/>
          </a:prstGeom>
          <a:noFill/>
        </p:spPr>
        <p:txBody>
          <a:bodyPr wrap="square" rtlCol="0">
            <a:spAutoFit/>
          </a:bodyPr>
          <a:lstStyle/>
          <a:p>
            <a:r>
              <a:rPr lang="en-IN" dirty="0"/>
              <a:t>So till now we have discussed on how the Co Insurance levels are changing for the benefit dialysis, In the next slide we will be discussing on how the </a:t>
            </a:r>
            <a:r>
              <a:rPr lang="en-IN" dirty="0" err="1"/>
              <a:t>OuofPocketexpenses</a:t>
            </a:r>
            <a:r>
              <a:rPr lang="en-IN" dirty="0"/>
              <a:t> vary</a:t>
            </a:r>
          </a:p>
        </p:txBody>
      </p:sp>
    </p:spTree>
    <p:extLst>
      <p:ext uri="{BB962C8B-B14F-4D97-AF65-F5344CB8AC3E}">
        <p14:creationId xmlns:p14="http://schemas.microsoft.com/office/powerpoint/2010/main" val="1542613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06550"/>
          </a:xfrm>
        </p:spPr>
        <p:txBody>
          <a:bodyPr>
            <a:normAutofit fontScale="90000"/>
          </a:bodyPr>
          <a:lstStyle/>
          <a:p>
            <a:r>
              <a:rPr lang="en-US"/>
              <a:t>We have six datasets in total consisting of Data from 2014 to 2016:</a:t>
            </a:r>
            <a:br>
              <a:rPr lang="en-US"/>
            </a:br>
            <a:endParaRPr lang="en-US"/>
          </a:p>
        </p:txBody>
      </p:sp>
      <p:sp>
        <p:nvSpPr>
          <p:cNvPr id="3" name="Content Placeholder 2"/>
          <p:cNvSpPr>
            <a:spLocks noGrp="1"/>
          </p:cNvSpPr>
          <p:nvPr>
            <p:ph idx="1"/>
          </p:nvPr>
        </p:nvSpPr>
        <p:spPr>
          <a:xfrm>
            <a:off x="838200" y="1657350"/>
            <a:ext cx="10515600" cy="4519613"/>
          </a:xfrm>
        </p:spPr>
        <p:txBody>
          <a:bodyPr>
            <a:normAutofit fontScale="92500"/>
          </a:bodyPr>
          <a:lstStyle/>
          <a:p>
            <a:pPr lvl="0"/>
            <a:r>
              <a:rPr lang="en-US" dirty="0"/>
              <a:t>Benefits and Cost sharing:</a:t>
            </a:r>
          </a:p>
          <a:p>
            <a:pPr lvl="1"/>
            <a:r>
              <a:rPr lang="en-US" dirty="0"/>
              <a:t>It consists of approximately 5 Million records of plan level data on essential health benefits, coverage limits and cost sharing for each plan.</a:t>
            </a:r>
          </a:p>
          <a:p>
            <a:pPr lvl="1"/>
            <a:r>
              <a:rPr lang="en-US" dirty="0"/>
              <a:t>It includes parameters such as Business year, State code, Issuer Id, Plan Id, Benefit Name, Coinsurance in Network, Coinsurance out of Network, Copay in Network, Copay out of Network, is an Essential Health Benefit, is a State Mandated benefit, Is the benefit covered and Is there a quantitative limit on the Service.</a:t>
            </a:r>
          </a:p>
          <a:p>
            <a:pPr lvl="0"/>
            <a:r>
              <a:rPr lang="en-US" dirty="0"/>
              <a:t>Rate:</a:t>
            </a:r>
          </a:p>
          <a:p>
            <a:pPr lvl="1"/>
            <a:r>
              <a:rPr lang="en-US" dirty="0"/>
              <a:t>It consists of approximately 12 Million records of plan level data on Individual rates based on age, tobacco use and geographical location of eligible subscribers.</a:t>
            </a:r>
          </a:p>
          <a:p>
            <a:pPr lvl="1"/>
            <a:r>
              <a:rPr lang="en-US" dirty="0"/>
              <a:t> It includes parameters such as Business year, State code, Issuer Id, Plan Id, Rating Area Id, Tobacco Use, Age, Individual Rate and Individual Tobacco Rate</a:t>
            </a:r>
            <a:r>
              <a:rPr lang="en-US" dirty="0" smtClean="0"/>
              <a:t>.</a:t>
            </a:r>
            <a:endParaRPr lang="en-US" dirty="0"/>
          </a:p>
        </p:txBody>
      </p:sp>
    </p:spTree>
    <p:extLst>
      <p:ext uri="{BB962C8B-B14F-4D97-AF65-F5344CB8AC3E}">
        <p14:creationId xmlns:p14="http://schemas.microsoft.com/office/powerpoint/2010/main" val="8409722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2014:</a:t>
            </a:r>
            <a:endParaRPr lang="en-IN" dirty="0"/>
          </a:p>
        </p:txBody>
      </p:sp>
      <p:pic>
        <p:nvPicPr>
          <p:cNvPr id="4" name="Content Placeholder 3"/>
          <p:cNvPicPr>
            <a:picLocks noGrp="1" noChangeAspect="1"/>
          </p:cNvPicPr>
          <p:nvPr>
            <p:ph idx="1"/>
          </p:nvPr>
        </p:nvPicPr>
        <p:blipFill>
          <a:blip r:embed="rId3"/>
          <a:stretch>
            <a:fillRect/>
          </a:stretch>
        </p:blipFill>
        <p:spPr>
          <a:xfrm>
            <a:off x="876300" y="1829983"/>
            <a:ext cx="10477500" cy="3952875"/>
          </a:xfrm>
          <a:prstGeom prst="rect">
            <a:avLst/>
          </a:prstGeom>
        </p:spPr>
      </p:pic>
    </p:spTree>
    <p:extLst>
      <p:ext uri="{BB962C8B-B14F-4D97-AF65-F5344CB8AC3E}">
        <p14:creationId xmlns:p14="http://schemas.microsoft.com/office/powerpoint/2010/main" val="1111203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2015:</a:t>
            </a:r>
            <a:endParaRPr lang="en-IN" dirty="0"/>
          </a:p>
        </p:txBody>
      </p:sp>
      <p:pic>
        <p:nvPicPr>
          <p:cNvPr id="4" name="Picture 3"/>
          <p:cNvPicPr>
            <a:picLocks noChangeAspect="1"/>
          </p:cNvPicPr>
          <p:nvPr/>
        </p:nvPicPr>
        <p:blipFill>
          <a:blip r:embed="rId3"/>
          <a:stretch>
            <a:fillRect/>
          </a:stretch>
        </p:blipFill>
        <p:spPr>
          <a:xfrm>
            <a:off x="1323975" y="1549686"/>
            <a:ext cx="9544050" cy="4448175"/>
          </a:xfrm>
          <a:prstGeom prst="rect">
            <a:avLst/>
          </a:prstGeom>
        </p:spPr>
      </p:pic>
    </p:spTree>
    <p:extLst>
      <p:ext uri="{BB962C8B-B14F-4D97-AF65-F5344CB8AC3E}">
        <p14:creationId xmlns:p14="http://schemas.microsoft.com/office/powerpoint/2010/main" val="2111782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2016:</a:t>
            </a:r>
            <a:endParaRPr lang="en-IN" dirty="0"/>
          </a:p>
        </p:txBody>
      </p:sp>
      <p:pic>
        <p:nvPicPr>
          <p:cNvPr id="4" name="Content Placeholder 3"/>
          <p:cNvPicPr>
            <a:picLocks noGrp="1" noChangeAspect="1"/>
          </p:cNvPicPr>
          <p:nvPr>
            <p:ph idx="1"/>
          </p:nvPr>
        </p:nvPicPr>
        <p:blipFill>
          <a:blip r:embed="rId3"/>
          <a:stretch>
            <a:fillRect/>
          </a:stretch>
        </p:blipFill>
        <p:spPr>
          <a:xfrm>
            <a:off x="838200" y="1690688"/>
            <a:ext cx="10807840" cy="4257675"/>
          </a:xfrm>
          <a:prstGeom prst="rect">
            <a:avLst/>
          </a:prstGeom>
        </p:spPr>
      </p:pic>
    </p:spTree>
    <p:extLst>
      <p:ext uri="{BB962C8B-B14F-4D97-AF65-F5344CB8AC3E}">
        <p14:creationId xmlns:p14="http://schemas.microsoft.com/office/powerpoint/2010/main" val="515052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7430"/>
          </a:xfrm>
        </p:spPr>
        <p:txBody>
          <a:bodyPr>
            <a:normAutofit fontScale="90000"/>
          </a:bodyPr>
          <a:lstStyle/>
          <a:p>
            <a:r>
              <a:rPr lang="en-IN" dirty="0"/>
              <a:t>Plan </a:t>
            </a:r>
            <a:r>
              <a:rPr lang="en-IN" dirty="0" smtClean="0"/>
              <a:t>Attributes:</a:t>
            </a:r>
            <a:endParaRPr lang="en-IN" dirty="0"/>
          </a:p>
        </p:txBody>
      </p:sp>
      <p:sp>
        <p:nvSpPr>
          <p:cNvPr id="3" name="Content Placeholder 2"/>
          <p:cNvSpPr>
            <a:spLocks noGrp="1"/>
          </p:cNvSpPr>
          <p:nvPr>
            <p:ph idx="1"/>
          </p:nvPr>
        </p:nvSpPr>
        <p:spPr>
          <a:xfrm>
            <a:off x="838199" y="1209367"/>
            <a:ext cx="10674247" cy="4471905"/>
          </a:xfrm>
        </p:spPr>
        <p:txBody>
          <a:bodyPr>
            <a:noAutofit/>
          </a:bodyPr>
          <a:lstStyle/>
          <a:p>
            <a:pPr marL="0" indent="0">
              <a:buNone/>
            </a:pPr>
            <a:r>
              <a:rPr lang="en-IN" sz="1600" dirty="0" err="1"/>
              <a:t>Plandialysis</a:t>
            </a:r>
            <a:r>
              <a:rPr lang="en-IN" sz="1600" dirty="0"/>
              <a:t> &lt;- </a:t>
            </a:r>
            <a:r>
              <a:rPr lang="en-IN" sz="1600" dirty="0" err="1"/>
              <a:t>sqldf</a:t>
            </a:r>
            <a:r>
              <a:rPr lang="en-IN" sz="1600" dirty="0"/>
              <a:t>("select * from </a:t>
            </a:r>
            <a:r>
              <a:rPr lang="en-IN" sz="1600" dirty="0" err="1"/>
              <a:t>planattributes</a:t>
            </a:r>
            <a:r>
              <a:rPr lang="en-IN" sz="1600" dirty="0"/>
              <a:t> where </a:t>
            </a:r>
            <a:r>
              <a:rPr lang="en-IN" sz="1600" dirty="0" err="1"/>
              <a:t>standardcomponentid</a:t>
            </a:r>
            <a:r>
              <a:rPr lang="en-IN" sz="1600" dirty="0"/>
              <a:t> in (select </a:t>
            </a:r>
            <a:r>
              <a:rPr lang="en-IN" sz="1600" dirty="0" err="1" smtClean="0"/>
              <a:t>standardcomponentid</a:t>
            </a:r>
            <a:r>
              <a:rPr lang="en-IN" sz="1600" dirty="0" smtClean="0"/>
              <a:t> </a:t>
            </a:r>
            <a:r>
              <a:rPr lang="en-IN" sz="1600" dirty="0"/>
              <a:t>from </a:t>
            </a:r>
            <a:r>
              <a:rPr lang="en-IN" sz="1600" dirty="0" err="1"/>
              <a:t>benefitcostsharingdialysis</a:t>
            </a:r>
            <a:r>
              <a:rPr lang="en-IN" sz="1600" dirty="0"/>
              <a:t>)")   </a:t>
            </a:r>
          </a:p>
          <a:p>
            <a:pPr marL="0" indent="0">
              <a:buNone/>
            </a:pPr>
            <a:r>
              <a:rPr lang="en-IN" sz="1600" dirty="0" err="1"/>
              <a:t>colnames</a:t>
            </a:r>
            <a:r>
              <a:rPr lang="en-IN" sz="1600" dirty="0"/>
              <a:t>(</a:t>
            </a:r>
            <a:r>
              <a:rPr lang="en-IN" sz="1600" dirty="0" err="1"/>
              <a:t>plandialysis</a:t>
            </a:r>
            <a:r>
              <a:rPr lang="en-IN" sz="1600" dirty="0"/>
              <a:t>)</a:t>
            </a:r>
          </a:p>
          <a:p>
            <a:pPr marL="0" indent="0">
              <a:buNone/>
            </a:pPr>
            <a:r>
              <a:rPr lang="en-IN" sz="1600" dirty="0"/>
              <a:t>The max out of pocket is the amount of money that the family would have to pay before the insurance covers everything 100%.</a:t>
            </a:r>
          </a:p>
          <a:p>
            <a:pPr marL="0" indent="0">
              <a:buNone/>
            </a:pPr>
            <a:r>
              <a:rPr lang="en-IN" sz="1600" b="1" dirty="0"/>
              <a:t>Goal : </a:t>
            </a:r>
            <a:r>
              <a:rPr lang="en-IN" sz="1600" dirty="0"/>
              <a:t>To find out the trend followed in No Of Plan ID’s for the Plan level attribute: </a:t>
            </a:r>
            <a:r>
              <a:rPr lang="en-IN" sz="1600" b="1" dirty="0"/>
              <a:t>TEHBInnTier1FamilyMOOP</a:t>
            </a:r>
            <a:r>
              <a:rPr lang="en-IN" sz="1600" dirty="0"/>
              <a:t> for  each business year and state code.</a:t>
            </a:r>
          </a:p>
          <a:p>
            <a:r>
              <a:rPr lang="en-IN" sz="1600" dirty="0"/>
              <a:t>statdialysis1 &lt;- </a:t>
            </a:r>
            <a:r>
              <a:rPr lang="en-IN" sz="1600" dirty="0" err="1"/>
              <a:t>sqldf</a:t>
            </a:r>
            <a:r>
              <a:rPr lang="en-IN" sz="1600" dirty="0"/>
              <a:t>("select </a:t>
            </a:r>
            <a:r>
              <a:rPr lang="en-IN" sz="1600" dirty="0" err="1"/>
              <a:t>businessyear</a:t>
            </a:r>
            <a:r>
              <a:rPr lang="en-IN" sz="1600" dirty="0"/>
              <a:t>, statecode,TEHBInnTier1FamilyMOOP, count(</a:t>
            </a:r>
            <a:r>
              <a:rPr lang="en-IN" sz="1600" dirty="0" err="1"/>
              <a:t>standardcomponentid</a:t>
            </a:r>
            <a:r>
              <a:rPr lang="en-IN" sz="1600" dirty="0"/>
              <a:t>)  from </a:t>
            </a:r>
            <a:r>
              <a:rPr lang="en-IN" sz="1600" dirty="0" err="1"/>
              <a:t>plandialysistest</a:t>
            </a:r>
            <a:r>
              <a:rPr lang="en-IN" sz="1600" dirty="0"/>
              <a:t>  group by </a:t>
            </a:r>
            <a:r>
              <a:rPr lang="en-IN" sz="1600" dirty="0" err="1"/>
              <a:t>businessyear</a:t>
            </a:r>
            <a:r>
              <a:rPr lang="en-IN" sz="1600" dirty="0"/>
              <a:t>, statecode,TEHBInnTier1FamilyMOOP ")</a:t>
            </a:r>
          </a:p>
          <a:p>
            <a:r>
              <a:rPr lang="en-IN" sz="1600" dirty="0"/>
              <a:t>statdialysis2 &lt;- </a:t>
            </a:r>
            <a:r>
              <a:rPr lang="en-IN" sz="1600" dirty="0" err="1"/>
              <a:t>sqldf</a:t>
            </a:r>
            <a:r>
              <a:rPr lang="en-IN" sz="1600" dirty="0"/>
              <a:t>("select </a:t>
            </a:r>
            <a:r>
              <a:rPr lang="en-IN" sz="1600" dirty="0" err="1"/>
              <a:t>businessyear</a:t>
            </a:r>
            <a:r>
              <a:rPr lang="en-IN" sz="1600" dirty="0"/>
              <a:t>, TEHBInnTier1FamilyMOOP, count(</a:t>
            </a:r>
            <a:r>
              <a:rPr lang="en-IN" sz="1600" dirty="0" err="1"/>
              <a:t>standardcomponentid</a:t>
            </a:r>
            <a:r>
              <a:rPr lang="en-IN" sz="1600" dirty="0"/>
              <a:t>)  from </a:t>
            </a:r>
            <a:r>
              <a:rPr lang="en-IN" sz="1600" dirty="0" err="1"/>
              <a:t>plandialysistest</a:t>
            </a:r>
            <a:r>
              <a:rPr lang="en-IN" sz="1600" dirty="0"/>
              <a:t>  group by </a:t>
            </a:r>
            <a:r>
              <a:rPr lang="en-IN" sz="1600" dirty="0" err="1"/>
              <a:t>businessyear</a:t>
            </a:r>
            <a:r>
              <a:rPr lang="en-IN" sz="1600" dirty="0"/>
              <a:t>, TEHBInnTier1FamilyMOOP ")</a:t>
            </a:r>
          </a:p>
          <a:p>
            <a:r>
              <a:rPr lang="en-IN" sz="1600" dirty="0"/>
              <a:t>statdialysis3 &lt;- </a:t>
            </a:r>
            <a:r>
              <a:rPr lang="en-IN" sz="1600" dirty="0" err="1"/>
              <a:t>sqldf</a:t>
            </a:r>
            <a:r>
              <a:rPr lang="en-IN" sz="1600" dirty="0"/>
              <a:t>("select </a:t>
            </a:r>
            <a:r>
              <a:rPr lang="en-IN" sz="1600" dirty="0" err="1"/>
              <a:t>businessyear</a:t>
            </a:r>
            <a:r>
              <a:rPr lang="en-IN" sz="1600" dirty="0"/>
              <a:t>, TEHBInnTier1FamilyMOOP, count(</a:t>
            </a:r>
            <a:r>
              <a:rPr lang="en-IN" sz="1600" dirty="0" err="1"/>
              <a:t>standardcomponentid</a:t>
            </a:r>
            <a:r>
              <a:rPr lang="en-IN" sz="1600" dirty="0"/>
              <a:t>) as </a:t>
            </a:r>
            <a:r>
              <a:rPr lang="en-IN" sz="1600" dirty="0" err="1"/>
              <a:t>countofplanids</a:t>
            </a:r>
            <a:r>
              <a:rPr lang="en-IN" sz="1600" dirty="0"/>
              <a:t> from </a:t>
            </a:r>
            <a:r>
              <a:rPr lang="en-IN" sz="1600" dirty="0" err="1"/>
              <a:t>plandialysistest</a:t>
            </a:r>
            <a:r>
              <a:rPr lang="en-IN" sz="1600" dirty="0"/>
              <a:t> where TEHBInnTier1FamilyMOOP &gt;0  group by </a:t>
            </a:r>
            <a:r>
              <a:rPr lang="en-IN" sz="1600" dirty="0" err="1"/>
              <a:t>businessyear</a:t>
            </a:r>
            <a:r>
              <a:rPr lang="en-IN" sz="1600" dirty="0"/>
              <a:t>, TEHBInnTier1FamilyMOOP ")</a:t>
            </a:r>
          </a:p>
          <a:p>
            <a:r>
              <a:rPr lang="en-IN" sz="1600" dirty="0"/>
              <a:t>statdialysis4 &lt;- </a:t>
            </a:r>
            <a:r>
              <a:rPr lang="en-IN" sz="1600" dirty="0" err="1"/>
              <a:t>sqldf</a:t>
            </a:r>
            <a:r>
              <a:rPr lang="en-IN" sz="1600" dirty="0"/>
              <a:t>("select </a:t>
            </a:r>
            <a:r>
              <a:rPr lang="en-IN" sz="1600" dirty="0" err="1"/>
              <a:t>businessyear</a:t>
            </a:r>
            <a:r>
              <a:rPr lang="en-IN" sz="1600" dirty="0"/>
              <a:t>, statecode,TEHBInnTier1FamilyMOOP, count(</a:t>
            </a:r>
            <a:r>
              <a:rPr lang="en-IN" sz="1600" dirty="0" err="1"/>
              <a:t>standardcomponentid</a:t>
            </a:r>
            <a:r>
              <a:rPr lang="en-IN" sz="1600" dirty="0"/>
              <a:t>) from </a:t>
            </a:r>
            <a:r>
              <a:rPr lang="en-IN" sz="1600" dirty="0" err="1"/>
              <a:t>plandialysistest</a:t>
            </a:r>
            <a:r>
              <a:rPr lang="en-IN" sz="1600" dirty="0"/>
              <a:t> where TEHBInnTier1FamilyMOOP &gt;0 group by </a:t>
            </a:r>
            <a:r>
              <a:rPr lang="en-IN" sz="1600" dirty="0" err="1"/>
              <a:t>businessyear</a:t>
            </a:r>
            <a:r>
              <a:rPr lang="en-IN" sz="1600" dirty="0"/>
              <a:t>, statecode,TEHBInnTier1FamilyMOOP order by </a:t>
            </a:r>
            <a:r>
              <a:rPr lang="en-IN" sz="1600" dirty="0" err="1"/>
              <a:t>statecode</a:t>
            </a:r>
            <a:r>
              <a:rPr lang="en-IN" sz="1600" dirty="0"/>
              <a:t>, </a:t>
            </a:r>
            <a:r>
              <a:rPr lang="en-IN" sz="1600" dirty="0" err="1"/>
              <a:t>businessyear</a:t>
            </a:r>
            <a:r>
              <a:rPr lang="en-IN" sz="1600" dirty="0" smtClean="0"/>
              <a:t>")</a:t>
            </a:r>
            <a:endParaRPr lang="en-IN" sz="1600" dirty="0"/>
          </a:p>
        </p:txBody>
      </p:sp>
    </p:spTree>
    <p:extLst>
      <p:ext uri="{BB962C8B-B14F-4D97-AF65-F5344CB8AC3E}">
        <p14:creationId xmlns:p14="http://schemas.microsoft.com/office/powerpoint/2010/main" val="2134905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38200" y="1199213"/>
            <a:ext cx="10515600" cy="4467070"/>
          </a:xfrm>
        </p:spPr>
        <p:txBody>
          <a:bodyPr>
            <a:normAutofit/>
          </a:bodyPr>
          <a:lstStyle/>
          <a:p>
            <a:pPr marL="0" indent="0">
              <a:buNone/>
            </a:pPr>
            <a:r>
              <a:rPr lang="en-IN" sz="1600" dirty="0"/>
              <a:t>year2014 &lt;- subset(statdialysis3, (statdialysis3$BusinessYear == 2014))</a:t>
            </a:r>
          </a:p>
          <a:p>
            <a:pPr marL="0" indent="0">
              <a:buNone/>
            </a:pPr>
            <a:r>
              <a:rPr lang="en-IN" sz="1600" dirty="0"/>
              <a:t>for(</a:t>
            </a:r>
            <a:r>
              <a:rPr lang="en-IN" sz="1600" dirty="0" err="1"/>
              <a:t>i</a:t>
            </a:r>
            <a:r>
              <a:rPr lang="en-IN" sz="1600" dirty="0"/>
              <a:t> in 1: dim(year2014)[1])</a:t>
            </a:r>
          </a:p>
          <a:p>
            <a:pPr marL="0" indent="0">
              <a:buNone/>
            </a:pPr>
            <a:r>
              <a:rPr lang="en-IN" sz="1600" dirty="0"/>
              <a:t>{ year2014$percentoftotal[</a:t>
            </a:r>
            <a:r>
              <a:rPr lang="en-IN" sz="1600" dirty="0" err="1"/>
              <a:t>i</a:t>
            </a:r>
            <a:r>
              <a:rPr lang="en-IN" sz="1600" dirty="0"/>
              <a:t>] &lt;- (((year2014$countofplanids[</a:t>
            </a:r>
            <a:r>
              <a:rPr lang="en-IN" sz="1600" dirty="0" err="1"/>
              <a:t>i</a:t>
            </a:r>
            <a:r>
              <a:rPr lang="en-IN" sz="1600" dirty="0"/>
              <a:t>])/ sum(year2014$countofplanids) ) * 100) }</a:t>
            </a:r>
          </a:p>
          <a:p>
            <a:pPr marL="0" indent="0">
              <a:buNone/>
            </a:pPr>
            <a:endParaRPr lang="en-IN" sz="1600" dirty="0"/>
          </a:p>
          <a:p>
            <a:pPr marL="0" indent="0">
              <a:buNone/>
            </a:pPr>
            <a:r>
              <a:rPr lang="en-IN" sz="1600" dirty="0"/>
              <a:t>year2015 &lt;- subset(statdialysis3, (statdialysis3$BusinessYear == 2015))</a:t>
            </a:r>
          </a:p>
          <a:p>
            <a:pPr marL="0" indent="0">
              <a:buNone/>
            </a:pPr>
            <a:r>
              <a:rPr lang="en-IN" sz="1600" dirty="0"/>
              <a:t>for(</a:t>
            </a:r>
            <a:r>
              <a:rPr lang="en-IN" sz="1600" dirty="0" err="1"/>
              <a:t>i</a:t>
            </a:r>
            <a:r>
              <a:rPr lang="en-IN" sz="1600" dirty="0"/>
              <a:t> in 1: dim(year2015)[1])</a:t>
            </a:r>
          </a:p>
          <a:p>
            <a:pPr marL="0" indent="0">
              <a:buNone/>
            </a:pPr>
            <a:r>
              <a:rPr lang="en-IN" sz="1600" dirty="0"/>
              <a:t>{ year2015$percentoftotal[</a:t>
            </a:r>
            <a:r>
              <a:rPr lang="en-IN" sz="1600" dirty="0" err="1"/>
              <a:t>i</a:t>
            </a:r>
            <a:r>
              <a:rPr lang="en-IN" sz="1600" dirty="0"/>
              <a:t>] &lt;- (((year2015$countofplanids[</a:t>
            </a:r>
            <a:r>
              <a:rPr lang="en-IN" sz="1600" dirty="0" err="1"/>
              <a:t>i</a:t>
            </a:r>
            <a:r>
              <a:rPr lang="en-IN" sz="1600" dirty="0"/>
              <a:t>])/ sum(year2015$countofplanids) ) * 100)  }</a:t>
            </a:r>
          </a:p>
          <a:p>
            <a:pPr marL="0" indent="0">
              <a:buNone/>
            </a:pPr>
            <a:endParaRPr lang="en-IN" sz="1600" dirty="0"/>
          </a:p>
          <a:p>
            <a:pPr marL="0" indent="0">
              <a:buNone/>
            </a:pPr>
            <a:r>
              <a:rPr lang="en-IN" sz="1600" dirty="0"/>
              <a:t>statdialysis5 &lt;- </a:t>
            </a:r>
            <a:r>
              <a:rPr lang="en-IN" sz="1600" dirty="0" err="1"/>
              <a:t>rbind</a:t>
            </a:r>
            <a:r>
              <a:rPr lang="en-IN" sz="1600" dirty="0"/>
              <a:t>(year2014,year2015)</a:t>
            </a:r>
          </a:p>
          <a:p>
            <a:pPr marL="0" indent="0">
              <a:buNone/>
            </a:pPr>
            <a:endParaRPr lang="en-IN" sz="1600" dirty="0"/>
          </a:p>
        </p:txBody>
      </p:sp>
    </p:spTree>
    <p:extLst>
      <p:ext uri="{BB962C8B-B14F-4D97-AF65-F5344CB8AC3E}">
        <p14:creationId xmlns:p14="http://schemas.microsoft.com/office/powerpoint/2010/main" val="1959732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Year </a:t>
            </a:r>
            <a:r>
              <a:rPr lang="en-IN" dirty="0" smtClean="0"/>
              <a:t>2014:</a:t>
            </a:r>
            <a:endParaRPr lang="en-IN" dirty="0"/>
          </a:p>
        </p:txBody>
      </p:sp>
      <p:pic>
        <p:nvPicPr>
          <p:cNvPr id="4" name="Content Placeholder 3"/>
          <p:cNvPicPr>
            <a:picLocks noGrp="1" noChangeAspect="1"/>
          </p:cNvPicPr>
          <p:nvPr>
            <p:ph idx="1"/>
          </p:nvPr>
        </p:nvPicPr>
        <p:blipFill>
          <a:blip r:embed="rId2"/>
          <a:stretch>
            <a:fillRect/>
          </a:stretch>
        </p:blipFill>
        <p:spPr>
          <a:xfrm>
            <a:off x="1394086" y="2105819"/>
            <a:ext cx="9368852" cy="3790950"/>
          </a:xfrm>
          <a:prstGeom prst="rect">
            <a:avLst/>
          </a:prstGeom>
        </p:spPr>
      </p:pic>
    </p:spTree>
    <p:extLst>
      <p:ext uri="{BB962C8B-B14F-4D97-AF65-F5344CB8AC3E}">
        <p14:creationId xmlns:p14="http://schemas.microsoft.com/office/powerpoint/2010/main" val="1378257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Year </a:t>
            </a:r>
            <a:r>
              <a:rPr lang="en-IN" dirty="0" smtClean="0"/>
              <a:t>2015:</a:t>
            </a:r>
            <a:endParaRPr lang="en-IN" dirty="0"/>
          </a:p>
        </p:txBody>
      </p:sp>
      <p:pic>
        <p:nvPicPr>
          <p:cNvPr id="4" name="Content Placeholder 3"/>
          <p:cNvPicPr>
            <a:picLocks noGrp="1" noChangeAspect="1"/>
          </p:cNvPicPr>
          <p:nvPr>
            <p:ph idx="1"/>
          </p:nvPr>
        </p:nvPicPr>
        <p:blipFill>
          <a:blip r:embed="rId2"/>
          <a:stretch>
            <a:fillRect/>
          </a:stretch>
        </p:blipFill>
        <p:spPr>
          <a:xfrm>
            <a:off x="1652587" y="1848644"/>
            <a:ext cx="8886825" cy="4305300"/>
          </a:xfrm>
          <a:prstGeom prst="rect">
            <a:avLst/>
          </a:prstGeom>
        </p:spPr>
      </p:pic>
    </p:spTree>
    <p:extLst>
      <p:ext uri="{BB962C8B-B14F-4D97-AF65-F5344CB8AC3E}">
        <p14:creationId xmlns:p14="http://schemas.microsoft.com/office/powerpoint/2010/main" val="540672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695"/>
            <a:ext cx="10515600" cy="5712268"/>
          </a:xfrm>
        </p:spPr>
        <p:txBody>
          <a:bodyPr/>
          <a:lstStyle/>
          <a:p>
            <a:pPr marL="0" indent="0">
              <a:buNone/>
            </a:pPr>
            <a:r>
              <a:rPr lang="en-US" dirty="0" smtClean="0"/>
              <a:t>Further analysis </a:t>
            </a:r>
            <a:r>
              <a:rPr lang="mr-IN" dirty="0" smtClean="0"/>
              <a:t>…</a:t>
            </a:r>
            <a:endParaRPr lang="en-US" dirty="0" smtClean="0"/>
          </a:p>
          <a:p>
            <a:r>
              <a:rPr lang="en-IN" baseline="0" dirty="0" smtClean="0"/>
              <a:t>See if we</a:t>
            </a:r>
            <a:r>
              <a:rPr lang="en-IN" dirty="0" smtClean="0"/>
              <a:t> can find any relations or rules for the </a:t>
            </a:r>
            <a:r>
              <a:rPr lang="en-IN" dirty="0"/>
              <a:t>c</a:t>
            </a:r>
            <a:r>
              <a:rPr lang="en-IN" baseline="0" dirty="0" smtClean="0"/>
              <a:t>ounts Plans based on Co Insurance levels , Co Pay Levels and the </a:t>
            </a:r>
            <a:r>
              <a:rPr lang="en-IN" dirty="0" smtClean="0"/>
              <a:t>Maximum Out of Pocket for Medical and Drug EHB Benefits</a:t>
            </a:r>
          </a:p>
          <a:p>
            <a:pPr marL="0" indent="0">
              <a:buNone/>
            </a:pPr>
            <a:endParaRPr lang="en-US" dirty="0"/>
          </a:p>
        </p:txBody>
      </p:sp>
      <p:sp>
        <p:nvSpPr>
          <p:cNvPr id="4" name="TextBox 3"/>
          <p:cNvSpPr txBox="1"/>
          <p:nvPr/>
        </p:nvSpPr>
        <p:spPr>
          <a:xfrm>
            <a:off x="7015397" y="5068967"/>
            <a:ext cx="7734925" cy="1107996"/>
          </a:xfrm>
          <a:prstGeom prst="rect">
            <a:avLst/>
          </a:prstGeom>
          <a:noFill/>
        </p:spPr>
        <p:txBody>
          <a:bodyPr wrap="square" rtlCol="0">
            <a:spAutoFit/>
          </a:bodyPr>
          <a:lstStyle/>
          <a:p>
            <a:r>
              <a:rPr lang="en-US" sz="6600" dirty="0" smtClean="0"/>
              <a:t>Thank You </a:t>
            </a:r>
            <a:r>
              <a:rPr lang="mr-IN" sz="6600" dirty="0" smtClean="0"/>
              <a:t>…</a:t>
            </a:r>
            <a:endParaRPr lang="en-US" sz="6600" dirty="0"/>
          </a:p>
        </p:txBody>
      </p:sp>
    </p:spTree>
    <p:extLst>
      <p:ext uri="{BB962C8B-B14F-4D97-AF65-F5344CB8AC3E}">
        <p14:creationId xmlns:p14="http://schemas.microsoft.com/office/powerpoint/2010/main" val="1947727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2950"/>
            <a:ext cx="10515600" cy="5434013"/>
          </a:xfrm>
        </p:spPr>
        <p:txBody>
          <a:bodyPr>
            <a:normAutofit fontScale="77500" lnSpcReduction="20000"/>
          </a:bodyPr>
          <a:lstStyle/>
          <a:p>
            <a:pPr lvl="0"/>
            <a:r>
              <a:rPr lang="en-US" dirty="0"/>
              <a:t>Plan Attributes:</a:t>
            </a:r>
          </a:p>
          <a:p>
            <a:pPr lvl="1"/>
            <a:r>
              <a:rPr lang="en-US" dirty="0"/>
              <a:t>It consists of approximately 77 K records of plan level data on maximum out of pocket payments, deductibles, cost sharing, eligibility of Health Savings account and other plan attributes.</a:t>
            </a:r>
          </a:p>
          <a:p>
            <a:pPr lvl="1"/>
            <a:r>
              <a:rPr lang="en-US" dirty="0"/>
              <a:t>It includes parameters such as Business year, State code, Issuer Id, Market coverage and Standard Component Id.</a:t>
            </a:r>
          </a:p>
          <a:p>
            <a:pPr lvl="0"/>
            <a:r>
              <a:rPr lang="en-US" dirty="0"/>
              <a:t> Business Rules:</a:t>
            </a:r>
          </a:p>
          <a:p>
            <a:pPr lvl="1"/>
            <a:r>
              <a:rPr lang="en-US" dirty="0"/>
              <a:t>It consists of approximately 21 K records of plan level data on the application of rates.</a:t>
            </a:r>
          </a:p>
          <a:p>
            <a:pPr lvl="1"/>
            <a:r>
              <a:rPr lang="en-US" dirty="0"/>
              <a:t>It includes parameters such as Business Year, State code, Issuer Id, Dependent Maximum Age rule, Children only contract max children rule, Age determination rule and minimum tobacco free months’ rule.</a:t>
            </a:r>
          </a:p>
          <a:p>
            <a:pPr lvl="0"/>
            <a:r>
              <a:rPr lang="en-US" dirty="0"/>
              <a:t>Service Area Id:</a:t>
            </a:r>
          </a:p>
          <a:p>
            <a:pPr lvl="1"/>
            <a:r>
              <a:rPr lang="en-US" dirty="0"/>
              <a:t>It consists of approximately 0.4 Million records of issuer level data on the geographical coverage.</a:t>
            </a:r>
          </a:p>
          <a:p>
            <a:pPr lvl="1"/>
            <a:r>
              <a:rPr lang="en-US" dirty="0"/>
              <a:t>It includes parameters such as Business year, State code, Issuer Id, Service area Id, Will the service cover entire state and Is the service a dental plan only.</a:t>
            </a:r>
          </a:p>
          <a:p>
            <a:pPr lvl="0"/>
            <a:r>
              <a:rPr lang="en-US" dirty="0"/>
              <a:t>Network:</a:t>
            </a:r>
          </a:p>
          <a:p>
            <a:pPr lvl="1"/>
            <a:r>
              <a:rPr lang="en-US" dirty="0"/>
              <a:t>It consists of approximately 3800 records of issuer level data identifying the provider network details.</a:t>
            </a:r>
          </a:p>
          <a:p>
            <a:pPr lvl="1"/>
            <a:r>
              <a:rPr lang="en-US" dirty="0"/>
              <a:t>It includes parameters such as Business year, State code, Issuer Id, Network name, Network Id, Market coverage and Is the service a dental plan </a:t>
            </a:r>
            <a:r>
              <a:rPr lang="en-US" dirty="0" smtClean="0"/>
              <a:t>only.</a:t>
            </a:r>
          </a:p>
        </p:txBody>
      </p:sp>
    </p:spTree>
    <p:extLst>
      <p:ext uri="{BB962C8B-B14F-4D97-AF65-F5344CB8AC3E}">
        <p14:creationId xmlns:p14="http://schemas.microsoft.com/office/powerpoint/2010/main" val="1725046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438"/>
          </a:xfrm>
        </p:spPr>
        <p:txBody>
          <a:bodyPr/>
          <a:lstStyle/>
          <a:p>
            <a:r>
              <a:rPr lang="en-US"/>
              <a:t>Important Terminology</a:t>
            </a:r>
            <a:r>
              <a:rPr lang="en-US" smtClean="0"/>
              <a:t>:</a:t>
            </a:r>
            <a:endParaRPr lang="en-US"/>
          </a:p>
        </p:txBody>
      </p:sp>
      <p:sp>
        <p:nvSpPr>
          <p:cNvPr id="3" name="Content Placeholder 2"/>
          <p:cNvSpPr>
            <a:spLocks noGrp="1"/>
          </p:cNvSpPr>
          <p:nvPr>
            <p:ph idx="1"/>
          </p:nvPr>
        </p:nvSpPr>
        <p:spPr>
          <a:xfrm>
            <a:off x="838200" y="1071565"/>
            <a:ext cx="10515600" cy="828674"/>
          </a:xfrm>
        </p:spPr>
        <p:txBody>
          <a:bodyPr>
            <a:normAutofit lnSpcReduction="10000"/>
          </a:bodyPr>
          <a:lstStyle/>
          <a:p>
            <a:pPr lvl="0"/>
            <a:r>
              <a:rPr lang="en-US"/>
              <a:t>The health benefits coming under the below categories were classified as Essential health benefits:</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443038" y="1900238"/>
            <a:ext cx="9315450" cy="4286249"/>
          </a:xfrm>
          <a:prstGeom prst="rect">
            <a:avLst/>
          </a:prstGeom>
        </p:spPr>
      </p:pic>
    </p:spTree>
    <p:extLst>
      <p:ext uri="{BB962C8B-B14F-4D97-AF65-F5344CB8AC3E}">
        <p14:creationId xmlns:p14="http://schemas.microsoft.com/office/powerpoint/2010/main" val="1216304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10515600" cy="5491163"/>
          </a:xfrm>
        </p:spPr>
        <p:txBody>
          <a:bodyPr>
            <a:normAutofit fontScale="92500" lnSpcReduction="10000"/>
          </a:bodyPr>
          <a:lstStyle/>
          <a:p>
            <a:pPr lvl="0"/>
            <a:r>
              <a:rPr lang="en-US" dirty="0"/>
              <a:t>Co-insurance is the percentage of amount to be paid after a fixed deductible amount whereas Co-pay is the fixed amount charge payable.</a:t>
            </a:r>
          </a:p>
          <a:p>
            <a:pPr lvl="0"/>
            <a:r>
              <a:rPr lang="en-US" dirty="0"/>
              <a:t>Out of pocket limit is the maximum amount of money that an individual has to pay irrespective of the values of deductibles, copayments and coinsurance.</a:t>
            </a:r>
          </a:p>
          <a:p>
            <a:pPr lvl="0"/>
            <a:r>
              <a:rPr lang="en-US" dirty="0"/>
              <a:t>There are four levels of coverage depending on the auctorial value of the plan:</a:t>
            </a:r>
          </a:p>
          <a:p>
            <a:pPr lvl="1"/>
            <a:r>
              <a:rPr lang="en-US" dirty="0"/>
              <a:t>Bronze – Covers up to 60% of the cost on average.</a:t>
            </a:r>
          </a:p>
          <a:p>
            <a:pPr lvl="1"/>
            <a:r>
              <a:rPr lang="en-US" dirty="0"/>
              <a:t>Silver – Covers up to 70% of the cost on average.</a:t>
            </a:r>
          </a:p>
          <a:p>
            <a:pPr lvl="1"/>
            <a:r>
              <a:rPr lang="en-US" dirty="0"/>
              <a:t>Gold – Covers up to 80% of the cost on average.</a:t>
            </a:r>
          </a:p>
          <a:p>
            <a:pPr lvl="1"/>
            <a:r>
              <a:rPr lang="en-US" dirty="0"/>
              <a:t>Platinum – Covers up to 90% of the cost on average.</a:t>
            </a:r>
          </a:p>
          <a:p>
            <a:pPr lvl="0"/>
            <a:r>
              <a:rPr lang="en-US" dirty="0"/>
              <a:t>If a state requires benefits that exceed those included in the essential health benefits package, then the state has to pay the cost of these additional mandated benefits</a:t>
            </a:r>
            <a:r>
              <a:rPr lang="en-US" dirty="0" smtClean="0"/>
              <a:t>.</a:t>
            </a:r>
            <a:endParaRPr lang="en-US" dirty="0"/>
          </a:p>
        </p:txBody>
      </p:sp>
    </p:spTree>
    <p:extLst>
      <p:ext uri="{BB962C8B-B14F-4D97-AF65-F5344CB8AC3E}">
        <p14:creationId xmlns:p14="http://schemas.microsoft.com/office/powerpoint/2010/main" val="193459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150"/>
          </a:xfrm>
        </p:spPr>
        <p:txBody>
          <a:bodyPr>
            <a:normAutofit fontScale="90000"/>
          </a:bodyPr>
          <a:lstStyle/>
          <a:p>
            <a:r>
              <a:rPr lang="en-US"/>
              <a:t>Finding out the target variable</a:t>
            </a:r>
            <a:r>
              <a:rPr lang="en-US" smtClean="0"/>
              <a:t>:</a:t>
            </a:r>
            <a:endParaRPr lang="en-US"/>
          </a:p>
        </p:txBody>
      </p:sp>
      <p:sp>
        <p:nvSpPr>
          <p:cNvPr id="3" name="Content Placeholder 2"/>
          <p:cNvSpPr>
            <a:spLocks noGrp="1"/>
          </p:cNvSpPr>
          <p:nvPr>
            <p:ph idx="1"/>
          </p:nvPr>
        </p:nvSpPr>
        <p:spPr>
          <a:xfrm>
            <a:off x="838200" y="1185863"/>
            <a:ext cx="10515600" cy="4991100"/>
          </a:xfrm>
        </p:spPr>
        <p:txBody>
          <a:bodyPr>
            <a:normAutofit fontScale="85000" lnSpcReduction="10000"/>
          </a:bodyPr>
          <a:lstStyle/>
          <a:p>
            <a:pPr lvl="0"/>
            <a:r>
              <a:rPr lang="en-US" dirty="0"/>
              <a:t>Our analysis is completely dependent upon plans within the state of Florida.</a:t>
            </a:r>
          </a:p>
          <a:p>
            <a:pPr lvl="0"/>
            <a:r>
              <a:rPr lang="en-US" dirty="0"/>
              <a:t>We would like to create a binomial target variable which decides the credibility of a plan based on the average rate of the plan and number of benefits within the plan.</a:t>
            </a:r>
          </a:p>
          <a:p>
            <a:pPr lvl="0"/>
            <a:r>
              <a:rPr lang="en-US" dirty="0"/>
              <a:t>Then, we will try to find out a relationship between the target variable and other important parameters such as Business year, Plan Id, Issuer Id, Number of Benefits, Number of benefits covered by the issuer within Florida state, Number of essential health benefits, number of benefits mandated by the state, Number of benefits with quantitative limit and the average rate of premium for the health insurance plan.</a:t>
            </a:r>
          </a:p>
          <a:p>
            <a:pPr lvl="0"/>
            <a:r>
              <a:rPr lang="en-US" dirty="0"/>
              <a:t>For this, we require two datasets, Benefits Cost Sharing and Rate.</a:t>
            </a:r>
          </a:p>
          <a:p>
            <a:pPr lvl="0"/>
            <a:r>
              <a:rPr lang="en-US" dirty="0"/>
              <a:t>As the data contains millions of records, we used R Studio to clean the data sets.</a:t>
            </a:r>
          </a:p>
          <a:p>
            <a:pPr lvl="0"/>
            <a:r>
              <a:rPr lang="en-US" dirty="0"/>
              <a:t>We separated corresponding attributes from the data sets and finally extracted 1021 rows of required data</a:t>
            </a:r>
            <a:r>
              <a:rPr lang="en-US" dirty="0" smtClean="0"/>
              <a:t>.</a:t>
            </a:r>
            <a:endParaRPr lang="en-US" dirty="0"/>
          </a:p>
        </p:txBody>
      </p:sp>
    </p:spTree>
    <p:extLst>
      <p:ext uri="{BB962C8B-B14F-4D97-AF65-F5344CB8AC3E}">
        <p14:creationId xmlns:p14="http://schemas.microsoft.com/office/powerpoint/2010/main" val="2112570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025"/>
          </a:xfrm>
        </p:spPr>
        <p:txBody>
          <a:bodyPr>
            <a:normAutofit fontScale="90000"/>
          </a:bodyPr>
          <a:lstStyle/>
          <a:p>
            <a:r>
              <a:rPr lang="en-US"/>
              <a:t>R- Code implemented to obtain the Final dataset:</a:t>
            </a:r>
            <a:br>
              <a:rPr lang="en-US"/>
            </a:br>
            <a:endParaRPr lang="en-US"/>
          </a:p>
        </p:txBody>
      </p:sp>
      <p:sp>
        <p:nvSpPr>
          <p:cNvPr id="3" name="Content Placeholder 2"/>
          <p:cNvSpPr>
            <a:spLocks noGrp="1"/>
          </p:cNvSpPr>
          <p:nvPr>
            <p:ph idx="1"/>
          </p:nvPr>
        </p:nvSpPr>
        <p:spPr>
          <a:xfrm>
            <a:off x="838200" y="1200150"/>
            <a:ext cx="10515600" cy="4976813"/>
          </a:xfrm>
        </p:spPr>
        <p:txBody>
          <a:bodyPr>
            <a:normAutofit fontScale="55000" lnSpcReduction="20000"/>
          </a:bodyPr>
          <a:lstStyle/>
          <a:p>
            <a:pPr marL="0" indent="0">
              <a:buNone/>
            </a:pPr>
            <a:r>
              <a:rPr lang="en-US" dirty="0"/>
              <a:t>#Include all the required libraries</a:t>
            </a:r>
          </a:p>
          <a:p>
            <a:pPr marL="0" indent="0">
              <a:buNone/>
            </a:pPr>
            <a:r>
              <a:rPr lang="en-US" dirty="0"/>
              <a:t>library(</a:t>
            </a:r>
            <a:r>
              <a:rPr lang="en-US" dirty="0" err="1"/>
              <a:t>xlsx</a:t>
            </a:r>
            <a:r>
              <a:rPr lang="en-US" dirty="0"/>
              <a:t>)</a:t>
            </a:r>
          </a:p>
          <a:p>
            <a:pPr marL="0" indent="0">
              <a:buNone/>
            </a:pPr>
            <a:r>
              <a:rPr lang="en-US" dirty="0"/>
              <a:t>library(</a:t>
            </a:r>
            <a:r>
              <a:rPr lang="en-US" dirty="0" err="1"/>
              <a:t>sqldf</a:t>
            </a:r>
            <a:r>
              <a:rPr lang="en-US" dirty="0"/>
              <a:t>)</a:t>
            </a:r>
          </a:p>
          <a:p>
            <a:pPr marL="0" indent="0">
              <a:buNone/>
            </a:pPr>
            <a:r>
              <a:rPr lang="en-US" dirty="0"/>
              <a:t>library(</a:t>
            </a:r>
            <a:r>
              <a:rPr lang="en-US" dirty="0" err="1"/>
              <a:t>tidyr</a:t>
            </a:r>
            <a:r>
              <a:rPr lang="en-US" dirty="0"/>
              <a:t>)</a:t>
            </a:r>
          </a:p>
          <a:p>
            <a:pPr marL="0" indent="0">
              <a:buNone/>
            </a:pPr>
            <a:r>
              <a:rPr lang="en-US" dirty="0"/>
              <a:t>library(</a:t>
            </a:r>
            <a:r>
              <a:rPr lang="en-US" dirty="0" err="1"/>
              <a:t>dplyr</a:t>
            </a:r>
            <a:r>
              <a:rPr lang="en-US" dirty="0"/>
              <a:t>)</a:t>
            </a:r>
          </a:p>
          <a:p>
            <a:pPr marL="0" indent="0">
              <a:buNone/>
            </a:pPr>
            <a:r>
              <a:rPr lang="en-US" dirty="0"/>
              <a:t> </a:t>
            </a:r>
          </a:p>
          <a:p>
            <a:pPr marL="0" indent="0">
              <a:buNone/>
            </a:pPr>
            <a:r>
              <a:rPr lang="en-US" dirty="0"/>
              <a:t>#Locate files and input them as corresponding datasets</a:t>
            </a:r>
          </a:p>
          <a:p>
            <a:pPr marL="0" indent="0">
              <a:buNone/>
            </a:pPr>
            <a:r>
              <a:rPr lang="en-US" dirty="0" err="1"/>
              <a:t>BenefitsCostSharing</a:t>
            </a:r>
            <a:r>
              <a:rPr lang="en-US" dirty="0"/>
              <a:t> = </a:t>
            </a:r>
            <a:r>
              <a:rPr lang="en-US" dirty="0" err="1"/>
              <a:t>read.delim</a:t>
            </a:r>
            <a:r>
              <a:rPr lang="en-US" dirty="0"/>
              <a:t>(</a:t>
            </a:r>
            <a:r>
              <a:rPr lang="en-US" dirty="0" err="1"/>
              <a:t>file.choose</a:t>
            </a:r>
            <a:r>
              <a:rPr lang="en-US" dirty="0"/>
              <a:t>(), </a:t>
            </a:r>
            <a:r>
              <a:rPr lang="en-US" dirty="0" err="1"/>
              <a:t>sep</a:t>
            </a:r>
            <a:r>
              <a:rPr lang="en-US" dirty="0"/>
              <a:t>=",", </a:t>
            </a:r>
            <a:r>
              <a:rPr lang="en-US" dirty="0" err="1"/>
              <a:t>stringsAsFactors</a:t>
            </a:r>
            <a:r>
              <a:rPr lang="en-US" dirty="0"/>
              <a:t>=FALSE, </a:t>
            </a:r>
            <a:r>
              <a:rPr lang="en-US" dirty="0" err="1"/>
              <a:t>na.strings</a:t>
            </a:r>
            <a:r>
              <a:rPr lang="en-US" dirty="0"/>
              <a:t>="")</a:t>
            </a:r>
          </a:p>
          <a:p>
            <a:pPr marL="0" indent="0">
              <a:buNone/>
            </a:pPr>
            <a:r>
              <a:rPr lang="en-US" dirty="0"/>
              <a:t>Rate = </a:t>
            </a:r>
            <a:r>
              <a:rPr lang="en-US" dirty="0" err="1"/>
              <a:t>read.delim</a:t>
            </a:r>
            <a:r>
              <a:rPr lang="en-US" dirty="0"/>
              <a:t>(</a:t>
            </a:r>
            <a:r>
              <a:rPr lang="en-US" dirty="0" err="1"/>
              <a:t>file.choose</a:t>
            </a:r>
            <a:r>
              <a:rPr lang="en-US" dirty="0"/>
              <a:t>(), </a:t>
            </a:r>
            <a:r>
              <a:rPr lang="en-US" dirty="0" err="1"/>
              <a:t>sep</a:t>
            </a:r>
            <a:r>
              <a:rPr lang="en-US" dirty="0"/>
              <a:t>=",", </a:t>
            </a:r>
            <a:r>
              <a:rPr lang="en-US" dirty="0" err="1"/>
              <a:t>stringsAsFactors</a:t>
            </a:r>
            <a:r>
              <a:rPr lang="en-US" dirty="0"/>
              <a:t>=FALSE, </a:t>
            </a:r>
            <a:r>
              <a:rPr lang="en-US" dirty="0" err="1"/>
              <a:t>na.strings</a:t>
            </a:r>
            <a:r>
              <a:rPr lang="en-US" dirty="0"/>
              <a:t>="")</a:t>
            </a:r>
          </a:p>
          <a:p>
            <a:pPr marL="0" indent="0">
              <a:buNone/>
            </a:pPr>
            <a:r>
              <a:rPr lang="en-US" dirty="0"/>
              <a:t> </a:t>
            </a:r>
          </a:p>
          <a:p>
            <a:pPr marL="0" indent="0">
              <a:buNone/>
            </a:pPr>
            <a:r>
              <a:rPr lang="en-US" dirty="0"/>
              <a:t>#Select the columns which are important to us</a:t>
            </a:r>
          </a:p>
          <a:p>
            <a:pPr marL="0" indent="0">
              <a:buNone/>
            </a:pPr>
            <a:r>
              <a:rPr lang="en-US" dirty="0" err="1"/>
              <a:t>DemoBCS</a:t>
            </a:r>
            <a:r>
              <a:rPr lang="en-US" dirty="0"/>
              <a:t> &lt;- </a:t>
            </a:r>
            <a:r>
              <a:rPr lang="en-US" dirty="0" err="1"/>
              <a:t>BenefitsCostSharing</a:t>
            </a:r>
            <a:r>
              <a:rPr lang="en-US" dirty="0"/>
              <a:t>[,c(1,2,13,14,17,20,26,29,30)]</a:t>
            </a:r>
          </a:p>
          <a:p>
            <a:pPr marL="0" indent="0">
              <a:buNone/>
            </a:pPr>
            <a:r>
              <a:rPr lang="en-US" dirty="0" err="1"/>
              <a:t>DemoRate</a:t>
            </a:r>
            <a:r>
              <a:rPr lang="en-US" dirty="0"/>
              <a:t> &lt;- Rate[,c(1,2,3,11,15)]</a:t>
            </a:r>
          </a:p>
          <a:p>
            <a:pPr marL="0" indent="0">
              <a:buNone/>
            </a:pPr>
            <a:r>
              <a:rPr lang="en-US" dirty="0"/>
              <a:t> </a:t>
            </a:r>
          </a:p>
          <a:p>
            <a:pPr marL="0" indent="0">
              <a:buNone/>
            </a:pPr>
            <a:r>
              <a:rPr lang="en-US" dirty="0"/>
              <a:t>#Change the </a:t>
            </a:r>
            <a:r>
              <a:rPr lang="en-US" dirty="0" err="1"/>
              <a:t>clumn</a:t>
            </a:r>
            <a:r>
              <a:rPr lang="en-US" dirty="0"/>
              <a:t> name of Standard component ID to Plan ID</a:t>
            </a:r>
          </a:p>
          <a:p>
            <a:pPr marL="0" indent="0">
              <a:buNone/>
            </a:pPr>
            <a:r>
              <a:rPr lang="en-US" dirty="0" err="1"/>
              <a:t>colnames</a:t>
            </a:r>
            <a:r>
              <a:rPr lang="en-US" dirty="0"/>
              <a:t>(</a:t>
            </a:r>
            <a:r>
              <a:rPr lang="en-US" dirty="0" err="1"/>
              <a:t>DemoBCS</a:t>
            </a:r>
            <a:r>
              <a:rPr lang="en-US" dirty="0"/>
              <a:t>)[8] &lt;- "</a:t>
            </a:r>
            <a:r>
              <a:rPr lang="en-US" dirty="0" err="1"/>
              <a:t>PlanId</a:t>
            </a:r>
            <a:r>
              <a:rPr lang="en-US" dirty="0" smtClean="0"/>
              <a:t>"</a:t>
            </a:r>
            <a:endParaRPr lang="en-US" dirty="0"/>
          </a:p>
        </p:txBody>
      </p:sp>
    </p:spTree>
    <p:extLst>
      <p:ext uri="{BB962C8B-B14F-4D97-AF65-F5344CB8AC3E}">
        <p14:creationId xmlns:p14="http://schemas.microsoft.com/office/powerpoint/2010/main" val="122393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77988"/>
          </a:xfrm>
        </p:spPr>
        <p:txBody>
          <a:bodyPr>
            <a:normAutofit fontScale="90000"/>
          </a:bodyPr>
          <a:lstStyle/>
          <a:p>
            <a:r>
              <a:rPr lang="en-US"/>
              <a:t>Below is the image which depicts the Benefits cost sharing dataset after extracting required attributes:</a:t>
            </a:r>
            <a:br>
              <a:rPr lang="en-US"/>
            </a:b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52499" y="2043113"/>
            <a:ext cx="10277475" cy="4057650"/>
          </a:xfrm>
          <a:prstGeom prst="rect">
            <a:avLst/>
          </a:prstGeom>
        </p:spPr>
      </p:pic>
    </p:spTree>
    <p:extLst>
      <p:ext uri="{BB962C8B-B14F-4D97-AF65-F5344CB8AC3E}">
        <p14:creationId xmlns:p14="http://schemas.microsoft.com/office/powerpoint/2010/main" val="1264909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1553</TotalTime>
  <Words>3077</Words>
  <Application>Microsoft Macintosh PowerPoint</Application>
  <PresentationFormat>Widescreen</PresentationFormat>
  <Paragraphs>332</Paragraphs>
  <Slides>37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Calibri Light</vt:lpstr>
      <vt:lpstr>Mangal</vt:lpstr>
      <vt:lpstr>Arial</vt:lpstr>
      <vt:lpstr>Office Theme</vt:lpstr>
      <vt:lpstr>PowerPoint Presentation</vt:lpstr>
      <vt:lpstr>Health Insurance Marketplace:</vt:lpstr>
      <vt:lpstr>We have six datasets in total consisting of Data from 2014 to 2016: </vt:lpstr>
      <vt:lpstr>PowerPoint Presentation</vt:lpstr>
      <vt:lpstr>Important Terminology:</vt:lpstr>
      <vt:lpstr>PowerPoint Presentation</vt:lpstr>
      <vt:lpstr>Finding out the target variable:</vt:lpstr>
      <vt:lpstr>R- Code implemented to obtain the Final dataset: </vt:lpstr>
      <vt:lpstr>Below is the image which depicts the Benefits cost sharing dataset after extracting required attributes: </vt:lpstr>
      <vt:lpstr>Below is the image which depicts the Rate dataset after extracting required attribute: </vt:lpstr>
      <vt:lpstr>PowerPoint Presentation</vt:lpstr>
      <vt:lpstr>PowerPoint Presentation</vt:lpstr>
      <vt:lpstr>Write Sql codes to extract required data from both the datasets, DemoBCS and DemoRate: </vt:lpstr>
      <vt:lpstr>PowerPoint Presentation</vt:lpstr>
      <vt:lpstr>Below image depicts the final dataset obtained after the cleansing process: </vt:lpstr>
      <vt:lpstr>Create a target variable using the formula:</vt:lpstr>
      <vt:lpstr>PowerPoint Presentation</vt:lpstr>
      <vt:lpstr>PowerPoint Presentation</vt:lpstr>
      <vt:lpstr>PowerPoint Presentation</vt:lpstr>
      <vt:lpstr>PowerPoint Presentation</vt:lpstr>
      <vt:lpstr>Let us predict using other models like Neural Networks and Naive Bayes algorithms.</vt:lpstr>
      <vt:lpstr>PowerPoint Presentation</vt:lpstr>
      <vt:lpstr>PowerPoint Presentation</vt:lpstr>
      <vt:lpstr>Below image shows us the complete diagram of the project in SAS Enterprise miner:</vt:lpstr>
      <vt:lpstr>Conclusion for Part 1: Predictive analytics</vt:lpstr>
      <vt:lpstr>Dialysis Plans:</vt:lpstr>
      <vt:lpstr>Working on a particular benefit: Dialysis. Seeing the trend of  the copay and Coinsurance. </vt:lpstr>
      <vt:lpstr>PowerPoint Presentation</vt:lpstr>
      <vt:lpstr>For Florida:</vt:lpstr>
      <vt:lpstr>2014:</vt:lpstr>
      <vt:lpstr>2015:</vt:lpstr>
      <vt:lpstr>2016:</vt:lpstr>
      <vt:lpstr>Plan Attributes:</vt:lpstr>
      <vt:lpstr>PowerPoint Presentation</vt:lpstr>
      <vt:lpstr>Year 2014:</vt:lpstr>
      <vt:lpstr>Year 2015:</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Mallik Mothiki</dc:creator>
  <cp:lastModifiedBy>Krishna Mallik Mothiki</cp:lastModifiedBy>
  <cp:revision>42</cp:revision>
  <dcterms:created xsi:type="dcterms:W3CDTF">2016-11-14T02:39:54Z</dcterms:created>
  <dcterms:modified xsi:type="dcterms:W3CDTF">2016-11-15T20:33:34Z</dcterms:modified>
</cp:coreProperties>
</file>