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5.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6.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7.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 id="2147484341" r:id="rId6"/>
    <p:sldMasterId id="2147484368" r:id="rId7"/>
    <p:sldMasterId id="2147484396" r:id="rId8"/>
    <p:sldMasterId id="2147484424" r:id="rId9"/>
    <p:sldMasterId id="2147484452" r:id="rId10"/>
    <p:sldMasterId id="2147484508" r:id="rId11"/>
  </p:sldMasterIdLst>
  <p:notesMasterIdLst>
    <p:notesMasterId r:id="rId58"/>
  </p:notesMasterIdLst>
  <p:handoutMasterIdLst>
    <p:handoutMasterId r:id="rId59"/>
  </p:handoutMasterIdLst>
  <p:sldIdLst>
    <p:sldId id="1393" r:id="rId12"/>
    <p:sldId id="1418" r:id="rId13"/>
    <p:sldId id="1420" r:id="rId14"/>
    <p:sldId id="1422" r:id="rId15"/>
    <p:sldId id="1471" r:id="rId16"/>
    <p:sldId id="1423" r:id="rId17"/>
    <p:sldId id="1424" r:id="rId18"/>
    <p:sldId id="1425" r:id="rId19"/>
    <p:sldId id="1426" r:id="rId20"/>
    <p:sldId id="1465" r:id="rId21"/>
    <p:sldId id="1428" r:id="rId22"/>
    <p:sldId id="1429" r:id="rId23"/>
    <p:sldId id="1430" r:id="rId24"/>
    <p:sldId id="1431" r:id="rId25"/>
    <p:sldId id="1432" r:id="rId26"/>
    <p:sldId id="1433" r:id="rId27"/>
    <p:sldId id="1434" r:id="rId28"/>
    <p:sldId id="1435" r:id="rId29"/>
    <p:sldId id="1436" r:id="rId30"/>
    <p:sldId id="1466" r:id="rId31"/>
    <p:sldId id="1438" r:id="rId32"/>
    <p:sldId id="1439" r:id="rId33"/>
    <p:sldId id="1440" r:id="rId34"/>
    <p:sldId id="1467" r:id="rId35"/>
    <p:sldId id="1442" r:id="rId36"/>
    <p:sldId id="1443" r:id="rId37"/>
    <p:sldId id="1444" r:id="rId38"/>
    <p:sldId id="1445" r:id="rId39"/>
    <p:sldId id="1446" r:id="rId40"/>
    <p:sldId id="1447" r:id="rId41"/>
    <p:sldId id="1448" r:id="rId42"/>
    <p:sldId id="1449" r:id="rId43"/>
    <p:sldId id="1468" r:id="rId44"/>
    <p:sldId id="1451" r:id="rId45"/>
    <p:sldId id="1452" r:id="rId46"/>
    <p:sldId id="1453" r:id="rId47"/>
    <p:sldId id="1469" r:id="rId48"/>
    <p:sldId id="1455" r:id="rId49"/>
    <p:sldId id="1456" r:id="rId50"/>
    <p:sldId id="1457" r:id="rId51"/>
    <p:sldId id="1470" r:id="rId52"/>
    <p:sldId id="1459" r:id="rId53"/>
    <p:sldId id="1460" r:id="rId54"/>
    <p:sldId id="1461" r:id="rId55"/>
    <p:sldId id="1463" r:id="rId56"/>
    <p:sldId id="1464" r:id="rId5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gnite 2016 Template Light" id="{A073DAE3-B461-442F-A3D3-6642BD875E45}">
          <p14:sldIdLst>
            <p14:sldId id="1393"/>
            <p14:sldId id="1418"/>
            <p14:sldId id="1420"/>
            <p14:sldId id="1422"/>
            <p14:sldId id="1471"/>
            <p14:sldId id="1423"/>
            <p14:sldId id="1424"/>
            <p14:sldId id="1425"/>
            <p14:sldId id="1426"/>
            <p14:sldId id="1465"/>
            <p14:sldId id="1428"/>
            <p14:sldId id="1429"/>
            <p14:sldId id="1430"/>
            <p14:sldId id="1431"/>
            <p14:sldId id="1432"/>
            <p14:sldId id="1433"/>
            <p14:sldId id="1434"/>
            <p14:sldId id="1435"/>
            <p14:sldId id="1436"/>
            <p14:sldId id="1466"/>
            <p14:sldId id="1438"/>
            <p14:sldId id="1439"/>
            <p14:sldId id="1440"/>
            <p14:sldId id="1467"/>
            <p14:sldId id="1442"/>
            <p14:sldId id="1443"/>
            <p14:sldId id="1444"/>
            <p14:sldId id="1445"/>
            <p14:sldId id="1446"/>
            <p14:sldId id="1447"/>
            <p14:sldId id="1448"/>
            <p14:sldId id="1449"/>
            <p14:sldId id="1468"/>
            <p14:sldId id="1451"/>
            <p14:sldId id="1452"/>
            <p14:sldId id="1453"/>
            <p14:sldId id="1469"/>
            <p14:sldId id="1455"/>
            <p14:sldId id="1456"/>
            <p14:sldId id="1457"/>
            <p14:sldId id="1470"/>
            <p14:sldId id="1459"/>
            <p14:sldId id="1460"/>
            <p14:sldId id="1461"/>
            <p14:sldId id="1463"/>
            <p14:sldId id="14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92929"/>
    <a:srgbClr val="BAD80A"/>
    <a:srgbClr val="A80000"/>
    <a:srgbClr val="5C2D91"/>
    <a:srgbClr val="0078D7"/>
    <a:srgbClr val="107C10"/>
    <a:srgbClr val="000000"/>
    <a:srgbClr val="D83B01"/>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96206" autoAdjust="0"/>
  </p:normalViewPr>
  <p:slideViewPr>
    <p:cSldViewPr>
      <p:cViewPr varScale="1">
        <p:scale>
          <a:sx n="112" d="100"/>
          <a:sy n="112" d="100"/>
        </p:scale>
        <p:origin x="450"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23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0.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explosion val="2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C9A-4AED-A57D-7B19372E4EA8}"/>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C9A-4AED-A57D-7B19372E4EA8}"/>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1-3B1A-4B56-9E5F-419DFC4E7D0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C9A-4AED-A57D-7B19372E4EA8}"/>
              </c:ext>
            </c:extLst>
          </c:dPt>
          <c:cat>
            <c:strRef>
              <c:f>Sheet1!$A$2:$A$5</c:f>
              <c:strCache>
                <c:ptCount val="4"/>
                <c:pt idx="0">
                  <c:v>Design Big Data Batch and Interactive Processing</c:v>
                </c:pt>
                <c:pt idx="1">
                  <c:v>Design big data real-time processing solutions</c:v>
                </c:pt>
                <c:pt idx="2">
                  <c:v>Design machine learning solutions</c:v>
                </c:pt>
                <c:pt idx="3">
                  <c:v>Operationalize end-to-end cloud analytics solutions</c:v>
                </c:pt>
              </c:strCache>
            </c:strRef>
          </c:cat>
          <c:val>
            <c:numRef>
              <c:f>Sheet1!$B$2:$B$5</c:f>
              <c:numCache>
                <c:formatCode>General</c:formatCode>
                <c:ptCount val="4"/>
                <c:pt idx="0">
                  <c:v>22</c:v>
                </c:pt>
                <c:pt idx="1">
                  <c:v>26</c:v>
                </c:pt>
                <c:pt idx="2">
                  <c:v>26</c:v>
                </c:pt>
                <c:pt idx="3">
                  <c:v>26</c:v>
                </c:pt>
              </c:numCache>
            </c:numRef>
          </c:val>
          <c:extLst>
            <c:ext xmlns:c16="http://schemas.microsoft.com/office/drawing/2014/chart" uri="{C3380CC4-5D6E-409C-BE32-E72D297353CC}">
              <c16:uniqueId val="{00000000-3B1A-4B56-9E5F-419DFC4E7D03}"/>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FFFFFF"/>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8/23/2017 5:00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8/23/2017 4:48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2016</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8/23/2017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666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99820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73053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31527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22001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80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36599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9230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949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15625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defTabSz="914400">
              <a:defRPr/>
            </a:pPr>
            <a:fld id="{62122E69-14F2-45B9-B4ED-1B834108D883}" type="datetime1">
              <a:rPr lang="en-US" sz="1800" kern="0" smtClean="0">
                <a:solidFill>
                  <a:sysClr val="windowText" lastClr="000000"/>
                </a:solidFill>
              </a:rPr>
              <a:pPr defTabSz="914400">
                <a:defRPr/>
              </a:pPr>
              <a:t>8/23/2017</a:t>
            </a:fld>
            <a:endParaRPr lang="en-US" sz="18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14400">
              <a:defRPr/>
            </a:pPr>
            <a:fld id="{B4008EB6-D09E-4580-8CD6-DDB14511944F}" type="slidenum">
              <a:rPr lang="en-US" sz="1800" kern="0" smtClean="0">
                <a:solidFill>
                  <a:sysClr val="windowText" lastClr="000000"/>
                </a:solidFill>
              </a:rPr>
              <a:pPr defTabSz="914400">
                <a:defRPr/>
              </a:pPr>
              <a:t>20</a:t>
            </a:fld>
            <a:endParaRPr lang="en-US" sz="1800" kern="0" dirty="0">
              <a:solidFill>
                <a:sysClr val="windowText" lastClr="000000"/>
              </a:solidFill>
            </a:endParaRPr>
          </a:p>
        </p:txBody>
      </p:sp>
      <p:sp>
        <p:nvSpPr>
          <p:cNvPr id="10" name="Footer Placeholder 9"/>
          <p:cNvSpPr>
            <a:spLocks noGrp="1"/>
          </p:cNvSpPr>
          <p:nvPr>
            <p:ph type="ftr" sz="quarter" idx="14"/>
          </p:nvPr>
        </p:nvSpPr>
        <p:spPr/>
        <p:txBody>
          <a:bodyPr/>
          <a:lstStyle/>
          <a:p>
            <a:pPr marL="0" defTabSz="914099" eaLnBrk="0" hangingPunct="0">
              <a:defRPr/>
            </a:pPr>
            <a:r>
              <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65019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31882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08489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6213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 4:48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67553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defTabSz="914400">
              <a:defRPr/>
            </a:pPr>
            <a:fld id="{97EC2E71-BC3B-49B8-B2BF-93DCC9B91A9A}" type="datetime1">
              <a:rPr lang="en-US" sz="1800" kern="0" smtClean="0">
                <a:solidFill>
                  <a:sysClr val="windowText" lastClr="000000"/>
                </a:solidFill>
              </a:rPr>
              <a:pPr defTabSz="914400">
                <a:defRPr/>
              </a:pPr>
              <a:t>8/23/2017</a:t>
            </a:fld>
            <a:endParaRPr lang="en-US" sz="18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14400">
              <a:defRPr/>
            </a:pPr>
            <a:fld id="{B4008EB6-D09E-4580-8CD6-DDB14511944F}" type="slidenum">
              <a:rPr lang="en-US" sz="1800" kern="0" smtClean="0">
                <a:solidFill>
                  <a:sysClr val="windowText" lastClr="000000"/>
                </a:solidFill>
              </a:rPr>
              <a:pPr defTabSz="914400">
                <a:defRPr/>
              </a:pPr>
              <a:t>24</a:t>
            </a:fld>
            <a:endParaRPr lang="en-US" sz="1800" kern="0" dirty="0">
              <a:solidFill>
                <a:sysClr val="windowText" lastClr="000000"/>
              </a:solidFill>
            </a:endParaRPr>
          </a:p>
        </p:txBody>
      </p:sp>
      <p:sp>
        <p:nvSpPr>
          <p:cNvPr id="10" name="Footer Placeholder 9"/>
          <p:cNvSpPr>
            <a:spLocks noGrp="1"/>
          </p:cNvSpPr>
          <p:nvPr>
            <p:ph type="ftr" sz="quarter" idx="14"/>
          </p:nvPr>
        </p:nvSpPr>
        <p:spPr/>
        <p:txBody>
          <a:bodyPr/>
          <a:lstStyle/>
          <a:p>
            <a:pPr marL="0" defTabSz="914099"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2370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 4:48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23468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 4:48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81606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 4:48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36364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 4:48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77641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 4:48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885472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23317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2AABF77-E2E4-44CA-BA5C-65E132CF08D8}"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
        <p:nvSpPr>
          <p:cNvPr id="5" name="Footer Placeholder 5"/>
          <p:cNvSpPr>
            <a:spLocks noGrp="1"/>
          </p:cNvSpPr>
          <p:nvPr>
            <p:ph type="ftr" sz="quarter" idx="4"/>
          </p:nvPr>
        </p:nvSpPr>
        <p:spPr>
          <a:xfrm>
            <a:off x="0" y="8686800"/>
            <a:ext cx="5920740" cy="35596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solidFill>
                  <a:srgbClr val="000000"/>
                </a:solidFill>
                <a:effectLst/>
                <a:uLnTx/>
                <a:uFillTx/>
              </a:rPr>
              <a:t>© 2010 Microsoft Corporation. All rights reserved. Microsoft, Windows, Windows Vista and other product names are or may be registered trademarks and/or trademarks in the U.S. and/or other countries.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solidFill>
                  <a:srgbClr val="000000"/>
                </a:solidFill>
                <a:effectLst/>
                <a:uLnTx/>
                <a:uFillTx/>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solidFill>
                  <a:srgbClr val="000000"/>
                </a:solidFill>
                <a:effectLst/>
                <a:uLnTx/>
                <a:uFillTx/>
              </a:rPr>
            </a:br>
            <a:r>
              <a:rPr kumimoji="0" lang="en-US" sz="400" b="0" i="0" u="none" strike="noStrike" kern="0" cap="none" spc="0" normalizeH="0" baseline="0" noProof="0" dirty="0">
                <a:ln>
                  <a:noFill/>
                </a:ln>
                <a:solidFill>
                  <a:srgbClr val="000000"/>
                </a:solidFill>
                <a:effectLst/>
                <a:uLnTx/>
                <a:uFillTx/>
              </a:rPr>
              <a:t>MICROSOFT MAKES NO WARRANTIES, EXPRESS, IMPLIED OR STATUTORY, AS TO THE INFORMATION IN THIS PRESENTATION.</a:t>
            </a:r>
          </a:p>
        </p:txBody>
      </p:sp>
    </p:spTree>
    <p:extLst>
      <p:ext uri="{BB962C8B-B14F-4D97-AF65-F5344CB8AC3E}">
        <p14:creationId xmlns:p14="http://schemas.microsoft.com/office/powerpoint/2010/main" val="3642220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B9AB204-7D86-4363-947A-E892579E27F0}"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9759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51682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defTabSz="914400">
              <a:defRPr/>
            </a:pPr>
            <a:fld id="{97EC2E71-BC3B-49B8-B2BF-93DCC9B91A9A}" type="datetime1">
              <a:rPr lang="en-US" sz="1800" kern="0" smtClean="0">
                <a:solidFill>
                  <a:sysClr val="windowText" lastClr="000000"/>
                </a:solidFill>
              </a:rPr>
              <a:pPr defTabSz="914400">
                <a:defRPr/>
              </a:pPr>
              <a:t>8/23/2017</a:t>
            </a:fld>
            <a:endParaRPr lang="en-US" sz="18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14400">
              <a:defRPr/>
            </a:pPr>
            <a:fld id="{B4008EB6-D09E-4580-8CD6-DDB14511944F}" type="slidenum">
              <a:rPr lang="en-US" sz="1800" kern="0" smtClean="0">
                <a:solidFill>
                  <a:sysClr val="windowText" lastClr="000000"/>
                </a:solidFill>
              </a:rPr>
              <a:pPr defTabSz="914400">
                <a:defRPr/>
              </a:pPr>
              <a:t>33</a:t>
            </a:fld>
            <a:endParaRPr lang="en-US" sz="1800" kern="0" dirty="0">
              <a:solidFill>
                <a:sysClr val="windowText" lastClr="000000"/>
              </a:solidFill>
            </a:endParaRPr>
          </a:p>
        </p:txBody>
      </p:sp>
      <p:sp>
        <p:nvSpPr>
          <p:cNvPr id="10" name="Footer Placeholder 9"/>
          <p:cNvSpPr>
            <a:spLocks noGrp="1"/>
          </p:cNvSpPr>
          <p:nvPr>
            <p:ph type="ftr" sz="quarter" idx="14"/>
          </p:nvPr>
        </p:nvSpPr>
        <p:spPr/>
        <p:txBody>
          <a:bodyPr/>
          <a:lstStyle/>
          <a:p>
            <a:pPr marL="0" defTabSz="914099"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91054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96331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00611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defTabSz="914400">
              <a:defRPr/>
            </a:pPr>
            <a:fld id="{62122E69-14F2-45B9-B4ED-1B834108D883}" type="datetime1">
              <a:rPr lang="en-US" sz="1800" kern="0" smtClean="0">
                <a:solidFill>
                  <a:sysClr val="windowText" lastClr="000000"/>
                </a:solidFill>
              </a:rPr>
              <a:pPr defTabSz="914400">
                <a:defRPr/>
              </a:pPr>
              <a:t>8/23/2017</a:t>
            </a:fld>
            <a:endParaRPr lang="en-US" sz="18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14400">
              <a:defRPr/>
            </a:pPr>
            <a:fld id="{B4008EB6-D09E-4580-8CD6-DDB14511944F}" type="slidenum">
              <a:rPr lang="en-US" sz="1800" kern="0" smtClean="0">
                <a:solidFill>
                  <a:sysClr val="windowText" lastClr="000000"/>
                </a:solidFill>
              </a:rPr>
              <a:pPr defTabSz="914400">
                <a:defRPr/>
              </a:pPr>
              <a:t>37</a:t>
            </a:fld>
            <a:endParaRPr lang="en-US" sz="1800" kern="0" dirty="0">
              <a:solidFill>
                <a:sysClr val="windowText" lastClr="000000"/>
              </a:solidFill>
            </a:endParaRPr>
          </a:p>
        </p:txBody>
      </p:sp>
      <p:sp>
        <p:nvSpPr>
          <p:cNvPr id="10" name="Footer Placeholder 9"/>
          <p:cNvSpPr>
            <a:spLocks noGrp="1"/>
          </p:cNvSpPr>
          <p:nvPr>
            <p:ph type="ftr" sz="quarter" idx="14"/>
          </p:nvPr>
        </p:nvSpPr>
        <p:spPr/>
        <p:txBody>
          <a:bodyPr/>
          <a:lstStyle/>
          <a:p>
            <a:pPr marL="0" defTabSz="914099"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0170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786855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8358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025994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defTabSz="914400">
              <a:defRPr/>
            </a:pPr>
            <a:fld id="{62122E69-14F2-45B9-B4ED-1B834108D883}" type="datetime1">
              <a:rPr lang="en-US" sz="1800" kern="0" smtClean="0">
                <a:solidFill>
                  <a:sysClr val="windowText" lastClr="000000"/>
                </a:solidFill>
              </a:rPr>
              <a:pPr defTabSz="914400">
                <a:defRPr/>
              </a:pPr>
              <a:t>8/23/2017</a:t>
            </a:fld>
            <a:endParaRPr lang="en-US" sz="18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14400">
              <a:defRPr/>
            </a:pPr>
            <a:fld id="{B4008EB6-D09E-4580-8CD6-DDB14511944F}" type="slidenum">
              <a:rPr lang="en-US" sz="1800" kern="0" smtClean="0">
                <a:solidFill>
                  <a:sysClr val="windowText" lastClr="000000"/>
                </a:solidFill>
              </a:rPr>
              <a:pPr defTabSz="914400">
                <a:defRPr/>
              </a:pPr>
              <a:t>41</a:t>
            </a:fld>
            <a:endParaRPr lang="en-US" sz="1800" kern="0" dirty="0">
              <a:solidFill>
                <a:sysClr val="windowText" lastClr="000000"/>
              </a:solidFill>
            </a:endParaRPr>
          </a:p>
        </p:txBody>
      </p:sp>
      <p:sp>
        <p:nvSpPr>
          <p:cNvPr id="10" name="Footer Placeholder 9"/>
          <p:cNvSpPr>
            <a:spLocks noGrp="1"/>
          </p:cNvSpPr>
          <p:nvPr>
            <p:ph type="ftr" sz="quarter" idx="14"/>
          </p:nvPr>
        </p:nvSpPr>
        <p:spPr/>
        <p:txBody>
          <a:bodyPr/>
          <a:lstStyle/>
          <a:p>
            <a:pPr marL="0" defTabSz="914099"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2364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6662205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387006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8" name="Header Placeholder 7"/>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3397474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4300" indent="-114300" eaLnBrk="1" hangingPunct="1">
              <a:spcBef>
                <a:spcPct val="0"/>
              </a:spcBef>
              <a:buFont typeface="Wingdings" pitchFamily="2" charset="2"/>
              <a:buNone/>
            </a:pPr>
            <a:endParaRPr lang="en-US" dirty="0"/>
          </a:p>
        </p:txBody>
      </p:sp>
      <p:sp>
        <p:nvSpPr>
          <p:cNvPr id="8" name="Date Placeholder 7"/>
          <p:cNvSpPr>
            <a:spLocks noGrp="1"/>
          </p:cNvSpPr>
          <p:nvPr>
            <p:ph type="dt" idx="10"/>
          </p:nvPr>
        </p:nvSpPr>
        <p:spPr/>
        <p:txBody>
          <a:bodyPr/>
          <a:lstStyle/>
          <a:p>
            <a:fld id="{4E52F265-F367-4F41-8133-621F21EFA5ED}" type="datetime1">
              <a:rPr lang="en-US" smtClean="0"/>
              <a:pPr/>
              <a:t>8/23/2017</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44</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4136814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8/23/2017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720589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8/23/2017 4:48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898815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89035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7EC2E71-BC3B-49B8-B2BF-93DCC9B91A9A}"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8527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CB9AB204-7D86-4363-947A-E892579E27F0}"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55122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8/23/2017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70996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defTabSz="914400">
              <a:defRPr/>
            </a:pPr>
            <a:fld id="{97EC2E71-BC3B-49B8-B2BF-93DCC9B91A9A}" type="datetime1">
              <a:rPr lang="en-US" sz="1800" kern="0" smtClean="0">
                <a:solidFill>
                  <a:sysClr val="windowText" lastClr="000000"/>
                </a:solidFill>
              </a:rPr>
              <a:pPr defTabSz="914400">
                <a:defRPr/>
              </a:pPr>
              <a:t>8/23/2017</a:t>
            </a:fld>
            <a:endParaRPr lang="en-US" sz="1800" kern="0" dirty="0">
              <a:solidFill>
                <a:sysClr val="windowText" lastClr="000000"/>
              </a:solidFill>
            </a:endParaRPr>
          </a:p>
        </p:txBody>
      </p:sp>
      <p:sp>
        <p:nvSpPr>
          <p:cNvPr id="7" name="Slide Number Placeholder 6"/>
          <p:cNvSpPr>
            <a:spLocks noGrp="1"/>
          </p:cNvSpPr>
          <p:nvPr>
            <p:ph type="sldNum" sz="quarter" idx="13"/>
          </p:nvPr>
        </p:nvSpPr>
        <p:spPr/>
        <p:txBody>
          <a:bodyPr/>
          <a:lstStyle/>
          <a:p>
            <a:pPr defTabSz="914400">
              <a:defRPr/>
            </a:pPr>
            <a:fld id="{B4008EB6-D09E-4580-8CD6-DDB14511944F}" type="slidenum">
              <a:rPr lang="en-US" sz="1800" kern="0" smtClean="0">
                <a:solidFill>
                  <a:sysClr val="windowText" lastClr="000000"/>
                </a:solidFill>
              </a:rPr>
              <a:pPr defTabSz="914400">
                <a:defRPr/>
              </a:pPr>
              <a:t>10</a:t>
            </a:fld>
            <a:endParaRPr lang="en-US" sz="1800" kern="0" dirty="0">
              <a:solidFill>
                <a:sysClr val="windowText" lastClr="000000"/>
              </a:solidFill>
            </a:endParaRPr>
          </a:p>
        </p:txBody>
      </p:sp>
      <p:sp>
        <p:nvSpPr>
          <p:cNvPr id="10" name="Footer Placeholder 9"/>
          <p:cNvSpPr>
            <a:spLocks noGrp="1"/>
          </p:cNvSpPr>
          <p:nvPr>
            <p:ph type="ftr" sz="quarter" idx="14"/>
          </p:nvPr>
        </p:nvSpPr>
        <p:spPr/>
        <p:txBody>
          <a:bodyPr/>
          <a:lstStyle/>
          <a:p>
            <a:pPr marL="0" defTabSz="914099"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93825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6.xml"/><Relationship Id="rId5" Type="http://schemas.openxmlformats.org/officeDocument/2006/relationships/image" Target="../media/image11.png"/><Relationship Id="rId4" Type="http://schemas.microsoft.com/office/2007/relationships/hdphoto" Target="../media/hdphoto1.wdp"/></Relationships>
</file>

<file path=ppt/slideLayouts/_rels/slideLayout1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7.xml"/><Relationship Id="rId5" Type="http://schemas.openxmlformats.org/officeDocument/2006/relationships/image" Target="../media/image11.png"/><Relationship Id="rId4" Type="http://schemas.microsoft.com/office/2007/relationships/hdphoto" Target="../media/hdphoto1.wdp"/></Relationships>
</file>

<file path=ppt/slideLayouts/_rels/slideLayout1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8.xml"/><Relationship Id="rId5" Type="http://schemas.openxmlformats.org/officeDocument/2006/relationships/image" Target="../media/image11.png"/><Relationship Id="rId4" Type="http://schemas.microsoft.com/office/2007/relationships/hdphoto" Target="../media/hdphoto1.wdp"/></Relationships>
</file>

<file path=ppt/slideLayouts/_rels/slideLayout1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4.xml"/><Relationship Id="rId5" Type="http://schemas.openxmlformats.org/officeDocument/2006/relationships/image" Target="../media/image11.png"/><Relationship Id="rId4" Type="http://schemas.microsoft.com/office/2007/relationships/hdphoto" Target="../media/hdphoto1.wdp"/></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5.xml"/><Relationship Id="rId5" Type="http://schemas.openxmlformats.org/officeDocument/2006/relationships/image" Target="../media/image11.png"/><Relationship Id="rId4" Type="http://schemas.microsoft.com/office/2007/relationships/hdphoto" Target="../media/hdphoto1.wdp"/></Relationships>
</file>

<file path=ppt/slideLayouts/_rels/slideLayout9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2088587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951182658"/>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205129179"/>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279344011"/>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897581957"/>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397482747"/>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937781837"/>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299591770"/>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547129847"/>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80649818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50083721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69228638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163640958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92275430"/>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25011777"/>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7282719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46877266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764315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50" spc="15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646828501"/>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1464" cy="1323471"/>
          </a:xfrm>
          <a:prstGeom prst="rect">
            <a:avLst/>
          </a:prstGeom>
        </p:spPr>
      </p:pic>
    </p:spTree>
    <p:extLst>
      <p:ext uri="{BB962C8B-B14F-4D97-AF65-F5344CB8AC3E}">
        <p14:creationId xmlns:p14="http://schemas.microsoft.com/office/powerpoint/2010/main" val="1484930056"/>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2620759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a:t>Click icon to add picture</a:t>
            </a: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a:t>Click to 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a:t>Click to edit Master text styles</a:t>
            </a:r>
          </a:p>
        </p:txBody>
      </p:sp>
    </p:spTree>
    <p:extLst>
      <p:ext uri="{BB962C8B-B14F-4D97-AF65-F5344CB8AC3E}">
        <p14:creationId xmlns:p14="http://schemas.microsoft.com/office/powerpoint/2010/main" val="3750802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45442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3667935270"/>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75142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402105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972436591"/>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724802360"/>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20660436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542685457"/>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480529464"/>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1495041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138093317"/>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284498746"/>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790039871"/>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23590324"/>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592425650"/>
      </p:ext>
    </p:extLst>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354854085"/>
      </p:ext>
    </p:extLst>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549597911"/>
      </p:ext>
    </p:extLst>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97972173"/>
      </p:ext>
    </p:extLst>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654375210"/>
      </p:ext>
    </p:extLst>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18013217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652313"/>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616883030"/>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27109962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0439018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50" spc="15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004734712"/>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1464" cy="1323471"/>
          </a:xfrm>
          <a:prstGeom prst="rect">
            <a:avLst/>
          </a:prstGeom>
        </p:spPr>
      </p:pic>
    </p:spTree>
    <p:extLst>
      <p:ext uri="{BB962C8B-B14F-4D97-AF65-F5344CB8AC3E}">
        <p14:creationId xmlns:p14="http://schemas.microsoft.com/office/powerpoint/2010/main" val="3677068067"/>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8984313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39545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232809676"/>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3740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363681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996020813"/>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299350096"/>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19541495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889538809"/>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56547190"/>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150580437"/>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382886259"/>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69517275"/>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9563476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815064017"/>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870056432"/>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35478843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935120012"/>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196485376"/>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024463542"/>
      </p:ext>
    </p:extLst>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411650946"/>
      </p:ext>
    </p:extLst>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350760577"/>
      </p:ext>
    </p:extLst>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575141419"/>
      </p:ext>
    </p:extLst>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40148118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80601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50" spc="15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672836516"/>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1464" cy="1323471"/>
          </a:xfrm>
          <a:prstGeom prst="rect">
            <a:avLst/>
          </a:prstGeom>
        </p:spPr>
      </p:pic>
    </p:spTree>
    <p:extLst>
      <p:ext uri="{BB962C8B-B14F-4D97-AF65-F5344CB8AC3E}">
        <p14:creationId xmlns:p14="http://schemas.microsoft.com/office/powerpoint/2010/main" val="261912118"/>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102567402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116301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68864176"/>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2322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297588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074768826"/>
      </p:ext>
    </p:extLst>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3235600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18290560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472795393"/>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610057065"/>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746212412"/>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012846554"/>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861019731"/>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59508417"/>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281065660"/>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430641039"/>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62440958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69804547"/>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652425915"/>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2323587659"/>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3916515605"/>
      </p:ext>
    </p:extLst>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740105992"/>
      </p:ext>
    </p:extLst>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876852711"/>
      </p:ext>
    </p:extLst>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4361772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241649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50" spc="15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6880630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0265343"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72550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p:cNvPicPr>
            <a:picLocks noChangeAspect="1"/>
          </p:cNvPicPr>
          <p:nvPr userDrawn="1"/>
        </p:nvPicPr>
        <p:blipFill>
          <a:blip r:embed="rId2"/>
          <a:stretch>
            <a:fillRect/>
          </a:stretch>
        </p:blipFill>
        <p:spPr>
          <a:xfrm>
            <a:off x="462280" y="6209084"/>
            <a:ext cx="1456418" cy="310896"/>
          </a:xfrm>
          <a:prstGeom prst="rect">
            <a:avLst/>
          </a:prstGeom>
        </p:spPr>
      </p:pic>
      <p:pic>
        <p:nvPicPr>
          <p:cNvPr id="10" name="Picture 9"/>
          <p:cNvPicPr>
            <a:picLocks noChangeAspect="1"/>
          </p:cNvPicPr>
          <p:nvPr userDrawn="1"/>
        </p:nvPicPr>
        <p:blipFill>
          <a:blip r:embed="rId3"/>
          <a:stretch>
            <a:fillRect/>
          </a:stretch>
        </p:blipFill>
        <p:spPr>
          <a:xfrm>
            <a:off x="-246501" y="1965643"/>
            <a:ext cx="7899548" cy="2148840"/>
          </a:xfrm>
          <a:prstGeom prst="rect">
            <a:avLst/>
          </a:prstGeom>
        </p:spPr>
      </p:pic>
    </p:spTree>
    <p:extLst>
      <p:ext uri="{BB962C8B-B14F-4D97-AF65-F5344CB8AC3E}">
        <p14:creationId xmlns:p14="http://schemas.microsoft.com/office/powerpoint/2010/main" val="262034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5897245"/>
            <a:ext cx="12435840" cy="109728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stretch>
            <a:fillRect/>
          </a:stretch>
        </p:blipFill>
        <p:spPr>
          <a:xfrm>
            <a:off x="370840" y="6294142"/>
            <a:ext cx="1456418" cy="310896"/>
          </a:xfrm>
          <a:prstGeom prst="rect">
            <a:avLst/>
          </a:prstGeom>
        </p:spPr>
      </p:pic>
    </p:spTree>
    <p:extLst>
      <p:ext uri="{BB962C8B-B14F-4D97-AF65-F5344CB8AC3E}">
        <p14:creationId xmlns:p14="http://schemas.microsoft.com/office/powerpoint/2010/main" val="1783565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065595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35945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38344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70777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9266291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8953311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29251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23570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261040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536269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750853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8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5035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001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18212562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85404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Walkin">
    <p:bg bwMode="gray">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2"/>
          <a:stretch>
            <a:fillRect/>
          </a:stretch>
        </p:blipFill>
        <p:spPr>
          <a:xfrm>
            <a:off x="-246501" y="1965643"/>
            <a:ext cx="7899548" cy="2148840"/>
          </a:xfrm>
          <a:prstGeom prst="rect">
            <a:avLst/>
          </a:prstGeom>
        </p:spPr>
      </p:pic>
      <p:sp>
        <p:nvSpPr>
          <p:cNvPr id="6" name="Rectangle 5"/>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120198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2"/>
          <a:stretch>
            <a:fillRect/>
          </a:stretch>
        </p:blipFill>
        <p:spPr>
          <a:xfrm>
            <a:off x="462280" y="6209084"/>
            <a:ext cx="1456418" cy="310896"/>
          </a:xfrm>
          <a:prstGeom prst="rect">
            <a:avLst/>
          </a:prstGeom>
        </p:spPr>
      </p:pic>
      <p:pic>
        <p:nvPicPr>
          <p:cNvPr id="16" name="Picture 15" hidden="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8" name="Title 1"/>
          <p:cNvSpPr>
            <a:spLocks noGrp="1"/>
          </p:cNvSpPr>
          <p:nvPr>
            <p:ph type="title" hasCustomPrompt="1"/>
          </p:nvPr>
        </p:nvSpPr>
        <p:spPr bwMode="white">
          <a:xfrm>
            <a:off x="274702" y="1679645"/>
            <a:ext cx="91439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9" name="Text Placeholder 4"/>
          <p:cNvSpPr>
            <a:spLocks noGrp="1"/>
          </p:cNvSpPr>
          <p:nvPr>
            <p:ph type="body" sz="quarter" idx="12" hasCustomPrompt="1"/>
          </p:nvPr>
        </p:nvSpPr>
        <p:spPr bwMode="white">
          <a:xfrm>
            <a:off x="274701" y="3509753"/>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350837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69597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8100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6698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34018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7478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52768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35886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75529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0996460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96698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8299" cy="1181862"/>
          </a:xfrm>
          <a:noFill/>
        </p:spPr>
        <p:txBody>
          <a:bodyPr wrap="square" tIns="91440" bIns="91440" anchor="t" anchorCtr="0">
            <a:spAutoFit/>
          </a:bodyPr>
          <a:lstStyle>
            <a:lvl1pPr>
              <a:defRPr sz="7200" spc="-100" baseline="0">
                <a:gradFill>
                  <a:gsLst>
                    <a:gs pos="8850">
                      <a:schemeClr val="tx1"/>
                    </a:gs>
                    <a:gs pos="23894">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99" cy="738664"/>
          </a:xfrm>
          <a:noFill/>
        </p:spPr>
        <p:txBody>
          <a:bodyPr wrap="square" lIns="182880" tIns="146304" rIns="182880" bIns="146304">
            <a:spAutoFit/>
          </a:bodyPr>
          <a:lstStyle>
            <a:lvl1pPr marL="0" indent="0">
              <a:spcBef>
                <a:spcPts val="0"/>
              </a:spcBef>
              <a:buNone/>
              <a:defRPr sz="3200" spc="0" baseline="0">
                <a:gradFill>
                  <a:gsLst>
                    <a:gs pos="8850">
                      <a:schemeClr val="tx1"/>
                    </a:gs>
                    <a:gs pos="23894">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885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8229599" cy="1181862"/>
          </a:xfrm>
          <a:noFill/>
        </p:spPr>
        <p:txBody>
          <a:bodyPr wrap="square" tIns="91440" bIns="91440" anchor="t" anchorCtr="0">
            <a:spAutoFit/>
          </a:bodyPr>
          <a:lstStyle>
            <a:lvl1pPr>
              <a:defRPr sz="7200" spc="-100" baseline="0">
                <a:gradFill>
                  <a:gsLst>
                    <a:gs pos="10619">
                      <a:schemeClr val="tx1"/>
                    </a:gs>
                    <a:gs pos="26549">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749932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218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76505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7950056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1">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86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384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435388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4782815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0401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1464" cy="1323471"/>
          </a:xfrm>
          <a:prstGeom prst="rect">
            <a:avLst/>
          </a:prstGeom>
        </p:spPr>
      </p:pic>
    </p:spTree>
    <p:extLst>
      <p:ext uri="{BB962C8B-B14F-4D97-AF65-F5344CB8AC3E}">
        <p14:creationId xmlns:p14="http://schemas.microsoft.com/office/powerpoint/2010/main" val="63729618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15791262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46162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60996162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55183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181338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9134711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77459444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19898031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9069583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77471709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80974801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Wingdings" panose="05000000000000000000" pitchFamily="2" charset="2"/>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55425694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705912993"/>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37341631"/>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61656906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87103260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38507384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4283900142"/>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dirty="0"/>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37776326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1798637"/>
          </a:xfrm>
        </p:spPr>
        <p:txBody>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724483853"/>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675439" y="1241426"/>
            <a:ext cx="5486399" cy="917575"/>
          </a:xfrm>
        </p:spPr>
        <p:txBody>
          <a:bodyPr/>
          <a:lstStyle>
            <a:lvl1pPr>
              <a:defRPr sz="6600" baseline="0">
                <a:gradFill>
                  <a:gsLst>
                    <a:gs pos="1250">
                      <a:schemeClr val="tx1"/>
                    </a:gs>
                    <a:gs pos="100000">
                      <a:schemeClr val="tx1"/>
                    </a:gs>
                  </a:gsLst>
                  <a:lin ang="5400000" scaled="0"/>
                </a:gradFill>
              </a:defRPr>
            </a:lvl1pPr>
          </a:lstStyle>
          <a:p>
            <a:r>
              <a:rPr lang="en-US" dirty="0"/>
              <a:t>Click to edit Master title style</a:t>
            </a:r>
          </a:p>
        </p:txBody>
      </p:sp>
      <p:sp>
        <p:nvSpPr>
          <p:cNvPr id="4" name="Picture Placeholder 4"/>
          <p:cNvSpPr>
            <a:spLocks noGrp="1"/>
          </p:cNvSpPr>
          <p:nvPr>
            <p:ph type="pic" sz="quarter" idx="10"/>
          </p:nvPr>
        </p:nvSpPr>
        <p:spPr bwMode="ltGray">
          <a:xfrm>
            <a:off x="0" y="0"/>
            <a:ext cx="6216650" cy="6988560"/>
          </a:xfrm>
          <a:blipFill>
            <a:blip r:embed="rId2"/>
            <a:stretch>
              <a:fillRect/>
            </a:stretch>
          </a:blipFill>
        </p:spPr>
        <p:txBody>
          <a:bodyPr tIns="548640" anchor="ctr" anchorCtr="0">
            <a:noAutofit/>
          </a:bodyPr>
          <a:lstStyle>
            <a:lvl1pPr marL="0" indent="0" algn="ctr">
              <a:buNone/>
              <a:defRPr sz="1400" b="1">
                <a:gradFill>
                  <a:gsLst>
                    <a:gs pos="13139">
                      <a:srgbClr val="FFFFFF"/>
                    </a:gs>
                    <a:gs pos="38000">
                      <a:srgbClr val="FFFFFF"/>
                    </a:gs>
                  </a:gsLst>
                  <a:lin ang="5400000" scaled="0"/>
                </a:gradFill>
                <a:latin typeface="+mn-lt"/>
              </a:defRPr>
            </a:lvl1pPr>
          </a:lstStyle>
          <a:p>
            <a:endParaRPr lang="en-US" dirty="0"/>
          </a:p>
        </p:txBody>
      </p:sp>
    </p:spTree>
    <p:extLst>
      <p:ext uri="{BB962C8B-B14F-4D97-AF65-F5344CB8AC3E}">
        <p14:creationId xmlns:p14="http://schemas.microsoft.com/office/powerpoint/2010/main" val="407892973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447087382"/>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14128371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29194550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404524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r>
              <a:rPr lang="en-US" sz="1050" spc="15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71868558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
                    </a14:imgEffect>
                  </a14:imgLayer>
                </a14:imgProps>
              </a:ext>
              <a:ext uri="{28A0092B-C50C-407E-A947-70E740481C1C}">
                <a14:useLocalDpi xmlns:a14="http://schemas.microsoft.com/office/drawing/2010/main" val="0"/>
              </a:ext>
            </a:extLst>
          </a:blip>
          <a:stretch>
            <a:fillRect/>
          </a:stretch>
        </p:blipFill>
        <p:spPr bwMode="gray">
          <a:xfrm>
            <a:off x="10426344" y="6182440"/>
            <a:ext cx="1552931" cy="33266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79280" y="493939"/>
            <a:ext cx="7141464" cy="1323471"/>
          </a:xfrm>
          <a:prstGeom prst="rect">
            <a:avLst/>
          </a:prstGeom>
        </p:spPr>
      </p:pic>
    </p:spTree>
    <p:extLst>
      <p:ext uri="{BB962C8B-B14F-4D97-AF65-F5344CB8AC3E}">
        <p14:creationId xmlns:p14="http://schemas.microsoft.com/office/powerpoint/2010/main" val="1272450467"/>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7"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23587631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1.34362E-6 L -3.90605E-7 -1.34362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1.34362E-6 L -3.90605E-7 -1.34362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bldP spid="15"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58332" y="6182440"/>
            <a:ext cx="1552931" cy="332660"/>
          </a:xfrm>
          <a:prstGeom prst="rect">
            <a:avLst/>
          </a:prstGeom>
        </p:spPr>
      </p:pic>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
        <p:nvSpPr>
          <p:cNvPr id="15" name="Text Placeholder 16"/>
          <p:cNvSpPr>
            <a:spLocks noGrp="1"/>
          </p:cNvSpPr>
          <p:nvPr>
            <p:ph type="body" sz="quarter" idx="13" hasCustomPrompt="1"/>
          </p:nvPr>
        </p:nvSpPr>
        <p:spPr>
          <a:xfrm>
            <a:off x="274638" y="296863"/>
            <a:ext cx="3657600" cy="461665"/>
          </a:xfrm>
        </p:spPr>
        <p:txBody>
          <a:bodyPr/>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8504239" y="29686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6178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20311152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757448" y="304193"/>
            <a:ext cx="4409440" cy="6400800"/>
          </a:xfrm>
          <a:prstGeom prst="rect">
            <a:avLst/>
          </a:prstGeom>
        </p:spPr>
      </p:pic>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7314044" cy="3475534"/>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685507"/>
            <a:ext cx="7315200" cy="1829593"/>
          </a:xfrm>
          <a:noFill/>
        </p:spPr>
        <p:txBody>
          <a:bodyPr lIns="182880" tIns="146304" rIns="182880" bIns="146304">
            <a:noAutofit/>
          </a:bodyPr>
          <a:lstStyle>
            <a:lvl1pPr marL="0" indent="0">
              <a:spcBef>
                <a:spcPts val="0"/>
              </a:spcBef>
              <a:buNone/>
              <a:defRPr sz="3600"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
        <p:nvSpPr>
          <p:cNvPr id="7"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16937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9143999" cy="2751698"/>
          </a:xfrm>
          <a:noFill/>
        </p:spPr>
        <p:txBody>
          <a:bodyPr tIns="91440" bIns="91440" anchor="t" anchorCtr="0"/>
          <a:lstStyle>
            <a:lvl1pPr>
              <a:defRPr sz="7200" spc="-100" baseline="0">
                <a:gradFill>
                  <a:gsLst>
                    <a:gs pos="75912">
                      <a:schemeClr val="tx1"/>
                    </a:gs>
                    <a:gs pos="34307">
                      <a:schemeClr val="tx1"/>
                    </a:gs>
                    <a:gs pos="43000">
                      <a:schemeClr val="tx1"/>
                    </a:gs>
                  </a:gsLst>
                  <a:lin ang="5400000" scaled="0"/>
                </a:gradFill>
              </a:defRPr>
            </a:lvl1pPr>
          </a:lstStyle>
          <a:p>
            <a:r>
              <a:rPr lang="en-US" dirty="0"/>
              <a:t>Video title</a:t>
            </a:r>
          </a:p>
        </p:txBody>
      </p:sp>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pic>
        <p:nvPicPr>
          <p:cNvPr id="9" name="Picture 8"/>
          <p:cNvPicPr>
            <a:picLocks noChangeAspect="1"/>
          </p:cNvPicPr>
          <p:nvPr userDrawn="1"/>
        </p:nvPicPr>
        <p:blipFill>
          <a:blip r:embed="rId2"/>
          <a:stretch>
            <a:fillRect/>
          </a:stretch>
        </p:blipFill>
        <p:spPr>
          <a:xfrm>
            <a:off x="635" y="3410196"/>
            <a:ext cx="12435840" cy="3104213"/>
          </a:xfrm>
          <a:prstGeom prst="rect">
            <a:avLst/>
          </a:prstGeom>
        </p:spPr>
      </p:pic>
    </p:spTree>
    <p:extLst>
      <p:ext uri="{BB962C8B-B14F-4D97-AF65-F5344CB8AC3E}">
        <p14:creationId xmlns:p14="http://schemas.microsoft.com/office/powerpoint/2010/main" val="154710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231511055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rPr>
              <a:t>MICROSOFT CONFIDENTIAL – INTERNAL ONLY</a:t>
            </a:r>
          </a:p>
        </p:txBody>
      </p:sp>
    </p:spTree>
    <p:extLst>
      <p:ext uri="{BB962C8B-B14F-4D97-AF65-F5344CB8AC3E}">
        <p14:creationId xmlns:p14="http://schemas.microsoft.com/office/powerpoint/2010/main" val="303432939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505050">
                        <a:alpha val="50000"/>
                      </a:srgbClr>
                    </a:gs>
                    <a:gs pos="86000">
                      <a:srgbClr val="505050">
                        <a:alpha val="50000"/>
                      </a:srgbClr>
                    </a:gs>
                  </a:gsLst>
                  <a:lin ang="5400000" scaled="0"/>
                </a:gradFill>
              </a:rPr>
              <a:t>MICROSOFT CONFIDENTIAL – INTERNAL ONLY</a:t>
            </a:r>
          </a:p>
        </p:txBody>
      </p:sp>
    </p:spTree>
    <p:extLst>
      <p:ext uri="{BB962C8B-B14F-4D97-AF65-F5344CB8AC3E}">
        <p14:creationId xmlns:p14="http://schemas.microsoft.com/office/powerpoint/2010/main" val="302839103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theme" Target="../theme/theme3.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8.png"/><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 Type="http://schemas.openxmlformats.org/officeDocument/2006/relationships/slideLayout" Target="../slideLayouts/slideLayout93.xml"/><Relationship Id="rId21" Type="http://schemas.openxmlformats.org/officeDocument/2006/relationships/slideLayout" Target="../slideLayouts/slideLayout111.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0" Type="http://schemas.openxmlformats.org/officeDocument/2006/relationships/slideLayout" Target="../slideLayouts/slideLayout110.xml"/><Relationship Id="rId29" Type="http://schemas.openxmlformats.org/officeDocument/2006/relationships/image" Target="../media/image8.png"/><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theme" Target="../theme/theme5.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 Type="http://schemas.openxmlformats.org/officeDocument/2006/relationships/slideLayout" Target="../slideLayouts/slideLayout120.xml"/><Relationship Id="rId21" Type="http://schemas.openxmlformats.org/officeDocument/2006/relationships/slideLayout" Target="../slideLayouts/slideLayout138.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0" Type="http://schemas.openxmlformats.org/officeDocument/2006/relationships/slideLayout" Target="../slideLayouts/slideLayout137.xml"/><Relationship Id="rId29" Type="http://schemas.openxmlformats.org/officeDocument/2006/relationships/image" Target="../media/image8.png"/><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theme" Target="../theme/theme6.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18" Type="http://schemas.openxmlformats.org/officeDocument/2006/relationships/slideLayout" Target="../slideLayouts/slideLayout162.xml"/><Relationship Id="rId26" Type="http://schemas.openxmlformats.org/officeDocument/2006/relationships/slideLayout" Target="../slideLayouts/slideLayout170.xml"/><Relationship Id="rId3" Type="http://schemas.openxmlformats.org/officeDocument/2006/relationships/slideLayout" Target="../slideLayouts/slideLayout147.xml"/><Relationship Id="rId21" Type="http://schemas.openxmlformats.org/officeDocument/2006/relationships/slideLayout" Target="../slideLayouts/slideLayout165.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17" Type="http://schemas.openxmlformats.org/officeDocument/2006/relationships/slideLayout" Target="../slideLayouts/slideLayout161.xml"/><Relationship Id="rId25" Type="http://schemas.openxmlformats.org/officeDocument/2006/relationships/slideLayout" Target="../slideLayouts/slideLayout169.xml"/><Relationship Id="rId2" Type="http://schemas.openxmlformats.org/officeDocument/2006/relationships/slideLayout" Target="../slideLayouts/slideLayout146.xml"/><Relationship Id="rId16" Type="http://schemas.openxmlformats.org/officeDocument/2006/relationships/slideLayout" Target="../slideLayouts/slideLayout160.xml"/><Relationship Id="rId20" Type="http://schemas.openxmlformats.org/officeDocument/2006/relationships/slideLayout" Target="../slideLayouts/slideLayout164.xml"/><Relationship Id="rId29" Type="http://schemas.openxmlformats.org/officeDocument/2006/relationships/image" Target="../media/image8.png"/><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24" Type="http://schemas.openxmlformats.org/officeDocument/2006/relationships/slideLayout" Target="../slideLayouts/slideLayout168.xml"/><Relationship Id="rId5" Type="http://schemas.openxmlformats.org/officeDocument/2006/relationships/slideLayout" Target="../slideLayouts/slideLayout149.xml"/><Relationship Id="rId15" Type="http://schemas.openxmlformats.org/officeDocument/2006/relationships/slideLayout" Target="../slideLayouts/slideLayout159.xml"/><Relationship Id="rId23" Type="http://schemas.openxmlformats.org/officeDocument/2006/relationships/slideLayout" Target="../slideLayouts/slideLayout167.xml"/><Relationship Id="rId28" Type="http://schemas.openxmlformats.org/officeDocument/2006/relationships/theme" Target="../theme/theme7.xml"/><Relationship Id="rId10" Type="http://schemas.openxmlformats.org/officeDocument/2006/relationships/slideLayout" Target="../slideLayouts/slideLayout154.xml"/><Relationship Id="rId19" Type="http://schemas.openxmlformats.org/officeDocument/2006/relationships/slideLayout" Target="../slideLayouts/slideLayout163.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slideLayout" Target="../slideLayouts/slideLayout158.xml"/><Relationship Id="rId22" Type="http://schemas.openxmlformats.org/officeDocument/2006/relationships/slideLayout" Target="../slideLayouts/slideLayout166.xml"/><Relationship Id="rId27" Type="http://schemas.openxmlformats.org/officeDocument/2006/relationships/slideLayout" Target="../slideLayouts/slideLayout1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79.xml"/><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26" Type="http://schemas.openxmlformats.org/officeDocument/2006/relationships/slideLayout" Target="../slideLayouts/slideLayout197.xml"/><Relationship Id="rId3" Type="http://schemas.openxmlformats.org/officeDocument/2006/relationships/slideLayout" Target="../slideLayouts/slideLayout174.xml"/><Relationship Id="rId21" Type="http://schemas.openxmlformats.org/officeDocument/2006/relationships/slideLayout" Target="../slideLayouts/slideLayout192.xml"/><Relationship Id="rId7" Type="http://schemas.openxmlformats.org/officeDocument/2006/relationships/slideLayout" Target="../slideLayouts/slideLayout178.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5" Type="http://schemas.openxmlformats.org/officeDocument/2006/relationships/slideLayout" Target="../slideLayouts/slideLayout196.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0" Type="http://schemas.openxmlformats.org/officeDocument/2006/relationships/slideLayout" Target="../slideLayouts/slideLayout191.xml"/><Relationship Id="rId29" Type="http://schemas.openxmlformats.org/officeDocument/2006/relationships/image" Target="../media/image8.png"/><Relationship Id="rId1" Type="http://schemas.openxmlformats.org/officeDocument/2006/relationships/slideLayout" Target="../slideLayouts/slideLayout172.xml"/><Relationship Id="rId6" Type="http://schemas.openxmlformats.org/officeDocument/2006/relationships/slideLayout" Target="../slideLayouts/slideLayout177.xml"/><Relationship Id="rId11" Type="http://schemas.openxmlformats.org/officeDocument/2006/relationships/slideLayout" Target="../slideLayouts/slideLayout182.xml"/><Relationship Id="rId24" Type="http://schemas.openxmlformats.org/officeDocument/2006/relationships/slideLayout" Target="../slideLayouts/slideLayout195.xml"/><Relationship Id="rId5" Type="http://schemas.openxmlformats.org/officeDocument/2006/relationships/slideLayout" Target="../slideLayouts/slideLayout176.xml"/><Relationship Id="rId15" Type="http://schemas.openxmlformats.org/officeDocument/2006/relationships/slideLayout" Target="../slideLayouts/slideLayout186.xml"/><Relationship Id="rId23" Type="http://schemas.openxmlformats.org/officeDocument/2006/relationships/slideLayout" Target="../slideLayouts/slideLayout194.xml"/><Relationship Id="rId28" Type="http://schemas.openxmlformats.org/officeDocument/2006/relationships/theme" Target="../theme/theme8.xml"/><Relationship Id="rId10" Type="http://schemas.openxmlformats.org/officeDocument/2006/relationships/slideLayout" Target="../slideLayouts/slideLayout181.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 Id="rId22" Type="http://schemas.openxmlformats.org/officeDocument/2006/relationships/slideLayout" Target="../slideLayouts/slideLayout193.xml"/><Relationship Id="rId27" Type="http://schemas.openxmlformats.org/officeDocument/2006/relationships/slideLayout" Target="../slideLayouts/slideLayout1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38" r:id="rId1"/>
    <p:sldLayoutId id="2147484300"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31" r:id="rId12"/>
    <p:sldLayoutId id="2147484249" r:id="rId13"/>
    <p:sldLayoutId id="2147484301" r:id="rId14"/>
    <p:sldLayoutId id="2147484251" r:id="rId15"/>
    <p:sldLayoutId id="2147484252" r:id="rId16"/>
    <p:sldLayoutId id="2147484254" r:id="rId17"/>
    <p:sldLayoutId id="2147484257" r:id="rId18"/>
    <p:sldLayoutId id="2147484258" r:id="rId19"/>
    <p:sldLayoutId id="2147484260" r:id="rId20"/>
    <p:sldLayoutId id="2147484299" r:id="rId21"/>
    <p:sldLayoutId id="2147484263" r:id="rId22"/>
    <p:sldLayoutId id="2147484367"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19" name="Group 18"/>
            <p:cNvGrpSpPr/>
            <p:nvPr userDrawn="1"/>
          </p:nvGrpSpPr>
          <p:grpSpPr>
            <a:xfrm rot="5400000">
              <a:off x="11584220" y="1040742"/>
              <a:ext cx="2698730" cy="629236"/>
              <a:chOff x="1584344" y="4543426"/>
              <a:chExt cx="2698730" cy="629236"/>
            </a:xfrm>
          </p:grpSpPr>
          <p:sp>
            <p:nvSpPr>
              <p:cNvPr id="25" name="Rectangle 24"/>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27" name="Rectangle 26"/>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R:210 G:210 B:210</a:t>
                </a:r>
              </a:p>
            </p:txBody>
          </p:sp>
          <p:sp>
            <p:nvSpPr>
              <p:cNvPr id="28" name="Rectangle 27"/>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29" name="Rectangle 28"/>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 G:124 B:16</a:t>
                </a:r>
              </a:p>
            </p:txBody>
          </p:sp>
          <p:sp>
            <p:nvSpPr>
              <p:cNvPr id="30" name="Rectangle 29"/>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grpSp>
        <p:sp>
          <p:nvSpPr>
            <p:cNvPr id="20" name="TextBox 19"/>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21" name="TextBox 20"/>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Green </a:t>
              </a:r>
            </a:p>
            <a:p>
              <a:pPr marL="0" algn="l" defTabSz="932472" rtl="0" eaLnBrk="1" fontAlgn="base" latinLnBrk="0" hangingPunct="1">
                <a:lnSpc>
                  <a:spcPct val="100000"/>
                </a:lnSpc>
                <a:spcBef>
                  <a:spcPct val="0"/>
                </a:spcBef>
                <a:spcAft>
                  <a:spcPct val="0"/>
                </a:spcAft>
              </a:pPr>
              <a:r>
                <a:rPr lang="en-US" sz="500" b="0" kern="1200" baseline="0" dirty="0">
                  <a:gradFill>
                    <a:gsLst>
                      <a:gs pos="37168">
                        <a:srgbClr val="292929"/>
                      </a:gs>
                      <a:gs pos="72000">
                        <a:srgbClr val="292929"/>
                      </a:gs>
                    </a:gsLst>
                    <a:lin ang="5400000" scaled="0"/>
                  </a:gradFill>
                  <a:latin typeface="+mn-lt"/>
                  <a:ea typeface="Segoe UI" pitchFamily="34" charset="0"/>
                  <a:cs typeface="Segoe UI" pitchFamily="34" charset="0"/>
                </a:rPr>
                <a:t>R:168 G:216 B:10</a:t>
              </a:r>
            </a:p>
          </p:txBody>
        </p:sp>
        <p:sp>
          <p:nvSpPr>
            <p:cNvPr id="31" name="Rectangle 30"/>
            <p:cNvSpPr/>
            <p:nvPr userDrawn="1"/>
          </p:nvSpPr>
          <p:spPr bwMode="auto">
            <a:xfrm rot="5400000">
              <a:off x="12328888" y="4270558"/>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2" name="Rectangle 31"/>
            <p:cNvSpPr/>
            <p:nvPr userDrawn="1"/>
          </p:nvSpPr>
          <p:spPr bwMode="auto">
            <a:xfrm rot="5400000">
              <a:off x="12328888" y="3353997"/>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1249032989"/>
      </p:ext>
    </p:extLst>
  </p:cSld>
  <p:clrMap bg1="dk1" tx1="lt1" bg2="dk2" tx2="lt2" accent1="accent1" accent2="accent2" accent3="accent3" accent4="accent4" accent5="accent5" accent6="accent6" hlink="hlink" folHlink="folHlink"/>
  <p:sldLayoutIdLst>
    <p:sldLayoutId id="2147484339" r:id="rId1"/>
    <p:sldLayoutId id="2147484340" r:id="rId2"/>
    <p:sldLayoutId id="2147484311" r:id="rId3"/>
    <p:sldLayoutId id="2147484312" r:id="rId4"/>
    <p:sldLayoutId id="2147484313" r:id="rId5"/>
    <p:sldLayoutId id="2147484314" r:id="rId6"/>
    <p:sldLayoutId id="2147484315" r:id="rId7"/>
    <p:sldLayoutId id="2147484332" r:id="rId8"/>
    <p:sldLayoutId id="2147484333" r:id="rId9"/>
    <p:sldLayoutId id="2147484334" r:id="rId10"/>
    <p:sldLayoutId id="2147484335" r:id="rId11"/>
    <p:sldLayoutId id="2147484336" r:id="rId12"/>
    <p:sldLayoutId id="2147484323" r:id="rId13"/>
    <p:sldLayoutId id="2147484324" r:id="rId14"/>
    <p:sldLayoutId id="2147484325" r:id="rId15"/>
    <p:sldLayoutId id="2147484326" r:id="rId16"/>
    <p:sldLayoutId id="2147484327" r:id="rId17"/>
    <p:sldLayoutId id="2147484328"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userDrawn="1">
          <p15:clr>
            <a:srgbClr val="C35EA4"/>
          </p15:clr>
        </p15:guide>
        <p15:guide id="17" pos="7546" userDrawn="1">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7"/>
            <a:chOff x="12618967" y="0"/>
            <a:chExt cx="952401" cy="5766967"/>
          </a:xfrm>
        </p:grpSpPr>
        <p:grpSp>
          <p:nvGrpSpPr>
            <p:cNvPr id="26" name="Group 25"/>
            <p:cNvGrpSpPr/>
            <p:nvPr userDrawn="1"/>
          </p:nvGrpSpPr>
          <p:grpSpPr>
            <a:xfrm rot="5400000">
              <a:off x="11584220" y="1040742"/>
              <a:ext cx="2698730" cy="629236"/>
              <a:chOff x="1584344" y="4543426"/>
              <a:chExt cx="2698730"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err="1">
                    <a:gradFill>
                      <a:gsLst>
                        <a:gs pos="0">
                          <a:srgbClr val="FFFFFF"/>
                        </a:gs>
                        <a:gs pos="100000">
                          <a:srgbClr val="FFFFFF"/>
                        </a:gs>
                      </a:gsLst>
                      <a:lin ang="5400000" scaled="0"/>
                    </a:gradFill>
                    <a:latin typeface="+mn-lt"/>
                    <a:ea typeface="Segoe UI" pitchFamily="34" charset="0"/>
                    <a:cs typeface="Segoe UI" pitchFamily="34" charset="0"/>
                  </a:rPr>
                  <a:t>Oragen</a:t>
                </a:r>
                <a:endPar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endParaRP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G:120 B:215</a:t>
                </a:r>
              </a:p>
            </p:txBody>
          </p:sp>
          <p:sp>
            <p:nvSpPr>
              <p:cNvPr id="42" name="Rectangle 41"/>
              <p:cNvSpPr/>
              <p:nvPr userDrawn="1"/>
            </p:nvSpPr>
            <p:spPr bwMode="auto">
              <a:xfrm>
                <a:off x="3413144"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R:80 G:80 B:80</a:t>
                </a: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G:185 B:0</a:t>
                </a: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Orange</a:t>
                </a:r>
              </a:p>
              <a:p>
                <a:pPr marL="0" algn="l" defTabSz="932472" rtl="0" eaLnBrk="1" fontAlgn="base" latinLnBrk="0" hangingPunct="1">
                  <a:lnSpc>
                    <a:spcPct val="100000"/>
                  </a:lnSpc>
                  <a:spcBef>
                    <a:spcPct val="0"/>
                  </a:spcBef>
                  <a:spcAft>
                    <a:spcPct val="0"/>
                  </a:spcAft>
                </a:pPr>
                <a:r>
                  <a:rPr lang="en-US" sz="500" kern="1200" dirty="0">
                    <a:gradFill>
                      <a:gsLst>
                        <a:gs pos="37168">
                          <a:srgbClr val="292929"/>
                        </a:gs>
                        <a:gs pos="72000">
                          <a:srgbClr val="292929"/>
                        </a:gs>
                      </a:gsLst>
                      <a:lin ang="5400000" scaled="0"/>
                    </a:gradFill>
                    <a:latin typeface="+mn-lt"/>
                    <a:ea typeface="Segoe UI" pitchFamily="34" charset="0"/>
                    <a:cs typeface="Segoe UI" pitchFamily="34" charset="0"/>
                  </a:rPr>
                  <a:t>R:255 G:140 B:0</a:t>
                </a: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37168">
                          <a:srgbClr val="292929"/>
                        </a:gs>
                        <a:gs pos="72000">
                          <a:srgbClr val="292929"/>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37168">
                          <a:srgbClr val="292929"/>
                        </a:gs>
                        <a:gs pos="72000">
                          <a:srgbClr val="292929"/>
                        </a:gs>
                      </a:gsLst>
                      <a:lin ang="5400000" scaled="0"/>
                    </a:gradFill>
                    <a:ea typeface="Segoe UI" pitchFamily="34" charset="0"/>
                    <a:cs typeface="Segoe UI" pitchFamily="34" charset="0"/>
                  </a:rPr>
                  <a:t>R:</a:t>
                </a:r>
                <a:r>
                  <a:rPr lang="en-US" sz="500" baseline="0" dirty="0">
                    <a:gradFill>
                      <a:gsLst>
                        <a:gs pos="37168">
                          <a:srgbClr val="292929"/>
                        </a:gs>
                        <a:gs pos="72000">
                          <a:srgbClr val="292929"/>
                        </a:gs>
                      </a:gsLst>
                      <a:lin ang="5400000" scaled="0"/>
                    </a:gradFill>
                    <a:ea typeface="Segoe UI" pitchFamily="34" charset="0"/>
                    <a:cs typeface="Segoe UI" pitchFamily="34" charset="0"/>
                  </a:rPr>
                  <a:t>210 G:210 B:210</a:t>
                </a:r>
                <a:endParaRPr lang="en-US" sz="500" dirty="0">
                  <a:gradFill>
                    <a:gsLst>
                      <a:gs pos="37168">
                        <a:srgbClr val="292929"/>
                      </a:gs>
                      <a:gs pos="72000">
                        <a:srgbClr val="292929"/>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algn="l" defTabSz="932742" rtl="0" eaLnBrk="1" latinLnBrk="0" hangingPunct="1">
                <a:lnSpc>
                  <a:spcPct val="90000"/>
                </a:lnSpc>
                <a:spcAft>
                  <a:spcPts val="600"/>
                </a:spcAft>
              </a:pPr>
              <a:r>
                <a:rPr lang="en-US" sz="1000" kern="1200" dirty="0">
                  <a:gradFill>
                    <a:gsLst>
                      <a:gs pos="82301">
                        <a:srgbClr val="292929"/>
                      </a:gs>
                      <a:gs pos="62000">
                        <a:srgbClr val="292929"/>
                      </a:gs>
                    </a:gsLst>
                    <a:lin ang="5400000" scaled="0"/>
                  </a:gradFill>
                  <a:latin typeface="+mn-lt"/>
                  <a:ea typeface="+mn-ea"/>
                  <a:cs typeface="+mn-cs"/>
                </a:rPr>
                <a:t>Secondary colors (use only when necessary)</a:t>
              </a:r>
            </a:p>
          </p:txBody>
        </p:sp>
        <p:sp>
          <p:nvSpPr>
            <p:cNvPr id="22" name="Rectangle 21"/>
            <p:cNvSpPr/>
            <p:nvPr userDrawn="1"/>
          </p:nvSpPr>
          <p:spPr bwMode="auto">
            <a:xfrm rot="5400000">
              <a:off x="12328888" y="5187119"/>
              <a:ext cx="869930" cy="28976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Red</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168 G:0 B:0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3" name="Rectangle 22"/>
            <p:cNvSpPr/>
            <p:nvPr userDrawn="1"/>
          </p:nvSpPr>
          <p:spPr bwMode="auto">
            <a:xfrm rot="5400000">
              <a:off x="12328888" y="3353997"/>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Light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R:16</a:t>
              </a:r>
              <a:r>
                <a:rPr lang="en-US" sz="500" baseline="0" dirty="0">
                  <a:gradFill>
                    <a:gsLst>
                      <a:gs pos="2092">
                        <a:srgbClr val="F8F8F8"/>
                      </a:gs>
                      <a:gs pos="10042">
                        <a:srgbClr val="F8F8F8"/>
                      </a:gs>
                    </a:gsLst>
                    <a:lin ang="5400000" scaled="0"/>
                  </a:gradFill>
                  <a:ea typeface="Segoe UI" pitchFamily="34" charset="0"/>
                  <a:cs typeface="Segoe UI" pitchFamily="34" charset="0"/>
                </a:rPr>
                <a:t>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24" name="Rectangle 23"/>
            <p:cNvSpPr/>
            <p:nvPr userDrawn="1"/>
          </p:nvSpPr>
          <p:spPr bwMode="auto">
            <a:xfrm rot="5400000">
              <a:off x="12328888" y="4272719"/>
              <a:ext cx="869930" cy="28976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R0 G32 B80</a:t>
              </a:r>
            </a:p>
          </p:txBody>
        </p:sp>
      </p:grpSp>
    </p:spTree>
    <p:extLst>
      <p:ext uri="{BB962C8B-B14F-4D97-AF65-F5344CB8AC3E}">
        <p14:creationId xmlns:p14="http://schemas.microsoft.com/office/powerpoint/2010/main" val="2682552606"/>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 id="2147484358" r:id="rId17"/>
    <p:sldLayoutId id="2147484359" r:id="rId18"/>
    <p:sldLayoutId id="2147484360" r:id="rId19"/>
    <p:sldLayoutId id="2147484361" r:id="rId20"/>
    <p:sldLayoutId id="2147484362" r:id="rId21"/>
    <p:sldLayoutId id="2147484363"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9"/>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2471571875"/>
      </p:ext>
    </p:extLst>
  </p:cSld>
  <p:clrMap bg1="dk1" tx1="lt1" bg2="dk2" tx2="lt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 id="2147484382" r:id="rId14"/>
    <p:sldLayoutId id="2147484383" r:id="rId15"/>
    <p:sldLayoutId id="2147484384" r:id="rId16"/>
    <p:sldLayoutId id="2147484385" r:id="rId17"/>
    <p:sldLayoutId id="2147484386" r:id="rId18"/>
    <p:sldLayoutId id="2147484387" r:id="rId19"/>
    <p:sldLayoutId id="2147484388" r:id="rId20"/>
    <p:sldLayoutId id="2147484389" r:id="rId21"/>
    <p:sldLayoutId id="2147484390" r:id="rId22"/>
    <p:sldLayoutId id="2147484391" r:id="rId23"/>
    <p:sldLayoutId id="2147484392" r:id="rId24"/>
    <p:sldLayoutId id="2147484393" r:id="rId25"/>
    <p:sldLayoutId id="2147484394" r:id="rId26"/>
    <p:sldLayoutId id="2147484395" r:id="rId27"/>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9"/>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2701609251"/>
      </p:ext>
    </p:extLst>
  </p:cSld>
  <p:clrMap bg1="dk1" tx1="lt1" bg2="dk2" tx2="lt2" accent1="accent1" accent2="accent2" accent3="accent3" accent4="accent4" accent5="accent5" accent6="accent6" hlink="hlink" folHlink="folHlink"/>
  <p:sldLayoutIdLst>
    <p:sldLayoutId id="2147484397" r:id="rId1"/>
    <p:sldLayoutId id="2147484398" r:id="rId2"/>
    <p:sldLayoutId id="2147484399" r:id="rId3"/>
    <p:sldLayoutId id="2147484400" r:id="rId4"/>
    <p:sldLayoutId id="2147484401" r:id="rId5"/>
    <p:sldLayoutId id="2147484402" r:id="rId6"/>
    <p:sldLayoutId id="2147484403" r:id="rId7"/>
    <p:sldLayoutId id="2147484404" r:id="rId8"/>
    <p:sldLayoutId id="2147484405" r:id="rId9"/>
    <p:sldLayoutId id="2147484406" r:id="rId10"/>
    <p:sldLayoutId id="2147484407" r:id="rId11"/>
    <p:sldLayoutId id="2147484408" r:id="rId12"/>
    <p:sldLayoutId id="2147484409" r:id="rId13"/>
    <p:sldLayoutId id="2147484410" r:id="rId14"/>
    <p:sldLayoutId id="2147484411" r:id="rId15"/>
    <p:sldLayoutId id="2147484412" r:id="rId16"/>
    <p:sldLayoutId id="2147484413" r:id="rId17"/>
    <p:sldLayoutId id="2147484414" r:id="rId18"/>
    <p:sldLayoutId id="2147484415" r:id="rId19"/>
    <p:sldLayoutId id="2147484416" r:id="rId20"/>
    <p:sldLayoutId id="2147484417" r:id="rId21"/>
    <p:sldLayoutId id="2147484418" r:id="rId22"/>
    <p:sldLayoutId id="2147484419" r:id="rId23"/>
    <p:sldLayoutId id="2147484420" r:id="rId24"/>
    <p:sldLayoutId id="2147484421" r:id="rId25"/>
    <p:sldLayoutId id="2147484422" r:id="rId26"/>
    <p:sldLayoutId id="2147484423" r:id="rId27"/>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9"/>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4265333475"/>
      </p:ext>
    </p:extLst>
  </p:cSld>
  <p:clrMap bg1="dk1" tx1="lt1" bg2="dk2" tx2="lt2" accent1="accent1" accent2="accent2" accent3="accent3" accent4="accent4" accent5="accent5" accent6="accent6" hlink="hlink" folHlink="folHlink"/>
  <p:sldLayoutIdLst>
    <p:sldLayoutId id="2147484425" r:id="rId1"/>
    <p:sldLayoutId id="2147484426" r:id="rId2"/>
    <p:sldLayoutId id="2147484427" r:id="rId3"/>
    <p:sldLayoutId id="2147484428" r:id="rId4"/>
    <p:sldLayoutId id="2147484429" r:id="rId5"/>
    <p:sldLayoutId id="2147484430" r:id="rId6"/>
    <p:sldLayoutId id="2147484431" r:id="rId7"/>
    <p:sldLayoutId id="2147484432" r:id="rId8"/>
    <p:sldLayoutId id="2147484433" r:id="rId9"/>
    <p:sldLayoutId id="2147484434" r:id="rId10"/>
    <p:sldLayoutId id="2147484435" r:id="rId11"/>
    <p:sldLayoutId id="2147484436" r:id="rId12"/>
    <p:sldLayoutId id="2147484437" r:id="rId13"/>
    <p:sldLayoutId id="2147484438" r:id="rId14"/>
    <p:sldLayoutId id="2147484439" r:id="rId15"/>
    <p:sldLayoutId id="2147484440" r:id="rId16"/>
    <p:sldLayoutId id="2147484441" r:id="rId17"/>
    <p:sldLayoutId id="2147484442" r:id="rId18"/>
    <p:sldLayoutId id="2147484443" r:id="rId19"/>
    <p:sldLayoutId id="2147484444" r:id="rId20"/>
    <p:sldLayoutId id="2147484445" r:id="rId21"/>
    <p:sldLayoutId id="2147484446" r:id="rId22"/>
    <p:sldLayoutId id="2147484447" r:id="rId23"/>
    <p:sldLayoutId id="2147484448" r:id="rId24"/>
    <p:sldLayoutId id="2147484449" r:id="rId25"/>
    <p:sldLayoutId id="2147484450" r:id="rId26"/>
    <p:sldLayoutId id="2147484451" r:id="rId27"/>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9"/>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3147046996"/>
      </p:ext>
    </p:extLst>
  </p:cSld>
  <p:clrMap bg1="dk1" tx1="lt1" bg2="dk2" tx2="lt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 id="2147484464" r:id="rId12"/>
    <p:sldLayoutId id="2147484465" r:id="rId13"/>
    <p:sldLayoutId id="2147484466" r:id="rId14"/>
    <p:sldLayoutId id="2147484467" r:id="rId15"/>
    <p:sldLayoutId id="2147484468" r:id="rId16"/>
    <p:sldLayoutId id="2147484469" r:id="rId17"/>
    <p:sldLayoutId id="2147484470" r:id="rId18"/>
    <p:sldLayoutId id="2147484471" r:id="rId19"/>
    <p:sldLayoutId id="2147484472" r:id="rId20"/>
    <p:sldLayoutId id="2147484473" r:id="rId21"/>
    <p:sldLayoutId id="2147484474" r:id="rId22"/>
    <p:sldLayoutId id="2147484475" r:id="rId23"/>
    <p:sldLayoutId id="2147484476" r:id="rId24"/>
    <p:sldLayoutId id="2147484477" r:id="rId25"/>
    <p:sldLayoutId id="2147484478" r:id="rId26"/>
    <p:sldLayoutId id="2147484479" r:id="rId27"/>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9"/>
          <a:stretch>
            <a:fillRect/>
          </a:stretch>
        </p:blipFill>
        <p:spPr>
          <a:xfrm rot="5400000">
            <a:off x="9489149" y="3050513"/>
            <a:ext cx="6995160" cy="894134"/>
          </a:xfrm>
          <a:prstGeom prst="rect">
            <a:avLst/>
          </a:prstGeom>
        </p:spPr>
      </p:pic>
    </p:spTree>
    <p:extLst>
      <p:ext uri="{BB962C8B-B14F-4D97-AF65-F5344CB8AC3E}">
        <p14:creationId xmlns:p14="http://schemas.microsoft.com/office/powerpoint/2010/main" val="1544648676"/>
      </p:ext>
    </p:extLst>
  </p:cSld>
  <p:clrMap bg1="dk1" tx1="lt1" bg2="dk2" tx2="lt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 id="2147484520" r:id="rId12"/>
    <p:sldLayoutId id="2147484521" r:id="rId13"/>
    <p:sldLayoutId id="2147484522" r:id="rId14"/>
    <p:sldLayoutId id="2147484523" r:id="rId15"/>
    <p:sldLayoutId id="2147484524" r:id="rId16"/>
    <p:sldLayoutId id="2147484525" r:id="rId17"/>
    <p:sldLayoutId id="2147484526" r:id="rId18"/>
    <p:sldLayoutId id="2147484527" r:id="rId19"/>
    <p:sldLayoutId id="2147484528" r:id="rId20"/>
    <p:sldLayoutId id="2147484529" r:id="rId21"/>
    <p:sldLayoutId id="2147484530" r:id="rId22"/>
    <p:sldLayoutId id="2147484531" r:id="rId23"/>
    <p:sldLayoutId id="2147484532" r:id="rId24"/>
    <p:sldLayoutId id="2147484533" r:id="rId25"/>
    <p:sldLayoutId id="2147484534" r:id="rId26"/>
    <p:sldLayoutId id="2147484535" r:id="rId27"/>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73.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2.xml"/><Relationship Id="rId1" Type="http://schemas.openxmlformats.org/officeDocument/2006/relationships/slideLayout" Target="../slideLayouts/slideLayout154.xml"/><Relationship Id="rId5" Type="http://schemas.openxmlformats.org/officeDocument/2006/relationships/image" Target="../media/image24.emf"/><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hyperlink" Target="https://www.edx.org/course/processing-big-data-azure-data-lake-microsoft-dat223-1x" TargetMode="External"/><Relationship Id="rId3" Type="http://schemas.openxmlformats.org/officeDocument/2006/relationships/hyperlink" Target="https://www.youtube.com/watch?v=4j2txHfBqzE" TargetMode="External"/><Relationship Id="rId7" Type="http://schemas.openxmlformats.org/officeDocument/2006/relationships/hyperlink" Target="https://www.edx.org/course/implementing-real-time-analysis-hadoop-microsoft-dat202-2x-2" TargetMode="External"/><Relationship Id="rId2" Type="http://schemas.openxmlformats.org/officeDocument/2006/relationships/hyperlink" Target="https://www.mssqltips.com/sqlservertip/4914/exam-material-for-microsoft-70475-designing-and-implementing-big-data-analytics-solutions/" TargetMode="External"/><Relationship Id="rId1" Type="http://schemas.openxmlformats.org/officeDocument/2006/relationships/slideLayout" Target="../slideLayouts/slideLayout3.xml"/><Relationship Id="rId6" Type="http://schemas.openxmlformats.org/officeDocument/2006/relationships/hyperlink" Target="https://www.edx.org/course/implementing-predictive-solutions-spark-microsoft-dat202-3x-2" TargetMode="External"/><Relationship Id="rId5" Type="http://schemas.openxmlformats.org/officeDocument/2006/relationships/hyperlink" Target="https://www.edx.org/course/processing-big-data-hadoop-azure-microsoft-dat202-1x-0" TargetMode="External"/><Relationship Id="rId4" Type="http://schemas.openxmlformats.org/officeDocument/2006/relationships/hyperlink" Target="https://borntolearn.mslearn.net/forums/f/573/t/329277"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hyperlink" Target="https://msdn.microsoft.com/en-us/library/azure/gg433040.aspx"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hyperlink" Target="https://msdn.microsoft.com/en-us/library/dn749874.aspx#sec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Cert Exam Prep: Exam 70-475: Big Data and Analytics Solutions </a:t>
            </a:r>
          </a:p>
        </p:txBody>
      </p:sp>
      <p:sp>
        <p:nvSpPr>
          <p:cNvPr id="5" name="Text Placeholder 4"/>
          <p:cNvSpPr>
            <a:spLocks noGrp="1"/>
          </p:cNvSpPr>
          <p:nvPr>
            <p:ph type="body" sz="quarter" idx="12"/>
          </p:nvPr>
        </p:nvSpPr>
        <p:spPr/>
        <p:txBody>
          <a:bodyPr/>
          <a:lstStyle/>
          <a:p>
            <a:r>
              <a:rPr lang="en-US" dirty="0"/>
              <a:t>James Herring</a:t>
            </a:r>
          </a:p>
          <a:p>
            <a:r>
              <a:rPr lang="en-US" dirty="0"/>
              <a:t>Big Data Architect</a:t>
            </a:r>
          </a:p>
          <a:p>
            <a:r>
              <a:rPr lang="en-US" dirty="0"/>
              <a:t>Global Black Belt Team</a:t>
            </a:r>
          </a:p>
        </p:txBody>
      </p:sp>
      <p:sp>
        <p:nvSpPr>
          <p:cNvPr id="2" name="Rectangle 1"/>
          <p:cNvSpPr/>
          <p:nvPr/>
        </p:nvSpPr>
        <p:spPr>
          <a:xfrm>
            <a:off x="11171237" y="220662"/>
            <a:ext cx="1090363" cy="369332"/>
          </a:xfrm>
          <a:prstGeom prst="rect">
            <a:avLst/>
          </a:prstGeom>
        </p:spPr>
        <p:txBody>
          <a:bodyPr wrap="none">
            <a:spAutoFit/>
          </a:bodyPr>
          <a:lstStyle/>
          <a:p>
            <a:r>
              <a:rPr lang="en-US" dirty="0"/>
              <a:t>BRK3259</a:t>
            </a:r>
          </a:p>
        </p:txBody>
      </p:sp>
    </p:spTree>
    <p:extLst>
      <p:ext uri="{BB962C8B-B14F-4D97-AF65-F5344CB8AC3E}">
        <p14:creationId xmlns:p14="http://schemas.microsoft.com/office/powerpoint/2010/main" val="27607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7636464" y="3220791"/>
            <a:ext cx="1385903" cy="2226494"/>
          </a:xfrm>
          <a:prstGeom prst="rect">
            <a:avLst/>
          </a:prstGeom>
        </p:spPr>
      </p:pic>
      <p:sp>
        <p:nvSpPr>
          <p:cNvPr id="17" name="Title 16"/>
          <p:cNvSpPr>
            <a:spLocks noGrp="1"/>
          </p:cNvSpPr>
          <p:nvPr>
            <p:ph type="title"/>
          </p:nvPr>
        </p:nvSpPr>
        <p:spPr>
          <a:xfrm>
            <a:off x="274639" y="114019"/>
            <a:ext cx="11889564" cy="917575"/>
          </a:xfrm>
        </p:spPr>
        <p:txBody>
          <a:bodyPr/>
          <a:lstStyle/>
          <a:p>
            <a:r>
              <a:rPr lang="en-US" dirty="0">
                <a:solidFill>
                  <a:schemeClr val="bg2">
                    <a:lumMod val="60000"/>
                    <a:lumOff val="40000"/>
                  </a:schemeClr>
                </a:solidFill>
              </a:rPr>
              <a:t>Data Ingestion</a:t>
            </a:r>
          </a:p>
        </p:txBody>
      </p:sp>
      <p:pic>
        <p:nvPicPr>
          <p:cNvPr id="2" name="Picture 1"/>
          <p:cNvPicPr>
            <a:picLocks noChangeAspect="1"/>
          </p:cNvPicPr>
          <p:nvPr/>
        </p:nvPicPr>
        <p:blipFill>
          <a:blip r:embed="rId4"/>
          <a:stretch>
            <a:fillRect/>
          </a:stretch>
        </p:blipFill>
        <p:spPr>
          <a:xfrm>
            <a:off x="7953935" y="3435627"/>
            <a:ext cx="937551" cy="944387"/>
          </a:xfrm>
          <a:prstGeom prst="rect">
            <a:avLst/>
          </a:prstGeom>
        </p:spPr>
      </p:pic>
      <p:pic>
        <p:nvPicPr>
          <p:cNvPr id="3" name="Picture 2"/>
          <p:cNvPicPr>
            <a:picLocks noChangeAspect="1"/>
          </p:cNvPicPr>
          <p:nvPr/>
        </p:nvPicPr>
        <p:blipFill rotWithShape="1">
          <a:blip r:embed="rId5"/>
          <a:srcRect b="35498"/>
          <a:stretch/>
        </p:blipFill>
        <p:spPr>
          <a:xfrm>
            <a:off x="7628867" y="4588314"/>
            <a:ext cx="1293413" cy="793773"/>
          </a:xfrm>
          <a:prstGeom prst="rect">
            <a:avLst/>
          </a:prstGeom>
        </p:spPr>
      </p:pic>
      <p:sp>
        <p:nvSpPr>
          <p:cNvPr id="4" name="TextBox 3"/>
          <p:cNvSpPr txBox="1"/>
          <p:nvPr/>
        </p:nvSpPr>
        <p:spPr>
          <a:xfrm>
            <a:off x="525889" y="1217233"/>
            <a:ext cx="3145639" cy="2397579"/>
          </a:xfrm>
          <a:prstGeom prst="rect">
            <a:avLst/>
          </a:prstGeom>
          <a:noFill/>
          <a:ln>
            <a:solidFill>
              <a:schemeClr val="bg2">
                <a:lumMod val="75000"/>
              </a:schemeClr>
            </a:solidFill>
          </a:ln>
        </p:spPr>
        <p:txBody>
          <a:bodyPr wrap="square" lIns="182880" tIns="146304" rIns="182880" bIns="146304" rtlCol="0">
            <a:spAutoFit/>
          </a:bodyPr>
          <a:lstStyle/>
          <a:p>
            <a:pPr algn="ctr" defTabSz="914400">
              <a:lnSpc>
                <a:spcPct val="90000"/>
              </a:lnSpc>
              <a:spcAft>
                <a:spcPts val="600"/>
              </a:spcAft>
              <a:defRPr/>
            </a:pPr>
            <a:r>
              <a:rPr lang="en-US" sz="2400" kern="0" dirty="0">
                <a:solidFill>
                  <a:srgbClr val="0078D7"/>
                </a:solidFill>
              </a:rPr>
              <a:t>Interactive</a:t>
            </a:r>
          </a:p>
          <a:p>
            <a:pPr defTabSz="914400">
              <a:lnSpc>
                <a:spcPct val="90000"/>
              </a:lnSpc>
              <a:spcAft>
                <a:spcPts val="600"/>
              </a:spcAft>
              <a:defRPr/>
            </a:pPr>
            <a:r>
              <a:rPr lang="en-US" sz="2000" kern="0" dirty="0">
                <a:solidFill>
                  <a:srgbClr val="0078D7"/>
                </a:solidFill>
              </a:rPr>
              <a:t>PowerShell</a:t>
            </a:r>
          </a:p>
          <a:p>
            <a:pPr defTabSz="914400">
              <a:lnSpc>
                <a:spcPct val="90000"/>
              </a:lnSpc>
              <a:spcAft>
                <a:spcPts val="600"/>
              </a:spcAft>
              <a:defRPr/>
            </a:pPr>
            <a:r>
              <a:rPr lang="en-US" sz="2000" kern="0" dirty="0">
                <a:solidFill>
                  <a:srgbClr val="0078D7"/>
                </a:solidFill>
              </a:rPr>
              <a:t>AZ Copy</a:t>
            </a:r>
          </a:p>
          <a:p>
            <a:pPr defTabSz="914400">
              <a:lnSpc>
                <a:spcPct val="90000"/>
              </a:lnSpc>
              <a:spcAft>
                <a:spcPts val="600"/>
              </a:spcAft>
              <a:defRPr/>
            </a:pPr>
            <a:r>
              <a:rPr lang="en-US" sz="2000" kern="0" dirty="0">
                <a:solidFill>
                  <a:srgbClr val="0078D7"/>
                </a:solidFill>
              </a:rPr>
              <a:t>X-plat CLI</a:t>
            </a:r>
          </a:p>
          <a:p>
            <a:pPr defTabSz="914400">
              <a:lnSpc>
                <a:spcPct val="90000"/>
              </a:lnSpc>
              <a:spcAft>
                <a:spcPts val="600"/>
              </a:spcAft>
              <a:defRPr/>
            </a:pPr>
            <a:r>
              <a:rPr lang="en-US" sz="2000" kern="0" dirty="0">
                <a:solidFill>
                  <a:srgbClr val="0078D7"/>
                </a:solidFill>
              </a:rPr>
              <a:t>Visual Studio</a:t>
            </a:r>
          </a:p>
          <a:p>
            <a:pPr defTabSz="914400">
              <a:lnSpc>
                <a:spcPct val="90000"/>
              </a:lnSpc>
              <a:spcAft>
                <a:spcPts val="600"/>
              </a:spcAft>
              <a:defRPr/>
            </a:pPr>
            <a:r>
              <a:rPr lang="en-US" sz="2000" kern="0" dirty="0">
                <a:solidFill>
                  <a:srgbClr val="0078D7"/>
                </a:solidFill>
              </a:rPr>
              <a:t>Hadoop Command Line</a:t>
            </a:r>
          </a:p>
        </p:txBody>
      </p:sp>
      <p:sp>
        <p:nvSpPr>
          <p:cNvPr id="11" name="TextBox 10"/>
          <p:cNvSpPr txBox="1"/>
          <p:nvPr/>
        </p:nvSpPr>
        <p:spPr>
          <a:xfrm>
            <a:off x="9163840" y="4010005"/>
            <a:ext cx="2682209" cy="1689693"/>
          </a:xfrm>
          <a:prstGeom prst="rect">
            <a:avLst/>
          </a:prstGeom>
          <a:noFill/>
          <a:ln>
            <a:solidFill>
              <a:schemeClr val="bg2">
                <a:lumMod val="75000"/>
              </a:schemeClr>
            </a:solidFill>
          </a:ln>
        </p:spPr>
        <p:txBody>
          <a:bodyPr wrap="square" lIns="182880" tIns="146304" rIns="182880" bIns="146304" rtlCol="0">
            <a:spAutoFit/>
          </a:bodyPr>
          <a:lstStyle/>
          <a:p>
            <a:pPr algn="ctr" defTabSz="914400">
              <a:lnSpc>
                <a:spcPct val="90000"/>
              </a:lnSpc>
              <a:spcAft>
                <a:spcPts val="600"/>
              </a:spcAft>
              <a:defRPr/>
            </a:pPr>
            <a:r>
              <a:rPr lang="en-US" sz="2400" kern="0" dirty="0">
                <a:solidFill>
                  <a:srgbClr val="0078D7"/>
                </a:solidFill>
              </a:rPr>
              <a:t>Relational</a:t>
            </a:r>
          </a:p>
          <a:p>
            <a:pPr defTabSz="914400">
              <a:lnSpc>
                <a:spcPct val="90000"/>
              </a:lnSpc>
              <a:spcAft>
                <a:spcPts val="600"/>
              </a:spcAft>
              <a:defRPr/>
            </a:pPr>
            <a:r>
              <a:rPr lang="en-US" sz="2000" kern="0" dirty="0">
                <a:solidFill>
                  <a:srgbClr val="0078D7"/>
                </a:solidFill>
              </a:rPr>
              <a:t>Scoop</a:t>
            </a:r>
          </a:p>
          <a:p>
            <a:pPr defTabSz="914400">
              <a:lnSpc>
                <a:spcPct val="90000"/>
              </a:lnSpc>
              <a:spcAft>
                <a:spcPts val="600"/>
              </a:spcAft>
              <a:defRPr/>
            </a:pPr>
            <a:r>
              <a:rPr lang="en-US" sz="2000" kern="0" dirty="0">
                <a:solidFill>
                  <a:srgbClr val="0078D7"/>
                </a:solidFill>
              </a:rPr>
              <a:t>SSIS</a:t>
            </a:r>
          </a:p>
          <a:p>
            <a:pPr defTabSz="914400">
              <a:lnSpc>
                <a:spcPct val="90000"/>
              </a:lnSpc>
              <a:spcAft>
                <a:spcPts val="600"/>
              </a:spcAft>
              <a:defRPr/>
            </a:pPr>
            <a:r>
              <a:rPr lang="en-US" sz="2000" kern="0" dirty="0" err="1">
                <a:solidFill>
                  <a:srgbClr val="0078D7"/>
                </a:solidFill>
              </a:rPr>
              <a:t>Polybase</a:t>
            </a:r>
            <a:r>
              <a:rPr lang="en-US" sz="2000" kern="0" dirty="0">
                <a:solidFill>
                  <a:srgbClr val="0078D7"/>
                </a:solidFill>
              </a:rPr>
              <a:t> (APS)</a:t>
            </a:r>
          </a:p>
        </p:txBody>
      </p:sp>
      <p:sp>
        <p:nvSpPr>
          <p:cNvPr id="12" name="TextBox 11"/>
          <p:cNvSpPr txBox="1"/>
          <p:nvPr/>
        </p:nvSpPr>
        <p:spPr>
          <a:xfrm>
            <a:off x="9163840" y="2514868"/>
            <a:ext cx="2682209" cy="1335750"/>
          </a:xfrm>
          <a:prstGeom prst="rect">
            <a:avLst/>
          </a:prstGeom>
          <a:noFill/>
          <a:ln>
            <a:solidFill>
              <a:schemeClr val="bg2">
                <a:lumMod val="75000"/>
              </a:schemeClr>
            </a:solidFill>
          </a:ln>
        </p:spPr>
        <p:txBody>
          <a:bodyPr wrap="square" lIns="182880" tIns="146304" rIns="182880" bIns="146304" rtlCol="0">
            <a:spAutoFit/>
          </a:bodyPr>
          <a:lstStyle/>
          <a:p>
            <a:pPr algn="ctr" defTabSz="914400">
              <a:lnSpc>
                <a:spcPct val="90000"/>
              </a:lnSpc>
              <a:spcAft>
                <a:spcPts val="600"/>
              </a:spcAft>
              <a:defRPr/>
            </a:pPr>
            <a:r>
              <a:rPr lang="en-US" sz="2400" kern="0" dirty="0">
                <a:solidFill>
                  <a:srgbClr val="0078D7"/>
                </a:solidFill>
              </a:rPr>
              <a:t>Log Files</a:t>
            </a:r>
          </a:p>
          <a:p>
            <a:pPr defTabSz="914400">
              <a:lnSpc>
                <a:spcPct val="90000"/>
              </a:lnSpc>
              <a:spcAft>
                <a:spcPts val="600"/>
              </a:spcAft>
              <a:defRPr/>
            </a:pPr>
            <a:r>
              <a:rPr lang="en-US" sz="2000" kern="0" dirty="0">
                <a:solidFill>
                  <a:srgbClr val="0078D7"/>
                </a:solidFill>
              </a:rPr>
              <a:t>Flume</a:t>
            </a:r>
          </a:p>
          <a:p>
            <a:pPr defTabSz="914400">
              <a:lnSpc>
                <a:spcPct val="90000"/>
              </a:lnSpc>
              <a:spcAft>
                <a:spcPts val="600"/>
              </a:spcAft>
              <a:defRPr/>
            </a:pPr>
            <a:r>
              <a:rPr lang="en-US" sz="2000" kern="0" dirty="0">
                <a:solidFill>
                  <a:srgbClr val="0078D7"/>
                </a:solidFill>
              </a:rPr>
              <a:t>SSIS</a:t>
            </a:r>
          </a:p>
        </p:txBody>
      </p:sp>
      <p:pic>
        <p:nvPicPr>
          <p:cNvPr id="8" name="Picture 7"/>
          <p:cNvPicPr>
            <a:picLocks noChangeAspect="1"/>
          </p:cNvPicPr>
          <p:nvPr/>
        </p:nvPicPr>
        <p:blipFill>
          <a:blip r:embed="rId6"/>
          <a:stretch>
            <a:fillRect/>
          </a:stretch>
        </p:blipFill>
        <p:spPr>
          <a:xfrm>
            <a:off x="6909881" y="2454704"/>
            <a:ext cx="1225500" cy="952133"/>
          </a:xfrm>
          <a:prstGeom prst="rect">
            <a:avLst/>
          </a:prstGeom>
        </p:spPr>
      </p:pic>
      <p:sp>
        <p:nvSpPr>
          <p:cNvPr id="15" name="TextBox 14"/>
          <p:cNvSpPr txBox="1"/>
          <p:nvPr/>
        </p:nvSpPr>
        <p:spPr>
          <a:xfrm>
            <a:off x="9163840" y="372387"/>
            <a:ext cx="2682209" cy="2043636"/>
          </a:xfrm>
          <a:prstGeom prst="rect">
            <a:avLst/>
          </a:prstGeom>
          <a:noFill/>
          <a:ln>
            <a:solidFill>
              <a:schemeClr val="bg2">
                <a:lumMod val="75000"/>
              </a:schemeClr>
            </a:solidFill>
          </a:ln>
        </p:spPr>
        <p:txBody>
          <a:bodyPr wrap="square" lIns="182880" tIns="146304" rIns="182880" bIns="146304" rtlCol="0">
            <a:spAutoFit/>
          </a:bodyPr>
          <a:lstStyle/>
          <a:p>
            <a:pPr algn="ctr" defTabSz="914400">
              <a:lnSpc>
                <a:spcPct val="90000"/>
              </a:lnSpc>
              <a:spcAft>
                <a:spcPts val="600"/>
              </a:spcAft>
              <a:defRPr/>
            </a:pPr>
            <a:r>
              <a:rPr lang="en-US" sz="2400" kern="0" dirty="0">
                <a:solidFill>
                  <a:srgbClr val="0078D7"/>
                </a:solidFill>
              </a:rPr>
              <a:t>Automation</a:t>
            </a:r>
          </a:p>
          <a:p>
            <a:pPr defTabSz="914400">
              <a:lnSpc>
                <a:spcPct val="90000"/>
              </a:lnSpc>
              <a:spcAft>
                <a:spcPts val="600"/>
              </a:spcAft>
              <a:defRPr/>
            </a:pPr>
            <a:r>
              <a:rPr lang="en-US" sz="2000" kern="0" dirty="0">
                <a:solidFill>
                  <a:srgbClr val="0078D7"/>
                </a:solidFill>
              </a:rPr>
              <a:t>ADF</a:t>
            </a:r>
          </a:p>
          <a:p>
            <a:pPr defTabSz="914400">
              <a:lnSpc>
                <a:spcPct val="90000"/>
              </a:lnSpc>
              <a:spcAft>
                <a:spcPts val="600"/>
              </a:spcAft>
              <a:defRPr/>
            </a:pPr>
            <a:r>
              <a:rPr lang="en-US" sz="2000" kern="0" dirty="0">
                <a:solidFill>
                  <a:srgbClr val="0078D7"/>
                </a:solidFill>
              </a:rPr>
              <a:t>SSIS</a:t>
            </a:r>
          </a:p>
          <a:p>
            <a:pPr defTabSz="914400">
              <a:lnSpc>
                <a:spcPct val="90000"/>
              </a:lnSpc>
              <a:spcAft>
                <a:spcPts val="600"/>
              </a:spcAft>
              <a:defRPr/>
            </a:pPr>
            <a:r>
              <a:rPr lang="en-US" sz="2000" kern="0" dirty="0">
                <a:solidFill>
                  <a:srgbClr val="0078D7"/>
                </a:solidFill>
              </a:rPr>
              <a:t>PowerShell</a:t>
            </a:r>
          </a:p>
          <a:p>
            <a:pPr defTabSz="914400">
              <a:lnSpc>
                <a:spcPct val="90000"/>
              </a:lnSpc>
              <a:spcAft>
                <a:spcPts val="600"/>
              </a:spcAft>
              <a:defRPr/>
            </a:pPr>
            <a:r>
              <a:rPr lang="en-US" sz="2000" kern="0" dirty="0">
                <a:solidFill>
                  <a:srgbClr val="0078D7"/>
                </a:solidFill>
              </a:rPr>
              <a:t>Custom (Azure SDK)</a:t>
            </a:r>
          </a:p>
        </p:txBody>
      </p:sp>
      <p:sp>
        <p:nvSpPr>
          <p:cNvPr id="14" name="TextBox 13"/>
          <p:cNvSpPr txBox="1"/>
          <p:nvPr/>
        </p:nvSpPr>
        <p:spPr>
          <a:xfrm>
            <a:off x="4755213" y="263079"/>
            <a:ext cx="4267154" cy="2043636"/>
          </a:xfrm>
          <a:prstGeom prst="rect">
            <a:avLst/>
          </a:prstGeom>
          <a:noFill/>
          <a:ln>
            <a:solidFill>
              <a:schemeClr val="bg2">
                <a:lumMod val="75000"/>
              </a:schemeClr>
            </a:solidFill>
          </a:ln>
        </p:spPr>
        <p:txBody>
          <a:bodyPr wrap="square" lIns="182880" tIns="146304" rIns="182880" bIns="146304" rtlCol="0">
            <a:spAutoFit/>
          </a:bodyPr>
          <a:lstStyle/>
          <a:p>
            <a:pPr algn="ctr" defTabSz="914400">
              <a:lnSpc>
                <a:spcPct val="90000"/>
              </a:lnSpc>
              <a:spcAft>
                <a:spcPts val="600"/>
              </a:spcAft>
              <a:defRPr/>
            </a:pPr>
            <a:r>
              <a:rPr lang="en-US" sz="2400" kern="0" dirty="0">
                <a:solidFill>
                  <a:srgbClr val="0078D7"/>
                </a:solidFill>
              </a:rPr>
              <a:t>Streaming Data</a:t>
            </a:r>
          </a:p>
          <a:p>
            <a:pPr defTabSz="914400">
              <a:lnSpc>
                <a:spcPct val="90000"/>
              </a:lnSpc>
              <a:spcAft>
                <a:spcPts val="600"/>
              </a:spcAft>
              <a:defRPr/>
            </a:pPr>
            <a:r>
              <a:rPr lang="en-US" sz="2000" kern="0" dirty="0">
                <a:solidFill>
                  <a:srgbClr val="0078D7"/>
                </a:solidFill>
              </a:rPr>
              <a:t>Stream Insight</a:t>
            </a:r>
          </a:p>
          <a:p>
            <a:pPr defTabSz="914400">
              <a:lnSpc>
                <a:spcPct val="90000"/>
              </a:lnSpc>
              <a:spcAft>
                <a:spcPts val="600"/>
              </a:spcAft>
              <a:defRPr/>
            </a:pPr>
            <a:r>
              <a:rPr lang="en-US" sz="2000" kern="0" dirty="0">
                <a:solidFill>
                  <a:srgbClr val="0078D7"/>
                </a:solidFill>
              </a:rPr>
              <a:t>Reactive extensions (RX)</a:t>
            </a:r>
          </a:p>
          <a:p>
            <a:pPr defTabSz="914400">
              <a:lnSpc>
                <a:spcPct val="90000"/>
              </a:lnSpc>
              <a:spcAft>
                <a:spcPts val="600"/>
              </a:spcAft>
              <a:defRPr/>
            </a:pPr>
            <a:r>
              <a:rPr lang="en-US" sz="2000" kern="0" dirty="0">
                <a:solidFill>
                  <a:srgbClr val="0078D7"/>
                </a:solidFill>
              </a:rPr>
              <a:t>Storm</a:t>
            </a:r>
          </a:p>
          <a:p>
            <a:pPr defTabSz="914400">
              <a:lnSpc>
                <a:spcPct val="90000"/>
              </a:lnSpc>
              <a:spcAft>
                <a:spcPts val="600"/>
              </a:spcAft>
              <a:defRPr/>
            </a:pPr>
            <a:r>
              <a:rPr lang="en-US" sz="2000" kern="0" dirty="0">
                <a:solidFill>
                  <a:srgbClr val="0078D7"/>
                </a:solidFill>
              </a:rPr>
              <a:t>Custom/ 3</a:t>
            </a:r>
            <a:r>
              <a:rPr lang="en-US" sz="2000" kern="0" baseline="30000" dirty="0">
                <a:solidFill>
                  <a:srgbClr val="0078D7"/>
                </a:solidFill>
              </a:rPr>
              <a:t>rd</a:t>
            </a:r>
            <a:r>
              <a:rPr lang="en-US" sz="2000" kern="0" dirty="0">
                <a:solidFill>
                  <a:srgbClr val="0078D7"/>
                </a:solidFill>
              </a:rPr>
              <a:t>  Party</a:t>
            </a:r>
          </a:p>
        </p:txBody>
      </p:sp>
      <p:sp>
        <p:nvSpPr>
          <p:cNvPr id="16" name="TextBox 15"/>
          <p:cNvSpPr txBox="1"/>
          <p:nvPr/>
        </p:nvSpPr>
        <p:spPr>
          <a:xfrm>
            <a:off x="184571" y="4314667"/>
            <a:ext cx="7039496" cy="1911292"/>
          </a:xfrm>
          <a:prstGeom prst="rect">
            <a:avLst/>
          </a:prstGeom>
          <a:noFill/>
          <a:ln>
            <a:solidFill>
              <a:schemeClr val="bg2">
                <a:lumMod val="75000"/>
              </a:schemeClr>
            </a:solidFill>
          </a:ln>
        </p:spPr>
        <p:txBody>
          <a:bodyPr wrap="square" lIns="182880" tIns="146304" rIns="182880" bIns="146304" rtlCol="0">
            <a:spAutoFit/>
          </a:bodyPr>
          <a:lstStyle/>
          <a:p>
            <a:pPr defTabSz="914400">
              <a:lnSpc>
                <a:spcPct val="90000"/>
              </a:lnSpc>
              <a:spcAft>
                <a:spcPts val="600"/>
              </a:spcAft>
              <a:defRPr/>
            </a:pPr>
            <a:r>
              <a:rPr lang="en-US" sz="2000" kern="0" dirty="0">
                <a:solidFill>
                  <a:srgbClr val="0078D7"/>
                </a:solidFill>
              </a:rPr>
              <a:t>How I want to handle a one time bulk data load</a:t>
            </a:r>
          </a:p>
          <a:p>
            <a:pPr defTabSz="914400">
              <a:lnSpc>
                <a:spcPct val="90000"/>
              </a:lnSpc>
              <a:spcAft>
                <a:spcPts val="600"/>
              </a:spcAft>
              <a:defRPr/>
            </a:pPr>
            <a:r>
              <a:rPr lang="en-US" sz="2000" kern="0" dirty="0">
                <a:solidFill>
                  <a:srgbClr val="0078D7"/>
                </a:solidFill>
              </a:rPr>
              <a:t>On-Premises vs. Cloud considerations</a:t>
            </a:r>
          </a:p>
          <a:p>
            <a:pPr defTabSz="914400">
              <a:lnSpc>
                <a:spcPct val="90000"/>
              </a:lnSpc>
              <a:spcAft>
                <a:spcPts val="600"/>
              </a:spcAft>
              <a:defRPr/>
            </a:pPr>
            <a:r>
              <a:rPr lang="en-US" sz="2000" kern="0" dirty="0">
                <a:solidFill>
                  <a:srgbClr val="0078D7"/>
                </a:solidFill>
              </a:rPr>
              <a:t>How would I deal with small routine writes on a continual basis</a:t>
            </a:r>
          </a:p>
          <a:p>
            <a:pPr defTabSz="914400">
              <a:lnSpc>
                <a:spcPct val="90000"/>
              </a:lnSpc>
              <a:spcAft>
                <a:spcPts val="600"/>
              </a:spcAft>
              <a:defRPr/>
            </a:pPr>
            <a:r>
              <a:rPr lang="en-US" sz="2000" kern="0" dirty="0">
                <a:solidFill>
                  <a:srgbClr val="0078D7"/>
                </a:solidFill>
              </a:rPr>
              <a:t>What is an appropriate directory structure for processing?</a:t>
            </a:r>
          </a:p>
        </p:txBody>
      </p:sp>
    </p:spTree>
    <p:extLst>
      <p:ext uri="{BB962C8B-B14F-4D97-AF65-F5344CB8AC3E}">
        <p14:creationId xmlns:p14="http://schemas.microsoft.com/office/powerpoint/2010/main" val="130196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19264" y="1216354"/>
            <a:ext cx="11887200" cy="3717941"/>
          </a:xfrm>
        </p:spPr>
        <p:txBody>
          <a:bodyPr/>
          <a:lstStyle/>
          <a:p>
            <a:r>
              <a:rPr lang="en-US" dirty="0"/>
              <a:t>Ingesting data  </a:t>
            </a:r>
          </a:p>
          <a:p>
            <a:pPr lvl="1"/>
            <a:r>
              <a:rPr lang="en-US" dirty="0"/>
              <a:t>Device Management</a:t>
            </a:r>
          </a:p>
          <a:p>
            <a:pPr lvl="1"/>
            <a:r>
              <a:rPr lang="en-US" dirty="0"/>
              <a:t>Ingestion Components</a:t>
            </a:r>
          </a:p>
          <a:p>
            <a:pPr lvl="1"/>
            <a:r>
              <a:rPr lang="en-US" dirty="0"/>
              <a:t>Considerations with ADF</a:t>
            </a:r>
          </a:p>
          <a:p>
            <a:pPr lvl="1"/>
            <a:endParaRPr lang="en-US" dirty="0"/>
          </a:p>
          <a:p>
            <a:r>
              <a:rPr lang="en-US" dirty="0"/>
              <a:t>Target Solutions</a:t>
            </a:r>
          </a:p>
          <a:p>
            <a:endParaRPr lang="en-US" dirty="0"/>
          </a:p>
        </p:txBody>
      </p:sp>
      <p:sp>
        <p:nvSpPr>
          <p:cNvPr id="17" name="Title 16"/>
          <p:cNvSpPr>
            <a:spLocks noGrp="1"/>
          </p:cNvSpPr>
          <p:nvPr>
            <p:ph type="title"/>
          </p:nvPr>
        </p:nvSpPr>
        <p:spPr/>
        <p:txBody>
          <a:bodyPr/>
          <a:lstStyle/>
          <a:p>
            <a:r>
              <a:rPr lang="en-US" dirty="0"/>
              <a:t>Scenarios</a:t>
            </a:r>
          </a:p>
        </p:txBody>
      </p:sp>
    </p:spTree>
    <p:extLst>
      <p:ext uri="{BB962C8B-B14F-4D97-AF65-F5344CB8AC3E}">
        <p14:creationId xmlns:p14="http://schemas.microsoft.com/office/powerpoint/2010/main" val="242419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19264" y="1216354"/>
            <a:ext cx="11887200" cy="4395049"/>
          </a:xfrm>
        </p:spPr>
        <p:txBody>
          <a:bodyPr/>
          <a:lstStyle/>
          <a:p>
            <a:r>
              <a:rPr lang="en-US" dirty="0"/>
              <a:t>Data Management Gateway </a:t>
            </a:r>
          </a:p>
          <a:p>
            <a:pPr lvl="1"/>
            <a:r>
              <a:rPr lang="en-US" dirty="0"/>
              <a:t>Installation</a:t>
            </a:r>
          </a:p>
          <a:p>
            <a:pPr lvl="1"/>
            <a:r>
              <a:rPr lang="en-US" dirty="0"/>
              <a:t>Configuration</a:t>
            </a:r>
          </a:p>
          <a:p>
            <a:pPr lvl="1"/>
            <a:r>
              <a:rPr lang="en-US" dirty="0"/>
              <a:t>Considerations with ADF</a:t>
            </a:r>
          </a:p>
          <a:p>
            <a:pPr lvl="1"/>
            <a:endParaRPr lang="en-US" dirty="0"/>
          </a:p>
          <a:p>
            <a:r>
              <a:rPr lang="en-US" dirty="0"/>
              <a:t>Storage Key Management </a:t>
            </a:r>
          </a:p>
          <a:p>
            <a:r>
              <a:rPr lang="en-US" dirty="0"/>
              <a:t>Shared Access Services (SAS)</a:t>
            </a:r>
          </a:p>
          <a:p>
            <a:pPr marL="0" indent="0">
              <a:buNone/>
            </a:pPr>
            <a:endParaRPr lang="en-US" dirty="0"/>
          </a:p>
        </p:txBody>
      </p:sp>
      <p:sp>
        <p:nvSpPr>
          <p:cNvPr id="17" name="Title 16"/>
          <p:cNvSpPr>
            <a:spLocks noGrp="1"/>
          </p:cNvSpPr>
          <p:nvPr>
            <p:ph type="title"/>
          </p:nvPr>
        </p:nvSpPr>
        <p:spPr/>
        <p:txBody>
          <a:bodyPr/>
          <a:lstStyle/>
          <a:p>
            <a:r>
              <a:rPr lang="en-US" dirty="0"/>
              <a:t>Data Access &amp; Authorization</a:t>
            </a:r>
          </a:p>
        </p:txBody>
      </p:sp>
    </p:spTree>
    <p:extLst>
      <p:ext uri="{BB962C8B-B14F-4D97-AF65-F5344CB8AC3E}">
        <p14:creationId xmlns:p14="http://schemas.microsoft.com/office/powerpoint/2010/main" val="355023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HDInsight Clusters</a:t>
            </a:r>
          </a:p>
        </p:txBody>
      </p:sp>
      <p:sp>
        <p:nvSpPr>
          <p:cNvPr id="6" name="Text Placeholder 5"/>
          <p:cNvSpPr>
            <a:spLocks noGrp="1"/>
          </p:cNvSpPr>
          <p:nvPr>
            <p:ph type="body" sz="quarter" idx="4294967295"/>
          </p:nvPr>
        </p:nvSpPr>
        <p:spPr>
          <a:xfrm>
            <a:off x="3170237" y="1426568"/>
            <a:ext cx="8595266" cy="3551742"/>
          </a:xfrm>
          <a:prstGeom prst="rect">
            <a:avLst/>
          </a:prstGeom>
        </p:spPr>
        <p:txBody>
          <a:bodyPr/>
          <a:lstStyle/>
          <a:p>
            <a:pPr marL="587375" lvl="2" indent="-342900"/>
            <a:r>
              <a:rPr lang="en-US" sz="2800" dirty="0"/>
              <a:t>Hadoop </a:t>
            </a:r>
          </a:p>
          <a:p>
            <a:pPr marL="566738" lvl="2" indent="-342900">
              <a:buFont typeface="Arial" panose="020B0604020202020204" pitchFamily="34" charset="0"/>
              <a:buChar char="•"/>
            </a:pPr>
            <a:r>
              <a:rPr lang="en-US" sz="3200" dirty="0"/>
              <a:t>Apache Spark</a:t>
            </a:r>
          </a:p>
          <a:p>
            <a:pPr marL="566738" lvl="2" indent="-342900">
              <a:buFont typeface="Arial" panose="020B0604020202020204" pitchFamily="34" charset="0"/>
              <a:buChar char="•"/>
            </a:pPr>
            <a:r>
              <a:rPr lang="en-US" sz="3200" dirty="0"/>
              <a:t>Apache Hbase</a:t>
            </a:r>
          </a:p>
          <a:p>
            <a:pPr marL="566738" lvl="2" indent="-342900">
              <a:buFont typeface="Arial" panose="020B0604020202020204" pitchFamily="34" charset="0"/>
              <a:buChar char="•"/>
            </a:pPr>
            <a:r>
              <a:rPr lang="en-US" sz="3200" dirty="0"/>
              <a:t>Apache Storm</a:t>
            </a:r>
          </a:p>
          <a:p>
            <a:pPr marL="566738" lvl="2" indent="-342900">
              <a:buFont typeface="Arial" panose="020B0604020202020204" pitchFamily="34" charset="0"/>
              <a:buChar char="•"/>
            </a:pPr>
            <a:r>
              <a:rPr lang="en-US" sz="3200" dirty="0">
                <a:solidFill>
                  <a:srgbClr val="FF0000"/>
                </a:solidFill>
              </a:rPr>
              <a:t>R Server on Spark (preview)</a:t>
            </a:r>
          </a:p>
          <a:p>
            <a:pPr marL="371475" lvl="1" indent="-342900">
              <a:buFont typeface="Arial" panose="020B0604020202020204" pitchFamily="34" charset="0"/>
              <a:buChar char="•"/>
            </a:pPr>
            <a:endParaRPr lang="en-US" dirty="0"/>
          </a:p>
          <a:p>
            <a:pPr lvl="1"/>
            <a:endParaRPr lang="en-US" dirty="0"/>
          </a:p>
        </p:txBody>
      </p:sp>
      <p:pic>
        <p:nvPicPr>
          <p:cNvPr id="2" name="Picture 1"/>
          <p:cNvPicPr>
            <a:picLocks noChangeAspect="1"/>
          </p:cNvPicPr>
          <p:nvPr/>
        </p:nvPicPr>
        <p:blipFill>
          <a:blip r:embed="rId3"/>
          <a:stretch>
            <a:fillRect/>
          </a:stretch>
        </p:blipFill>
        <p:spPr>
          <a:xfrm>
            <a:off x="241269" y="1394165"/>
            <a:ext cx="2652349" cy="4390379"/>
          </a:xfrm>
          <a:prstGeom prst="rect">
            <a:avLst/>
          </a:prstGeom>
        </p:spPr>
      </p:pic>
    </p:spTree>
    <p:extLst>
      <p:ext uri="{BB962C8B-B14F-4D97-AF65-F5344CB8AC3E}">
        <p14:creationId xmlns:p14="http://schemas.microsoft.com/office/powerpoint/2010/main" val="185884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Spark</a:t>
            </a:r>
          </a:p>
        </p:txBody>
      </p:sp>
      <p:sp>
        <p:nvSpPr>
          <p:cNvPr id="6" name="Text Placeholder 5"/>
          <p:cNvSpPr>
            <a:spLocks noGrp="1"/>
          </p:cNvSpPr>
          <p:nvPr>
            <p:ph type="body" sz="quarter" idx="4294967295"/>
          </p:nvPr>
        </p:nvSpPr>
        <p:spPr>
          <a:xfrm>
            <a:off x="2286360" y="936970"/>
            <a:ext cx="8595266" cy="8753165"/>
          </a:xfrm>
          <a:prstGeom prst="rect">
            <a:avLst/>
          </a:prstGeom>
        </p:spPr>
        <p:txBody>
          <a:bodyPr/>
          <a:lstStyle/>
          <a:p>
            <a:pPr marL="371475" lvl="1" indent="-342900">
              <a:buFont typeface="Arial" panose="020B0604020202020204" pitchFamily="34" charset="0"/>
              <a:buChar char="•"/>
            </a:pPr>
            <a:r>
              <a:rPr lang="en-US" sz="3200" dirty="0"/>
              <a:t>In-memory computing</a:t>
            </a:r>
          </a:p>
          <a:p>
            <a:pPr marL="371475" lvl="1" indent="-342900">
              <a:buFont typeface="Arial" panose="020B0604020202020204" pitchFamily="34" charset="0"/>
              <a:buChar char="•"/>
            </a:pPr>
            <a:r>
              <a:rPr lang="en-US" sz="3200" dirty="0"/>
              <a:t>Easy ingestion from Azure Blob</a:t>
            </a:r>
          </a:p>
          <a:p>
            <a:pPr marL="371475" lvl="1" indent="-342900">
              <a:buFont typeface="Arial" panose="020B0604020202020204" pitchFamily="34" charset="0"/>
              <a:buChar char="•"/>
            </a:pPr>
            <a:r>
              <a:rPr lang="en-US" sz="3200" dirty="0"/>
              <a:t>Interactive reporting (</a:t>
            </a:r>
            <a:r>
              <a:rPr lang="en-US" sz="3200" dirty="0" err="1"/>
              <a:t>Jupyter</a:t>
            </a:r>
            <a:r>
              <a:rPr lang="en-US" sz="3200" dirty="0"/>
              <a:t>, Zeppelin) </a:t>
            </a:r>
          </a:p>
          <a:p>
            <a:pPr marL="371475" lvl="1" indent="-342900">
              <a:buFont typeface="Arial" panose="020B0604020202020204" pitchFamily="34" charset="0"/>
              <a:buChar char="•"/>
            </a:pPr>
            <a:r>
              <a:rPr lang="en-US" sz="3200" dirty="0"/>
              <a:t>Concurrent user processing</a:t>
            </a:r>
          </a:p>
          <a:p>
            <a:pPr marL="371475" lvl="1" indent="-342900">
              <a:buFont typeface="Arial" panose="020B0604020202020204" pitchFamily="34" charset="0"/>
              <a:buChar char="•"/>
            </a:pPr>
            <a:r>
              <a:rPr lang="en-US" sz="3200" dirty="0"/>
              <a:t>Caching </a:t>
            </a:r>
          </a:p>
          <a:p>
            <a:pPr marL="819150" lvl="3" indent="-342900">
              <a:buFont typeface="Arial" panose="020B0604020202020204" pitchFamily="34" charset="0"/>
              <a:buChar char="•"/>
            </a:pPr>
            <a:r>
              <a:rPr lang="en-US" sz="3200" dirty="0"/>
              <a:t>In memory (best performance)</a:t>
            </a:r>
          </a:p>
          <a:p>
            <a:pPr marL="819150" lvl="3" indent="-342900">
              <a:buFont typeface="Arial" panose="020B0604020202020204" pitchFamily="34" charset="0"/>
              <a:buChar char="•"/>
            </a:pPr>
            <a:r>
              <a:rPr lang="en-US" sz="3200" dirty="0"/>
              <a:t>SSDs (helps reduce cluster size)</a:t>
            </a:r>
          </a:p>
          <a:p>
            <a:pPr marL="371475" lvl="1" indent="-342900">
              <a:buFont typeface="Arial" panose="020B0604020202020204" pitchFamily="34" charset="0"/>
              <a:buChar char="•"/>
            </a:pPr>
            <a:r>
              <a:rPr lang="en-US" sz="3200" dirty="0"/>
              <a:t>Integration</a:t>
            </a:r>
          </a:p>
          <a:p>
            <a:pPr marL="371475" lvl="1" indent="-342900">
              <a:buFont typeface="Arial" panose="020B0604020202020204" pitchFamily="34" charset="0"/>
              <a:buChar char="•"/>
            </a:pPr>
            <a:r>
              <a:rPr lang="en-US" sz="3200" dirty="0"/>
              <a:t>Event Hub, Kafka</a:t>
            </a:r>
          </a:p>
          <a:p>
            <a:pPr marL="371475" lvl="1" indent="-342900">
              <a:buFont typeface="Arial" panose="020B0604020202020204" pitchFamily="34" charset="0"/>
              <a:buChar char="•"/>
            </a:pPr>
            <a:endParaRPr lang="en-US" sz="3200" dirty="0"/>
          </a:p>
          <a:p>
            <a:pPr marL="371475" lvl="1" indent="-342900">
              <a:buFont typeface="Arial" panose="020B0604020202020204" pitchFamily="34" charset="0"/>
              <a:buChar char="•"/>
            </a:pPr>
            <a:endParaRPr lang="en-US" sz="3200" dirty="0"/>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err="1"/>
              <a:t>Aoo</a:t>
            </a:r>
            <a:endParaRPr lang="en-US" dirty="0"/>
          </a:p>
          <a:p>
            <a:endParaRPr lang="en-US" dirty="0"/>
          </a:p>
          <a:p>
            <a:pPr lvl="1"/>
            <a:r>
              <a:rPr lang="en-US" dirty="0"/>
              <a:t> </a:t>
            </a:r>
          </a:p>
          <a:p>
            <a:pPr lvl="1"/>
            <a:endParaRPr lang="en-US" dirty="0"/>
          </a:p>
        </p:txBody>
      </p:sp>
    </p:spTree>
    <p:extLst>
      <p:ext uri="{BB962C8B-B14F-4D97-AF65-F5344CB8AC3E}">
        <p14:creationId xmlns:p14="http://schemas.microsoft.com/office/powerpoint/2010/main" val="151575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114019"/>
            <a:ext cx="11889564" cy="917575"/>
          </a:xfrm>
        </p:spPr>
        <p:txBody>
          <a:bodyPr/>
          <a:lstStyle/>
          <a:p>
            <a:r>
              <a:rPr lang="en-US" dirty="0"/>
              <a:t>HBase</a:t>
            </a:r>
          </a:p>
        </p:txBody>
      </p:sp>
      <p:sp>
        <p:nvSpPr>
          <p:cNvPr id="6" name="Text Placeholder 5"/>
          <p:cNvSpPr>
            <a:spLocks noGrp="1"/>
          </p:cNvSpPr>
          <p:nvPr>
            <p:ph type="body" sz="quarter" idx="4294967295"/>
          </p:nvPr>
        </p:nvSpPr>
        <p:spPr>
          <a:xfrm>
            <a:off x="549019" y="936970"/>
            <a:ext cx="11795631" cy="6044732"/>
          </a:xfrm>
          <a:prstGeom prst="rect">
            <a:avLst/>
          </a:prstGeom>
        </p:spPr>
        <p:txBody>
          <a:bodyPr/>
          <a:lstStyle/>
          <a:p>
            <a:pPr marL="371475" lvl="1" indent="-342900">
              <a:buFont typeface="Arial" panose="020B0604020202020204" pitchFamily="34" charset="0"/>
              <a:buChar char="•"/>
            </a:pPr>
            <a:r>
              <a:rPr lang="en-US" sz="3200" dirty="0"/>
              <a:t>NoSQL database (like Google </a:t>
            </a:r>
            <a:r>
              <a:rPr lang="en-US" sz="3200" dirty="0" err="1"/>
              <a:t>BigTable</a:t>
            </a:r>
            <a:r>
              <a:rPr lang="en-US" sz="3200" dirty="0"/>
              <a:t>)</a:t>
            </a:r>
          </a:p>
          <a:p>
            <a:pPr marL="371475" lvl="1" indent="-342900">
              <a:buFont typeface="Arial" panose="020B0604020202020204" pitchFamily="34" charset="0"/>
              <a:buChar char="•"/>
            </a:pPr>
            <a:r>
              <a:rPr lang="en-US" sz="3200" dirty="0"/>
              <a:t>Random Access for un/semi-structured data</a:t>
            </a:r>
          </a:p>
          <a:p>
            <a:pPr marL="371475" lvl="1" indent="-342900">
              <a:buFont typeface="Arial" panose="020B0604020202020204" pitchFamily="34" charset="0"/>
              <a:buChar char="•"/>
            </a:pPr>
            <a:r>
              <a:rPr lang="en-US" sz="3200" dirty="0"/>
              <a:t>‘Schema on Read’</a:t>
            </a:r>
          </a:p>
          <a:p>
            <a:pPr marL="371475" lvl="1" indent="-342900">
              <a:buFont typeface="Arial" panose="020B0604020202020204" pitchFamily="34" charset="0"/>
              <a:buChar char="•"/>
            </a:pPr>
            <a:r>
              <a:rPr lang="en-US" sz="3200" dirty="0"/>
              <a:t>Stores data directly in Azure Blob Storage</a:t>
            </a:r>
          </a:p>
          <a:p>
            <a:pPr marL="371475" lvl="1" indent="-342900">
              <a:buFont typeface="Arial" panose="020B0604020202020204" pitchFamily="34" charset="0"/>
              <a:buChar char="•"/>
            </a:pPr>
            <a:r>
              <a:rPr lang="en-US" sz="3200" dirty="0"/>
              <a:t>Good for Scale out (</a:t>
            </a:r>
            <a:r>
              <a:rPr lang="en-US" sz="3200" dirty="0" err="1"/>
              <a:t>sharding</a:t>
            </a:r>
            <a:r>
              <a:rPr lang="en-US" sz="3200" dirty="0"/>
              <a:t> tables)</a:t>
            </a:r>
          </a:p>
          <a:p>
            <a:pPr marL="371475" lvl="1" indent="-342900">
              <a:buFont typeface="Arial" panose="020B0604020202020204" pitchFamily="34" charset="0"/>
              <a:buChar char="•"/>
            </a:pPr>
            <a:r>
              <a:rPr lang="en-US" sz="3200" dirty="0"/>
              <a:t>In-memory caching reads</a:t>
            </a:r>
          </a:p>
          <a:p>
            <a:pPr marL="371475" lvl="1" indent="-342900">
              <a:buFont typeface="Arial" panose="020B0604020202020204" pitchFamily="34" charset="0"/>
              <a:buChar char="•"/>
            </a:pPr>
            <a:r>
              <a:rPr lang="en-US" sz="3200" dirty="0"/>
              <a:t>Scenarios:</a:t>
            </a:r>
          </a:p>
          <a:p>
            <a:pPr marL="819150" lvl="3" indent="-342900">
              <a:buFont typeface="Arial" panose="020B0604020202020204" pitchFamily="34" charset="0"/>
              <a:buChar char="•"/>
            </a:pPr>
            <a:r>
              <a:rPr lang="en-US" sz="3200" dirty="0"/>
              <a:t>Key-value store (messaging)</a:t>
            </a:r>
          </a:p>
          <a:p>
            <a:pPr marL="819150" lvl="3" indent="-342900">
              <a:buFont typeface="Arial" panose="020B0604020202020204" pitchFamily="34" charset="0"/>
              <a:buChar char="•"/>
            </a:pPr>
            <a:r>
              <a:rPr lang="en-US" sz="3200" dirty="0"/>
              <a:t>Sensor data</a:t>
            </a:r>
          </a:p>
          <a:p>
            <a:pPr marL="819150" lvl="3" indent="-342900">
              <a:buFont typeface="Arial" panose="020B0604020202020204" pitchFamily="34" charset="0"/>
              <a:buChar char="•"/>
            </a:pPr>
            <a:r>
              <a:rPr lang="en-US" sz="3200" dirty="0"/>
              <a:t>Real-time query</a:t>
            </a:r>
          </a:p>
          <a:p>
            <a:pPr marL="819150" lvl="3" indent="-342900">
              <a:buFont typeface="Arial" panose="020B0604020202020204" pitchFamily="34" charset="0"/>
              <a:buChar char="•"/>
            </a:pPr>
            <a:r>
              <a:rPr lang="en-US" sz="3200" dirty="0"/>
              <a:t>Data store for apps</a:t>
            </a:r>
            <a:endParaRPr lang="en-US" dirty="0"/>
          </a:p>
        </p:txBody>
      </p:sp>
    </p:spTree>
    <p:extLst>
      <p:ext uri="{BB962C8B-B14F-4D97-AF65-F5344CB8AC3E}">
        <p14:creationId xmlns:p14="http://schemas.microsoft.com/office/powerpoint/2010/main" val="158974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 components and utilities</a:t>
            </a:r>
          </a:p>
        </p:txBody>
      </p:sp>
      <p:sp>
        <p:nvSpPr>
          <p:cNvPr id="6" name="Text Placeholder 5"/>
          <p:cNvSpPr>
            <a:spLocks noGrp="1"/>
          </p:cNvSpPr>
          <p:nvPr>
            <p:ph type="body" sz="quarter" idx="4294967295"/>
          </p:nvPr>
        </p:nvSpPr>
        <p:spPr>
          <a:xfrm>
            <a:off x="366141" y="1259126"/>
            <a:ext cx="11521314" cy="4148828"/>
          </a:xfrm>
          <a:prstGeom prst="rect">
            <a:avLst/>
          </a:prstGeom>
        </p:spPr>
        <p:txBody>
          <a:bodyPr/>
          <a:lstStyle/>
          <a:p>
            <a:pPr marL="371475" lvl="1" indent="-342900">
              <a:buFont typeface="Arial" panose="020B0604020202020204" pitchFamily="34" charset="0"/>
              <a:buChar char="•"/>
            </a:pPr>
            <a:r>
              <a:rPr lang="en-US" sz="3200" dirty="0"/>
              <a:t>Scoop – data integration between RDBMS &amp; HDFS</a:t>
            </a:r>
          </a:p>
          <a:p>
            <a:pPr marL="371475" lvl="1" indent="-342900">
              <a:buFont typeface="Arial" panose="020B0604020202020204" pitchFamily="34" charset="0"/>
              <a:buChar char="•"/>
            </a:pPr>
            <a:r>
              <a:rPr lang="en-US" sz="3200" dirty="0" err="1"/>
              <a:t>Ambari</a:t>
            </a:r>
            <a:r>
              <a:rPr lang="en-US" sz="3200" dirty="0"/>
              <a:t> – Cluster provision/manage/monitor</a:t>
            </a:r>
          </a:p>
          <a:p>
            <a:pPr marL="371475" lvl="1" indent="-342900">
              <a:buFont typeface="Arial" panose="020B0604020202020204" pitchFamily="34" charset="0"/>
              <a:buChar char="•"/>
            </a:pPr>
            <a:r>
              <a:rPr lang="en-US" sz="3200" dirty="0" err="1"/>
              <a:t>Oozie</a:t>
            </a:r>
            <a:r>
              <a:rPr lang="en-US" sz="3200" dirty="0"/>
              <a:t> – Workflow management</a:t>
            </a:r>
          </a:p>
          <a:p>
            <a:pPr marL="371475" lvl="1" indent="-342900">
              <a:buFont typeface="Arial" panose="020B0604020202020204" pitchFamily="34" charset="0"/>
              <a:buChar char="•"/>
            </a:pPr>
            <a:r>
              <a:rPr lang="en-US" sz="3200" dirty="0" err="1"/>
              <a:t>Hcatalog</a:t>
            </a:r>
            <a:r>
              <a:rPr lang="en-US" sz="3200" dirty="0"/>
              <a:t> (Templeton)</a:t>
            </a:r>
          </a:p>
          <a:p>
            <a:pPr marL="371475" lvl="1" indent="-342900">
              <a:buFont typeface="Arial" panose="020B0604020202020204" pitchFamily="34" charset="0"/>
              <a:buChar char="•"/>
            </a:pPr>
            <a:r>
              <a:rPr lang="en-US" sz="3200" dirty="0"/>
              <a:t>Zookeeper - Coordination </a:t>
            </a:r>
          </a:p>
          <a:p>
            <a:endParaRPr lang="en-US" dirty="0"/>
          </a:p>
          <a:p>
            <a:pPr lvl="1"/>
            <a:r>
              <a:rPr lang="en-US" dirty="0"/>
              <a:t> </a:t>
            </a:r>
          </a:p>
          <a:p>
            <a:pPr lvl="1"/>
            <a:endParaRPr lang="en-US" dirty="0"/>
          </a:p>
        </p:txBody>
      </p:sp>
    </p:spTree>
    <p:extLst>
      <p:ext uri="{BB962C8B-B14F-4D97-AF65-F5344CB8AC3E}">
        <p14:creationId xmlns:p14="http://schemas.microsoft.com/office/powerpoint/2010/main" val="50869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 the technologies, frameworks &amp; use</a:t>
            </a:r>
          </a:p>
        </p:txBody>
      </p:sp>
      <p:sp>
        <p:nvSpPr>
          <p:cNvPr id="6" name="Text Placeholder 5"/>
          <p:cNvSpPr>
            <a:spLocks noGrp="1"/>
          </p:cNvSpPr>
          <p:nvPr>
            <p:ph type="body" sz="quarter" idx="4294967295"/>
          </p:nvPr>
        </p:nvSpPr>
        <p:spPr>
          <a:xfrm>
            <a:off x="689611" y="1220352"/>
            <a:ext cx="11521314" cy="4419671"/>
          </a:xfrm>
          <a:prstGeom prst="rect">
            <a:avLst/>
          </a:prstGeom>
        </p:spPr>
        <p:txBody>
          <a:bodyPr/>
          <a:lstStyle/>
          <a:p>
            <a:pPr marL="371475" lvl="1" indent="-342900">
              <a:buFont typeface="Arial" panose="020B0604020202020204" pitchFamily="34" charset="0"/>
              <a:buChar char="•"/>
            </a:pPr>
            <a:r>
              <a:rPr lang="en-US" sz="3200" dirty="0"/>
              <a:t>Pig</a:t>
            </a:r>
          </a:p>
          <a:p>
            <a:pPr marL="371475" lvl="1" indent="-342900">
              <a:buFont typeface="Arial" panose="020B0604020202020204" pitchFamily="34" charset="0"/>
              <a:buChar char="•"/>
            </a:pPr>
            <a:r>
              <a:rPr lang="en-US" sz="3200" dirty="0"/>
              <a:t>Hive</a:t>
            </a:r>
          </a:p>
          <a:p>
            <a:pPr marL="371475" lvl="1" indent="-342900">
              <a:buFont typeface="Arial" panose="020B0604020202020204" pitchFamily="34" charset="0"/>
              <a:buChar char="•"/>
            </a:pPr>
            <a:r>
              <a:rPr lang="en-US" sz="3200" dirty="0"/>
              <a:t>Python</a:t>
            </a:r>
          </a:p>
          <a:p>
            <a:pPr marL="371475" lvl="1" indent="-342900">
              <a:buFont typeface="Arial" panose="020B0604020202020204" pitchFamily="34" charset="0"/>
              <a:buChar char="•"/>
            </a:pPr>
            <a:r>
              <a:rPr lang="en-US" sz="3200" dirty="0"/>
              <a:t>Flume</a:t>
            </a:r>
          </a:p>
          <a:p>
            <a:pPr marL="371475" lvl="1" indent="-342900">
              <a:buFont typeface="Arial" panose="020B0604020202020204" pitchFamily="34" charset="0"/>
              <a:buChar char="•"/>
            </a:pPr>
            <a:r>
              <a:rPr lang="en-US" sz="3200" dirty="0"/>
              <a:t>Mahout</a:t>
            </a:r>
          </a:p>
          <a:p>
            <a:pPr marL="371475" lvl="1" indent="-342900">
              <a:buFont typeface="Arial" panose="020B0604020202020204" pitchFamily="34" charset="0"/>
              <a:buChar char="•"/>
            </a:pPr>
            <a:r>
              <a:rPr lang="en-US" sz="3200" dirty="0"/>
              <a:t>Spark SQL</a:t>
            </a:r>
          </a:p>
          <a:p>
            <a:pPr marL="371475" lvl="1" indent="-342900">
              <a:buFont typeface="Arial" panose="020B0604020202020204" pitchFamily="34" charset="0"/>
              <a:buChar char="•"/>
            </a:pPr>
            <a:r>
              <a:rPr lang="en-US" sz="3200" dirty="0"/>
              <a:t>Map Reduce</a:t>
            </a:r>
          </a:p>
          <a:p>
            <a:pPr marL="371475" lvl="1" indent="-342900">
              <a:buFont typeface="Arial" panose="020B0604020202020204" pitchFamily="34" charset="0"/>
              <a:buChar char="•"/>
            </a:pPr>
            <a:r>
              <a:rPr lang="en-US" sz="3200" dirty="0"/>
              <a:t>PowerShell </a:t>
            </a:r>
            <a:endParaRPr lang="en-US" dirty="0"/>
          </a:p>
        </p:txBody>
      </p:sp>
    </p:spTree>
    <p:extLst>
      <p:ext uri="{BB962C8B-B14F-4D97-AF65-F5344CB8AC3E}">
        <p14:creationId xmlns:p14="http://schemas.microsoft.com/office/powerpoint/2010/main" val="74262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Think Solutions &amp; Scenarios</a:t>
            </a:r>
          </a:p>
        </p:txBody>
      </p:sp>
      <p:sp>
        <p:nvSpPr>
          <p:cNvPr id="6" name="Text Placeholder 5"/>
          <p:cNvSpPr>
            <a:spLocks noGrp="1"/>
          </p:cNvSpPr>
          <p:nvPr>
            <p:ph type="body" sz="quarter" idx="4294967295"/>
          </p:nvPr>
        </p:nvSpPr>
        <p:spPr>
          <a:xfrm>
            <a:off x="274639" y="1278282"/>
            <a:ext cx="7406622" cy="5490734"/>
          </a:xfrm>
          <a:prstGeom prst="rect">
            <a:avLst/>
          </a:prstGeom>
        </p:spPr>
        <p:txBody>
          <a:bodyPr/>
          <a:lstStyle/>
          <a:p>
            <a:pPr lvl="1"/>
            <a:r>
              <a:rPr lang="en-US" sz="3200" dirty="0"/>
              <a:t>“I have a large volume of historical sensor data. It is semi structured and I want to look at data from each system, isolate inconsistencies and view that data visually”</a:t>
            </a:r>
          </a:p>
          <a:p>
            <a:pPr marL="371475" lvl="1" indent="-342900">
              <a:buFont typeface="Arial" panose="020B0604020202020204" pitchFamily="34" charset="0"/>
              <a:buChar char="•"/>
            </a:pPr>
            <a:endParaRPr lang="en-US" sz="3200" dirty="0"/>
          </a:p>
          <a:p>
            <a:pPr lvl="1"/>
            <a:r>
              <a:rPr lang="en-US" sz="3200" dirty="0"/>
              <a:t>“I have sensor data coming in near real time from a number of different locations. It needs to be monitored via a dashboard type of application”</a:t>
            </a:r>
          </a:p>
          <a:p>
            <a:pPr lvl="1"/>
            <a:r>
              <a:rPr lang="en-US" dirty="0"/>
              <a:t> </a:t>
            </a:r>
          </a:p>
          <a:p>
            <a:pPr lvl="1"/>
            <a:endParaRPr lang="en-US" dirty="0"/>
          </a:p>
        </p:txBody>
      </p:sp>
      <p:sp>
        <p:nvSpPr>
          <p:cNvPr id="5" name="Text Placeholder 5"/>
          <p:cNvSpPr txBox="1">
            <a:spLocks/>
          </p:cNvSpPr>
          <p:nvPr/>
        </p:nvSpPr>
        <p:spPr>
          <a:xfrm>
            <a:off x="8647365" y="490096"/>
            <a:ext cx="3657560" cy="238834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Event Hub +</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Storm Cluster +</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D3.js</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 </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endPar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p:txBody>
      </p:sp>
      <p:sp>
        <p:nvSpPr>
          <p:cNvPr id="7" name="Text Placeholder 5"/>
          <p:cNvSpPr txBox="1">
            <a:spLocks/>
          </p:cNvSpPr>
          <p:nvPr/>
        </p:nvSpPr>
        <p:spPr>
          <a:xfrm>
            <a:off x="8513690" y="4228774"/>
            <a:ext cx="3657560" cy="238834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Hadoop+</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Hive+</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Microsoft Excel</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 </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endPar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p:txBody>
      </p:sp>
      <p:sp>
        <p:nvSpPr>
          <p:cNvPr id="3" name="Right Arrow 2"/>
          <p:cNvSpPr/>
          <p:nvPr/>
        </p:nvSpPr>
        <p:spPr bwMode="auto">
          <a:xfrm rot="18297471">
            <a:off x="6621056" y="2760759"/>
            <a:ext cx="2737860" cy="764532"/>
          </a:xfrm>
          <a:prstGeom prst="rightArrow">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 name="Right Arrow 7"/>
          <p:cNvSpPr/>
          <p:nvPr/>
        </p:nvSpPr>
        <p:spPr bwMode="auto">
          <a:xfrm rot="3242905">
            <a:off x="6800821" y="3380566"/>
            <a:ext cx="2105597" cy="497980"/>
          </a:xfrm>
          <a:prstGeom prst="rightArrow">
            <a:avLst/>
          </a:prstGeom>
          <a:solidFill>
            <a:srgbClr val="FFC0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TextBox 1"/>
          <p:cNvSpPr txBox="1"/>
          <p:nvPr/>
        </p:nvSpPr>
        <p:spPr>
          <a:xfrm>
            <a:off x="9604331" y="2258743"/>
            <a:ext cx="2464594" cy="1778949"/>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Azure SQL</a:t>
            </a:r>
          </a:p>
          <a:p>
            <a:pPr>
              <a:lnSpc>
                <a:spcPct val="90000"/>
              </a:lnSpc>
              <a:spcAft>
                <a:spcPts val="600"/>
              </a:spcAft>
            </a:pPr>
            <a:r>
              <a:rPr lang="en-US" sz="3200" dirty="0">
                <a:gradFill>
                  <a:gsLst>
                    <a:gs pos="2917">
                      <a:schemeClr val="tx1"/>
                    </a:gs>
                    <a:gs pos="30000">
                      <a:schemeClr val="tx1"/>
                    </a:gs>
                  </a:gsLst>
                  <a:lin ang="5400000" scaled="0"/>
                </a:gradFill>
              </a:rPr>
              <a:t>SSIS</a:t>
            </a:r>
          </a:p>
          <a:p>
            <a:pPr>
              <a:lnSpc>
                <a:spcPct val="90000"/>
              </a:lnSpc>
              <a:spcAft>
                <a:spcPts val="600"/>
              </a:spcAft>
            </a:pPr>
            <a:r>
              <a:rPr lang="en-US" sz="3200" dirty="0">
                <a:gradFill>
                  <a:gsLst>
                    <a:gs pos="2917">
                      <a:schemeClr val="tx1"/>
                    </a:gs>
                    <a:gs pos="30000">
                      <a:schemeClr val="tx1"/>
                    </a:gs>
                  </a:gsLst>
                  <a:lin ang="5400000" scaled="0"/>
                </a:gradFill>
              </a:rPr>
              <a:t>SSRS</a:t>
            </a:r>
          </a:p>
        </p:txBody>
      </p:sp>
    </p:spTree>
    <p:extLst>
      <p:ext uri="{BB962C8B-B14F-4D97-AF65-F5344CB8AC3E}">
        <p14:creationId xmlns:p14="http://schemas.microsoft.com/office/powerpoint/2010/main" val="385543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Think Solutions &amp; Scenarios</a:t>
            </a:r>
          </a:p>
        </p:txBody>
      </p:sp>
      <p:sp>
        <p:nvSpPr>
          <p:cNvPr id="6" name="Text Placeholder 5"/>
          <p:cNvSpPr>
            <a:spLocks noGrp="1"/>
          </p:cNvSpPr>
          <p:nvPr>
            <p:ph type="body" sz="quarter" idx="4294967295"/>
          </p:nvPr>
        </p:nvSpPr>
        <p:spPr>
          <a:xfrm>
            <a:off x="274638" y="1278282"/>
            <a:ext cx="10789865" cy="3287054"/>
          </a:xfrm>
          <a:prstGeom prst="rect">
            <a:avLst/>
          </a:prstGeom>
        </p:spPr>
        <p:txBody>
          <a:bodyPr/>
          <a:lstStyle/>
          <a:p>
            <a:pPr lvl="1"/>
            <a:r>
              <a:rPr lang="en-US" sz="3200" dirty="0"/>
              <a:t>“Company X is a large Microsoft shop and are looking to reduce their costs. They have a legacy SQL Server database that they would like to take off premises. The database is approximately 230 Gb and will double every year, and users need five years of data. It has less than 2500 users are authorized access the server though about 50 Active Directory roles. What is the better solution. ”</a:t>
            </a:r>
          </a:p>
        </p:txBody>
      </p:sp>
      <p:sp>
        <p:nvSpPr>
          <p:cNvPr id="5" name="Text Placeholder 5"/>
          <p:cNvSpPr txBox="1">
            <a:spLocks/>
          </p:cNvSpPr>
          <p:nvPr/>
        </p:nvSpPr>
        <p:spPr>
          <a:xfrm>
            <a:off x="457580" y="4503091"/>
            <a:ext cx="5486340" cy="627864"/>
          </a:xfrm>
          <a:prstGeom prst="rect">
            <a:avLst/>
          </a:prstGeom>
          <a:ln>
            <a:solidFill>
              <a:schemeClr val="tx1"/>
            </a:solidFill>
          </a:ln>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 marR="0" lvl="1" indent="0" algn="ctr"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Azure SQL Database</a:t>
            </a:r>
            <a:endPar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p:txBody>
      </p:sp>
      <p:sp>
        <p:nvSpPr>
          <p:cNvPr id="7" name="Text Placeholder 5"/>
          <p:cNvSpPr txBox="1">
            <a:spLocks/>
          </p:cNvSpPr>
          <p:nvPr/>
        </p:nvSpPr>
        <p:spPr>
          <a:xfrm>
            <a:off x="6309676" y="4503091"/>
            <a:ext cx="5577779" cy="627864"/>
          </a:xfrm>
          <a:prstGeom prst="rect">
            <a:avLst/>
          </a:prstGeom>
          <a:ln>
            <a:solidFill>
              <a:schemeClr val="tx1"/>
            </a:solidFill>
          </a:ln>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 marR="0" lvl="1" indent="0" algn="ctr"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Azure VM with SQL Server</a:t>
            </a:r>
            <a:endPar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p:txBody>
      </p:sp>
      <p:sp>
        <p:nvSpPr>
          <p:cNvPr id="9" name="Text Placeholder 5"/>
          <p:cNvSpPr txBox="1">
            <a:spLocks/>
          </p:cNvSpPr>
          <p:nvPr/>
        </p:nvSpPr>
        <p:spPr>
          <a:xfrm>
            <a:off x="1737726" y="5283355"/>
            <a:ext cx="4206194" cy="1169551"/>
          </a:xfrm>
          <a:prstGeom prst="rect">
            <a:avLst/>
          </a:prstGeom>
          <a:ln>
            <a:noFill/>
          </a:ln>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solidFill>
                  <a:srgbClr val="C00000"/>
                </a:solidFill>
                <a:effectLst/>
                <a:uLnTx/>
                <a:uFillTx/>
                <a:latin typeface="+mn-lt"/>
                <a:ea typeface="+mn-ea"/>
                <a:cs typeface="+mn-cs"/>
              </a:rPr>
              <a:t>X</a:t>
            </a: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 - Size</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solidFill>
                  <a:srgbClr val="C00000"/>
                </a:solidFill>
                <a:effectLst/>
                <a:uLnTx/>
                <a:uFillTx/>
                <a:latin typeface="+mn-lt"/>
                <a:ea typeface="+mn-ea"/>
                <a:cs typeface="+mn-cs"/>
              </a:rPr>
              <a:t>X</a:t>
            </a: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 - Authentication </a:t>
            </a:r>
            <a:endPar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p:txBody>
      </p:sp>
      <p:sp>
        <p:nvSpPr>
          <p:cNvPr id="10" name="Text Placeholder 5"/>
          <p:cNvSpPr txBox="1">
            <a:spLocks/>
          </p:cNvSpPr>
          <p:nvPr/>
        </p:nvSpPr>
        <p:spPr>
          <a:xfrm>
            <a:off x="7132627" y="5283354"/>
            <a:ext cx="4206194" cy="1169551"/>
          </a:xfrm>
          <a:prstGeom prst="rect">
            <a:avLst/>
          </a:prstGeom>
          <a:ln>
            <a:noFill/>
          </a:ln>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 - Size</a:t>
            </a:r>
          </a:p>
          <a:p>
            <a:pPr marL="28575" marR="0" lvl="1"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 - Authentication </a:t>
            </a:r>
            <a:endPar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p:txBody>
      </p:sp>
    </p:spTree>
    <p:extLst>
      <p:ext uri="{BB962C8B-B14F-4D97-AF65-F5344CB8AC3E}">
        <p14:creationId xmlns:p14="http://schemas.microsoft.com/office/powerpoint/2010/main" val="177766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7037" y="1244668"/>
            <a:ext cx="7313605" cy="2806922"/>
          </a:xfrm>
        </p:spPr>
        <p:txBody>
          <a:bodyPr/>
          <a:lstStyle/>
          <a:p>
            <a:pPr marL="0" indent="0">
              <a:buNone/>
            </a:pPr>
            <a:r>
              <a:rPr lang="en-US" dirty="0"/>
              <a:t>Who:</a:t>
            </a:r>
          </a:p>
          <a:p>
            <a:pPr marL="0" indent="0">
              <a:buNone/>
            </a:pPr>
            <a:r>
              <a:rPr lang="en-US" sz="2400" dirty="0"/>
              <a:t>This certification exam is targeted towards data management professionals, data architects, data scientists, and data developers who design big data analytics solutions on Microsoft Azure. Candidates for this exam will have relevant work experience in big data analytics solutions. </a:t>
            </a:r>
          </a:p>
        </p:txBody>
      </p:sp>
      <p:sp>
        <p:nvSpPr>
          <p:cNvPr id="17" name="Title 16"/>
          <p:cNvSpPr>
            <a:spLocks noGrp="1"/>
          </p:cNvSpPr>
          <p:nvPr>
            <p:ph type="title"/>
          </p:nvPr>
        </p:nvSpPr>
        <p:spPr>
          <a:xfrm>
            <a:off x="273456" y="144462"/>
            <a:ext cx="11889564" cy="917575"/>
          </a:xfrm>
        </p:spPr>
        <p:txBody>
          <a:bodyPr/>
          <a:lstStyle/>
          <a:p>
            <a:r>
              <a:rPr lang="en-US" dirty="0"/>
              <a:t>Let’s Start at 40,000 feet</a:t>
            </a:r>
          </a:p>
        </p:txBody>
      </p:sp>
      <p:pic>
        <p:nvPicPr>
          <p:cNvPr id="5" name="Picture 4"/>
          <p:cNvPicPr>
            <a:picLocks noChangeAspect="1"/>
          </p:cNvPicPr>
          <p:nvPr/>
        </p:nvPicPr>
        <p:blipFill>
          <a:blip r:embed="rId3"/>
          <a:stretch>
            <a:fillRect/>
          </a:stretch>
        </p:blipFill>
        <p:spPr>
          <a:xfrm>
            <a:off x="7740642" y="295274"/>
            <a:ext cx="4270310" cy="3317750"/>
          </a:xfrm>
          <a:prstGeom prst="rect">
            <a:avLst/>
          </a:prstGeom>
        </p:spPr>
      </p:pic>
      <p:sp>
        <p:nvSpPr>
          <p:cNvPr id="2" name="Rectangle 1"/>
          <p:cNvSpPr/>
          <p:nvPr/>
        </p:nvSpPr>
        <p:spPr>
          <a:xfrm>
            <a:off x="1112837" y="4234221"/>
            <a:ext cx="6902450" cy="2456057"/>
          </a:xfrm>
          <a:prstGeom prst="rect">
            <a:avLst/>
          </a:prstGeom>
        </p:spPr>
        <p:txBody>
          <a:bodyPr wrap="square">
            <a:spAutoFit/>
          </a:bodyPr>
          <a:lstStyle/>
          <a:p>
            <a:pPr marL="584200" lvl="1" indent="-241300">
              <a:lnSpc>
                <a:spcPct val="90000"/>
              </a:lnSpc>
              <a:spcBef>
                <a:spcPct val="20000"/>
              </a:spcBef>
              <a:buClr>
                <a:srgbClr val="FFFFFF"/>
              </a:buClr>
              <a:buSzPct val="90000"/>
              <a:buFont typeface="Wingdings" panose="05000000000000000000" pitchFamily="2" charset="2"/>
              <a:buChar char="§"/>
            </a:pPr>
            <a:r>
              <a:rPr lang="en-US" sz="2400" dirty="0">
                <a:gradFill>
                  <a:gsLst>
                    <a:gs pos="1250">
                      <a:srgbClr val="FFFFFF"/>
                    </a:gs>
                    <a:gs pos="100000">
                      <a:srgbClr val="FFFFFF"/>
                    </a:gs>
                  </a:gsLst>
                  <a:lin ang="5400000" scaled="0"/>
                </a:gradFill>
              </a:rPr>
              <a:t>Architects		</a:t>
            </a:r>
          </a:p>
          <a:p>
            <a:pPr marL="584200" lvl="1" indent="-241300">
              <a:lnSpc>
                <a:spcPct val="90000"/>
              </a:lnSpc>
              <a:spcBef>
                <a:spcPct val="20000"/>
              </a:spcBef>
              <a:buClr>
                <a:srgbClr val="FFFFFF"/>
              </a:buClr>
              <a:buSzPct val="90000"/>
              <a:buFont typeface="Wingdings" panose="05000000000000000000" pitchFamily="2" charset="2"/>
              <a:buChar char="§"/>
            </a:pPr>
            <a:r>
              <a:rPr lang="en-US" sz="2400" dirty="0">
                <a:gradFill>
                  <a:gsLst>
                    <a:gs pos="1250">
                      <a:srgbClr val="FFFFFF"/>
                    </a:gs>
                    <a:gs pos="100000">
                      <a:srgbClr val="FFFFFF"/>
                    </a:gs>
                  </a:gsLst>
                  <a:lin ang="5400000" scaled="0"/>
                </a:gradFill>
              </a:rPr>
              <a:t>Consultants</a:t>
            </a:r>
          </a:p>
          <a:p>
            <a:pPr marL="584200" lvl="1" indent="-241300">
              <a:lnSpc>
                <a:spcPct val="90000"/>
              </a:lnSpc>
              <a:spcBef>
                <a:spcPct val="20000"/>
              </a:spcBef>
              <a:buClr>
                <a:srgbClr val="FFFFFF"/>
              </a:buClr>
              <a:buSzPct val="90000"/>
              <a:buFont typeface="Wingdings" panose="05000000000000000000" pitchFamily="2" charset="2"/>
              <a:buChar char="§"/>
            </a:pPr>
            <a:r>
              <a:rPr lang="en-US" sz="2400" dirty="0">
                <a:gradFill>
                  <a:gsLst>
                    <a:gs pos="1250">
                      <a:srgbClr val="FFFFFF"/>
                    </a:gs>
                    <a:gs pos="100000">
                      <a:srgbClr val="FFFFFF"/>
                    </a:gs>
                  </a:gsLst>
                  <a:lin ang="5400000" scaled="0"/>
                </a:gradFill>
              </a:rPr>
              <a:t>PFEs</a:t>
            </a:r>
          </a:p>
          <a:p>
            <a:pPr marL="584200" lvl="1" indent="-241300">
              <a:lnSpc>
                <a:spcPct val="90000"/>
              </a:lnSpc>
              <a:spcBef>
                <a:spcPct val="20000"/>
              </a:spcBef>
              <a:buClr>
                <a:srgbClr val="FFFFFF"/>
              </a:buClr>
              <a:buSzPct val="90000"/>
              <a:buFont typeface="Wingdings" panose="05000000000000000000" pitchFamily="2" charset="2"/>
              <a:buChar char="§"/>
            </a:pPr>
            <a:r>
              <a:rPr lang="en-US" sz="2400" dirty="0">
                <a:gradFill>
                  <a:gsLst>
                    <a:gs pos="1250">
                      <a:srgbClr val="FFFFFF"/>
                    </a:gs>
                    <a:gs pos="100000">
                      <a:srgbClr val="FFFFFF"/>
                    </a:gs>
                  </a:gsLst>
                  <a:lin ang="5400000" scaled="0"/>
                </a:gradFill>
              </a:rPr>
              <a:t>TAMS</a:t>
            </a:r>
          </a:p>
          <a:p>
            <a:pPr marL="584200" lvl="1" indent="-241300">
              <a:lnSpc>
                <a:spcPct val="90000"/>
              </a:lnSpc>
              <a:spcBef>
                <a:spcPct val="20000"/>
              </a:spcBef>
              <a:buClr>
                <a:srgbClr val="FFFFFF"/>
              </a:buClr>
              <a:buSzPct val="90000"/>
              <a:buFont typeface="Wingdings" panose="05000000000000000000" pitchFamily="2" charset="2"/>
              <a:buChar char="§"/>
            </a:pPr>
            <a:r>
              <a:rPr lang="en-US" sz="2400" dirty="0">
                <a:gradFill>
                  <a:gsLst>
                    <a:gs pos="1250">
                      <a:srgbClr val="FFFFFF"/>
                    </a:gs>
                    <a:gs pos="100000">
                      <a:srgbClr val="FFFFFF"/>
                    </a:gs>
                  </a:gsLst>
                  <a:lin ang="5400000" scaled="0"/>
                </a:gradFill>
              </a:rPr>
              <a:t>TSPs</a:t>
            </a:r>
          </a:p>
          <a:p>
            <a:pPr marL="584200" lvl="1" indent="-241300">
              <a:lnSpc>
                <a:spcPct val="90000"/>
              </a:lnSpc>
              <a:spcBef>
                <a:spcPct val="20000"/>
              </a:spcBef>
              <a:buClr>
                <a:srgbClr val="FFFFFF"/>
              </a:buClr>
              <a:buSzPct val="90000"/>
              <a:buFont typeface="Wingdings" panose="05000000000000000000" pitchFamily="2" charset="2"/>
              <a:buChar char="§"/>
            </a:pPr>
            <a:r>
              <a:rPr lang="en-US" sz="2400" dirty="0">
                <a:gradFill>
                  <a:gsLst>
                    <a:gs pos="1250">
                      <a:srgbClr val="FFFFFF"/>
                    </a:gs>
                    <a:gs pos="100000">
                      <a:srgbClr val="FFFFFF"/>
                    </a:gs>
                  </a:gsLst>
                  <a:lin ang="5400000" scaled="0"/>
                </a:gradFill>
              </a:rPr>
              <a:t>CSAs</a:t>
            </a:r>
          </a:p>
        </p:txBody>
      </p:sp>
    </p:spTree>
    <p:extLst>
      <p:ext uri="{BB962C8B-B14F-4D97-AF65-F5344CB8AC3E}">
        <p14:creationId xmlns:p14="http://schemas.microsoft.com/office/powerpoint/2010/main" val="191366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125663"/>
            <a:ext cx="11887200" cy="1831975"/>
          </a:xfrm>
        </p:spPr>
        <p:txBody>
          <a:bodyPr/>
          <a:lstStyle/>
          <a:p>
            <a:r>
              <a:rPr lang="en-US" dirty="0"/>
              <a:t>Design big data real-time processing solutions</a:t>
            </a:r>
          </a:p>
        </p:txBody>
      </p:sp>
    </p:spTree>
    <p:extLst>
      <p:ext uri="{BB962C8B-B14F-4D97-AF65-F5344CB8AC3E}">
        <p14:creationId xmlns:p14="http://schemas.microsoft.com/office/powerpoint/2010/main" val="217725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Storm</a:t>
            </a:r>
          </a:p>
        </p:txBody>
      </p:sp>
      <p:sp>
        <p:nvSpPr>
          <p:cNvPr id="6" name="Text Placeholder 5"/>
          <p:cNvSpPr>
            <a:spLocks noGrp="1"/>
          </p:cNvSpPr>
          <p:nvPr>
            <p:ph type="body" sz="quarter" idx="4294967295"/>
          </p:nvPr>
        </p:nvSpPr>
        <p:spPr>
          <a:xfrm>
            <a:off x="823335" y="1212849"/>
            <a:ext cx="11613139" cy="9430274"/>
          </a:xfrm>
          <a:prstGeom prst="rect">
            <a:avLst/>
          </a:prstGeom>
        </p:spPr>
        <p:txBody>
          <a:bodyPr/>
          <a:lstStyle/>
          <a:p>
            <a:pPr marL="371475" lvl="1" indent="-342900">
              <a:buFont typeface="Arial" panose="020B0604020202020204" pitchFamily="34" charset="0"/>
              <a:buChar char="•"/>
            </a:pPr>
            <a:r>
              <a:rPr lang="en-US" sz="3200" dirty="0"/>
              <a:t>‘Real-time’ Analytics</a:t>
            </a:r>
          </a:p>
          <a:p>
            <a:pPr marL="371475" lvl="1" indent="-342900">
              <a:buFont typeface="Arial" panose="020B0604020202020204" pitchFamily="34" charset="0"/>
              <a:buChar char="•"/>
            </a:pPr>
            <a:r>
              <a:rPr lang="en-US" sz="3200" dirty="0"/>
              <a:t>Streaming</a:t>
            </a:r>
          </a:p>
          <a:p>
            <a:pPr marL="371475" lvl="1" indent="-342900">
              <a:buFont typeface="Arial" panose="020B0604020202020204" pitchFamily="34" charset="0"/>
              <a:buChar char="•"/>
            </a:pPr>
            <a:r>
              <a:rPr lang="en-US" sz="3200" dirty="0"/>
              <a:t>Queues (Kafka, Azure Service Bus queues, Event Hub)</a:t>
            </a:r>
          </a:p>
          <a:p>
            <a:pPr marL="371475" lvl="1" indent="-342900">
              <a:buFont typeface="Arial" panose="020B0604020202020204" pitchFamily="34" charset="0"/>
              <a:buChar char="•"/>
            </a:pPr>
            <a:endParaRPr lang="en-US" sz="3200" dirty="0"/>
          </a:p>
          <a:p>
            <a:pPr marL="371475" lvl="1" indent="-342900">
              <a:buFont typeface="Arial" panose="020B0604020202020204" pitchFamily="34" charset="0"/>
              <a:buChar char="•"/>
            </a:pPr>
            <a:r>
              <a:rPr lang="en-US" sz="3200" dirty="0"/>
              <a:t>Scenarios:</a:t>
            </a:r>
          </a:p>
          <a:p>
            <a:pPr marL="819150" lvl="3" indent="-342900">
              <a:buFont typeface="Arial" panose="020B0604020202020204" pitchFamily="34" charset="0"/>
              <a:buChar char="•"/>
            </a:pPr>
            <a:r>
              <a:rPr lang="en-US" sz="2800" dirty="0" err="1"/>
              <a:t>IoT</a:t>
            </a:r>
            <a:endParaRPr lang="en-US" sz="2800" dirty="0"/>
          </a:p>
          <a:p>
            <a:pPr marL="819150" lvl="3" indent="-342900">
              <a:buFont typeface="Arial" panose="020B0604020202020204" pitchFamily="34" charset="0"/>
              <a:buChar char="•"/>
            </a:pPr>
            <a:r>
              <a:rPr lang="en-US" sz="2800" dirty="0"/>
              <a:t>Fraud Detection</a:t>
            </a:r>
          </a:p>
          <a:p>
            <a:pPr marL="819150" lvl="3" indent="-342900">
              <a:buFont typeface="Arial" panose="020B0604020202020204" pitchFamily="34" charset="0"/>
              <a:buChar char="•"/>
            </a:pPr>
            <a:r>
              <a:rPr lang="en-US" sz="2800" dirty="0"/>
              <a:t>Social analytics</a:t>
            </a:r>
          </a:p>
          <a:p>
            <a:pPr marL="819150" lvl="3" indent="-342900">
              <a:buFont typeface="Arial" panose="020B0604020202020204" pitchFamily="34" charset="0"/>
              <a:buChar char="•"/>
            </a:pPr>
            <a:r>
              <a:rPr lang="en-US" sz="2800" dirty="0"/>
              <a:t>ETL</a:t>
            </a:r>
          </a:p>
          <a:p>
            <a:pPr marL="819150" lvl="3" indent="-342900">
              <a:buFont typeface="Arial" panose="020B0604020202020204" pitchFamily="34" charset="0"/>
              <a:buChar char="•"/>
            </a:pPr>
            <a:r>
              <a:rPr lang="en-US" sz="2800" dirty="0"/>
              <a:t>Network Monitoring</a:t>
            </a:r>
          </a:p>
          <a:p>
            <a:pPr marL="819150" lvl="3" indent="-342900">
              <a:buFont typeface="Arial" panose="020B0604020202020204" pitchFamily="34" charset="0"/>
              <a:buChar char="•"/>
            </a:pPr>
            <a:r>
              <a:rPr lang="en-US" sz="2800" dirty="0"/>
              <a:t>Mobile</a:t>
            </a:r>
          </a:p>
          <a:p>
            <a:pPr marL="371475" lvl="1" indent="-342900">
              <a:buFont typeface="Arial" panose="020B0604020202020204" pitchFamily="34" charset="0"/>
              <a:buChar char="•"/>
            </a:pPr>
            <a:endParaRPr lang="en-US" sz="3200" dirty="0"/>
          </a:p>
          <a:p>
            <a:pPr marL="371475" lvl="1" indent="-342900">
              <a:buFont typeface="Arial" panose="020B0604020202020204" pitchFamily="34" charset="0"/>
              <a:buChar char="•"/>
            </a:pPr>
            <a:endParaRPr lang="en-US" sz="3200" dirty="0"/>
          </a:p>
          <a:p>
            <a:pPr marL="571500" indent="-571500">
              <a:buFont typeface="Arial" panose="020B0604020202020204" pitchFamily="34" charset="0"/>
              <a:buChar char="•"/>
            </a:pPr>
            <a:endParaRPr lang="en-US" dirty="0"/>
          </a:p>
          <a:p>
            <a:endParaRPr lang="en-US" dirty="0"/>
          </a:p>
          <a:p>
            <a:endParaRPr lang="en-US" dirty="0"/>
          </a:p>
          <a:p>
            <a:pPr lvl="1"/>
            <a:r>
              <a:rPr lang="en-US" dirty="0"/>
              <a:t> </a:t>
            </a:r>
          </a:p>
          <a:p>
            <a:pPr lvl="1"/>
            <a:endParaRPr lang="en-US" dirty="0"/>
          </a:p>
        </p:txBody>
      </p:sp>
    </p:spTree>
    <p:extLst>
      <p:ext uri="{BB962C8B-B14F-4D97-AF65-F5344CB8AC3E}">
        <p14:creationId xmlns:p14="http://schemas.microsoft.com/office/powerpoint/2010/main" val="4209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Design and Provision Compute Resources</a:t>
            </a:r>
          </a:p>
        </p:txBody>
      </p:sp>
      <p:sp>
        <p:nvSpPr>
          <p:cNvPr id="6" name="Text Placeholder 5"/>
          <p:cNvSpPr>
            <a:spLocks noGrp="1"/>
          </p:cNvSpPr>
          <p:nvPr>
            <p:ph type="body" sz="quarter" idx="4294967295"/>
          </p:nvPr>
        </p:nvSpPr>
        <p:spPr>
          <a:xfrm>
            <a:off x="366141" y="1259126"/>
            <a:ext cx="11521314" cy="4487382"/>
          </a:xfrm>
          <a:prstGeom prst="rect">
            <a:avLst/>
          </a:prstGeom>
        </p:spPr>
        <p:txBody>
          <a:bodyPr/>
          <a:lstStyle/>
          <a:p>
            <a:pPr marL="371475" lvl="1" indent="-342900">
              <a:buFont typeface="Arial" panose="020B0604020202020204" pitchFamily="34" charset="0"/>
              <a:buChar char="•"/>
            </a:pPr>
            <a:r>
              <a:rPr lang="en-US" sz="3200" dirty="0"/>
              <a:t>Stream analytics, storm, event hub</a:t>
            </a:r>
          </a:p>
          <a:p>
            <a:pPr marL="371475" lvl="1" indent="-342900">
              <a:buFont typeface="Arial" panose="020B0604020202020204" pitchFamily="34" charset="0"/>
              <a:buChar char="•"/>
            </a:pPr>
            <a:r>
              <a:rPr lang="en-US" sz="3200" dirty="0"/>
              <a:t>RT Event processing</a:t>
            </a:r>
          </a:p>
          <a:p>
            <a:pPr marL="371475" lvl="1" indent="-342900">
              <a:buFont typeface="Arial" panose="020B0604020202020204" pitchFamily="34" charset="0"/>
              <a:buChar char="•"/>
            </a:pPr>
            <a:r>
              <a:rPr lang="en-US" sz="3200" dirty="0"/>
              <a:t>RT Event storage</a:t>
            </a:r>
          </a:p>
          <a:p>
            <a:pPr marL="371475" lvl="1" indent="-342900">
              <a:buFont typeface="Arial" panose="020B0604020202020204" pitchFamily="34" charset="0"/>
              <a:buChar char="•"/>
            </a:pPr>
            <a:r>
              <a:rPr lang="en-US" sz="3200" dirty="0"/>
              <a:t>Configuring Cluster Size</a:t>
            </a:r>
          </a:p>
          <a:p>
            <a:pPr marL="371475" lvl="1" indent="-342900">
              <a:buFont typeface="Arial" panose="020B0604020202020204" pitchFamily="34" charset="0"/>
              <a:buChar char="•"/>
            </a:pPr>
            <a:r>
              <a:rPr lang="en-US" sz="3200" dirty="0"/>
              <a:t>Resource Assignment</a:t>
            </a:r>
          </a:p>
          <a:p>
            <a:pPr marL="371475" lvl="1" indent="-342900">
              <a:buFont typeface="Arial" panose="020B0604020202020204" pitchFamily="34" charset="0"/>
              <a:buChar char="•"/>
            </a:pPr>
            <a:endParaRPr lang="en-US" dirty="0"/>
          </a:p>
          <a:p>
            <a:endParaRPr lang="en-US" dirty="0"/>
          </a:p>
          <a:p>
            <a:pPr lvl="1"/>
            <a:r>
              <a:rPr lang="en-US" dirty="0"/>
              <a:t> </a:t>
            </a:r>
          </a:p>
          <a:p>
            <a:pPr lvl="1"/>
            <a:endParaRPr lang="en-US" dirty="0"/>
          </a:p>
        </p:txBody>
      </p:sp>
    </p:spTree>
    <p:extLst>
      <p:ext uri="{BB962C8B-B14F-4D97-AF65-F5344CB8AC3E}">
        <p14:creationId xmlns:p14="http://schemas.microsoft.com/office/powerpoint/2010/main" val="191312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architecture</a:t>
            </a:r>
          </a:p>
        </p:txBody>
      </p:sp>
      <p:sp>
        <p:nvSpPr>
          <p:cNvPr id="3" name="Text Placeholder 2"/>
          <p:cNvSpPr>
            <a:spLocks noGrp="1"/>
          </p:cNvSpPr>
          <p:nvPr>
            <p:ph sz="quarter" idx="10"/>
          </p:nvPr>
        </p:nvSpPr>
        <p:spPr>
          <a:xfrm>
            <a:off x="274638" y="1697062"/>
            <a:ext cx="10972800" cy="1357295"/>
          </a:xfrm>
        </p:spPr>
        <p:txBody>
          <a:bodyPr/>
          <a:lstStyle/>
          <a:p>
            <a:r>
              <a:rPr lang="en-US" dirty="0"/>
              <a:t>Key Principles of the Lambda Architecture</a:t>
            </a:r>
          </a:p>
          <a:p>
            <a:pPr lvl="1"/>
            <a:r>
              <a:rPr lang="en-US" dirty="0"/>
              <a:t>Complexity is hard to scale, keep things simple and easy to reason about</a:t>
            </a:r>
          </a:p>
          <a:p>
            <a:pPr lvl="1"/>
            <a:r>
              <a:rPr lang="en-US" dirty="0"/>
              <a:t>Human fault tolerance</a:t>
            </a:r>
          </a:p>
        </p:txBody>
      </p:sp>
      <p:sp>
        <p:nvSpPr>
          <p:cNvPr id="4" name="Rectangle 3"/>
          <p:cNvSpPr/>
          <p:nvPr/>
        </p:nvSpPr>
        <p:spPr bwMode="auto">
          <a:xfrm>
            <a:off x="1097653" y="4411652"/>
            <a:ext cx="6857925" cy="15544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Following slides are taken from a Cloud Platform University deck on azure analytics presented by Felipe Andrade, TSP</a:t>
            </a:r>
          </a:p>
        </p:txBody>
      </p:sp>
    </p:spTree>
    <p:extLst>
      <p:ext uri="{BB962C8B-B14F-4D97-AF65-F5344CB8AC3E}">
        <p14:creationId xmlns:p14="http://schemas.microsoft.com/office/powerpoint/2010/main" val="19502875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463409" y="2948627"/>
            <a:ext cx="4480511" cy="1988447"/>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spcBef>
                <a:spcPct val="0"/>
              </a:spcBef>
              <a:spcAft>
                <a:spcPct val="0"/>
              </a:spcAft>
              <a:defRPr/>
            </a:pPr>
            <a:r>
              <a:rPr lang="en-US" sz="2000" kern="0" dirty="0">
                <a:solidFill>
                  <a:srgbClr val="0078D7"/>
                </a:solidFill>
              </a:rPr>
              <a:t>Batch Layer</a:t>
            </a:r>
          </a:p>
        </p:txBody>
      </p:sp>
      <p:sp>
        <p:nvSpPr>
          <p:cNvPr id="17" name="Title 16"/>
          <p:cNvSpPr>
            <a:spLocks noGrp="1"/>
          </p:cNvSpPr>
          <p:nvPr>
            <p:ph type="title" idx="4294967295"/>
          </p:nvPr>
        </p:nvSpPr>
        <p:spPr>
          <a:xfrm>
            <a:off x="547688" y="295275"/>
            <a:ext cx="11888787" cy="917575"/>
          </a:xfrm>
        </p:spPr>
        <p:txBody>
          <a:bodyPr/>
          <a:lstStyle/>
          <a:p>
            <a:r>
              <a:rPr lang="en-US" dirty="0"/>
              <a:t>Lambda Architecture</a:t>
            </a:r>
          </a:p>
        </p:txBody>
      </p:sp>
      <p:sp>
        <p:nvSpPr>
          <p:cNvPr id="6" name="Text Placeholder 5"/>
          <p:cNvSpPr>
            <a:spLocks noGrp="1"/>
          </p:cNvSpPr>
          <p:nvPr>
            <p:ph type="body" sz="quarter" idx="4294967295"/>
          </p:nvPr>
        </p:nvSpPr>
        <p:spPr>
          <a:xfrm>
            <a:off x="0" y="1258888"/>
            <a:ext cx="11520488" cy="1598612"/>
          </a:xfrm>
        </p:spPr>
        <p:txBody>
          <a:bodyPr/>
          <a:lstStyle/>
          <a:p>
            <a:pPr lvl="1"/>
            <a:r>
              <a:rPr lang="en-US" sz="3200" dirty="0"/>
              <a:t>Architecture that is meant to be generic, fault tolerant  and outwardly scalable to support a wide range of workloads and use cases.</a:t>
            </a:r>
          </a:p>
          <a:p>
            <a:pPr marL="371475" lvl="1" indent="-342900">
              <a:buFont typeface="Arial" panose="020B0604020202020204" pitchFamily="34" charset="0"/>
              <a:buChar char="•"/>
            </a:pPr>
            <a:endParaRPr lang="en-US" dirty="0"/>
          </a:p>
          <a:p>
            <a:endParaRPr lang="en-US" dirty="0"/>
          </a:p>
          <a:p>
            <a:pPr lvl="1"/>
            <a:r>
              <a:rPr lang="en-US" dirty="0"/>
              <a:t> </a:t>
            </a:r>
          </a:p>
          <a:p>
            <a:pPr lvl="1"/>
            <a:endParaRPr lang="en-US" dirty="0"/>
          </a:p>
        </p:txBody>
      </p:sp>
      <p:sp>
        <p:nvSpPr>
          <p:cNvPr id="2" name="Oval 1"/>
          <p:cNvSpPr/>
          <p:nvPr/>
        </p:nvSpPr>
        <p:spPr bwMode="auto">
          <a:xfrm>
            <a:off x="274639" y="4137335"/>
            <a:ext cx="1097268" cy="1097268"/>
          </a:xfrm>
          <a:prstGeom prst="ellipse">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Data</a:t>
            </a:r>
          </a:p>
        </p:txBody>
      </p:sp>
      <p:sp>
        <p:nvSpPr>
          <p:cNvPr id="3" name="Flowchart: Magnetic Disk 2"/>
          <p:cNvSpPr/>
          <p:nvPr/>
        </p:nvSpPr>
        <p:spPr bwMode="auto">
          <a:xfrm>
            <a:off x="2286360" y="3405823"/>
            <a:ext cx="1645902" cy="1122152"/>
          </a:xfrm>
          <a:prstGeom prst="flowChartMagneticDisk">
            <a:avLst/>
          </a:prstGeom>
          <a:solidFill>
            <a:schemeClr val="accent3"/>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Master dataset</a:t>
            </a:r>
          </a:p>
        </p:txBody>
      </p:sp>
      <p:sp>
        <p:nvSpPr>
          <p:cNvPr id="7" name="Rectangle 6"/>
          <p:cNvSpPr/>
          <p:nvPr/>
        </p:nvSpPr>
        <p:spPr bwMode="auto">
          <a:xfrm>
            <a:off x="6253002" y="2948628"/>
            <a:ext cx="3988552" cy="2011657"/>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spcBef>
                <a:spcPct val="0"/>
              </a:spcBef>
              <a:spcAft>
                <a:spcPct val="0"/>
              </a:spcAft>
              <a:defRPr/>
            </a:pPr>
            <a:r>
              <a:rPr lang="en-US" sz="2000" kern="0" dirty="0">
                <a:solidFill>
                  <a:srgbClr val="0078D7"/>
                </a:solidFill>
              </a:rPr>
              <a:t>Serving Layer</a:t>
            </a:r>
          </a:p>
        </p:txBody>
      </p:sp>
      <p:sp>
        <p:nvSpPr>
          <p:cNvPr id="5" name="Flowchart: Document 4"/>
          <p:cNvSpPr/>
          <p:nvPr/>
        </p:nvSpPr>
        <p:spPr bwMode="auto">
          <a:xfrm>
            <a:off x="6692815" y="3497262"/>
            <a:ext cx="914390" cy="640073"/>
          </a:xfrm>
          <a:prstGeom prst="flowChartDocument">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
        <p:nvSpPr>
          <p:cNvPr id="9" name="Flowchart: Document 8"/>
          <p:cNvSpPr/>
          <p:nvPr/>
        </p:nvSpPr>
        <p:spPr bwMode="auto">
          <a:xfrm>
            <a:off x="6692815" y="4297002"/>
            <a:ext cx="914390" cy="640073"/>
          </a:xfrm>
          <a:prstGeom prst="flowChartDocument">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
        <p:nvSpPr>
          <p:cNvPr id="10" name="Rectangle 9"/>
          <p:cNvSpPr/>
          <p:nvPr/>
        </p:nvSpPr>
        <p:spPr bwMode="auto">
          <a:xfrm>
            <a:off x="2286360" y="5051724"/>
            <a:ext cx="6977702" cy="1687569"/>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defTabSz="932472" fontAlgn="base">
              <a:spcBef>
                <a:spcPct val="0"/>
              </a:spcBef>
              <a:spcAft>
                <a:spcPct val="0"/>
              </a:spcAft>
              <a:defRPr/>
            </a:pPr>
            <a:r>
              <a:rPr lang="en-US" sz="2000" kern="0" dirty="0">
                <a:solidFill>
                  <a:srgbClr val="0078D7"/>
                </a:solidFill>
              </a:rPr>
              <a:t>Speed Layer</a:t>
            </a:r>
          </a:p>
        </p:txBody>
      </p:sp>
      <p:sp>
        <p:nvSpPr>
          <p:cNvPr id="11" name="Flowchart: Document 10"/>
          <p:cNvSpPr/>
          <p:nvPr/>
        </p:nvSpPr>
        <p:spPr bwMode="auto">
          <a:xfrm>
            <a:off x="3932262" y="5575471"/>
            <a:ext cx="914390" cy="640073"/>
          </a:xfrm>
          <a:prstGeom prst="flowChartDocument">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
        <p:nvSpPr>
          <p:cNvPr id="12" name="Flowchart: Document 11"/>
          <p:cNvSpPr/>
          <p:nvPr/>
        </p:nvSpPr>
        <p:spPr bwMode="auto">
          <a:xfrm>
            <a:off x="5486725" y="5548113"/>
            <a:ext cx="914390" cy="640073"/>
          </a:xfrm>
          <a:prstGeom prst="flowChartDocument">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5315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architecture</a:t>
            </a:r>
          </a:p>
        </p:txBody>
      </p:sp>
      <p:sp>
        <p:nvSpPr>
          <p:cNvPr id="3" name="Text Placeholder 2"/>
          <p:cNvSpPr>
            <a:spLocks noGrp="1"/>
          </p:cNvSpPr>
          <p:nvPr>
            <p:ph sz="quarter" idx="10"/>
          </p:nvPr>
        </p:nvSpPr>
        <p:spPr>
          <a:xfrm>
            <a:off x="274638" y="1697062"/>
            <a:ext cx="10972800" cy="5124480"/>
          </a:xfrm>
        </p:spPr>
        <p:txBody>
          <a:bodyPr/>
          <a:lstStyle/>
          <a:p>
            <a:r>
              <a:rPr lang="en-US" dirty="0"/>
              <a:t>Key Principles of Storage</a:t>
            </a:r>
          </a:p>
          <a:p>
            <a:pPr lvl="1"/>
            <a:r>
              <a:rPr lang="en-US" dirty="0"/>
              <a:t>Store all the data in the rawest form possible, this set is the master data set.</a:t>
            </a:r>
          </a:p>
          <a:p>
            <a:pPr lvl="1"/>
            <a:r>
              <a:rPr lang="en-US" dirty="0"/>
              <a:t>The master data set is immutable..</a:t>
            </a:r>
          </a:p>
          <a:p>
            <a:pPr lvl="1"/>
            <a:r>
              <a:rPr lang="en-US" dirty="0"/>
              <a:t>The master data set is fully normalized.</a:t>
            </a:r>
          </a:p>
          <a:p>
            <a:pPr lvl="1"/>
            <a:r>
              <a:rPr lang="en-US" dirty="0"/>
              <a:t>Each piece of data is true in perpetuity—each piece should have timestamp.</a:t>
            </a:r>
          </a:p>
          <a:p>
            <a:pPr lvl="1"/>
            <a:r>
              <a:rPr lang="en-US" dirty="0"/>
              <a:t>Data follows a fact-based model, where each data piece is atomic and timestamped.</a:t>
            </a:r>
          </a:p>
          <a:p>
            <a:pPr lvl="1"/>
            <a:r>
              <a:rPr lang="en-US" dirty="0"/>
              <a:t>Each fact data piece must be distinguishable, adding “nonce” random #’s as need.</a:t>
            </a:r>
          </a:p>
          <a:p>
            <a:pPr lvl="1"/>
            <a:endParaRPr lang="en-US" dirty="0"/>
          </a:p>
          <a:p>
            <a:pPr lvl="1"/>
            <a:endParaRPr lang="en-US" dirty="0"/>
          </a:p>
        </p:txBody>
      </p:sp>
    </p:spTree>
    <p:extLst>
      <p:ext uri="{BB962C8B-B14F-4D97-AF65-F5344CB8AC3E}">
        <p14:creationId xmlns:p14="http://schemas.microsoft.com/office/powerpoint/2010/main" val="193339379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architecture</a:t>
            </a:r>
          </a:p>
        </p:txBody>
      </p:sp>
      <p:sp>
        <p:nvSpPr>
          <p:cNvPr id="3" name="Text Placeholder 2"/>
          <p:cNvSpPr>
            <a:spLocks noGrp="1"/>
          </p:cNvSpPr>
          <p:nvPr>
            <p:ph sz="quarter" idx="10"/>
          </p:nvPr>
        </p:nvSpPr>
        <p:spPr>
          <a:xfrm>
            <a:off x="274638" y="1697062"/>
            <a:ext cx="10972800" cy="3721019"/>
          </a:xfrm>
        </p:spPr>
        <p:txBody>
          <a:bodyPr/>
          <a:lstStyle/>
          <a:p>
            <a:r>
              <a:rPr lang="en-US" dirty="0"/>
              <a:t>Key Principles of Speed</a:t>
            </a:r>
          </a:p>
          <a:p>
            <a:pPr lvl="1"/>
            <a:r>
              <a:rPr lang="en-US" dirty="0"/>
              <a:t>Incremental updating constrained to the Speed Layer—complex implementation.</a:t>
            </a:r>
          </a:p>
          <a:p>
            <a:pPr lvl="1"/>
            <a:r>
              <a:rPr lang="en-US" dirty="0"/>
              <a:t>The Speed Layer trades accuracy for low latency.</a:t>
            </a:r>
          </a:p>
          <a:p>
            <a:pPr lvl="1"/>
            <a:r>
              <a:rPr lang="en-US" dirty="0"/>
              <a:t>The Speed Layer only looks at recent data.</a:t>
            </a:r>
          </a:p>
          <a:p>
            <a:pPr lvl="1"/>
            <a:r>
              <a:rPr lang="en-US" dirty="0"/>
              <a:t>The Speed Layer allows random writes and the results are transient.</a:t>
            </a:r>
          </a:p>
          <a:p>
            <a:pPr marL="3429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80313378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architecture</a:t>
            </a:r>
          </a:p>
        </p:txBody>
      </p:sp>
      <p:sp>
        <p:nvSpPr>
          <p:cNvPr id="3" name="Text Placeholder 2"/>
          <p:cNvSpPr>
            <a:spLocks noGrp="1"/>
          </p:cNvSpPr>
          <p:nvPr>
            <p:ph sz="quarter" idx="10"/>
          </p:nvPr>
        </p:nvSpPr>
        <p:spPr>
          <a:xfrm>
            <a:off x="274638" y="1697062"/>
            <a:ext cx="10972800" cy="5124480"/>
          </a:xfrm>
        </p:spPr>
        <p:txBody>
          <a:bodyPr/>
          <a:lstStyle/>
          <a:p>
            <a:r>
              <a:rPr lang="en-US" dirty="0"/>
              <a:t>Key Principles of Batch</a:t>
            </a:r>
          </a:p>
          <a:p>
            <a:pPr lvl="1"/>
            <a:r>
              <a:rPr lang="en-US" dirty="0"/>
              <a:t>The Batch Layer looks at all data at once.</a:t>
            </a:r>
          </a:p>
          <a:p>
            <a:pPr lvl="1"/>
            <a:r>
              <a:rPr lang="en-US" dirty="0"/>
              <a:t>The Batch Layer will eventually correct the Speed Layer.</a:t>
            </a:r>
          </a:p>
          <a:p>
            <a:pPr lvl="1"/>
            <a:r>
              <a:rPr lang="en-US" dirty="0"/>
              <a:t>The Serving Layer provides denormalized views that are continually produced from the Batch Layer and intended to support random access reads.</a:t>
            </a:r>
          </a:p>
          <a:p>
            <a:pPr lvl="1"/>
            <a:r>
              <a:rPr lang="en-US" dirty="0"/>
              <a:t>The Batch and Serving Layers are Available, but not Consistent in the face of a network Partition (CAP Theorem).</a:t>
            </a:r>
          </a:p>
          <a:p>
            <a:pPr lvl="1"/>
            <a:r>
              <a:rPr lang="en-US" dirty="0"/>
              <a:t>Avoid online compaction (restricted to Speed Layer) and random writes (also restricted to the Speed Layer) to optimize for the read path.</a:t>
            </a:r>
          </a:p>
          <a:p>
            <a:pPr lvl="1"/>
            <a:r>
              <a:rPr lang="en-US" dirty="0"/>
              <a:t>All this enables human fault tolerance- any mistake in generating a view or updating the Speed Layer can be corrected in the next batch run.</a:t>
            </a:r>
          </a:p>
          <a:p>
            <a:pPr lvl="1"/>
            <a:endParaRPr lang="en-US" dirty="0"/>
          </a:p>
          <a:p>
            <a:pPr lvl="1"/>
            <a:endParaRPr lang="en-US" dirty="0"/>
          </a:p>
        </p:txBody>
      </p:sp>
    </p:spTree>
    <p:extLst>
      <p:ext uri="{BB962C8B-B14F-4D97-AF65-F5344CB8AC3E}">
        <p14:creationId xmlns:p14="http://schemas.microsoft.com/office/powerpoint/2010/main" val="28564951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architecture</a:t>
            </a:r>
          </a:p>
        </p:txBody>
      </p:sp>
      <p:sp>
        <p:nvSpPr>
          <p:cNvPr id="3" name="Text Placeholder 2"/>
          <p:cNvSpPr>
            <a:spLocks noGrp="1"/>
          </p:cNvSpPr>
          <p:nvPr>
            <p:ph sz="quarter" idx="10"/>
          </p:nvPr>
        </p:nvSpPr>
        <p:spPr>
          <a:xfrm>
            <a:off x="274638" y="1697062"/>
            <a:ext cx="10972800" cy="2169825"/>
          </a:xfrm>
        </p:spPr>
        <p:txBody>
          <a:bodyPr/>
          <a:lstStyle/>
          <a:p>
            <a:r>
              <a:rPr lang="en-US" dirty="0"/>
              <a:t>Functional Summary</a:t>
            </a:r>
          </a:p>
          <a:p>
            <a:pPr lvl="1"/>
            <a:r>
              <a:rPr lang="en-US" dirty="0"/>
              <a:t>Batch View = function (all data)</a:t>
            </a:r>
          </a:p>
          <a:p>
            <a:pPr lvl="1"/>
            <a:r>
              <a:rPr lang="en-US" dirty="0"/>
              <a:t>Real-time View = function (current real-time view, new data)</a:t>
            </a:r>
          </a:p>
          <a:p>
            <a:pPr lvl="1"/>
            <a:r>
              <a:rPr lang="en-US" dirty="0"/>
              <a:t>Query = function (batch view, real-time view)</a:t>
            </a:r>
          </a:p>
          <a:p>
            <a:pPr lvl="1"/>
            <a:endParaRPr lang="en-US" dirty="0"/>
          </a:p>
        </p:txBody>
      </p:sp>
    </p:spTree>
    <p:extLst>
      <p:ext uri="{BB962C8B-B14F-4D97-AF65-F5344CB8AC3E}">
        <p14:creationId xmlns:p14="http://schemas.microsoft.com/office/powerpoint/2010/main" val="162763561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a:spLocks noChangeAspect="1"/>
          </p:cNvSpPr>
          <p:nvPr/>
        </p:nvSpPr>
        <p:spPr>
          <a:xfrm>
            <a:off x="3132617" y="5692648"/>
            <a:ext cx="1210731" cy="33327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Blob Storage</a:t>
            </a:r>
          </a:p>
        </p:txBody>
      </p:sp>
      <p:sp>
        <p:nvSpPr>
          <p:cNvPr id="2" name="Title 1"/>
          <p:cNvSpPr>
            <a:spLocks noGrp="1"/>
          </p:cNvSpPr>
          <p:nvPr>
            <p:ph type="title"/>
          </p:nvPr>
        </p:nvSpPr>
        <p:spPr/>
        <p:txBody>
          <a:bodyPr/>
          <a:lstStyle/>
          <a:p>
            <a:r>
              <a:rPr lang="en-US"/>
              <a:t>Lambda Architecture </a:t>
            </a:r>
            <a:r>
              <a:rPr lang="en-US" dirty="0"/>
              <a:t>on Azure</a:t>
            </a:r>
          </a:p>
        </p:txBody>
      </p:sp>
      <p:sp>
        <p:nvSpPr>
          <p:cNvPr id="3" name="Text Placeholder 2"/>
          <p:cNvSpPr>
            <a:spLocks noGrp="1"/>
          </p:cNvSpPr>
          <p:nvPr>
            <p:ph sz="quarter" idx="10"/>
          </p:nvPr>
        </p:nvSpPr>
        <p:spPr>
          <a:xfrm>
            <a:off x="274638" y="1697062"/>
            <a:ext cx="10972800" cy="951030"/>
          </a:xfrm>
        </p:spPr>
        <p:txBody>
          <a:bodyPr/>
          <a:lstStyle/>
          <a:p>
            <a:r>
              <a:rPr lang="en-US" dirty="0"/>
              <a:t>Azure provides many options for each layer:</a:t>
            </a:r>
          </a:p>
          <a:p>
            <a:pPr marL="342900" lvl="1" indent="0">
              <a:buNone/>
            </a:pPr>
            <a:endParaRPr lang="en-US" dirty="0"/>
          </a:p>
        </p:txBody>
      </p:sp>
      <p:sp>
        <p:nvSpPr>
          <p:cNvPr id="4" name="Rectangle 3"/>
          <p:cNvSpPr/>
          <p:nvPr/>
        </p:nvSpPr>
        <p:spPr>
          <a:xfrm>
            <a:off x="2264593" y="3645855"/>
            <a:ext cx="135523" cy="123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Rectangle 4"/>
          <p:cNvSpPr/>
          <p:nvPr/>
        </p:nvSpPr>
        <p:spPr>
          <a:xfrm>
            <a:off x="3582774" y="3644287"/>
            <a:ext cx="135523" cy="1231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a:spLocks noChangeAspect="1"/>
          </p:cNvSpPr>
          <p:nvPr/>
        </p:nvSpPr>
        <p:spPr>
          <a:xfrm>
            <a:off x="10426643" y="1803043"/>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Power BI</a:t>
            </a:r>
          </a:p>
        </p:txBody>
      </p:sp>
      <p:sp>
        <p:nvSpPr>
          <p:cNvPr id="7" name="Rectangle 6"/>
          <p:cNvSpPr>
            <a:spLocks noChangeAspect="1"/>
          </p:cNvSpPr>
          <p:nvPr/>
        </p:nvSpPr>
        <p:spPr>
          <a:xfrm>
            <a:off x="10426643" y="2301449"/>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Excel</a:t>
            </a:r>
          </a:p>
        </p:txBody>
      </p:sp>
      <p:sp>
        <p:nvSpPr>
          <p:cNvPr id="9" name="Rectangle 8"/>
          <p:cNvSpPr>
            <a:spLocks noChangeAspect="1"/>
          </p:cNvSpPr>
          <p:nvPr/>
        </p:nvSpPr>
        <p:spPr>
          <a:xfrm>
            <a:off x="10426643" y="3308149"/>
            <a:ext cx="1463126" cy="41974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Custom Apps</a:t>
            </a:r>
          </a:p>
        </p:txBody>
      </p:sp>
      <p:sp>
        <p:nvSpPr>
          <p:cNvPr id="10" name="Rectangle 9"/>
          <p:cNvSpPr>
            <a:spLocks noChangeAspect="1"/>
          </p:cNvSpPr>
          <p:nvPr/>
        </p:nvSpPr>
        <p:spPr>
          <a:xfrm>
            <a:off x="10426643" y="3825211"/>
            <a:ext cx="1463126" cy="41974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Command Line</a:t>
            </a:r>
          </a:p>
        </p:txBody>
      </p:sp>
      <p:sp>
        <p:nvSpPr>
          <p:cNvPr id="11" name="TextBox 10"/>
          <p:cNvSpPr txBox="1"/>
          <p:nvPr/>
        </p:nvSpPr>
        <p:spPr>
          <a:xfrm>
            <a:off x="10358268" y="1533086"/>
            <a:ext cx="1029449"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Analytics Clients</a:t>
            </a:r>
          </a:p>
        </p:txBody>
      </p:sp>
      <p:sp>
        <p:nvSpPr>
          <p:cNvPr id="13" name="Rectangle 12"/>
          <p:cNvSpPr>
            <a:spLocks noChangeAspect="1"/>
          </p:cNvSpPr>
          <p:nvPr/>
        </p:nvSpPr>
        <p:spPr>
          <a:xfrm>
            <a:off x="10426643" y="2804799"/>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ML</a:t>
            </a:r>
          </a:p>
        </p:txBody>
      </p:sp>
      <p:sp>
        <p:nvSpPr>
          <p:cNvPr id="14" name="Rectangle 13"/>
          <p:cNvSpPr>
            <a:spLocks noChangeAspect="1"/>
          </p:cNvSpPr>
          <p:nvPr/>
        </p:nvSpPr>
        <p:spPr>
          <a:xfrm>
            <a:off x="7730560" y="5039194"/>
            <a:ext cx="852519" cy="3849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SQL DW</a:t>
            </a:r>
          </a:p>
        </p:txBody>
      </p:sp>
      <p:sp>
        <p:nvSpPr>
          <p:cNvPr id="16" name="TextBox 15"/>
          <p:cNvSpPr txBox="1"/>
          <p:nvPr/>
        </p:nvSpPr>
        <p:spPr>
          <a:xfrm>
            <a:off x="3799700" y="4739752"/>
            <a:ext cx="964416"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Batch Layer</a:t>
            </a:r>
          </a:p>
        </p:txBody>
      </p:sp>
      <p:sp>
        <p:nvSpPr>
          <p:cNvPr id="17" name="TextBox 16"/>
          <p:cNvSpPr txBox="1"/>
          <p:nvPr/>
        </p:nvSpPr>
        <p:spPr>
          <a:xfrm>
            <a:off x="7654166" y="4739752"/>
            <a:ext cx="1494899"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Batch View Serving Layer</a:t>
            </a:r>
          </a:p>
        </p:txBody>
      </p:sp>
      <p:sp>
        <p:nvSpPr>
          <p:cNvPr id="18" name="TextBox 17"/>
          <p:cNvSpPr txBox="1"/>
          <p:nvPr/>
        </p:nvSpPr>
        <p:spPr>
          <a:xfrm>
            <a:off x="7664858" y="2388211"/>
            <a:ext cx="915874"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Speed Layer</a:t>
            </a:r>
          </a:p>
        </p:txBody>
      </p:sp>
      <p:sp>
        <p:nvSpPr>
          <p:cNvPr id="19" name="Rectangle 18"/>
          <p:cNvSpPr>
            <a:spLocks noChangeAspect="1"/>
          </p:cNvSpPr>
          <p:nvPr/>
        </p:nvSpPr>
        <p:spPr>
          <a:xfrm>
            <a:off x="3523440" y="5312308"/>
            <a:ext cx="1463126" cy="4326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HDFS</a:t>
            </a:r>
          </a:p>
        </p:txBody>
      </p:sp>
      <p:sp>
        <p:nvSpPr>
          <p:cNvPr id="20" name="Rectangle 19"/>
          <p:cNvSpPr>
            <a:spLocks noChangeAspect="1"/>
          </p:cNvSpPr>
          <p:nvPr/>
        </p:nvSpPr>
        <p:spPr>
          <a:xfrm>
            <a:off x="3866942" y="5070113"/>
            <a:ext cx="1210731" cy="33327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Data Lake</a:t>
            </a:r>
          </a:p>
        </p:txBody>
      </p:sp>
      <p:sp>
        <p:nvSpPr>
          <p:cNvPr id="21" name="TextBox 20"/>
          <p:cNvSpPr txBox="1"/>
          <p:nvPr/>
        </p:nvSpPr>
        <p:spPr>
          <a:xfrm>
            <a:off x="372558" y="2907445"/>
            <a:ext cx="607746"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Ingest</a:t>
            </a:r>
          </a:p>
        </p:txBody>
      </p:sp>
      <p:sp>
        <p:nvSpPr>
          <p:cNvPr id="22" name="Rectangle 21"/>
          <p:cNvSpPr>
            <a:spLocks noChangeAspect="1"/>
          </p:cNvSpPr>
          <p:nvPr/>
        </p:nvSpPr>
        <p:spPr>
          <a:xfrm>
            <a:off x="404330" y="3224543"/>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Event Hubs</a:t>
            </a:r>
          </a:p>
        </p:txBody>
      </p:sp>
      <p:sp>
        <p:nvSpPr>
          <p:cNvPr id="23" name="Rectangle 22"/>
          <p:cNvSpPr>
            <a:spLocks noChangeAspect="1"/>
          </p:cNvSpPr>
          <p:nvPr/>
        </p:nvSpPr>
        <p:spPr>
          <a:xfrm>
            <a:off x="2260892" y="3224543"/>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Stream Analytics</a:t>
            </a:r>
          </a:p>
        </p:txBody>
      </p:sp>
      <p:sp>
        <p:nvSpPr>
          <p:cNvPr id="24" name="Rectangle 23"/>
          <p:cNvSpPr>
            <a:spLocks noChangeAspect="1"/>
          </p:cNvSpPr>
          <p:nvPr/>
        </p:nvSpPr>
        <p:spPr>
          <a:xfrm>
            <a:off x="2255171" y="3748923"/>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HDInsight Storm</a:t>
            </a:r>
          </a:p>
        </p:txBody>
      </p:sp>
      <p:sp>
        <p:nvSpPr>
          <p:cNvPr id="25" name="TextBox 24"/>
          <p:cNvSpPr txBox="1"/>
          <p:nvPr/>
        </p:nvSpPr>
        <p:spPr>
          <a:xfrm>
            <a:off x="2164064" y="2916766"/>
            <a:ext cx="1494899"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Stream Processing</a:t>
            </a:r>
          </a:p>
        </p:txBody>
      </p:sp>
      <p:cxnSp>
        <p:nvCxnSpPr>
          <p:cNvPr id="26" name="Elbow Connector 25"/>
          <p:cNvCxnSpPr/>
          <p:nvPr/>
        </p:nvCxnSpPr>
        <p:spPr>
          <a:xfrm>
            <a:off x="3718297" y="3705843"/>
            <a:ext cx="408085" cy="1033909"/>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1" idx="3"/>
            <a:endCxn id="25" idx="0"/>
          </p:cNvCxnSpPr>
          <p:nvPr/>
        </p:nvCxnSpPr>
        <p:spPr>
          <a:xfrm flipV="1">
            <a:off x="980304" y="2916766"/>
            <a:ext cx="1931210" cy="113790"/>
          </a:xfrm>
          <a:prstGeom prst="bentConnector4">
            <a:avLst>
              <a:gd name="adj1" fmla="val 30648"/>
              <a:gd name="adj2" fmla="val 309088"/>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a:spLocks noChangeAspect="1"/>
          </p:cNvSpPr>
          <p:nvPr/>
        </p:nvSpPr>
        <p:spPr>
          <a:xfrm>
            <a:off x="7728213" y="2666869"/>
            <a:ext cx="852519" cy="3849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SQL DB</a:t>
            </a:r>
          </a:p>
        </p:txBody>
      </p:sp>
      <p:sp>
        <p:nvSpPr>
          <p:cNvPr id="30" name="Rectangle 29"/>
          <p:cNvSpPr>
            <a:spLocks noChangeAspect="1"/>
          </p:cNvSpPr>
          <p:nvPr/>
        </p:nvSpPr>
        <p:spPr>
          <a:xfrm>
            <a:off x="7724192" y="3162092"/>
            <a:ext cx="852519" cy="3849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Redis</a:t>
            </a:r>
          </a:p>
        </p:txBody>
      </p:sp>
      <p:cxnSp>
        <p:nvCxnSpPr>
          <p:cNvPr id="31" name="Elbow Connector 30"/>
          <p:cNvCxnSpPr>
            <a:endCxn id="45" idx="1"/>
          </p:cNvCxnSpPr>
          <p:nvPr/>
        </p:nvCxnSpPr>
        <p:spPr>
          <a:xfrm flipV="1">
            <a:off x="3718297" y="2511322"/>
            <a:ext cx="3946561" cy="1194521"/>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50" idx="0"/>
            <a:endCxn id="17" idx="1"/>
          </p:cNvCxnSpPr>
          <p:nvPr/>
        </p:nvCxnSpPr>
        <p:spPr>
          <a:xfrm rot="16200000" flipH="1">
            <a:off x="6701007" y="3909705"/>
            <a:ext cx="563062" cy="1343255"/>
          </a:xfrm>
          <a:prstGeom prst="bentConnector4">
            <a:avLst>
              <a:gd name="adj1" fmla="val -40599"/>
              <a:gd name="adj2" fmla="val 7782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a:spLocks noChangeAspect="1"/>
          </p:cNvSpPr>
          <p:nvPr/>
        </p:nvSpPr>
        <p:spPr>
          <a:xfrm>
            <a:off x="7724191" y="5566735"/>
            <a:ext cx="852519" cy="3849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HBase + Phoenix</a:t>
            </a:r>
          </a:p>
        </p:txBody>
      </p:sp>
      <p:sp>
        <p:nvSpPr>
          <p:cNvPr id="36" name="Rectangle 35"/>
          <p:cNvSpPr>
            <a:spLocks noChangeAspect="1"/>
          </p:cNvSpPr>
          <p:nvPr/>
        </p:nvSpPr>
        <p:spPr>
          <a:xfrm>
            <a:off x="8883839" y="5038152"/>
            <a:ext cx="852519" cy="3849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Search</a:t>
            </a:r>
          </a:p>
        </p:txBody>
      </p:sp>
      <p:cxnSp>
        <p:nvCxnSpPr>
          <p:cNvPr id="37" name="Elbow Connector 36"/>
          <p:cNvCxnSpPr>
            <a:stCxn id="45" idx="3"/>
          </p:cNvCxnSpPr>
          <p:nvPr/>
        </p:nvCxnSpPr>
        <p:spPr>
          <a:xfrm flipV="1">
            <a:off x="8580732" y="1656197"/>
            <a:ext cx="1777536" cy="855125"/>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flipV="1">
            <a:off x="9149065" y="1656197"/>
            <a:ext cx="1209203" cy="3206666"/>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a:spLocks noChangeAspect="1"/>
          </p:cNvSpPr>
          <p:nvPr/>
        </p:nvSpPr>
        <p:spPr>
          <a:xfrm>
            <a:off x="2255171" y="4273304"/>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HDInsight Spark Streaming</a:t>
            </a:r>
          </a:p>
        </p:txBody>
      </p:sp>
      <p:sp>
        <p:nvSpPr>
          <p:cNvPr id="41" name="Rectangle 40"/>
          <p:cNvSpPr>
            <a:spLocks noChangeAspect="1"/>
          </p:cNvSpPr>
          <p:nvPr/>
        </p:nvSpPr>
        <p:spPr>
          <a:xfrm>
            <a:off x="404330" y="3797024"/>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Import/Export Service</a:t>
            </a:r>
          </a:p>
        </p:txBody>
      </p:sp>
      <p:sp>
        <p:nvSpPr>
          <p:cNvPr id="42" name="Rectangle 41"/>
          <p:cNvSpPr>
            <a:spLocks noChangeAspect="1"/>
          </p:cNvSpPr>
          <p:nvPr/>
        </p:nvSpPr>
        <p:spPr>
          <a:xfrm>
            <a:off x="410940" y="4369505"/>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Data Factory</a:t>
            </a:r>
          </a:p>
        </p:txBody>
      </p:sp>
      <p:sp>
        <p:nvSpPr>
          <p:cNvPr id="49" name="Rectangle 48"/>
          <p:cNvSpPr>
            <a:spLocks noChangeAspect="1"/>
          </p:cNvSpPr>
          <p:nvPr/>
        </p:nvSpPr>
        <p:spPr>
          <a:xfrm>
            <a:off x="410940" y="4941987"/>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HDInsight Sqoop</a:t>
            </a:r>
          </a:p>
        </p:txBody>
      </p:sp>
      <p:sp>
        <p:nvSpPr>
          <p:cNvPr id="50" name="TextBox 49"/>
          <p:cNvSpPr txBox="1"/>
          <p:nvPr/>
        </p:nvSpPr>
        <p:spPr>
          <a:xfrm>
            <a:off x="5563461" y="4299801"/>
            <a:ext cx="1494899"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Batch Processing</a:t>
            </a:r>
          </a:p>
        </p:txBody>
      </p:sp>
      <p:sp>
        <p:nvSpPr>
          <p:cNvPr id="51" name="Rectangle 50"/>
          <p:cNvSpPr>
            <a:spLocks noChangeAspect="1"/>
          </p:cNvSpPr>
          <p:nvPr/>
        </p:nvSpPr>
        <p:spPr>
          <a:xfrm>
            <a:off x="5671562" y="4539306"/>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HDInsight (MapReduce, Pig, Tez, Spark)</a:t>
            </a:r>
          </a:p>
        </p:txBody>
      </p:sp>
      <p:sp>
        <p:nvSpPr>
          <p:cNvPr id="52" name="Rectangle 51"/>
          <p:cNvSpPr>
            <a:spLocks noChangeAspect="1"/>
          </p:cNvSpPr>
          <p:nvPr/>
        </p:nvSpPr>
        <p:spPr>
          <a:xfrm>
            <a:off x="5659006" y="5022408"/>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Batch</a:t>
            </a:r>
          </a:p>
        </p:txBody>
      </p:sp>
      <p:sp>
        <p:nvSpPr>
          <p:cNvPr id="53" name="Rectangle 52"/>
          <p:cNvSpPr>
            <a:spLocks noChangeAspect="1"/>
          </p:cNvSpPr>
          <p:nvPr/>
        </p:nvSpPr>
        <p:spPr>
          <a:xfrm>
            <a:off x="5671562" y="5513237"/>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SQL DW</a:t>
            </a:r>
          </a:p>
        </p:txBody>
      </p:sp>
      <p:cxnSp>
        <p:nvCxnSpPr>
          <p:cNvPr id="265" name="Elbow Connector 264"/>
          <p:cNvCxnSpPr>
            <a:stCxn id="16" idx="3"/>
            <a:endCxn id="50" idx="1"/>
          </p:cNvCxnSpPr>
          <p:nvPr/>
        </p:nvCxnSpPr>
        <p:spPr>
          <a:xfrm flipV="1">
            <a:off x="4764116" y="4422912"/>
            <a:ext cx="799345" cy="439951"/>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8" name="Rectangle 267"/>
          <p:cNvSpPr>
            <a:spLocks noChangeAspect="1"/>
          </p:cNvSpPr>
          <p:nvPr/>
        </p:nvSpPr>
        <p:spPr>
          <a:xfrm>
            <a:off x="5659006" y="6004066"/>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ML</a:t>
            </a:r>
          </a:p>
        </p:txBody>
      </p:sp>
      <p:sp>
        <p:nvSpPr>
          <p:cNvPr id="269" name="Rectangle 268"/>
          <p:cNvSpPr>
            <a:spLocks noChangeAspect="1"/>
          </p:cNvSpPr>
          <p:nvPr/>
        </p:nvSpPr>
        <p:spPr>
          <a:xfrm>
            <a:off x="5659006" y="6494895"/>
            <a:ext cx="1463126" cy="4197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Azure Data Factory</a:t>
            </a:r>
          </a:p>
        </p:txBody>
      </p:sp>
      <p:sp>
        <p:nvSpPr>
          <p:cNvPr id="271" name="Rectangle 270"/>
          <p:cNvSpPr>
            <a:spLocks noChangeAspect="1"/>
          </p:cNvSpPr>
          <p:nvPr/>
        </p:nvSpPr>
        <p:spPr>
          <a:xfrm>
            <a:off x="8655746" y="2672801"/>
            <a:ext cx="852519" cy="3849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rPr>
              <a:t>DocDB</a:t>
            </a:r>
          </a:p>
        </p:txBody>
      </p:sp>
    </p:spTree>
    <p:extLst>
      <p:ext uri="{BB962C8B-B14F-4D97-AF65-F5344CB8AC3E}">
        <p14:creationId xmlns:p14="http://schemas.microsoft.com/office/powerpoint/2010/main" val="41795666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403" y="334962"/>
            <a:ext cx="11887200" cy="1181100"/>
          </a:xfrm>
        </p:spPr>
        <p:txBody>
          <a:bodyPr/>
          <a:lstStyle/>
          <a:p>
            <a:r>
              <a:rPr lang="en-US" dirty="0"/>
              <a:t>Data Platform: 70-473 &amp; 70-475</a:t>
            </a:r>
          </a:p>
        </p:txBody>
      </p:sp>
      <p:graphicFrame>
        <p:nvGraphicFramePr>
          <p:cNvPr id="4" name="Table 3"/>
          <p:cNvGraphicFramePr>
            <a:graphicFrameLocks noGrp="1"/>
          </p:cNvGraphicFramePr>
          <p:nvPr>
            <p:extLst/>
          </p:nvPr>
        </p:nvGraphicFramePr>
        <p:xfrm>
          <a:off x="503237" y="1516062"/>
          <a:ext cx="11432366" cy="4831240"/>
        </p:xfrm>
        <a:graphic>
          <a:graphicData uri="http://schemas.openxmlformats.org/drawingml/2006/table">
            <a:tbl>
              <a:tblPr firstRow="1">
                <a:tableStyleId>{5C22544A-7EE6-4342-B048-85BDC9FD1C3A}</a:tableStyleId>
              </a:tblPr>
              <a:tblGrid>
                <a:gridCol w="5105400">
                  <a:extLst>
                    <a:ext uri="{9D8B030D-6E8A-4147-A177-3AD203B41FA5}">
                      <a16:colId xmlns:a16="http://schemas.microsoft.com/office/drawing/2014/main" val="20000"/>
                    </a:ext>
                  </a:extLst>
                </a:gridCol>
                <a:gridCol w="6326966">
                  <a:extLst>
                    <a:ext uri="{9D8B030D-6E8A-4147-A177-3AD203B41FA5}">
                      <a16:colId xmlns:a16="http://schemas.microsoft.com/office/drawing/2014/main" val="20001"/>
                    </a:ext>
                  </a:extLst>
                </a:gridCol>
              </a:tblGrid>
              <a:tr h="551380">
                <a:tc>
                  <a:txBody>
                    <a:bodyPr/>
                    <a:lstStyle/>
                    <a:p>
                      <a:pPr marL="0" marR="0" fontAlgn="t">
                        <a:spcBef>
                          <a:spcPts val="0"/>
                        </a:spcBef>
                        <a:spcAft>
                          <a:spcPts val="0"/>
                        </a:spcAft>
                      </a:pPr>
                      <a:r>
                        <a:rPr lang="en-US" sz="2400" b="1" dirty="0">
                          <a:effectLst/>
                        </a:rPr>
                        <a:t>70-473 Designing and implementing Cloud Data Platform Solutions</a:t>
                      </a:r>
                      <a:endParaRPr lang="en-US" sz="2400" b="1" dirty="0">
                        <a:effectLst/>
                        <a:latin typeface="Calibri" panose="020F0502020204030204" pitchFamily="34" charset="0"/>
                      </a:endParaRPr>
                    </a:p>
                  </a:txBody>
                  <a:tcPr marL="182880" marR="182880" marT="91440" marB="91440"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400" b="1" dirty="0">
                          <a:effectLst/>
                        </a:rPr>
                        <a:t>70-475</a:t>
                      </a:r>
                      <a:r>
                        <a:rPr lang="en-US" sz="2400" b="1" baseline="0" dirty="0">
                          <a:effectLst/>
                        </a:rPr>
                        <a:t> Designing and Implementing Big Data Analytics Solutions</a:t>
                      </a:r>
                      <a:endParaRPr lang="en-US" sz="2400" b="1" dirty="0">
                        <a:effectLst/>
                        <a:latin typeface="Calibri" panose="020F0502020204030204" pitchFamily="34" charset="0"/>
                      </a:endParaRPr>
                    </a:p>
                  </a:txBody>
                  <a:tcPr marL="182880" marR="182880" marT="91440" marB="91440" anchor="ctr">
                    <a:lnL w="9525" cap="flat" cmpd="sng" algn="ctr">
                      <a:solidFill>
                        <a:srgbClr val="FFFFFF"/>
                      </a:solidFill>
                      <a:prstDash val="solid"/>
                      <a:round/>
                      <a:headEnd type="none" w="med" len="med"/>
                      <a:tailEnd type="none" w="med" len="med"/>
                    </a:lnL>
                    <a:lnR w="12700" cmpd="sng">
                      <a:noFill/>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0000"/>
                  </a:ext>
                </a:extLst>
              </a:tr>
              <a:tr h="850542">
                <a:tc>
                  <a:txBody>
                    <a:bodyPr/>
                    <a:lstStyle/>
                    <a:p>
                      <a:pPr marL="0" marR="0" fontAlgn="t">
                        <a:spcBef>
                          <a:spcPts val="0"/>
                        </a:spcBef>
                        <a:spcAft>
                          <a:spcPts val="0"/>
                        </a:spcAft>
                      </a:pPr>
                      <a:r>
                        <a:rPr lang="en-US" sz="2400" kern="1200" dirty="0">
                          <a:solidFill>
                            <a:schemeClr val="dk1"/>
                          </a:solidFill>
                          <a:effectLst/>
                          <a:latin typeface="+mn-lt"/>
                          <a:ea typeface="+mn-ea"/>
                          <a:cs typeface="+mn-cs"/>
                        </a:rPr>
                        <a:t>Design &amp; implement DB solutions</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Big data batch and interactive processing </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1"/>
                  </a:ext>
                </a:extLst>
              </a:tr>
              <a:tr h="850542">
                <a:tc>
                  <a:txBody>
                    <a:bodyPr/>
                    <a:lstStyle/>
                    <a:p>
                      <a:pPr marL="0" marR="0" fontAlgn="t">
                        <a:spcBef>
                          <a:spcPts val="0"/>
                        </a:spcBef>
                        <a:spcAft>
                          <a:spcPts val="0"/>
                        </a:spcAft>
                      </a:pPr>
                      <a:r>
                        <a:rPr lang="en-US" sz="2400" kern="1200" dirty="0">
                          <a:solidFill>
                            <a:schemeClr val="dk1"/>
                          </a:solidFill>
                          <a:effectLst/>
                          <a:latin typeface="+mn-lt"/>
                          <a:ea typeface="+mn-ea"/>
                          <a:cs typeface="+mn-cs"/>
                        </a:rPr>
                        <a:t>Manage DBMS security</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Big data real-time processing</a:t>
                      </a: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2"/>
                  </a:ext>
                </a:extLst>
              </a:tr>
              <a:tr h="935596">
                <a:tc>
                  <a:txBody>
                    <a:bodyPr/>
                    <a:lstStyle/>
                    <a:p>
                      <a:pPr marL="0" marR="0" fontAlgn="t">
                        <a:spcBef>
                          <a:spcPts val="0"/>
                        </a:spcBef>
                        <a:spcAft>
                          <a:spcPts val="0"/>
                        </a:spcAft>
                      </a:pPr>
                      <a:r>
                        <a:rPr lang="en-US" sz="2400" dirty="0">
                          <a:effectLst/>
                        </a:rPr>
                        <a:t>Design for HA,</a:t>
                      </a:r>
                      <a:r>
                        <a:rPr lang="en-US" sz="2400" baseline="0" dirty="0">
                          <a:effectLst/>
                        </a:rPr>
                        <a:t> DR and Scale</a:t>
                      </a:r>
                      <a:endParaRPr lang="en-US" sz="2400" dirty="0">
                        <a:effectLst/>
                        <a:latin typeface="Calibri" panose="020F0502020204030204" pitchFamily="34" charset="0"/>
                      </a:endParaRP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400" dirty="0">
                          <a:effectLst/>
                          <a:latin typeface="+mn-lt"/>
                        </a:rPr>
                        <a:t>Implement Machine</a:t>
                      </a:r>
                      <a:r>
                        <a:rPr lang="en-US" sz="2400" baseline="0" dirty="0">
                          <a:effectLst/>
                          <a:latin typeface="+mn-lt"/>
                        </a:rPr>
                        <a:t> Learning  </a:t>
                      </a:r>
                      <a:endParaRPr lang="en-US" sz="2400" dirty="0">
                        <a:effectLst/>
                        <a:latin typeface="Calibri" panose="020F0502020204030204" pitchFamily="34" charset="0"/>
                      </a:endParaRP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3"/>
                  </a:ext>
                </a:extLst>
              </a:tr>
              <a:tr h="850542">
                <a:tc>
                  <a:txBody>
                    <a:bodyPr/>
                    <a:lstStyle/>
                    <a:p>
                      <a:pPr marL="0" marR="0" algn="l" defTabSz="932742" rtl="0" eaLnBrk="1" fontAlgn="t" latinLnBrk="0" hangingPunct="1">
                        <a:spcBef>
                          <a:spcPts val="0"/>
                        </a:spcBef>
                        <a:spcAft>
                          <a:spcPts val="0"/>
                        </a:spcAft>
                      </a:pPr>
                      <a:r>
                        <a:rPr lang="en-US" sz="2400" kern="1200" dirty="0">
                          <a:solidFill>
                            <a:schemeClr val="dk1"/>
                          </a:solidFill>
                          <a:effectLst/>
                          <a:latin typeface="+mn-lt"/>
                          <a:ea typeface="+mn-ea"/>
                          <a:cs typeface="+mn-cs"/>
                        </a:rPr>
                        <a:t>Monitor and Manage</a:t>
                      </a:r>
                      <a:r>
                        <a:rPr lang="en-US" sz="2400" kern="1200" baseline="0" dirty="0">
                          <a:solidFill>
                            <a:schemeClr val="dk1"/>
                          </a:solidFill>
                          <a:effectLst/>
                          <a:latin typeface="+mn-lt"/>
                          <a:ea typeface="+mn-ea"/>
                          <a:cs typeface="+mn-cs"/>
                        </a:rPr>
                        <a:t> implementations</a:t>
                      </a:r>
                      <a:endParaRPr lang="en-US" sz="2400" kern="1200" dirty="0">
                        <a:solidFill>
                          <a:schemeClr val="dk1"/>
                        </a:solidFill>
                        <a:effectLst/>
                        <a:latin typeface="+mn-lt"/>
                        <a:ea typeface="+mn-ea"/>
                        <a:cs typeface="+mn-cs"/>
                      </a:endParaRP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400" dirty="0">
                          <a:effectLst/>
                        </a:rPr>
                        <a:t>Operationalize these</a:t>
                      </a:r>
                      <a:r>
                        <a:rPr lang="en-US" sz="2400" baseline="0" dirty="0">
                          <a:effectLst/>
                        </a:rPr>
                        <a:t> end-to-end</a:t>
                      </a:r>
                      <a:endParaRPr lang="en-US" sz="2400" dirty="0">
                        <a:effectLst/>
                        <a:latin typeface="Calibri" panose="020F0502020204030204" pitchFamily="34" charset="0"/>
                      </a:endParaRPr>
                    </a:p>
                  </a:txBody>
                  <a:tcPr marL="182880" marR="182880" marT="91440" marB="9144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203490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463409" y="2948627"/>
            <a:ext cx="4480511" cy="1988447"/>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2"/>
                </a:solidFill>
                <a:effectLst/>
                <a:uLnTx/>
                <a:uFillTx/>
              </a:rPr>
              <a:t>Batch Layer</a:t>
            </a:r>
          </a:p>
        </p:txBody>
      </p:sp>
      <p:sp>
        <p:nvSpPr>
          <p:cNvPr id="17" name="Title 16"/>
          <p:cNvSpPr>
            <a:spLocks noGrp="1"/>
          </p:cNvSpPr>
          <p:nvPr>
            <p:ph type="title"/>
          </p:nvPr>
        </p:nvSpPr>
        <p:spPr/>
        <p:txBody>
          <a:bodyPr/>
          <a:lstStyle/>
          <a:p>
            <a:r>
              <a:rPr lang="en-US" dirty="0"/>
              <a:t>Lambda Architecture</a:t>
            </a:r>
          </a:p>
        </p:txBody>
      </p:sp>
      <p:sp>
        <p:nvSpPr>
          <p:cNvPr id="6" name="Text Placeholder 5"/>
          <p:cNvSpPr>
            <a:spLocks noGrp="1"/>
          </p:cNvSpPr>
          <p:nvPr>
            <p:ph type="body" sz="quarter" idx="4294967295"/>
          </p:nvPr>
        </p:nvSpPr>
        <p:spPr>
          <a:xfrm>
            <a:off x="366141" y="1259126"/>
            <a:ext cx="11521314" cy="3410164"/>
          </a:xfrm>
          <a:prstGeom prst="rect">
            <a:avLst/>
          </a:prstGeom>
        </p:spPr>
        <p:txBody>
          <a:bodyPr/>
          <a:lstStyle/>
          <a:p>
            <a:pPr lvl="1"/>
            <a:r>
              <a:rPr lang="en-US" sz="3200" dirty="0"/>
              <a:t>Architecture that is meant to be generic, fault tolerant and outwardly scalable to support a wide range of workloads and use cases.</a:t>
            </a:r>
          </a:p>
          <a:p>
            <a:pPr marL="371475" lvl="1" indent="-342900">
              <a:buFont typeface="Arial" panose="020B0604020202020204" pitchFamily="34" charset="0"/>
              <a:buChar char="•"/>
            </a:pPr>
            <a:endParaRPr lang="en-US" dirty="0"/>
          </a:p>
          <a:p>
            <a:endParaRPr lang="en-US" dirty="0"/>
          </a:p>
          <a:p>
            <a:pPr lvl="1"/>
            <a:r>
              <a:rPr lang="en-US" dirty="0"/>
              <a:t> </a:t>
            </a:r>
          </a:p>
          <a:p>
            <a:pPr lvl="1"/>
            <a:endParaRPr lang="en-US" dirty="0"/>
          </a:p>
        </p:txBody>
      </p:sp>
      <p:sp>
        <p:nvSpPr>
          <p:cNvPr id="2" name="Oval 1"/>
          <p:cNvSpPr/>
          <p:nvPr/>
        </p:nvSpPr>
        <p:spPr bwMode="auto">
          <a:xfrm>
            <a:off x="274639" y="4137335"/>
            <a:ext cx="1097268" cy="1097268"/>
          </a:xfrm>
          <a:prstGeom prst="ellipse">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Data</a:t>
            </a:r>
          </a:p>
        </p:txBody>
      </p:sp>
      <p:sp>
        <p:nvSpPr>
          <p:cNvPr id="3" name="Flowchart: Magnetic Disk 2"/>
          <p:cNvSpPr/>
          <p:nvPr/>
        </p:nvSpPr>
        <p:spPr bwMode="auto">
          <a:xfrm>
            <a:off x="1646287" y="3405823"/>
            <a:ext cx="1336821" cy="1122152"/>
          </a:xfrm>
          <a:prstGeom prst="flowChartMagneticDisk">
            <a:avLst/>
          </a:prstGeom>
          <a:solidFill>
            <a:schemeClr val="accent3"/>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rPr>
              <a:t>Master dataset</a:t>
            </a:r>
          </a:p>
        </p:txBody>
      </p:sp>
      <p:sp>
        <p:nvSpPr>
          <p:cNvPr id="7" name="Rectangle 6"/>
          <p:cNvSpPr/>
          <p:nvPr/>
        </p:nvSpPr>
        <p:spPr bwMode="auto">
          <a:xfrm>
            <a:off x="6253002" y="2948628"/>
            <a:ext cx="3988552" cy="2011657"/>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2"/>
                </a:solidFill>
                <a:effectLst/>
                <a:uLnTx/>
                <a:uFillTx/>
              </a:rPr>
              <a:t>Serving Layer</a:t>
            </a:r>
          </a:p>
        </p:txBody>
      </p:sp>
      <p:sp>
        <p:nvSpPr>
          <p:cNvPr id="5" name="Flowchart: Document 4"/>
          <p:cNvSpPr/>
          <p:nvPr/>
        </p:nvSpPr>
        <p:spPr bwMode="auto">
          <a:xfrm>
            <a:off x="6401115" y="3408967"/>
            <a:ext cx="640073" cy="640072"/>
          </a:xfrm>
          <a:prstGeom prst="flowChartDocument">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9" name="Flowchart: Document 8"/>
          <p:cNvSpPr/>
          <p:nvPr/>
        </p:nvSpPr>
        <p:spPr bwMode="auto">
          <a:xfrm>
            <a:off x="6401115" y="4184626"/>
            <a:ext cx="640073" cy="565306"/>
          </a:xfrm>
          <a:prstGeom prst="flowChartDocument">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0" name="Rectangle 9"/>
          <p:cNvSpPr/>
          <p:nvPr/>
        </p:nvSpPr>
        <p:spPr bwMode="auto">
          <a:xfrm>
            <a:off x="2286360" y="5051724"/>
            <a:ext cx="6977702" cy="1687569"/>
          </a:xfrm>
          <a:prstGeom prst="rect">
            <a:avLst/>
          </a:prstGeom>
          <a:solidFill>
            <a:schemeClr val="bg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bg2"/>
                </a:solidFill>
                <a:effectLst/>
                <a:uLnTx/>
                <a:uFillTx/>
              </a:rPr>
              <a:t>Speed Layer</a:t>
            </a:r>
          </a:p>
        </p:txBody>
      </p:sp>
      <p:sp>
        <p:nvSpPr>
          <p:cNvPr id="11" name="Flowchart: Document 10"/>
          <p:cNvSpPr/>
          <p:nvPr/>
        </p:nvSpPr>
        <p:spPr bwMode="auto">
          <a:xfrm>
            <a:off x="3079915" y="5575471"/>
            <a:ext cx="914390" cy="640073"/>
          </a:xfrm>
          <a:prstGeom prst="flowChartDocument">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2" name="Flowchart: Document 11"/>
          <p:cNvSpPr/>
          <p:nvPr/>
        </p:nvSpPr>
        <p:spPr bwMode="auto">
          <a:xfrm>
            <a:off x="4329039" y="5575471"/>
            <a:ext cx="914390" cy="640073"/>
          </a:xfrm>
          <a:prstGeom prst="flowChartDocument">
            <a:avLst/>
          </a:prstGeom>
          <a:solidFill>
            <a:schemeClr val="accent4">
              <a:lumMod val="40000"/>
              <a:lumOff val="6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8" name="TextBox 7"/>
          <p:cNvSpPr txBox="1"/>
          <p:nvPr/>
        </p:nvSpPr>
        <p:spPr>
          <a:xfrm>
            <a:off x="2983108" y="3192582"/>
            <a:ext cx="2869374" cy="1557349"/>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chemeClr val="accent6">
                    <a:lumMod val="50000"/>
                    <a:lumOff val="50000"/>
                  </a:schemeClr>
                </a:solidFill>
                <a:effectLst/>
                <a:uLnTx/>
                <a:uFillTx/>
              </a:rPr>
              <a:t>Azure HDInsight</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chemeClr val="accent6">
                    <a:lumMod val="50000"/>
                    <a:lumOff val="50000"/>
                  </a:schemeClr>
                </a:solidFill>
                <a:effectLst/>
                <a:uLnTx/>
                <a:uFillTx/>
              </a:rPr>
              <a:t>Azure Blob Storage</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chemeClr val="accent6">
                    <a:lumMod val="50000"/>
                    <a:lumOff val="50000"/>
                  </a:schemeClr>
                </a:solidFill>
                <a:effectLst/>
                <a:uLnTx/>
                <a:uFillTx/>
              </a:rPr>
              <a:t>MapReduce, Pig, Hive, </a:t>
            </a:r>
            <a:r>
              <a:rPr kumimoji="0" lang="en-US" sz="2000" b="1" i="0" u="none" strike="noStrike" kern="0" cap="none" spc="0" normalizeH="0" baseline="0" noProof="0" dirty="0" err="1">
                <a:ln>
                  <a:noFill/>
                </a:ln>
                <a:solidFill>
                  <a:schemeClr val="accent6">
                    <a:lumMod val="50000"/>
                    <a:lumOff val="50000"/>
                  </a:schemeClr>
                </a:solidFill>
                <a:effectLst/>
                <a:uLnTx/>
                <a:uFillTx/>
              </a:rPr>
              <a:t>Oozie</a:t>
            </a:r>
            <a:r>
              <a:rPr kumimoji="0" lang="en-US" sz="2000" b="1" i="0" u="none" strike="noStrike" kern="0" cap="none" spc="0" normalizeH="0" baseline="0" noProof="0" dirty="0">
                <a:ln>
                  <a:noFill/>
                </a:ln>
                <a:solidFill>
                  <a:schemeClr val="accent6">
                    <a:lumMod val="50000"/>
                    <a:lumOff val="50000"/>
                  </a:schemeClr>
                </a:solidFill>
                <a:effectLst/>
                <a:uLnTx/>
                <a:uFillTx/>
              </a:rPr>
              <a:t>, SSIS</a:t>
            </a:r>
          </a:p>
        </p:txBody>
      </p:sp>
      <p:sp>
        <p:nvSpPr>
          <p:cNvPr id="14" name="TextBox 13"/>
          <p:cNvSpPr txBox="1"/>
          <p:nvPr/>
        </p:nvSpPr>
        <p:spPr>
          <a:xfrm>
            <a:off x="7041189" y="3270364"/>
            <a:ext cx="3348478" cy="175740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chemeClr val="accent6">
                    <a:lumMod val="50000"/>
                    <a:lumOff val="50000"/>
                  </a:schemeClr>
                </a:solidFill>
                <a:effectLst/>
                <a:uLnTx/>
                <a:uFillTx/>
              </a:rPr>
              <a:t>Azure Storage Explorer, Excel, Power Query/pivot/map/view</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chemeClr val="accent6">
                    <a:lumMod val="50000"/>
                    <a:lumOff val="50000"/>
                  </a:schemeClr>
                </a:solidFill>
                <a:effectLst/>
                <a:uLnTx/>
                <a:uFillTx/>
              </a:rPr>
              <a:t>Reporting Services, </a:t>
            </a:r>
            <a:r>
              <a:rPr kumimoji="0" lang="en-US" sz="2000" b="1" i="0" u="none" strike="noStrike" kern="0" cap="none" spc="0" normalizeH="0" baseline="0" noProof="0" dirty="0" err="1">
                <a:ln>
                  <a:noFill/>
                </a:ln>
                <a:solidFill>
                  <a:schemeClr val="accent6">
                    <a:lumMod val="50000"/>
                    <a:lumOff val="50000"/>
                  </a:schemeClr>
                </a:solidFill>
                <a:effectLst/>
                <a:uLnTx/>
                <a:uFillTx/>
              </a:rPr>
              <a:t>Linq</a:t>
            </a:r>
            <a:r>
              <a:rPr kumimoji="0" lang="en-US" sz="2000" b="1" i="0" u="none" strike="noStrike" kern="0" cap="none" spc="0" normalizeH="0" baseline="0" noProof="0" dirty="0">
                <a:ln>
                  <a:noFill/>
                </a:ln>
                <a:solidFill>
                  <a:schemeClr val="accent6">
                    <a:lumMod val="50000"/>
                    <a:lumOff val="50000"/>
                  </a:schemeClr>
                </a:solidFill>
                <a:effectLst/>
                <a:uLnTx/>
                <a:uFillTx/>
              </a:rPr>
              <a:t> to Hive, SSAS</a:t>
            </a:r>
          </a:p>
        </p:txBody>
      </p:sp>
      <p:sp>
        <p:nvSpPr>
          <p:cNvPr id="15" name="TextBox 14"/>
          <p:cNvSpPr txBox="1"/>
          <p:nvPr/>
        </p:nvSpPr>
        <p:spPr>
          <a:xfrm>
            <a:off x="5395286" y="5116832"/>
            <a:ext cx="4203510" cy="163429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err="1">
                <a:ln>
                  <a:noFill/>
                </a:ln>
                <a:solidFill>
                  <a:schemeClr val="accent6">
                    <a:lumMod val="50000"/>
                    <a:lumOff val="50000"/>
                  </a:schemeClr>
                </a:solidFill>
                <a:effectLst/>
                <a:uLnTx/>
                <a:uFillTx/>
              </a:rPr>
              <a:t>StreamInsight</a:t>
            </a:r>
            <a:r>
              <a:rPr kumimoji="0" lang="en-US" sz="2000" b="1" i="0" u="none" strike="noStrike" kern="0" cap="none" spc="0" normalizeH="0" baseline="0" noProof="0" dirty="0">
                <a:ln>
                  <a:noFill/>
                </a:ln>
                <a:solidFill>
                  <a:schemeClr val="accent6">
                    <a:lumMod val="50000"/>
                    <a:lumOff val="50000"/>
                  </a:schemeClr>
                </a:solidFill>
                <a:effectLst/>
                <a:uLnTx/>
                <a:uFillTx/>
              </a:rPr>
              <a:t>, Spark</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chemeClr val="accent6">
                    <a:lumMod val="50000"/>
                    <a:lumOff val="50000"/>
                  </a:schemeClr>
                </a:solidFill>
                <a:effectLst/>
                <a:uLnTx/>
                <a:uFillTx/>
              </a:rPr>
              <a:t>Azure SQL DB</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chemeClr val="accent6">
                    <a:lumMod val="50000"/>
                    <a:lumOff val="50000"/>
                  </a:schemeClr>
                </a:solidFill>
                <a:effectLst/>
                <a:uLnTx/>
                <a:uFillTx/>
              </a:rPr>
              <a:t>Azure Tables</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err="1">
                <a:ln>
                  <a:noFill/>
                </a:ln>
                <a:solidFill>
                  <a:schemeClr val="accent6">
                    <a:lumMod val="50000"/>
                    <a:lumOff val="50000"/>
                  </a:schemeClr>
                </a:solidFill>
                <a:effectLst/>
                <a:uLnTx/>
                <a:uFillTx/>
              </a:rPr>
              <a:t>MemCache</a:t>
            </a:r>
            <a:r>
              <a:rPr kumimoji="0" lang="en-US" sz="2000" b="1" i="0" u="none" strike="noStrike" kern="0" cap="none" spc="0" normalizeH="0" baseline="0" noProof="0" dirty="0">
                <a:ln>
                  <a:noFill/>
                </a:ln>
                <a:solidFill>
                  <a:schemeClr val="accent6">
                    <a:lumMod val="50000"/>
                    <a:lumOff val="50000"/>
                  </a:schemeClr>
                </a:solidFill>
                <a:effectLst/>
                <a:uLnTx/>
                <a:uFillTx/>
              </a:rPr>
              <a:t> MongoDB</a:t>
            </a:r>
          </a:p>
        </p:txBody>
      </p:sp>
    </p:spTree>
    <p:extLst>
      <p:ext uri="{BB962C8B-B14F-4D97-AF65-F5344CB8AC3E}">
        <p14:creationId xmlns:p14="http://schemas.microsoft.com/office/powerpoint/2010/main" val="36230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577043"/>
            <a:ext cx="11887200" cy="1831975"/>
          </a:xfrm>
        </p:spPr>
        <p:txBody>
          <a:bodyPr/>
          <a:lstStyle/>
          <a:p>
            <a:pPr algn="ctr"/>
            <a:r>
              <a:rPr lang="en-US" dirty="0"/>
              <a:t>Design Machine Learning solutions</a:t>
            </a:r>
          </a:p>
        </p:txBody>
      </p:sp>
    </p:spTree>
    <p:extLst>
      <p:ext uri="{BB962C8B-B14F-4D97-AF65-F5344CB8AC3E}">
        <p14:creationId xmlns:p14="http://schemas.microsoft.com/office/powerpoint/2010/main" val="18243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54651" y="1394165"/>
            <a:ext cx="11887200" cy="4801314"/>
          </a:xfrm>
        </p:spPr>
        <p:txBody>
          <a:bodyPr/>
          <a:lstStyle/>
          <a:p>
            <a:r>
              <a:rPr lang="en-US" dirty="0"/>
              <a:t>ML Studio</a:t>
            </a:r>
          </a:p>
          <a:p>
            <a:r>
              <a:rPr lang="en-US" dirty="0"/>
              <a:t>Setting up the experiment</a:t>
            </a:r>
          </a:p>
          <a:p>
            <a:pPr lvl="1"/>
            <a:r>
              <a:rPr lang="en-US" dirty="0"/>
              <a:t>ADF and other utilities</a:t>
            </a:r>
          </a:p>
          <a:p>
            <a:pPr lvl="1"/>
            <a:r>
              <a:rPr lang="en-US" dirty="0"/>
              <a:t>Monitoring and Alerting</a:t>
            </a:r>
          </a:p>
          <a:p>
            <a:r>
              <a:rPr lang="en-US" dirty="0"/>
              <a:t>Modules &amp; what they do</a:t>
            </a:r>
          </a:p>
          <a:p>
            <a:pPr lvl="1"/>
            <a:r>
              <a:rPr lang="en-US" dirty="0"/>
              <a:t>Datasets</a:t>
            </a:r>
          </a:p>
          <a:p>
            <a:pPr lvl="1"/>
            <a:r>
              <a:rPr lang="en-US" dirty="0"/>
              <a:t>Split</a:t>
            </a:r>
          </a:p>
          <a:p>
            <a:pPr lvl="1"/>
            <a:r>
              <a:rPr lang="en-US" dirty="0"/>
              <a:t>Profiling and cleansing</a:t>
            </a:r>
          </a:p>
          <a:p>
            <a:r>
              <a:rPr lang="en-US" dirty="0"/>
              <a:t>Publishing as a Service</a:t>
            </a:r>
          </a:p>
        </p:txBody>
      </p:sp>
      <p:sp>
        <p:nvSpPr>
          <p:cNvPr id="17" name="Title 16"/>
          <p:cNvSpPr>
            <a:spLocks noGrp="1"/>
          </p:cNvSpPr>
          <p:nvPr>
            <p:ph type="title"/>
          </p:nvPr>
        </p:nvSpPr>
        <p:spPr/>
        <p:txBody>
          <a:bodyPr/>
          <a:lstStyle/>
          <a:p>
            <a:r>
              <a:rPr lang="en-US" dirty="0"/>
              <a:t>Key Areas of Machine Learning</a:t>
            </a:r>
          </a:p>
        </p:txBody>
      </p:sp>
    </p:spTree>
    <p:extLst>
      <p:ext uri="{BB962C8B-B14F-4D97-AF65-F5344CB8AC3E}">
        <p14:creationId xmlns:p14="http://schemas.microsoft.com/office/powerpoint/2010/main" val="323341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solidFill>
              </a:rPr>
              <a:t>Basic Steps for ML</a:t>
            </a:r>
          </a:p>
        </p:txBody>
      </p:sp>
      <p:pic>
        <p:nvPicPr>
          <p:cNvPr id="4" name="Picture 3"/>
          <p:cNvPicPr>
            <a:picLocks noChangeAspect="1"/>
          </p:cNvPicPr>
          <p:nvPr/>
        </p:nvPicPr>
        <p:blipFill>
          <a:blip r:embed="rId3"/>
          <a:stretch>
            <a:fillRect/>
          </a:stretch>
        </p:blipFill>
        <p:spPr>
          <a:xfrm>
            <a:off x="341204" y="1436245"/>
            <a:ext cx="722400" cy="932833"/>
          </a:xfrm>
          <a:prstGeom prst="rect">
            <a:avLst/>
          </a:prstGeom>
          <a:solidFill>
            <a:schemeClr val="tx1"/>
          </a:solidFill>
        </p:spPr>
      </p:pic>
      <p:pic>
        <p:nvPicPr>
          <p:cNvPr id="5" name="Picture 4"/>
          <p:cNvPicPr>
            <a:picLocks noChangeAspect="1"/>
          </p:cNvPicPr>
          <p:nvPr/>
        </p:nvPicPr>
        <p:blipFill>
          <a:blip r:embed="rId4"/>
          <a:stretch>
            <a:fillRect/>
          </a:stretch>
        </p:blipFill>
        <p:spPr>
          <a:xfrm>
            <a:off x="482551" y="4173151"/>
            <a:ext cx="722400" cy="932833"/>
          </a:xfrm>
          <a:prstGeom prst="rect">
            <a:avLst/>
          </a:prstGeom>
        </p:spPr>
      </p:pic>
      <p:pic>
        <p:nvPicPr>
          <p:cNvPr id="7" name="Picture 6"/>
          <p:cNvPicPr>
            <a:picLocks noChangeAspect="1"/>
          </p:cNvPicPr>
          <p:nvPr/>
        </p:nvPicPr>
        <p:blipFill>
          <a:blip r:embed="rId5"/>
          <a:stretch>
            <a:fillRect/>
          </a:stretch>
        </p:blipFill>
        <p:spPr>
          <a:xfrm>
            <a:off x="244109" y="3314384"/>
            <a:ext cx="529906" cy="834724"/>
          </a:xfrm>
          <a:prstGeom prst="rect">
            <a:avLst/>
          </a:prstGeom>
        </p:spPr>
      </p:pic>
      <p:sp>
        <p:nvSpPr>
          <p:cNvPr id="8" name="Hexagon 7"/>
          <p:cNvSpPr/>
          <p:nvPr/>
        </p:nvSpPr>
        <p:spPr bwMode="auto">
          <a:xfrm>
            <a:off x="1189092" y="2391889"/>
            <a:ext cx="1931921" cy="1757219"/>
          </a:xfrm>
          <a:prstGeom prst="hexagon">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Apply pre- processing to data</a:t>
            </a:r>
          </a:p>
        </p:txBody>
      </p:sp>
      <p:sp>
        <p:nvSpPr>
          <p:cNvPr id="9" name="Can 8"/>
          <p:cNvSpPr/>
          <p:nvPr/>
        </p:nvSpPr>
        <p:spPr bwMode="auto">
          <a:xfrm>
            <a:off x="3457690" y="2680979"/>
            <a:ext cx="977654" cy="1359812"/>
          </a:xfrm>
          <a:prstGeom prst="can">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
        <p:nvSpPr>
          <p:cNvPr id="10" name="Curved Down Arrow 9"/>
          <p:cNvSpPr/>
          <p:nvPr/>
        </p:nvSpPr>
        <p:spPr bwMode="auto">
          <a:xfrm rot="570293">
            <a:off x="2105908" y="1607443"/>
            <a:ext cx="2120873" cy="873440"/>
          </a:xfrm>
          <a:prstGeom prst="curvedDownArrow">
            <a:avLst>
              <a:gd name="adj1" fmla="val 25000"/>
              <a:gd name="adj2" fmla="val 50000"/>
              <a:gd name="adj3" fmla="val 26434"/>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
        <p:nvSpPr>
          <p:cNvPr id="12" name="Curved Down Arrow 11"/>
          <p:cNvSpPr/>
          <p:nvPr/>
        </p:nvSpPr>
        <p:spPr bwMode="auto">
          <a:xfrm rot="10800000">
            <a:off x="1976991" y="4202847"/>
            <a:ext cx="2120873" cy="873440"/>
          </a:xfrm>
          <a:prstGeom prst="curvedDownArrow">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
        <p:nvSpPr>
          <p:cNvPr id="13" name="Hexagon 12"/>
          <p:cNvSpPr/>
          <p:nvPr/>
        </p:nvSpPr>
        <p:spPr bwMode="auto">
          <a:xfrm>
            <a:off x="4772021" y="2435774"/>
            <a:ext cx="1931921" cy="1757219"/>
          </a:xfrm>
          <a:prstGeom prst="hexagon">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Apply ML Algorithm</a:t>
            </a:r>
          </a:p>
        </p:txBody>
      </p:sp>
      <p:sp>
        <p:nvSpPr>
          <p:cNvPr id="11" name="Flowchart: Process 10"/>
          <p:cNvSpPr/>
          <p:nvPr/>
        </p:nvSpPr>
        <p:spPr bwMode="auto">
          <a:xfrm>
            <a:off x="1052551" y="5252306"/>
            <a:ext cx="1583542" cy="1007392"/>
          </a:xfrm>
          <a:prstGeom prst="flowChartProcess">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
        <p:nvSpPr>
          <p:cNvPr id="15" name="Flowchart: Process 14"/>
          <p:cNvSpPr/>
          <p:nvPr/>
        </p:nvSpPr>
        <p:spPr bwMode="auto">
          <a:xfrm>
            <a:off x="1204951" y="5404706"/>
            <a:ext cx="1583542" cy="1007392"/>
          </a:xfrm>
          <a:prstGeom prst="flowChartProcess">
            <a:avLst/>
          </a:prstGeom>
          <a:solidFill>
            <a:schemeClr val="bg2">
              <a:lumMod val="60000"/>
              <a:lumOff val="40000"/>
            </a:schemeClr>
          </a:solidFill>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Data Processing Modules</a:t>
            </a:r>
          </a:p>
        </p:txBody>
      </p:sp>
      <p:sp>
        <p:nvSpPr>
          <p:cNvPr id="16" name="Flowchart: Process 15"/>
          <p:cNvSpPr/>
          <p:nvPr/>
        </p:nvSpPr>
        <p:spPr bwMode="auto">
          <a:xfrm>
            <a:off x="4906220" y="5263518"/>
            <a:ext cx="1583542" cy="1007392"/>
          </a:xfrm>
          <a:prstGeom prst="flowChartProcess">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
        <p:nvSpPr>
          <p:cNvPr id="18" name="Flowchart: Process 17"/>
          <p:cNvSpPr/>
          <p:nvPr/>
        </p:nvSpPr>
        <p:spPr bwMode="auto">
          <a:xfrm>
            <a:off x="5058620" y="5415918"/>
            <a:ext cx="1583542" cy="1007392"/>
          </a:xfrm>
          <a:prstGeom prst="flowChartProcess">
            <a:avLst/>
          </a:prstGeom>
          <a:solidFill>
            <a:schemeClr val="bg2">
              <a:lumMod val="60000"/>
              <a:lumOff val="40000"/>
            </a:schemeClr>
          </a:solidFill>
          <a:ln w="127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ML Algorithms</a:t>
            </a:r>
          </a:p>
        </p:txBody>
      </p:sp>
      <p:sp>
        <p:nvSpPr>
          <p:cNvPr id="14" name="Flowchart: Alternate Process 13"/>
          <p:cNvSpPr/>
          <p:nvPr/>
        </p:nvSpPr>
        <p:spPr bwMode="auto">
          <a:xfrm>
            <a:off x="6892894" y="2680979"/>
            <a:ext cx="1371585" cy="1273478"/>
          </a:xfrm>
          <a:prstGeom prst="flowChartAlternateProcess">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Candidate</a:t>
            </a:r>
          </a:p>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Model</a:t>
            </a:r>
          </a:p>
        </p:txBody>
      </p:sp>
      <p:sp>
        <p:nvSpPr>
          <p:cNvPr id="19" name="Hexagon 18"/>
          <p:cNvSpPr/>
          <p:nvPr/>
        </p:nvSpPr>
        <p:spPr bwMode="auto">
          <a:xfrm>
            <a:off x="8521626" y="2391889"/>
            <a:ext cx="1931921" cy="1757219"/>
          </a:xfrm>
          <a:prstGeom prst="hexagon">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Deploy chosen model</a:t>
            </a:r>
          </a:p>
        </p:txBody>
      </p:sp>
      <p:sp>
        <p:nvSpPr>
          <p:cNvPr id="20" name="Flowchart: Alternate Process 19"/>
          <p:cNvSpPr/>
          <p:nvPr/>
        </p:nvSpPr>
        <p:spPr bwMode="auto">
          <a:xfrm>
            <a:off x="10498879" y="2581526"/>
            <a:ext cx="1371585" cy="1273478"/>
          </a:xfrm>
          <a:prstGeom prst="flowChartAlternateProcess">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Chosen</a:t>
            </a:r>
          </a:p>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Model</a:t>
            </a:r>
          </a:p>
        </p:txBody>
      </p:sp>
      <p:sp>
        <p:nvSpPr>
          <p:cNvPr id="21" name="TextBox 20"/>
          <p:cNvSpPr txBox="1"/>
          <p:nvPr/>
        </p:nvSpPr>
        <p:spPr>
          <a:xfrm>
            <a:off x="1737726" y="6454568"/>
            <a:ext cx="10698749" cy="572464"/>
          </a:xfrm>
          <a:prstGeom prst="rect">
            <a:avLst/>
          </a:prstGeom>
          <a:noFill/>
        </p:spPr>
        <p:txBody>
          <a:bodyPr wrap="square" lIns="182880" tIns="146304" rIns="182880" bIns="146304" rtlCol="0">
            <a:spAutoFit/>
          </a:bodyPr>
          <a:lstStyle/>
          <a:p>
            <a:pPr algn="r" defTabSz="914400">
              <a:lnSpc>
                <a:spcPct val="90000"/>
              </a:lnSpc>
              <a:spcAft>
                <a:spcPts val="600"/>
              </a:spcAft>
              <a:defRPr/>
            </a:pPr>
            <a:r>
              <a:rPr lang="en-US" sz="2000" kern="0" dirty="0">
                <a:solidFill>
                  <a:srgbClr val="505050"/>
                </a:solidFill>
              </a:rPr>
              <a:t>from “Introducing Azure Machine Learning” by David Chappell &amp; Associates</a:t>
            </a:r>
            <a:endParaRPr lang="en-US" sz="2000" kern="0" dirty="0">
              <a:gradFill>
                <a:gsLst>
                  <a:gs pos="2917">
                    <a:srgbClr val="FFFFFF"/>
                  </a:gs>
                  <a:gs pos="30000">
                    <a:srgbClr val="FFFFFF"/>
                  </a:gs>
                </a:gsLst>
                <a:lin ang="5400000" scaled="0"/>
              </a:gradFill>
            </a:endParaRPr>
          </a:p>
        </p:txBody>
      </p:sp>
      <p:sp>
        <p:nvSpPr>
          <p:cNvPr id="22" name="Oval 21"/>
          <p:cNvSpPr/>
          <p:nvPr/>
        </p:nvSpPr>
        <p:spPr bwMode="auto">
          <a:xfrm>
            <a:off x="9601481" y="4868847"/>
            <a:ext cx="2011658" cy="822951"/>
          </a:xfrm>
          <a:prstGeom prst="ellipse">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Applications</a:t>
            </a:r>
          </a:p>
        </p:txBody>
      </p:sp>
      <p:sp>
        <p:nvSpPr>
          <p:cNvPr id="23" name="Oval 22"/>
          <p:cNvSpPr/>
          <p:nvPr/>
        </p:nvSpPr>
        <p:spPr bwMode="auto">
          <a:xfrm>
            <a:off x="9668418" y="4958047"/>
            <a:ext cx="2011658" cy="822951"/>
          </a:xfrm>
          <a:prstGeom prst="ellipse">
            <a:avLst/>
          </a:prstGeom>
          <a:solidFill>
            <a:schemeClr val="bg2">
              <a:lumMod val="60000"/>
              <a:lumOff val="40000"/>
            </a:schemeClr>
          </a:solidFill>
          <a:ln w="3175">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r>
              <a:rPr lang="en-US" sz="2000" kern="0" dirty="0">
                <a:gradFill>
                  <a:gsLst>
                    <a:gs pos="0">
                      <a:srgbClr val="FFFFFF"/>
                    </a:gs>
                    <a:gs pos="100000">
                      <a:srgbClr val="FFFFFF"/>
                    </a:gs>
                  </a:gsLst>
                  <a:lin ang="5400000" scaled="0"/>
                </a:gradFill>
              </a:rPr>
              <a:t>Applications</a:t>
            </a:r>
          </a:p>
        </p:txBody>
      </p:sp>
      <p:sp>
        <p:nvSpPr>
          <p:cNvPr id="25" name="Curved Down Arrow 24"/>
          <p:cNvSpPr/>
          <p:nvPr/>
        </p:nvSpPr>
        <p:spPr bwMode="auto">
          <a:xfrm rot="475620">
            <a:off x="5748086" y="1627678"/>
            <a:ext cx="2120873" cy="873440"/>
          </a:xfrm>
          <a:prstGeom prst="curvedDownArrow">
            <a:avLst>
              <a:gd name="adj1" fmla="val 25000"/>
              <a:gd name="adj2" fmla="val 50000"/>
              <a:gd name="adj3" fmla="val 26434"/>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
        <p:nvSpPr>
          <p:cNvPr id="26" name="Curved Down Arrow 25"/>
          <p:cNvSpPr/>
          <p:nvPr/>
        </p:nvSpPr>
        <p:spPr bwMode="auto">
          <a:xfrm rot="10566291">
            <a:off x="5586221" y="4140405"/>
            <a:ext cx="2120873" cy="873440"/>
          </a:xfrm>
          <a:prstGeom prst="curvedDownArrow">
            <a:avLst/>
          </a:prstGeom>
          <a:solidFill>
            <a:schemeClr val="bg2">
              <a:lumMod val="60000"/>
              <a:lumOff val="4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8046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39" y="114019"/>
            <a:ext cx="11889564" cy="917575"/>
          </a:xfrm>
        </p:spPr>
        <p:txBody>
          <a:bodyPr/>
          <a:lstStyle/>
          <a:p>
            <a:r>
              <a:rPr lang="en-US" dirty="0">
                <a:solidFill>
                  <a:schemeClr val="bg2">
                    <a:lumMod val="60000"/>
                    <a:lumOff val="40000"/>
                  </a:schemeClr>
                </a:solidFill>
              </a:rPr>
              <a:t>Publishing an ML API Web Service</a:t>
            </a:r>
          </a:p>
        </p:txBody>
      </p:sp>
      <p:pic>
        <p:nvPicPr>
          <p:cNvPr id="7" name="Picture 6"/>
          <p:cNvPicPr>
            <a:picLocks noChangeAspect="1"/>
          </p:cNvPicPr>
          <p:nvPr/>
        </p:nvPicPr>
        <p:blipFill rotWithShape="1">
          <a:blip r:embed="rId3"/>
          <a:srcRect l="24704" r="12946"/>
          <a:stretch/>
        </p:blipFill>
        <p:spPr>
          <a:xfrm rot="5400000">
            <a:off x="3308882" y="-2001118"/>
            <a:ext cx="5597157" cy="11617460"/>
          </a:xfrm>
          <a:prstGeom prst="rect">
            <a:avLst/>
          </a:prstGeom>
        </p:spPr>
      </p:pic>
    </p:spTree>
    <p:extLst>
      <p:ext uri="{BB962C8B-B14F-4D97-AF65-F5344CB8AC3E}">
        <p14:creationId xmlns:p14="http://schemas.microsoft.com/office/powerpoint/2010/main" val="314219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Definitions</a:t>
            </a:r>
          </a:p>
        </p:txBody>
      </p:sp>
      <p:sp>
        <p:nvSpPr>
          <p:cNvPr id="6" name="Text Placeholder 5"/>
          <p:cNvSpPr>
            <a:spLocks noGrp="1"/>
          </p:cNvSpPr>
          <p:nvPr>
            <p:ph type="body" sz="quarter" idx="4294967295"/>
          </p:nvPr>
        </p:nvSpPr>
        <p:spPr>
          <a:xfrm>
            <a:off x="366141" y="1259126"/>
            <a:ext cx="11521314" cy="3816429"/>
          </a:xfrm>
          <a:prstGeom prst="rect">
            <a:avLst/>
          </a:prstGeom>
        </p:spPr>
        <p:txBody>
          <a:bodyPr/>
          <a:lstStyle/>
          <a:p>
            <a:pPr marL="371475" lvl="1" indent="-342900">
              <a:buFont typeface="Arial" panose="020B0604020202020204" pitchFamily="34" charset="0"/>
              <a:buChar char="•"/>
            </a:pPr>
            <a:r>
              <a:rPr lang="en-US" sz="2400" dirty="0"/>
              <a:t>Regression – A model for predicting a continuous value based on independent variables, such as predicting the price of a car based on its year and make.</a:t>
            </a:r>
          </a:p>
          <a:p>
            <a:pPr marL="371475" lvl="1" indent="-342900">
              <a:buFont typeface="Arial" panose="020B0604020202020204" pitchFamily="34" charset="0"/>
              <a:buChar char="•"/>
            </a:pPr>
            <a:r>
              <a:rPr lang="en-US" sz="2400" dirty="0"/>
              <a:t>Anomaly detection is a common algorithm for fraud detection. </a:t>
            </a:r>
          </a:p>
          <a:p>
            <a:pPr marL="371475" lvl="1" indent="-342900">
              <a:buFont typeface="Arial" panose="020B0604020202020204" pitchFamily="34" charset="0"/>
              <a:buChar char="•"/>
            </a:pPr>
            <a:r>
              <a:rPr lang="en-US" sz="2400" dirty="0"/>
              <a:t>Clustering algorithm is used aggregate unlabeled data into potential. </a:t>
            </a:r>
          </a:p>
          <a:p>
            <a:pPr marL="371475" lvl="1" indent="-342900">
              <a:buFont typeface="Arial" panose="020B0604020202020204" pitchFamily="34" charset="0"/>
              <a:buChar char="•"/>
            </a:pPr>
            <a:r>
              <a:rPr lang="en-US" sz="2400" dirty="0"/>
              <a:t>Classification – A model for organizing data points into categories based on a data set for which category groupings are already known.</a:t>
            </a:r>
          </a:p>
          <a:p>
            <a:pPr marL="566738" lvl="2" indent="-342900">
              <a:buFont typeface="Arial" panose="020B0604020202020204" pitchFamily="34" charset="0"/>
              <a:buChar char="•"/>
            </a:pPr>
            <a:r>
              <a:rPr lang="en-US" sz="2400" dirty="0"/>
              <a:t>Binary Classification - Binary classification is the act of discriminating an item into one of two groups based on specified measures or variables</a:t>
            </a:r>
          </a:p>
          <a:p>
            <a:pPr marL="566738" lvl="2" indent="-342900">
              <a:buFont typeface="Arial" panose="020B0604020202020204" pitchFamily="34" charset="0"/>
              <a:buChar char="•"/>
            </a:pPr>
            <a:r>
              <a:rPr lang="en-US" sz="2400" dirty="0"/>
              <a:t>Multi-Class Classification – Classification into more than two groups.</a:t>
            </a:r>
            <a:endParaRPr lang="en-US" sz="1600" dirty="0"/>
          </a:p>
          <a:p>
            <a:pPr lvl="1"/>
            <a:endParaRPr lang="en-US" sz="1600" dirty="0"/>
          </a:p>
        </p:txBody>
      </p:sp>
    </p:spTree>
    <p:extLst>
      <p:ext uri="{BB962C8B-B14F-4D97-AF65-F5344CB8AC3E}">
        <p14:creationId xmlns:p14="http://schemas.microsoft.com/office/powerpoint/2010/main" val="65931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2" y="0"/>
            <a:ext cx="12434711" cy="6994525"/>
          </a:xfrm>
          <a:prstGeom prst="rect">
            <a:avLst/>
          </a:prstGeom>
        </p:spPr>
      </p:pic>
    </p:spTree>
    <p:extLst>
      <p:ext uri="{BB962C8B-B14F-4D97-AF65-F5344CB8AC3E}">
        <p14:creationId xmlns:p14="http://schemas.microsoft.com/office/powerpoint/2010/main" val="6232209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Operationalize end-to-end cloud analytics solutions</a:t>
            </a:r>
          </a:p>
        </p:txBody>
      </p:sp>
    </p:spTree>
    <p:extLst>
      <p:ext uri="{BB962C8B-B14F-4D97-AF65-F5344CB8AC3E}">
        <p14:creationId xmlns:p14="http://schemas.microsoft.com/office/powerpoint/2010/main" val="290449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311676"/>
          </a:xfrm>
        </p:spPr>
        <p:txBody>
          <a:bodyPr/>
          <a:lstStyle/>
          <a:p>
            <a:r>
              <a:rPr lang="en-US" dirty="0"/>
              <a:t>Data Movement</a:t>
            </a:r>
          </a:p>
          <a:p>
            <a:pPr lvl="1"/>
            <a:r>
              <a:rPr lang="en-US" dirty="0"/>
              <a:t>ADF and other utilities</a:t>
            </a:r>
          </a:p>
          <a:p>
            <a:pPr lvl="1"/>
            <a:r>
              <a:rPr lang="en-US" dirty="0"/>
              <a:t>Monitoring and Alerting</a:t>
            </a:r>
          </a:p>
          <a:p>
            <a:r>
              <a:rPr lang="en-US" dirty="0"/>
              <a:t>Monitoring &amp; Managing</a:t>
            </a:r>
          </a:p>
          <a:p>
            <a:r>
              <a:rPr lang="en-US" dirty="0"/>
              <a:t>Maintenance</a:t>
            </a:r>
          </a:p>
          <a:p>
            <a:pPr lvl="1"/>
            <a:r>
              <a:rPr lang="en-US" dirty="0"/>
              <a:t>Regenerating Storage Keys</a:t>
            </a:r>
          </a:p>
        </p:txBody>
      </p:sp>
      <p:sp>
        <p:nvSpPr>
          <p:cNvPr id="17" name="Title 16"/>
          <p:cNvSpPr>
            <a:spLocks noGrp="1"/>
          </p:cNvSpPr>
          <p:nvPr>
            <p:ph type="title"/>
          </p:nvPr>
        </p:nvSpPr>
        <p:spPr/>
        <p:txBody>
          <a:bodyPr/>
          <a:lstStyle/>
          <a:p>
            <a:r>
              <a:rPr lang="en-US" dirty="0"/>
              <a:t>Key aspects of operating a solution</a:t>
            </a:r>
          </a:p>
        </p:txBody>
      </p:sp>
    </p:spTree>
    <p:extLst>
      <p:ext uri="{BB962C8B-B14F-4D97-AF65-F5344CB8AC3E}">
        <p14:creationId xmlns:p14="http://schemas.microsoft.com/office/powerpoint/2010/main" val="326775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665893"/>
          </a:xfrm>
        </p:spPr>
        <p:txBody>
          <a:bodyPr/>
          <a:lstStyle/>
          <a:p>
            <a:r>
              <a:rPr lang="en-US" dirty="0"/>
              <a:t>Setting up hybrid environment</a:t>
            </a:r>
          </a:p>
          <a:p>
            <a:pPr lvl="1"/>
            <a:r>
              <a:rPr lang="en-US" dirty="0"/>
              <a:t>DMG</a:t>
            </a:r>
          </a:p>
          <a:p>
            <a:r>
              <a:rPr lang="en-US" dirty="0"/>
              <a:t>Monitoring and Managing</a:t>
            </a:r>
          </a:p>
          <a:p>
            <a:pPr lvl="1"/>
            <a:r>
              <a:rPr lang="en-US" dirty="0"/>
              <a:t>Job Scheduling</a:t>
            </a:r>
          </a:p>
          <a:p>
            <a:pPr lvl="1"/>
            <a:r>
              <a:rPr lang="en-US" dirty="0"/>
              <a:t>Setting up Pipeline Errors</a:t>
            </a:r>
          </a:p>
          <a:p>
            <a:r>
              <a:rPr lang="en-US" dirty="0"/>
              <a:t>Alerts</a:t>
            </a:r>
          </a:p>
          <a:p>
            <a:r>
              <a:rPr lang="en-US" dirty="0"/>
              <a:t>ADF Event Monitoring</a:t>
            </a:r>
          </a:p>
          <a:p>
            <a:endParaRPr lang="en-US" dirty="0"/>
          </a:p>
        </p:txBody>
      </p:sp>
      <p:sp>
        <p:nvSpPr>
          <p:cNvPr id="17" name="Title 16"/>
          <p:cNvSpPr>
            <a:spLocks noGrp="1"/>
          </p:cNvSpPr>
          <p:nvPr>
            <p:ph type="title"/>
          </p:nvPr>
        </p:nvSpPr>
        <p:spPr/>
        <p:txBody>
          <a:bodyPr/>
          <a:lstStyle/>
          <a:p>
            <a:r>
              <a:rPr lang="en-US" dirty="0"/>
              <a:t>Azure Data Factory </a:t>
            </a:r>
          </a:p>
        </p:txBody>
      </p:sp>
    </p:spTree>
    <p:extLst>
      <p:ext uri="{BB962C8B-B14F-4D97-AF65-F5344CB8AC3E}">
        <p14:creationId xmlns:p14="http://schemas.microsoft.com/office/powerpoint/2010/main" val="237016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0"/>
            <a:ext cx="11889564" cy="917575"/>
          </a:xfrm>
        </p:spPr>
        <p:txBody>
          <a:bodyPr/>
          <a:lstStyle/>
          <a:p>
            <a:r>
              <a:rPr lang="en-US" dirty="0"/>
              <a:t>Exam Basics</a:t>
            </a:r>
          </a:p>
        </p:txBody>
      </p:sp>
      <p:sp>
        <p:nvSpPr>
          <p:cNvPr id="5" name="Text Placeholder 4"/>
          <p:cNvSpPr>
            <a:spLocks noGrp="1"/>
          </p:cNvSpPr>
          <p:nvPr>
            <p:ph type="body" sz="quarter" idx="4294967295"/>
          </p:nvPr>
        </p:nvSpPr>
        <p:spPr>
          <a:xfrm>
            <a:off x="305412" y="917575"/>
            <a:ext cx="11889564" cy="5444567"/>
          </a:xfrm>
          <a:prstGeom prst="rect">
            <a:avLst/>
          </a:prstGeom>
        </p:spPr>
        <p:txBody>
          <a:bodyPr/>
          <a:lstStyle/>
          <a:p>
            <a:r>
              <a:rPr lang="en-US" dirty="0">
                <a:solidFill>
                  <a:schemeClr val="tx1">
                    <a:lumMod val="95000"/>
                  </a:schemeClr>
                </a:solidFill>
              </a:rPr>
              <a:t>50-60 questions</a:t>
            </a:r>
          </a:p>
          <a:p>
            <a:pPr lvl="4"/>
            <a:r>
              <a:rPr lang="en-US" sz="2400" dirty="0">
                <a:solidFill>
                  <a:schemeClr val="tx1">
                    <a:lumMod val="95000"/>
                  </a:schemeClr>
                </a:solidFill>
              </a:rPr>
              <a:t>~2 - 3 hours to complete exam</a:t>
            </a:r>
          </a:p>
          <a:p>
            <a:pPr lvl="4"/>
            <a:r>
              <a:rPr lang="en-US" sz="2400" dirty="0">
                <a:solidFill>
                  <a:schemeClr val="tx1">
                    <a:lumMod val="95000"/>
                  </a:schemeClr>
                </a:solidFill>
              </a:rPr>
              <a:t>Can review questions</a:t>
            </a:r>
          </a:p>
          <a:p>
            <a:pPr lvl="4"/>
            <a:endParaRPr lang="en-US" sz="2400" dirty="0">
              <a:solidFill>
                <a:schemeClr val="tx1">
                  <a:lumMod val="95000"/>
                </a:schemeClr>
              </a:solidFill>
            </a:endParaRPr>
          </a:p>
          <a:p>
            <a:endParaRPr lang="en-US" dirty="0">
              <a:solidFill>
                <a:schemeClr val="tx1">
                  <a:lumMod val="95000"/>
                </a:schemeClr>
              </a:solidFill>
            </a:endParaRPr>
          </a:p>
          <a:p>
            <a:r>
              <a:rPr lang="en-US" dirty="0">
                <a:solidFill>
                  <a:schemeClr val="tx1">
                    <a:lumMod val="95000"/>
                  </a:schemeClr>
                </a:solidFill>
              </a:rPr>
              <a:t>3-4 case studies</a:t>
            </a:r>
          </a:p>
          <a:p>
            <a:pPr lvl="4"/>
            <a:r>
              <a:rPr lang="en-US" sz="2400" dirty="0">
                <a:solidFill>
                  <a:schemeClr val="tx1">
                    <a:lumMod val="95000"/>
                  </a:schemeClr>
                </a:solidFill>
              </a:rPr>
              <a:t>Cannot move between case studies</a:t>
            </a:r>
          </a:p>
          <a:p>
            <a:endParaRPr lang="en-US" dirty="0">
              <a:solidFill>
                <a:schemeClr val="tx1">
                  <a:lumMod val="95000"/>
                </a:schemeClr>
              </a:solidFill>
            </a:endParaRPr>
          </a:p>
          <a:p>
            <a:r>
              <a:rPr lang="en-US" dirty="0">
                <a:solidFill>
                  <a:schemeClr val="tx1">
                    <a:lumMod val="95000"/>
                  </a:schemeClr>
                </a:solidFill>
              </a:rPr>
              <a:t>No longer a Beta Exam!</a:t>
            </a:r>
          </a:p>
          <a:p>
            <a:pPr lvl="4"/>
            <a:r>
              <a:rPr lang="en-US" sz="2200" dirty="0">
                <a:solidFill>
                  <a:schemeClr val="tx1">
                    <a:lumMod val="95000"/>
                  </a:schemeClr>
                </a:solidFill>
              </a:rPr>
              <a:t>Qualifies for the Second Shot offer.</a:t>
            </a:r>
          </a:p>
        </p:txBody>
      </p:sp>
      <p:sp>
        <p:nvSpPr>
          <p:cNvPr id="6" name="TextBox 5"/>
          <p:cNvSpPr txBox="1"/>
          <p:nvPr/>
        </p:nvSpPr>
        <p:spPr>
          <a:xfrm>
            <a:off x="808037" y="2430462"/>
            <a:ext cx="10515485" cy="849463"/>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0" normalizeH="0" baseline="0" noProof="0" dirty="0">
                <a:ln>
                  <a:noFill/>
                </a:ln>
                <a:solidFill>
                  <a:srgbClr val="92D050"/>
                </a:solidFill>
                <a:effectLst/>
                <a:uLnTx/>
                <a:uFillTx/>
              </a:rPr>
              <a:t>Exam TIP: Mark what you want to review!</a:t>
            </a:r>
          </a:p>
        </p:txBody>
      </p:sp>
    </p:spTree>
    <p:extLst>
      <p:ext uri="{BB962C8B-B14F-4D97-AF65-F5344CB8AC3E}">
        <p14:creationId xmlns:p14="http://schemas.microsoft.com/office/powerpoint/2010/main" val="42376871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769989"/>
          </a:xfrm>
        </p:spPr>
        <p:txBody>
          <a:bodyPr/>
          <a:lstStyle/>
          <a:p>
            <a:r>
              <a:rPr lang="en-US" dirty="0"/>
              <a:t>SQL 2016</a:t>
            </a:r>
          </a:p>
          <a:p>
            <a:r>
              <a:rPr lang="en-US" dirty="0"/>
              <a:t>Not a lot of syntax (some)</a:t>
            </a:r>
          </a:p>
          <a:p>
            <a:r>
              <a:rPr lang="en-US" dirty="0"/>
              <a:t>Data Lake, SQL DW</a:t>
            </a:r>
          </a:p>
          <a:p>
            <a:endParaRPr lang="en-US" dirty="0"/>
          </a:p>
        </p:txBody>
      </p:sp>
      <p:sp>
        <p:nvSpPr>
          <p:cNvPr id="17" name="Title 16"/>
          <p:cNvSpPr>
            <a:spLocks noGrp="1"/>
          </p:cNvSpPr>
          <p:nvPr>
            <p:ph type="title"/>
          </p:nvPr>
        </p:nvSpPr>
        <p:spPr/>
        <p:txBody>
          <a:bodyPr/>
          <a:lstStyle/>
          <a:p>
            <a:r>
              <a:rPr lang="en-US" dirty="0"/>
              <a:t>Don’t worry about</a:t>
            </a:r>
          </a:p>
        </p:txBody>
      </p:sp>
    </p:spTree>
    <p:extLst>
      <p:ext uri="{BB962C8B-B14F-4D97-AF65-F5344CB8AC3E}">
        <p14:creationId xmlns:p14="http://schemas.microsoft.com/office/powerpoint/2010/main" val="27375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125663"/>
            <a:ext cx="11887200" cy="1831975"/>
          </a:xfrm>
        </p:spPr>
        <p:txBody>
          <a:bodyPr/>
          <a:lstStyle/>
          <a:p>
            <a:pPr algn="ctr"/>
            <a:r>
              <a:rPr lang="en-US" dirty="0"/>
              <a:t>Parting thoughts</a:t>
            </a:r>
          </a:p>
        </p:txBody>
      </p:sp>
      <p:sp>
        <p:nvSpPr>
          <p:cNvPr id="3" name="TextBox 2"/>
          <p:cNvSpPr txBox="1"/>
          <p:nvPr/>
        </p:nvSpPr>
        <p:spPr>
          <a:xfrm>
            <a:off x="1112838" y="4411652"/>
            <a:ext cx="10768330" cy="683264"/>
          </a:xfrm>
          <a:prstGeom prst="rect">
            <a:avLst/>
          </a:prstGeom>
          <a:noFill/>
        </p:spPr>
        <p:txBody>
          <a:bodyPr wrap="square" lIns="182880" tIns="146304" rIns="182880" bIns="146304" rtlCol="0">
            <a:spAutoFit/>
          </a:bodyPr>
          <a:lstStyle/>
          <a:p>
            <a:pPr defTabSz="914400">
              <a:lnSpc>
                <a:spcPct val="90000"/>
              </a:lnSpc>
              <a:spcAft>
                <a:spcPts val="600"/>
              </a:spcAft>
              <a:defRPr/>
            </a:pPr>
            <a:r>
              <a:rPr lang="en-US" sz="2800" kern="0" dirty="0">
                <a:gradFill>
                  <a:gsLst>
                    <a:gs pos="2917">
                      <a:srgbClr val="505050"/>
                    </a:gs>
                    <a:gs pos="30000">
                      <a:srgbClr val="505050"/>
                    </a:gs>
                  </a:gsLst>
                  <a:lin ang="5400000" scaled="0"/>
                </a:gradFill>
                <a:latin typeface="Perpetua Titling MT" panose="02020502060505020804" pitchFamily="18" charset="0"/>
              </a:rPr>
              <a:t>“‘I don’t know’ has become ‘I don’t know yet’.”</a:t>
            </a:r>
          </a:p>
        </p:txBody>
      </p:sp>
      <p:sp>
        <p:nvSpPr>
          <p:cNvPr id="4" name="Rectangle 3"/>
          <p:cNvSpPr/>
          <p:nvPr/>
        </p:nvSpPr>
        <p:spPr>
          <a:xfrm>
            <a:off x="1189037" y="5021262"/>
            <a:ext cx="1561646" cy="341632"/>
          </a:xfrm>
          <a:prstGeom prst="rect">
            <a:avLst/>
          </a:prstGeom>
        </p:spPr>
        <p:txBody>
          <a:bodyPr wrap="none">
            <a:spAutoFit/>
          </a:bodyPr>
          <a:lstStyle/>
          <a:p>
            <a:pPr defTabSz="914400">
              <a:lnSpc>
                <a:spcPct val="90000"/>
              </a:lnSpc>
              <a:spcAft>
                <a:spcPts val="600"/>
              </a:spcAft>
              <a:defRPr/>
            </a:pPr>
            <a:r>
              <a:rPr lang="en-US" kern="0" dirty="0">
                <a:gradFill>
                  <a:gsLst>
                    <a:gs pos="2917">
                      <a:srgbClr val="505050"/>
                    </a:gs>
                    <a:gs pos="30000">
                      <a:srgbClr val="505050"/>
                    </a:gs>
                  </a:gsLst>
                  <a:lin ang="5400000" scaled="0"/>
                </a:gradFill>
                <a:latin typeface="Perpetua Titling MT" panose="02020502060505020804" pitchFamily="18" charset="0"/>
              </a:rPr>
              <a:t>- Bill gates</a:t>
            </a:r>
          </a:p>
        </p:txBody>
      </p:sp>
    </p:spTree>
    <p:extLst>
      <p:ext uri="{BB962C8B-B14F-4D97-AF65-F5344CB8AC3E}">
        <p14:creationId xmlns:p14="http://schemas.microsoft.com/office/powerpoint/2010/main" val="132609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801314"/>
          </a:xfrm>
        </p:spPr>
        <p:txBody>
          <a:bodyPr/>
          <a:lstStyle/>
          <a:p>
            <a:r>
              <a:rPr lang="en-US" dirty="0"/>
              <a:t>Eat a good meal</a:t>
            </a:r>
          </a:p>
          <a:p>
            <a:r>
              <a:rPr lang="en-US" dirty="0"/>
              <a:t>Read questions carefully</a:t>
            </a:r>
          </a:p>
          <a:p>
            <a:r>
              <a:rPr lang="en-US" dirty="0"/>
              <a:t>Think it through</a:t>
            </a:r>
          </a:p>
          <a:p>
            <a:r>
              <a:rPr lang="en-US" dirty="0"/>
              <a:t>Relax</a:t>
            </a:r>
          </a:p>
          <a:p>
            <a:r>
              <a:rPr lang="en-US" dirty="0"/>
              <a:t>It’s just a test</a:t>
            </a:r>
          </a:p>
          <a:p>
            <a:r>
              <a:rPr lang="en-US" dirty="0"/>
              <a:t>If at first you don’t succeed - retake it</a:t>
            </a:r>
          </a:p>
          <a:p>
            <a:r>
              <a:rPr lang="en-US" dirty="0"/>
              <a:t>Good Luck!</a:t>
            </a:r>
          </a:p>
        </p:txBody>
      </p:sp>
      <p:sp>
        <p:nvSpPr>
          <p:cNvPr id="17" name="Title 16"/>
          <p:cNvSpPr>
            <a:spLocks noGrp="1"/>
          </p:cNvSpPr>
          <p:nvPr>
            <p:ph type="title"/>
          </p:nvPr>
        </p:nvSpPr>
        <p:spPr/>
        <p:txBody>
          <a:bodyPr/>
          <a:lstStyle/>
          <a:p>
            <a:r>
              <a:rPr lang="en-US" dirty="0"/>
              <a:t>What to do</a:t>
            </a:r>
          </a:p>
        </p:txBody>
      </p:sp>
    </p:spTree>
    <p:extLst>
      <p:ext uri="{BB962C8B-B14F-4D97-AF65-F5344CB8AC3E}">
        <p14:creationId xmlns:p14="http://schemas.microsoft.com/office/powerpoint/2010/main" val="19500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In review: session objectives and takeaways</a:t>
            </a:r>
          </a:p>
        </p:txBody>
      </p:sp>
      <p:sp>
        <p:nvSpPr>
          <p:cNvPr id="5" name="Text Placeholder 4"/>
          <p:cNvSpPr>
            <a:spLocks noGrp="1"/>
          </p:cNvSpPr>
          <p:nvPr>
            <p:ph type="body" sz="quarter" idx="4294967295"/>
          </p:nvPr>
        </p:nvSpPr>
        <p:spPr>
          <a:xfrm>
            <a:off x="0" y="1212849"/>
            <a:ext cx="12164203" cy="5139869"/>
          </a:xfrm>
          <a:prstGeom prst="rect">
            <a:avLst/>
          </a:prstGeom>
        </p:spPr>
        <p:txBody>
          <a:bodyPr/>
          <a:lstStyle/>
          <a:p>
            <a:r>
              <a:rPr lang="en-US" dirty="0"/>
              <a:t>Session Objective(s): </a:t>
            </a:r>
          </a:p>
          <a:p>
            <a:pPr lvl="1"/>
            <a:r>
              <a:rPr lang="en-US" dirty="0"/>
              <a:t>Session Objective 1: Help YOU prepare Exam 70-475 (Design and Implement Big Data Analytics Solutions</a:t>
            </a:r>
          </a:p>
          <a:p>
            <a:pPr lvl="1"/>
            <a:r>
              <a:rPr lang="en-US" dirty="0"/>
              <a:t>Session Objective 2: Know the areas you will need to be familiar with</a:t>
            </a:r>
          </a:p>
          <a:p>
            <a:pPr lvl="1"/>
            <a:r>
              <a:rPr lang="en-US" dirty="0"/>
              <a:t>Session Objective 3: Learn how to study the right material, and some tips and tricks</a:t>
            </a:r>
          </a:p>
          <a:p>
            <a:pPr lvl="1"/>
            <a:endParaRPr lang="en-US" dirty="0"/>
          </a:p>
          <a:p>
            <a:pPr lvl="1"/>
            <a:endParaRPr lang="en-US" dirty="0"/>
          </a:p>
          <a:p>
            <a:r>
              <a:rPr lang="en-US" dirty="0"/>
              <a:t>Key Takeaway 1</a:t>
            </a:r>
          </a:p>
          <a:p>
            <a:r>
              <a:rPr lang="en-US" sz="2000" dirty="0">
                <a:latin typeface="+mn-lt"/>
              </a:rPr>
              <a:t>Preparation is reading and doing</a:t>
            </a:r>
          </a:p>
          <a:p>
            <a:r>
              <a:rPr lang="en-US" dirty="0"/>
              <a:t>Key Takeaway 2</a:t>
            </a:r>
          </a:p>
          <a:p>
            <a:r>
              <a:rPr lang="en-US" sz="2000" dirty="0">
                <a:latin typeface="+mn-lt"/>
              </a:rPr>
              <a:t>You can prepare and pass the exam</a:t>
            </a:r>
          </a:p>
          <a:p>
            <a:endParaRPr lang="en-US" dirty="0"/>
          </a:p>
        </p:txBody>
      </p:sp>
    </p:spTree>
    <p:extLst>
      <p:ext uri="{BB962C8B-B14F-4D97-AF65-F5344CB8AC3E}">
        <p14:creationId xmlns:p14="http://schemas.microsoft.com/office/powerpoint/2010/main" val="19191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Related content</a:t>
            </a:r>
          </a:p>
        </p:txBody>
      </p:sp>
      <p:sp>
        <p:nvSpPr>
          <p:cNvPr id="6" name="Text Placeholder 5"/>
          <p:cNvSpPr>
            <a:spLocks noGrp="1"/>
          </p:cNvSpPr>
          <p:nvPr>
            <p:ph type="body" sz="quarter" idx="10"/>
          </p:nvPr>
        </p:nvSpPr>
        <p:spPr>
          <a:xfrm>
            <a:off x="274638" y="1212850"/>
            <a:ext cx="11887200" cy="5072158"/>
          </a:xfrm>
        </p:spPr>
        <p:txBody>
          <a:bodyPr/>
          <a:lstStyle/>
          <a:p>
            <a:r>
              <a:rPr lang="en-US" dirty="0"/>
              <a:t>Breakout sessions/Chalk Talks/Theater sessions</a:t>
            </a:r>
          </a:p>
          <a:p>
            <a:r>
              <a:rPr lang="en-US" sz="2400" dirty="0"/>
              <a:t>CRT306: Cert Exam Prep: Exam 70-473: Cloud Data Platform Solutions (Neil </a:t>
            </a:r>
            <a:r>
              <a:rPr lang="en-US" sz="2400" dirty="0" err="1"/>
              <a:t>McIsaac</a:t>
            </a:r>
            <a:r>
              <a:rPr lang="en-US" sz="2400" dirty="0"/>
              <a:t>)</a:t>
            </a:r>
          </a:p>
          <a:p>
            <a:r>
              <a:rPr lang="en-US" sz="2400" dirty="0"/>
              <a:t>Thursday, July 28 12:45-14:00  in (WSCC) 400 </a:t>
            </a:r>
          </a:p>
          <a:p>
            <a:r>
              <a:rPr lang="en-US" sz="2400" dirty="0"/>
              <a:t>CRT310 Cert Exam Prep: Exam 70-534: Architecting Azure Solutions (Mark Grimes)</a:t>
            </a:r>
          </a:p>
          <a:p>
            <a:r>
              <a:rPr lang="en-US" sz="2400" dirty="0"/>
              <a:t>Wednesday, July 27 14:45-16:00 or Friday, July 29 08:30-09:45  in (WSCC) 620</a:t>
            </a:r>
          </a:p>
          <a:p>
            <a:r>
              <a:rPr lang="en-US" sz="2400" dirty="0"/>
              <a:t>AZR322 Learning Machine Learning Friday, July 29 13:15-14:30 Sheraton) Grand Ballroom C</a:t>
            </a:r>
          </a:p>
          <a:p>
            <a:r>
              <a:rPr lang="en-US" sz="2400" dirty="0"/>
              <a:t>Earlier this TR:</a:t>
            </a:r>
          </a:p>
          <a:p>
            <a:r>
              <a:rPr lang="en-US" sz="2400" dirty="0"/>
              <a:t>AZR202 The fundamentals of  Azure Machine Learning</a:t>
            </a:r>
          </a:p>
          <a:p>
            <a:endParaRPr lang="en-US" sz="2400" dirty="0"/>
          </a:p>
          <a:p>
            <a:r>
              <a:rPr lang="en-US" sz="2400" dirty="0"/>
              <a:t>TR22 &amp; earlier sessions on ML, ADF, Hadoop.</a:t>
            </a:r>
          </a:p>
          <a:p>
            <a:r>
              <a:rPr lang="en-US" dirty="0"/>
              <a:t> </a:t>
            </a:r>
          </a:p>
        </p:txBody>
      </p:sp>
    </p:spTree>
    <p:extLst>
      <p:ext uri="{BB962C8B-B14F-4D97-AF65-F5344CB8AC3E}">
        <p14:creationId xmlns:p14="http://schemas.microsoft.com/office/powerpoint/2010/main" val="261035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If you have questions please proceed to the </a:t>
            </a:r>
            <a:br>
              <a:rPr lang="en-US" sz="3200" dirty="0">
                <a:gradFill>
                  <a:gsLst>
                    <a:gs pos="0">
                      <a:srgbClr val="FFFFFF"/>
                    </a:gs>
                    <a:gs pos="100000">
                      <a:srgbClr val="FFFFFF"/>
                    </a:gs>
                  </a:gsLst>
                  <a:lin ang="5400000" scaled="0"/>
                </a:gradFill>
                <a:latin typeface="+mj-lt"/>
              </a:rPr>
            </a:br>
            <a:r>
              <a:rPr lang="en-US" sz="3200" dirty="0">
                <a:gradFill>
                  <a:gsLst>
                    <a:gs pos="0">
                      <a:srgbClr val="FFFFFF"/>
                    </a:gs>
                    <a:gs pos="100000">
                      <a:srgbClr val="FFFFFF"/>
                    </a:gs>
                  </a:gsLst>
                  <a:lin ang="5400000" scaled="0"/>
                </a:gradFill>
              </a:rPr>
              <a:t>Q&amp;A MICROPHONE </a:t>
            </a:r>
            <a:r>
              <a:rPr lang="en-US" sz="3200" dirty="0">
                <a:gradFill>
                  <a:gsLst>
                    <a:gs pos="0">
                      <a:srgbClr val="FFFFFF"/>
                    </a:gs>
                    <a:gs pos="100000">
                      <a:srgbClr val="FFFFFF"/>
                    </a:gs>
                  </a:gsLst>
                  <a:lin ang="5400000" scaled="0"/>
                </a:gradFill>
                <a:latin typeface="+mj-lt"/>
              </a:rPr>
              <a:t>located in your session room.</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1500" dirty="0"/>
              <a:t>Q&amp;A</a:t>
            </a:r>
          </a:p>
        </p:txBody>
      </p:sp>
    </p:spTree>
    <p:extLst>
      <p:ext uri="{BB962C8B-B14F-4D97-AF65-F5344CB8AC3E}">
        <p14:creationId xmlns:p14="http://schemas.microsoft.com/office/powerpoint/2010/main" val="120578353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1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4001095"/>
          </a:xfrm>
        </p:spPr>
        <p:txBody>
          <a:bodyPr/>
          <a:lstStyle/>
          <a:p>
            <a:r>
              <a:rPr lang="en-US" sz="1400" dirty="0">
                <a:hlinkClick r:id="rId2"/>
              </a:rPr>
              <a:t>https://www.mssqltips.com/sqlservertip/4914/exam-material-for-microsoft-70475-designing-and-implementing-big-data-analytics-solutions/</a:t>
            </a:r>
            <a:endParaRPr lang="en-US" sz="1400" dirty="0"/>
          </a:p>
          <a:p>
            <a:endParaRPr lang="en-US" sz="1400" dirty="0"/>
          </a:p>
          <a:p>
            <a:r>
              <a:rPr lang="en-US" sz="1400" dirty="0">
                <a:hlinkClick r:id="rId3"/>
              </a:rPr>
              <a:t>https://www.youtube.com/watch?v=4j2txHfBqzE</a:t>
            </a:r>
            <a:r>
              <a:rPr lang="en-US" sz="1400" dirty="0"/>
              <a:t> </a:t>
            </a:r>
          </a:p>
          <a:p>
            <a:endParaRPr lang="en-US" sz="1400" dirty="0"/>
          </a:p>
          <a:p>
            <a:r>
              <a:rPr lang="en-US" sz="1400" dirty="0">
                <a:hlinkClick r:id="rId4"/>
              </a:rPr>
              <a:t>https://borntolearn.mslearn.net/forums/f/573/t/329277</a:t>
            </a:r>
            <a:endParaRPr lang="en-US" sz="1400" dirty="0"/>
          </a:p>
          <a:p>
            <a:endParaRPr lang="en-US" sz="1400" dirty="0"/>
          </a:p>
          <a:p>
            <a:r>
              <a:rPr lang="en-US" sz="1600" dirty="0"/>
              <a:t>Processing Big Data with Hadoop in Azure HDInsight </a:t>
            </a:r>
          </a:p>
          <a:p>
            <a:r>
              <a:rPr lang="en-US" sz="1600" dirty="0"/>
              <a:t>   </a:t>
            </a:r>
            <a:r>
              <a:rPr lang="en-US" sz="1600" dirty="0">
                <a:hlinkClick r:id="rId5"/>
              </a:rPr>
              <a:t>www.edx.org/.../processing-big-data-hadoop-azure-microsoft-dat202-1x-0</a:t>
            </a:r>
            <a:r>
              <a:rPr lang="en-US" sz="1600" dirty="0"/>
              <a:t> </a:t>
            </a:r>
          </a:p>
          <a:p>
            <a:r>
              <a:rPr lang="en-US" sz="1600" dirty="0"/>
              <a:t>Implementing Predictive Solutions with Spark in Azure HDInsight </a:t>
            </a:r>
          </a:p>
          <a:p>
            <a:r>
              <a:rPr lang="en-US" sz="1600" dirty="0"/>
              <a:t>   </a:t>
            </a:r>
            <a:r>
              <a:rPr lang="en-US" sz="1600" dirty="0">
                <a:hlinkClick r:id="rId6"/>
              </a:rPr>
              <a:t>www.edx.org/.../implementing-predictive-solutions-spark-microsoft-dat202-3x-2</a:t>
            </a:r>
            <a:r>
              <a:rPr lang="en-US" sz="1600" dirty="0"/>
              <a:t> </a:t>
            </a:r>
          </a:p>
          <a:p>
            <a:r>
              <a:rPr lang="en-US" sz="1600" dirty="0"/>
              <a:t>Implementing Real-Time Analysis with Hadoop in Azure HDInsight </a:t>
            </a:r>
          </a:p>
          <a:p>
            <a:r>
              <a:rPr lang="en-US" sz="1600" dirty="0"/>
              <a:t>   </a:t>
            </a:r>
            <a:r>
              <a:rPr lang="en-US" sz="1600" dirty="0">
                <a:hlinkClick r:id="rId7"/>
              </a:rPr>
              <a:t>www.edx.org/.../implementing-real-time-analysis-hadoop-microsoft-dat202-2x-2</a:t>
            </a:r>
            <a:r>
              <a:rPr lang="en-US" sz="1600" dirty="0"/>
              <a:t> </a:t>
            </a:r>
          </a:p>
          <a:p>
            <a:r>
              <a:rPr lang="en-US" sz="1600" dirty="0"/>
              <a:t>Processing Big Data with Azure Data Lake Analytics </a:t>
            </a:r>
          </a:p>
          <a:p>
            <a:r>
              <a:rPr lang="en-US" sz="1600" dirty="0"/>
              <a:t>   </a:t>
            </a:r>
            <a:r>
              <a:rPr lang="en-US" sz="1600" dirty="0">
                <a:hlinkClick r:id="rId8"/>
              </a:rPr>
              <a:t>www.edx.org/.../processing-big-data-azure-data-lake-microsoft-dat223-1x</a:t>
            </a:r>
            <a:r>
              <a:rPr lang="en-US" sz="1600" dirty="0"/>
              <a:t> </a:t>
            </a:r>
          </a:p>
          <a:p>
            <a:endParaRPr lang="en-US" sz="1600" dirty="0"/>
          </a:p>
        </p:txBody>
      </p:sp>
    </p:spTree>
    <p:extLst>
      <p:ext uri="{BB962C8B-B14F-4D97-AF65-F5344CB8AC3E}">
        <p14:creationId xmlns:p14="http://schemas.microsoft.com/office/powerpoint/2010/main" val="19849638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Scoring</a:t>
            </a:r>
          </a:p>
        </p:txBody>
      </p:sp>
      <p:sp>
        <p:nvSpPr>
          <p:cNvPr id="3" name="Text Placeholder 2"/>
          <p:cNvSpPr>
            <a:spLocks noGrp="1"/>
          </p:cNvSpPr>
          <p:nvPr>
            <p:ph type="body" sz="quarter" idx="4294967295"/>
          </p:nvPr>
        </p:nvSpPr>
        <p:spPr>
          <a:xfrm>
            <a:off x="274639" y="1212849"/>
            <a:ext cx="11889564" cy="3447098"/>
          </a:xfrm>
          <a:prstGeom prst="rect">
            <a:avLst/>
          </a:prstGeom>
        </p:spPr>
        <p:txBody>
          <a:bodyPr/>
          <a:lstStyle/>
          <a:p>
            <a:r>
              <a:rPr lang="en-US" dirty="0">
                <a:gradFill>
                  <a:gsLst>
                    <a:gs pos="2920">
                      <a:schemeClr val="tx2"/>
                    </a:gs>
                    <a:gs pos="39000">
                      <a:schemeClr val="tx2"/>
                    </a:gs>
                  </a:gsLst>
                  <a:lin ang="5400000" scaled="0"/>
                </a:gradFill>
              </a:rPr>
              <a:t>Each exam has a "cut score"</a:t>
            </a:r>
          </a:p>
          <a:p>
            <a:r>
              <a:rPr lang="en-US" dirty="0">
                <a:gradFill>
                  <a:gsLst>
                    <a:gs pos="2920">
                      <a:schemeClr val="tx2"/>
                    </a:gs>
                    <a:gs pos="39000">
                      <a:schemeClr val="tx2"/>
                    </a:gs>
                  </a:gsLst>
                  <a:lin ang="5400000" scaled="0"/>
                </a:gradFill>
              </a:rPr>
              <a:t>Each question is worth one point</a:t>
            </a:r>
          </a:p>
          <a:p>
            <a:r>
              <a:rPr lang="en-US" dirty="0">
                <a:gradFill>
                  <a:gsLst>
                    <a:gs pos="2920">
                      <a:schemeClr val="tx2"/>
                    </a:gs>
                    <a:gs pos="39000">
                      <a:schemeClr val="tx2"/>
                    </a:gs>
                  </a:gsLst>
                  <a:lin ang="5400000" scaled="0"/>
                </a:gradFill>
              </a:rPr>
              <a:t>Questions are not designed to ‘Trick’ you</a:t>
            </a:r>
          </a:p>
          <a:p>
            <a:r>
              <a:rPr lang="en-US" dirty="0">
                <a:gradFill>
                  <a:gsLst>
                    <a:gs pos="2920">
                      <a:schemeClr val="tx2"/>
                    </a:gs>
                    <a:gs pos="39000">
                      <a:schemeClr val="tx2"/>
                    </a:gs>
                  </a:gsLst>
                  <a:lin ang="5400000" scaled="0"/>
                </a:gradFill>
              </a:rPr>
              <a:t>No partial credit</a:t>
            </a:r>
          </a:p>
          <a:p>
            <a:r>
              <a:rPr lang="en-US" dirty="0">
                <a:gradFill>
                  <a:gsLst>
                    <a:gs pos="2920">
                      <a:schemeClr val="tx2"/>
                    </a:gs>
                    <a:gs pos="39000">
                      <a:schemeClr val="tx2"/>
                    </a:gs>
                  </a:gsLst>
                  <a:lin ang="5400000" scaled="0"/>
                </a:gradFill>
              </a:rPr>
              <a:t>No points deducted for wrong answers</a:t>
            </a:r>
          </a:p>
        </p:txBody>
      </p:sp>
      <p:sp>
        <p:nvSpPr>
          <p:cNvPr id="4" name="TextBox 3"/>
          <p:cNvSpPr txBox="1"/>
          <p:nvPr/>
        </p:nvSpPr>
        <p:spPr>
          <a:xfrm>
            <a:off x="731897" y="4868847"/>
            <a:ext cx="10515485" cy="904863"/>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4400" b="1" i="0" u="none" strike="noStrike" kern="0" cap="none" spc="0" normalizeH="0" baseline="0" noProof="0" dirty="0">
                <a:ln>
                  <a:noFill/>
                </a:ln>
                <a:solidFill>
                  <a:srgbClr val="92D050"/>
                </a:solidFill>
                <a:effectLst/>
                <a:uLnTx/>
                <a:uFillTx/>
              </a:rPr>
              <a:t>Exam TIP: Answer ALL questions!</a:t>
            </a:r>
          </a:p>
        </p:txBody>
      </p:sp>
    </p:spTree>
    <p:extLst>
      <p:ext uri="{BB962C8B-B14F-4D97-AF65-F5344CB8AC3E}">
        <p14:creationId xmlns:p14="http://schemas.microsoft.com/office/powerpoint/2010/main" val="4163797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solidFill>
                  <a:schemeClr val="bg1"/>
                </a:solidFill>
              </a:rPr>
              <a:t>Major Areas of the Test</a:t>
            </a:r>
          </a:p>
        </p:txBody>
      </p:sp>
      <p:graphicFrame>
        <p:nvGraphicFramePr>
          <p:cNvPr id="4" name="Chart 3"/>
          <p:cNvGraphicFramePr/>
          <p:nvPr>
            <p:extLst>
              <p:ext uri="{D42A27DB-BD31-4B8C-83A1-F6EECF244321}">
                <p14:modId xmlns:p14="http://schemas.microsoft.com/office/powerpoint/2010/main" val="3295356145"/>
              </p:ext>
            </p:extLst>
          </p:nvPr>
        </p:nvGraphicFramePr>
        <p:xfrm>
          <a:off x="122422" y="1014720"/>
          <a:ext cx="12164203" cy="596611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608637" y="1212849"/>
            <a:ext cx="4565837" cy="1735860"/>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Design big data batch processing &amp; interactive solutions (20-25%)</a:t>
            </a: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9" name="TextBox 8"/>
          <p:cNvSpPr txBox="1"/>
          <p:nvPr/>
        </p:nvSpPr>
        <p:spPr>
          <a:xfrm>
            <a:off x="6401115" y="2995230"/>
            <a:ext cx="4565837" cy="1735860"/>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Design big 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real-time processing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 solutions (20 - 25%)</a:t>
            </a: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0" name="TextBox 9"/>
          <p:cNvSpPr txBox="1"/>
          <p:nvPr/>
        </p:nvSpPr>
        <p:spPr>
          <a:xfrm>
            <a:off x="2066549" y="1444997"/>
            <a:ext cx="4565837" cy="1735860"/>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Design machine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learning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 solutions (25-30%)</a:t>
            </a: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1" name="TextBox 10"/>
          <p:cNvSpPr txBox="1"/>
          <p:nvPr/>
        </p:nvSpPr>
        <p:spPr>
          <a:xfrm>
            <a:off x="1638687" y="3205464"/>
            <a:ext cx="4565837" cy="1403461"/>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Operationalize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 end-to-end cloud analytics solutions (25-30%)</a:t>
            </a:r>
          </a:p>
        </p:txBody>
      </p:sp>
    </p:spTree>
    <p:extLst>
      <p:ext uri="{BB962C8B-B14F-4D97-AF65-F5344CB8AC3E}">
        <p14:creationId xmlns:p14="http://schemas.microsoft.com/office/powerpoint/2010/main" val="314271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577043"/>
            <a:ext cx="11887200" cy="1831975"/>
          </a:xfrm>
        </p:spPr>
        <p:txBody>
          <a:bodyPr/>
          <a:lstStyle/>
          <a:p>
            <a:pPr algn="ctr"/>
            <a:r>
              <a:rPr lang="en-US" dirty="0"/>
              <a:t>Design big data batch processing &amp; interactive solutions</a:t>
            </a:r>
          </a:p>
        </p:txBody>
      </p:sp>
    </p:spTree>
    <p:extLst>
      <p:ext uri="{BB962C8B-B14F-4D97-AF65-F5344CB8AC3E}">
        <p14:creationId xmlns:p14="http://schemas.microsoft.com/office/powerpoint/2010/main" val="285264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92144" y="2308555"/>
            <a:ext cx="11887200" cy="3582519"/>
          </a:xfrm>
        </p:spPr>
        <p:txBody>
          <a:bodyPr/>
          <a:lstStyle/>
          <a:p>
            <a:r>
              <a:rPr lang="en-US" dirty="0"/>
              <a:t>Azure Storage  </a:t>
            </a:r>
          </a:p>
          <a:p>
            <a:pPr lvl="1"/>
            <a:r>
              <a:rPr lang="en-US" dirty="0"/>
              <a:t>Blob – Table – File – Queue</a:t>
            </a:r>
          </a:p>
          <a:p>
            <a:pPr lvl="1"/>
            <a:r>
              <a:rPr lang="en-US" dirty="0"/>
              <a:t>HDInsight</a:t>
            </a:r>
          </a:p>
          <a:p>
            <a:r>
              <a:rPr lang="en-US" dirty="0"/>
              <a:t>Azure SQL</a:t>
            </a:r>
          </a:p>
          <a:p>
            <a:r>
              <a:rPr lang="en-US" dirty="0"/>
              <a:t>SQL Server IaaS on Azure VM </a:t>
            </a:r>
          </a:p>
          <a:p>
            <a:r>
              <a:rPr lang="en-US" dirty="0"/>
              <a:t>Document DB </a:t>
            </a:r>
          </a:p>
        </p:txBody>
      </p:sp>
      <p:sp>
        <p:nvSpPr>
          <p:cNvPr id="17" name="Title 16"/>
          <p:cNvSpPr>
            <a:spLocks noGrp="1"/>
          </p:cNvSpPr>
          <p:nvPr>
            <p:ph type="title"/>
          </p:nvPr>
        </p:nvSpPr>
        <p:spPr/>
        <p:txBody>
          <a:bodyPr/>
          <a:lstStyle/>
          <a:p>
            <a:r>
              <a:rPr lang="en-US" dirty="0"/>
              <a:t>Where will you land the big data</a:t>
            </a:r>
          </a:p>
        </p:txBody>
      </p:sp>
      <p:sp>
        <p:nvSpPr>
          <p:cNvPr id="2" name="TextBox 1"/>
          <p:cNvSpPr txBox="1"/>
          <p:nvPr/>
        </p:nvSpPr>
        <p:spPr>
          <a:xfrm>
            <a:off x="1280531" y="1197309"/>
            <a:ext cx="9001951" cy="1446550"/>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hlinkClick r:id="rId3"/>
              </a:rPr>
              <a:t>https://msdn.microsoft.com/en-us/library/azure/gg433040.aspx</a:t>
            </a: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hlinkClick r:id="rId4"/>
              </a:rPr>
              <a:t>https://msdn.microsoft.com/en-us/library/dn749874.aspx#sec4</a:t>
            </a: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Tree>
    <p:extLst>
      <p:ext uri="{BB962C8B-B14F-4D97-AF65-F5344CB8AC3E}">
        <p14:creationId xmlns:p14="http://schemas.microsoft.com/office/powerpoint/2010/main" val="118637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2C5385DD-25CC-4B4A-8E83-9D91F0EF820F}"/>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30537_Envision 2016 Concurrent Template_Dark">
  <a:themeElements>
    <a:clrScheme name="Ignite Dark">
      <a:dk1>
        <a:srgbClr val="505050"/>
      </a:dk1>
      <a:lt1>
        <a:srgbClr val="FFFFFF"/>
      </a:lt1>
      <a:dk2>
        <a:srgbClr val="D83B01"/>
      </a:dk2>
      <a:lt2>
        <a:srgbClr val="F8F8F8"/>
      </a:lt2>
      <a:accent1>
        <a:srgbClr val="D83B01"/>
      </a:accent1>
      <a:accent2>
        <a:srgbClr val="0078D7"/>
      </a:accent2>
      <a:accent3>
        <a:srgbClr val="D2D2D2"/>
      </a:accent3>
      <a:accent4>
        <a:srgbClr val="FFB900"/>
      </a:accent4>
      <a:accent5>
        <a:srgbClr val="FF8C00"/>
      </a:accent5>
      <a:accent6>
        <a:srgbClr val="00BCF2"/>
      </a:accent6>
      <a:hlink>
        <a:srgbClr val="0078D7"/>
      </a:hlink>
      <a:folHlink>
        <a:srgbClr val="0078D7"/>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D0C2E7D0-5C17-430B-90AA-64EE87CAC54C}"/>
    </a:ext>
  </a:extLst>
</a:theme>
</file>

<file path=ppt/theme/theme3.xml><?xml version="1.0" encoding="utf-8"?>
<a:theme xmlns:a="http://schemas.openxmlformats.org/drawingml/2006/main" name="1_5-50002_Ignite_Breakout_Template">
  <a:themeElements>
    <a:clrScheme name="Ignite 2016">
      <a:dk1>
        <a:srgbClr val="505050"/>
      </a:dk1>
      <a:lt1>
        <a:srgbClr val="FFFFFF"/>
      </a:lt1>
      <a:dk2>
        <a:srgbClr val="D83B01"/>
      </a:dk2>
      <a:lt2>
        <a:srgbClr val="F8F8F8"/>
      </a:lt2>
      <a:accent1>
        <a:srgbClr val="D83B01"/>
      </a:accent1>
      <a:accent2>
        <a:srgbClr val="0078D7"/>
      </a:accent2>
      <a:accent3>
        <a:srgbClr val="505050"/>
      </a:accent3>
      <a:accent4>
        <a:srgbClr val="D2D2D2"/>
      </a:accent4>
      <a:accent5>
        <a:srgbClr val="FFB900"/>
      </a:accent5>
      <a:accent6>
        <a:srgbClr val="FF8C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6_16x9_Template.potx" id="{61D5EBA6-A23E-492C-8A07-E4BCB14E768B}" vid="{F00BE584-C693-46FD-AC24-CA0B4C734830}"/>
    </a:ext>
  </a:extLst>
</a:theme>
</file>

<file path=ppt/theme/theme4.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Read-Only]" id="{DD734164-F40E-479F-8F17-ED891B49B3DF}" vid="{0722A4C9-FF71-4C4F-8FA9-C187D878E465}"/>
    </a:ext>
  </a:extLst>
</a:theme>
</file>

<file path=ppt/theme/theme5.xml><?xml version="1.0" encoding="utf-8"?>
<a:theme xmlns:a="http://schemas.openxmlformats.org/drawingml/2006/main" name="1_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Read-Only]" id="{DD734164-F40E-479F-8F17-ED891B49B3DF}" vid="{0722A4C9-FF71-4C4F-8FA9-C187D878E465}"/>
    </a:ext>
  </a:extLst>
</a:theme>
</file>

<file path=ppt/theme/theme6.xml><?xml version="1.0" encoding="utf-8"?>
<a:theme xmlns:a="http://schemas.openxmlformats.org/drawingml/2006/main" name="2_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Read-Only]" id="{DD734164-F40E-479F-8F17-ED891B49B3DF}" vid="{0722A4C9-FF71-4C4F-8FA9-C187D878E465}"/>
    </a:ext>
  </a:extLst>
</a:theme>
</file>

<file path=ppt/theme/theme7.xml><?xml version="1.0" encoding="utf-8"?>
<a:theme xmlns:a="http://schemas.openxmlformats.org/drawingml/2006/main" name="3_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Read-Only]" id="{DD734164-F40E-479F-8F17-ED891B49B3DF}" vid="{0722A4C9-FF71-4C4F-8FA9-C187D878E465}"/>
    </a:ext>
  </a:extLst>
</a:theme>
</file>

<file path=ppt/theme/theme8.xml><?xml version="1.0" encoding="utf-8"?>
<a:theme xmlns:a="http://schemas.openxmlformats.org/drawingml/2006/main" name="5_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Read-Only]" id="{DD734164-F40E-479F-8F17-ED891B49B3DF}" vid="{0722A4C9-FF71-4C4F-8FA9-C187D878E465}"/>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d12e2661e9634d9aa98bbb375f31aced>
    <Event_x0020_Start_x0020_Date xmlns="01c77077-aee4-4b5f-bd4e-9cd40a6fff29">2016-09-25T07:00:00+00:00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iaa5f83406f94009a0f6a3e890699ff7>
    <External_x0020_Speaker xmlns="01c77077-aee4-4b5f-bd4e-9cd40a6fff29">James Herring</External_x0020_Speaker>
    <m6878b9dd7994da4ba144f95347d99c6 xmlns="01c77077-aee4-4b5f-bd4e-9cd40a6fff29">
      <Terms xmlns="http://schemas.microsoft.com/office/infopath/2007/PartnerControls"/>
    </m6878b9dd7994da4ba144f95347d99c6>
    <Presentation_x0020_Date xmlns="01c77077-aee4-4b5f-bd4e-9cd40a6fff29">2016-09-29T04:00:00+00:00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mb2e01f7e2d8413988e28e59aa226eec>
    <MS_x0020_Content_x0020_Owner xmlns="01c77077-aee4-4b5f-bd4e-9cd40a6fff29">
      <UserInfo>
        <DisplayName/>
        <AccountId xsi:nil="true"/>
        <AccountType/>
      </UserInfo>
    </MS_x0020_Content_x0020_Owner>
    <Session_x0020_Code xmlns="01c77077-aee4-4b5f-bd4e-9cd40a6fff29">BRK3259</Session_x0020_Code>
    <Event_x0020_End_x0020_Date xmlns="01c77077-aee4-4b5f-bd4e-9cd40a6fff29">2016-09-30T07:00:00+00:00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2016</TermName>
          <TermId xmlns="http://schemas.microsoft.com/office/infopath/2007/PartnerControls">e2f6a88c-86f9-4b25-a2af-b5c3afa8c82a</TermId>
        </TermInfo>
      </Terms>
    </TaxKeywordTaxHTField>
    <TaxCatchAll xmlns="230e9df3-be65-4c73-a93b-d1236ebd677e">
      <Value>174</Value>
      <Value>177</Value>
      <Value>176</Value>
      <Value>175</Value>
    </TaxCatchAll>
    <NumberofDownloads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purl.org/dc/elements/1.1/"/>
    <ds:schemaRef ds:uri="230e9df3-be65-4c73-a93b-d1236ebd677e"/>
    <ds:schemaRef ds:uri="http://schemas.microsoft.com/sharepoint/v3"/>
    <ds:schemaRef ds:uri="01c77077-aee4-4b5f-bd4e-9cd40a6fff29"/>
    <ds:schemaRef ds:uri="http://www.w3.org/XML/1998/namespace"/>
    <ds:schemaRef ds:uri="http://purl.org/dc/terms/"/>
    <ds:schemaRef ds:uri="http://schemas.microsoft.com/office/infopath/2007/PartnerControls"/>
    <ds:schemaRef ds:uri="8ff673fc-3231-4e3a-893b-6d7f7cd32766"/>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D8F288A-5131-4E80-AB86-F10FC03738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Microsoft_Ignite_2016_16x9_Template</Template>
  <TotalTime>1214</TotalTime>
  <Words>7215</Words>
  <Application>Microsoft Office PowerPoint</Application>
  <PresentationFormat>Custom</PresentationFormat>
  <Paragraphs>546</Paragraphs>
  <Slides>46</Slides>
  <Notes>44</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46</vt:i4>
      </vt:variant>
    </vt:vector>
  </HeadingPairs>
  <TitlesOfParts>
    <vt:vector size="62" baseType="lpstr">
      <vt:lpstr>Arial</vt:lpstr>
      <vt:lpstr>Calibri</vt:lpstr>
      <vt:lpstr>Consolas</vt:lpstr>
      <vt:lpstr>Perpetua Titling MT</vt:lpstr>
      <vt:lpstr>Segoe Semibold</vt:lpstr>
      <vt:lpstr>Segoe UI</vt:lpstr>
      <vt:lpstr>Segoe UI Light</vt:lpstr>
      <vt:lpstr>Wingdings</vt:lpstr>
      <vt:lpstr>5-50002_Ignite_Breakout_Template</vt:lpstr>
      <vt:lpstr>6-30537_Envision 2016 Concurrent Template_Dark</vt:lpstr>
      <vt:lpstr>1_5-50002_Ignite_Breakout_Template</vt:lpstr>
      <vt:lpstr>5-30711_TR22_BO_CT_Template</vt:lpstr>
      <vt:lpstr>1_5-30711_TR22_BO_CT_Template</vt:lpstr>
      <vt:lpstr>2_5-30711_TR22_BO_CT_Template</vt:lpstr>
      <vt:lpstr>3_5-30711_TR22_BO_CT_Template</vt:lpstr>
      <vt:lpstr>5_5-30711_TR22_BO_CT_Template</vt:lpstr>
      <vt:lpstr>Cert Exam Prep: Exam 70-475: Big Data and Analytics Solutions </vt:lpstr>
      <vt:lpstr>Let’s Start at 40,000 feet</vt:lpstr>
      <vt:lpstr>Data Platform: 70-473 &amp; 70-475</vt:lpstr>
      <vt:lpstr>Exam Basics</vt:lpstr>
      <vt:lpstr>PowerPoint Presentation</vt:lpstr>
      <vt:lpstr>Exam Scoring</vt:lpstr>
      <vt:lpstr>Major Areas of the Test</vt:lpstr>
      <vt:lpstr>Design big data batch processing &amp; interactive solutions</vt:lpstr>
      <vt:lpstr>Where will you land the big data</vt:lpstr>
      <vt:lpstr>Data Ingestion</vt:lpstr>
      <vt:lpstr>Scenarios</vt:lpstr>
      <vt:lpstr>Data Access &amp; Authorization</vt:lpstr>
      <vt:lpstr>HDInsight Clusters</vt:lpstr>
      <vt:lpstr>Spark</vt:lpstr>
      <vt:lpstr>HBase</vt:lpstr>
      <vt:lpstr>Know components and utilities</vt:lpstr>
      <vt:lpstr>Know the technologies, frameworks &amp; use</vt:lpstr>
      <vt:lpstr>Think Solutions &amp; Scenarios</vt:lpstr>
      <vt:lpstr>Think Solutions &amp; Scenarios</vt:lpstr>
      <vt:lpstr>Design big data real-time processing solutions</vt:lpstr>
      <vt:lpstr>Storm</vt:lpstr>
      <vt:lpstr>Design and Provision Compute Resources</vt:lpstr>
      <vt:lpstr>Lambda architecture</vt:lpstr>
      <vt:lpstr>Lambda Architecture</vt:lpstr>
      <vt:lpstr>Lambda architecture</vt:lpstr>
      <vt:lpstr>Lambda architecture</vt:lpstr>
      <vt:lpstr>Lambda architecture</vt:lpstr>
      <vt:lpstr>Lambda architecture</vt:lpstr>
      <vt:lpstr>Lambda Architecture on Azure</vt:lpstr>
      <vt:lpstr>Lambda Architecture</vt:lpstr>
      <vt:lpstr>Design Machine Learning solutions</vt:lpstr>
      <vt:lpstr>Key Areas of Machine Learning</vt:lpstr>
      <vt:lpstr>Basic Steps for ML</vt:lpstr>
      <vt:lpstr>Publishing an ML API Web Service</vt:lpstr>
      <vt:lpstr>Definitions</vt:lpstr>
      <vt:lpstr>PowerPoint Presentation</vt:lpstr>
      <vt:lpstr>Operationalize end-to-end cloud analytics solutions</vt:lpstr>
      <vt:lpstr>Key aspects of operating a solution</vt:lpstr>
      <vt:lpstr>Azure Data Factory </vt:lpstr>
      <vt:lpstr>Don’t worry about</vt:lpstr>
      <vt:lpstr>Parting thoughts</vt:lpstr>
      <vt:lpstr>What to do</vt:lpstr>
      <vt:lpstr>In review: session objectives and takeaways</vt:lpstr>
      <vt:lpstr>Related content</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 Exam Prep: Exam 70-475: Big Data and Analytics Solutions</dc:title>
  <dc:subject>&lt;Speech title here&gt;</dc:subject>
  <dc:creator>michelle frankel</dc:creator>
  <cp:keywords>Microsoft Ignite 2016</cp:keywords>
  <dc:description>Template: Mitchell Derrey, Silverfox Productions_x000d_
Formatting: _x000d_
Audience Type:</dc:description>
  <cp:lastModifiedBy>Meenige, Aravind Reddy</cp:lastModifiedBy>
  <cp:revision>23</cp:revision>
  <dcterms:created xsi:type="dcterms:W3CDTF">2016-09-07T03:05:17Z</dcterms:created>
  <dcterms:modified xsi:type="dcterms:W3CDTF">2017-08-23T22:10:06Z</dcterms:modified>
  <cp:category>Microsoft Ignite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177;#Georgia World Congress Center|ea0ece34-59a6-4d43-8d9e-d0f9e2a2f1ce</vt:lpwstr>
  </property>
  <property fmtid="{D5CDD505-2E9C-101B-9397-08002B2CF9AE}" pid="7" name="Track">
    <vt:lpwstr/>
  </property>
  <property fmtid="{D5CDD505-2E9C-101B-9397-08002B2CF9AE}" pid="8" name="Event Location">
    <vt:lpwstr>176;#Atlanta|01fb9831-5840-48a0-a576-3e48f42baa53</vt:lpwstr>
  </property>
  <property fmtid="{D5CDD505-2E9C-101B-9397-08002B2CF9AE}" pid="9" name="Campaign">
    <vt:lpwstr/>
  </property>
  <property fmtid="{D5CDD505-2E9C-101B-9397-08002B2CF9AE}" pid="10" name="IsMyDocuments">
    <vt:bool>true</vt:bool>
  </property>
  <property fmtid="{D5CDD505-2E9C-101B-9397-08002B2CF9AE}" pid="11" name="TaxKeyword">
    <vt:lpwstr>174;#Microsoft Ignite 2016|e2f6a88c-86f9-4b25-a2af-b5c3afa8c82a</vt:lpwstr>
  </property>
  <property fmtid="{D5CDD505-2E9C-101B-9397-08002B2CF9AE}" pid="12" name="Audience1">
    <vt:lpwstr/>
  </property>
  <property fmtid="{D5CDD505-2E9C-101B-9397-08002B2CF9AE}" pid="13" name="Event Name">
    <vt:lpwstr>175;#Microsoft Ignite|9323c522-fe4b-4922-816b-10a1920d7afb</vt:lpwstr>
  </property>
</Properties>
</file>