
<file path=[Content_Types].xml><?xml version="1.0" encoding="utf-8"?>
<Types xmlns="http://schemas.openxmlformats.org/package/2006/content-types">
  <Default Extension="xml" ContentType="application/xml"/>
  <Default Extension="JPG" ContentType="image/jpeg"/>
  <Default Extension="jpeg" ContentType="image/jpeg"/>
  <Default Extension="rels" ContentType="application/vnd.openxmlformats-package.relationships+xml"/>
  <Default Extension="gif" ContentType="image/gif"/>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4"/>
  </p:notesMasterIdLst>
  <p:handoutMasterIdLst>
    <p:handoutMasterId r:id="rId75"/>
  </p:handoutMasterIdLst>
  <p:sldIdLst>
    <p:sldId id="491" r:id="rId2"/>
    <p:sldId id="427" r:id="rId3"/>
    <p:sldId id="433" r:id="rId4"/>
    <p:sldId id="434"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88" r:id="rId25"/>
    <p:sldId id="493" r:id="rId26"/>
    <p:sldId id="455" r:id="rId27"/>
    <p:sldId id="430" r:id="rId28"/>
    <p:sldId id="456" r:id="rId29"/>
    <p:sldId id="457" r:id="rId30"/>
    <p:sldId id="459" r:id="rId31"/>
    <p:sldId id="460" r:id="rId32"/>
    <p:sldId id="461" r:id="rId33"/>
    <p:sldId id="462" r:id="rId34"/>
    <p:sldId id="464" r:id="rId35"/>
    <p:sldId id="465" r:id="rId36"/>
    <p:sldId id="466" r:id="rId37"/>
    <p:sldId id="467" r:id="rId38"/>
    <p:sldId id="489" r:id="rId39"/>
    <p:sldId id="490" r:id="rId40"/>
    <p:sldId id="468" r:id="rId41"/>
    <p:sldId id="469" r:id="rId42"/>
    <p:sldId id="470" r:id="rId43"/>
    <p:sldId id="471" r:id="rId44"/>
    <p:sldId id="472" r:id="rId45"/>
    <p:sldId id="473" r:id="rId46"/>
    <p:sldId id="474" r:id="rId47"/>
    <p:sldId id="483" r:id="rId48"/>
    <p:sldId id="484" r:id="rId49"/>
    <p:sldId id="485" r:id="rId50"/>
    <p:sldId id="486" r:id="rId51"/>
    <p:sldId id="487" r:id="rId52"/>
    <p:sldId id="494" r:id="rId53"/>
    <p:sldId id="495" r:id="rId54"/>
    <p:sldId id="496" r:id="rId55"/>
    <p:sldId id="497" r:id="rId56"/>
    <p:sldId id="498" r:id="rId57"/>
    <p:sldId id="499" r:id="rId58"/>
    <p:sldId id="500" r:id="rId59"/>
    <p:sldId id="501" r:id="rId60"/>
    <p:sldId id="502" r:id="rId61"/>
    <p:sldId id="503" r:id="rId62"/>
    <p:sldId id="504" r:id="rId63"/>
    <p:sldId id="506" r:id="rId64"/>
    <p:sldId id="505" r:id="rId65"/>
    <p:sldId id="507" r:id="rId66"/>
    <p:sldId id="508" r:id="rId67"/>
    <p:sldId id="509" r:id="rId68"/>
    <p:sldId id="510" r:id="rId69"/>
    <p:sldId id="511" r:id="rId70"/>
    <p:sldId id="512" r:id="rId71"/>
    <p:sldId id="513" r:id="rId72"/>
    <p:sldId id="458" r:id="rId73"/>
  </p:sldIdLst>
  <p:sldSz cx="9144000" cy="6858000" type="screen4x3"/>
  <p:notesSz cx="6858000" cy="9144000"/>
  <p:defaultTextStyle>
    <a:defPPr>
      <a:defRPr lang="en-US"/>
    </a:defPPr>
    <a:lvl1pPr algn="ctr" rtl="0" fontAlgn="base">
      <a:spcBef>
        <a:spcPct val="0"/>
      </a:spcBef>
      <a:spcAft>
        <a:spcPct val="0"/>
      </a:spcAft>
      <a:defRPr sz="2000" kern="1200">
        <a:solidFill>
          <a:schemeClr val="tx1"/>
        </a:solidFill>
        <a:latin typeface="Arial Narrow" pitchFamily="34" charset="0"/>
        <a:ea typeface="+mn-ea"/>
        <a:cs typeface="+mn-cs"/>
      </a:defRPr>
    </a:lvl1pPr>
    <a:lvl2pPr marL="457200" algn="ctr" rtl="0" fontAlgn="base">
      <a:spcBef>
        <a:spcPct val="0"/>
      </a:spcBef>
      <a:spcAft>
        <a:spcPct val="0"/>
      </a:spcAft>
      <a:defRPr sz="2000" kern="1200">
        <a:solidFill>
          <a:schemeClr val="tx1"/>
        </a:solidFill>
        <a:latin typeface="Arial Narrow" pitchFamily="34" charset="0"/>
        <a:ea typeface="+mn-ea"/>
        <a:cs typeface="+mn-cs"/>
      </a:defRPr>
    </a:lvl2pPr>
    <a:lvl3pPr marL="914400" algn="ctr" rtl="0" fontAlgn="base">
      <a:spcBef>
        <a:spcPct val="0"/>
      </a:spcBef>
      <a:spcAft>
        <a:spcPct val="0"/>
      </a:spcAft>
      <a:defRPr sz="2000" kern="1200">
        <a:solidFill>
          <a:schemeClr val="tx1"/>
        </a:solidFill>
        <a:latin typeface="Arial Narrow" pitchFamily="34" charset="0"/>
        <a:ea typeface="+mn-ea"/>
        <a:cs typeface="+mn-cs"/>
      </a:defRPr>
    </a:lvl3pPr>
    <a:lvl4pPr marL="1371600" algn="ctr" rtl="0" fontAlgn="base">
      <a:spcBef>
        <a:spcPct val="0"/>
      </a:spcBef>
      <a:spcAft>
        <a:spcPct val="0"/>
      </a:spcAft>
      <a:defRPr sz="2000" kern="1200">
        <a:solidFill>
          <a:schemeClr val="tx1"/>
        </a:solidFill>
        <a:latin typeface="Arial Narrow" pitchFamily="34" charset="0"/>
        <a:ea typeface="+mn-ea"/>
        <a:cs typeface="+mn-cs"/>
      </a:defRPr>
    </a:lvl4pPr>
    <a:lvl5pPr marL="1828800" algn="ctr" rtl="0" fontAlgn="base">
      <a:spcBef>
        <a:spcPct val="0"/>
      </a:spcBef>
      <a:spcAft>
        <a:spcPct val="0"/>
      </a:spcAft>
      <a:defRPr sz="2000" kern="1200">
        <a:solidFill>
          <a:schemeClr val="tx1"/>
        </a:solidFill>
        <a:latin typeface="Arial Narrow" pitchFamily="34" charset="0"/>
        <a:ea typeface="+mn-ea"/>
        <a:cs typeface="+mn-cs"/>
      </a:defRPr>
    </a:lvl5pPr>
    <a:lvl6pPr marL="2286000" algn="l" defTabSz="914400" rtl="0" eaLnBrk="1" latinLnBrk="0" hangingPunct="1">
      <a:defRPr sz="2000" kern="1200">
        <a:solidFill>
          <a:schemeClr val="tx1"/>
        </a:solidFill>
        <a:latin typeface="Arial Narrow" pitchFamily="34" charset="0"/>
        <a:ea typeface="+mn-ea"/>
        <a:cs typeface="+mn-cs"/>
      </a:defRPr>
    </a:lvl6pPr>
    <a:lvl7pPr marL="2743200" algn="l" defTabSz="914400" rtl="0" eaLnBrk="1" latinLnBrk="0" hangingPunct="1">
      <a:defRPr sz="2000" kern="1200">
        <a:solidFill>
          <a:schemeClr val="tx1"/>
        </a:solidFill>
        <a:latin typeface="Arial Narrow" pitchFamily="34" charset="0"/>
        <a:ea typeface="+mn-ea"/>
        <a:cs typeface="+mn-cs"/>
      </a:defRPr>
    </a:lvl7pPr>
    <a:lvl8pPr marL="3200400" algn="l" defTabSz="914400" rtl="0" eaLnBrk="1" latinLnBrk="0" hangingPunct="1">
      <a:defRPr sz="2000" kern="1200">
        <a:solidFill>
          <a:schemeClr val="tx1"/>
        </a:solidFill>
        <a:latin typeface="Arial Narrow" pitchFamily="34" charset="0"/>
        <a:ea typeface="+mn-ea"/>
        <a:cs typeface="+mn-cs"/>
      </a:defRPr>
    </a:lvl8pPr>
    <a:lvl9pPr marL="3657600" algn="l" defTabSz="914400" rtl="0" eaLnBrk="1" latinLnBrk="0" hangingPunct="1">
      <a:defRPr sz="2000" kern="1200">
        <a:solidFill>
          <a:schemeClr val="tx1"/>
        </a:solidFill>
        <a:latin typeface="Arial Narrow"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99"/>
    <a:srgbClr val="EABD00"/>
    <a:srgbClr val="E2B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2" autoAdjust="0"/>
    <p:restoredTop sz="88183" autoAdjust="0"/>
  </p:normalViewPr>
  <p:slideViewPr>
    <p:cSldViewPr>
      <p:cViewPr>
        <p:scale>
          <a:sx n="87" d="100"/>
          <a:sy n="87" d="100"/>
        </p:scale>
        <p:origin x="-2520" y="-70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notesMaster" Target="notesMasters/notesMaster1.xml"/><Relationship Id="rId75" Type="http://schemas.openxmlformats.org/officeDocument/2006/relationships/handoutMaster" Target="handoutMasters/handoutMaster1.xml"/><Relationship Id="rId76" Type="http://schemas.openxmlformats.org/officeDocument/2006/relationships/printerSettings" Target="printerSettings/printerSettings1.bin"/><Relationship Id="rId77" Type="http://schemas.openxmlformats.org/officeDocument/2006/relationships/presProps" Target="presProps.xml"/><Relationship Id="rId78" Type="http://schemas.openxmlformats.org/officeDocument/2006/relationships/viewProps" Target="viewProps.xml"/><Relationship Id="rId79" Type="http://schemas.openxmlformats.org/officeDocument/2006/relationships/theme" Target="theme/theme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a:latin typeface="Tahoma" pitchFamily="34" charset="0"/>
              </a:defRPr>
            </a:lvl1pPr>
          </a:lstStyle>
          <a:p>
            <a:pPr>
              <a:defRPr/>
            </a:pPr>
            <a:endParaRPr lang="en-US" dirty="0"/>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dirty="0"/>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Tahoma" pitchFamily="34" charset="0"/>
              </a:defRPr>
            </a:lvl1pPr>
          </a:lstStyle>
          <a:p>
            <a:pPr>
              <a:defRPr/>
            </a:pPr>
            <a:endParaRPr lang="en-US" dirty="0"/>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ahoma" pitchFamily="34" charset="0"/>
              </a:defRPr>
            </a:lvl1pPr>
          </a:lstStyle>
          <a:p>
            <a:pPr>
              <a:defRPr/>
            </a:pPr>
            <a:fld id="{AF9F5A36-FF2B-4E72-8583-5CD06B168506}" type="slidenum">
              <a:rPr lang="en-US"/>
              <a:pPr>
                <a:defRPr/>
              </a:pPr>
              <a:t>‹#›</a:t>
            </a:fld>
            <a:endParaRPr lang="en-US" dirty="0"/>
          </a:p>
        </p:txBody>
      </p:sp>
    </p:spTree>
    <p:extLst>
      <p:ext uri="{BB962C8B-B14F-4D97-AF65-F5344CB8AC3E}">
        <p14:creationId xmlns:p14="http://schemas.microsoft.com/office/powerpoint/2010/main" val="31816156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Times New Roman" pitchFamily="18" charset="0"/>
              </a:defRPr>
            </a:lvl1pPr>
          </a:lstStyle>
          <a:p>
            <a:pPr>
              <a:defRPr/>
            </a:pPr>
            <a:endParaRPr lang="en-US" dirty="0"/>
          </a:p>
        </p:txBody>
      </p:sp>
      <p:sp>
        <p:nvSpPr>
          <p:cNvPr id="135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dirty="0"/>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5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5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Times New Roman" pitchFamily="18" charset="0"/>
              </a:defRPr>
            </a:lvl1pPr>
          </a:lstStyle>
          <a:p>
            <a:pPr>
              <a:defRPr/>
            </a:pPr>
            <a:endParaRPr lang="en-US" dirty="0"/>
          </a:p>
        </p:txBody>
      </p:sp>
      <p:sp>
        <p:nvSpPr>
          <p:cNvPr id="135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4D803792-02DA-4C12-BE17-B1FADD1D2608}" type="slidenum">
              <a:rPr lang="en-US"/>
              <a:pPr>
                <a:defRPr/>
              </a:pPr>
              <a:t>‹#›</a:t>
            </a:fld>
            <a:endParaRPr lang="en-US" dirty="0"/>
          </a:p>
        </p:txBody>
      </p:sp>
    </p:spTree>
    <p:extLst>
      <p:ext uri="{BB962C8B-B14F-4D97-AF65-F5344CB8AC3E}">
        <p14:creationId xmlns:p14="http://schemas.microsoft.com/office/powerpoint/2010/main" val="17885282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234EE5-4251-174E-8603-0B92704BB003}" type="slidenum">
              <a:rPr lang="en-US" smtClean="0"/>
              <a:pPr/>
              <a:t>9</a:t>
            </a:fld>
            <a:endParaRPr lang="en-US"/>
          </a:p>
        </p:txBody>
      </p:sp>
    </p:spTree>
    <p:extLst>
      <p:ext uri="{BB962C8B-B14F-4D97-AF65-F5344CB8AC3E}">
        <p14:creationId xmlns:p14="http://schemas.microsoft.com/office/powerpoint/2010/main" val="587962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58</a:t>
            </a:fld>
            <a:endParaRPr lang="en-US" dirty="0"/>
          </a:p>
        </p:txBody>
      </p:sp>
    </p:spTree>
    <p:extLst>
      <p:ext uri="{BB962C8B-B14F-4D97-AF65-F5344CB8AC3E}">
        <p14:creationId xmlns:p14="http://schemas.microsoft.com/office/powerpoint/2010/main" val="4217959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59</a:t>
            </a:fld>
            <a:endParaRPr lang="en-US" dirty="0"/>
          </a:p>
        </p:txBody>
      </p:sp>
    </p:spTree>
    <p:extLst>
      <p:ext uri="{BB962C8B-B14F-4D97-AF65-F5344CB8AC3E}">
        <p14:creationId xmlns:p14="http://schemas.microsoft.com/office/powerpoint/2010/main" val="542446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60</a:t>
            </a:fld>
            <a:endParaRPr lang="en-US" dirty="0"/>
          </a:p>
        </p:txBody>
      </p:sp>
    </p:spTree>
    <p:extLst>
      <p:ext uri="{BB962C8B-B14F-4D97-AF65-F5344CB8AC3E}">
        <p14:creationId xmlns:p14="http://schemas.microsoft.com/office/powerpoint/2010/main" val="353271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61</a:t>
            </a:fld>
            <a:endParaRPr lang="en-US" dirty="0"/>
          </a:p>
        </p:txBody>
      </p:sp>
    </p:spTree>
    <p:extLst>
      <p:ext uri="{BB962C8B-B14F-4D97-AF65-F5344CB8AC3E}">
        <p14:creationId xmlns:p14="http://schemas.microsoft.com/office/powerpoint/2010/main" val="2936658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62</a:t>
            </a:fld>
            <a:endParaRPr lang="en-US" dirty="0"/>
          </a:p>
        </p:txBody>
      </p:sp>
    </p:spTree>
    <p:extLst>
      <p:ext uri="{BB962C8B-B14F-4D97-AF65-F5344CB8AC3E}">
        <p14:creationId xmlns:p14="http://schemas.microsoft.com/office/powerpoint/2010/main" val="706088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63</a:t>
            </a:fld>
            <a:endParaRPr lang="en-US" dirty="0"/>
          </a:p>
        </p:txBody>
      </p:sp>
    </p:spTree>
    <p:extLst>
      <p:ext uri="{BB962C8B-B14F-4D97-AF65-F5344CB8AC3E}">
        <p14:creationId xmlns:p14="http://schemas.microsoft.com/office/powerpoint/2010/main" val="12373848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64</a:t>
            </a:fld>
            <a:endParaRPr lang="en-US" dirty="0"/>
          </a:p>
        </p:txBody>
      </p:sp>
    </p:spTree>
    <p:extLst>
      <p:ext uri="{BB962C8B-B14F-4D97-AF65-F5344CB8AC3E}">
        <p14:creationId xmlns:p14="http://schemas.microsoft.com/office/powerpoint/2010/main" val="356462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65</a:t>
            </a:fld>
            <a:endParaRPr lang="en-US" dirty="0"/>
          </a:p>
        </p:txBody>
      </p:sp>
    </p:spTree>
    <p:extLst>
      <p:ext uri="{BB962C8B-B14F-4D97-AF65-F5344CB8AC3E}">
        <p14:creationId xmlns:p14="http://schemas.microsoft.com/office/powerpoint/2010/main" val="321576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66</a:t>
            </a:fld>
            <a:endParaRPr lang="en-US" dirty="0"/>
          </a:p>
        </p:txBody>
      </p:sp>
    </p:spTree>
    <p:extLst>
      <p:ext uri="{BB962C8B-B14F-4D97-AF65-F5344CB8AC3E}">
        <p14:creationId xmlns:p14="http://schemas.microsoft.com/office/powerpoint/2010/main" val="701079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67</a:t>
            </a:fld>
            <a:endParaRPr lang="en-US" dirty="0"/>
          </a:p>
        </p:txBody>
      </p:sp>
    </p:spTree>
    <p:extLst>
      <p:ext uri="{BB962C8B-B14F-4D97-AF65-F5344CB8AC3E}">
        <p14:creationId xmlns:p14="http://schemas.microsoft.com/office/powerpoint/2010/main" val="233285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29</a:t>
            </a:fld>
            <a:endParaRPr lang="en-US" dirty="0"/>
          </a:p>
        </p:txBody>
      </p:sp>
    </p:spTree>
    <p:extLst>
      <p:ext uri="{BB962C8B-B14F-4D97-AF65-F5344CB8AC3E}">
        <p14:creationId xmlns:p14="http://schemas.microsoft.com/office/powerpoint/2010/main" val="346228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68</a:t>
            </a:fld>
            <a:endParaRPr lang="en-US" dirty="0"/>
          </a:p>
        </p:txBody>
      </p:sp>
    </p:spTree>
    <p:extLst>
      <p:ext uri="{BB962C8B-B14F-4D97-AF65-F5344CB8AC3E}">
        <p14:creationId xmlns:p14="http://schemas.microsoft.com/office/powerpoint/2010/main" val="3813830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69</a:t>
            </a:fld>
            <a:endParaRPr lang="en-US" dirty="0"/>
          </a:p>
        </p:txBody>
      </p:sp>
    </p:spTree>
    <p:extLst>
      <p:ext uri="{BB962C8B-B14F-4D97-AF65-F5344CB8AC3E}">
        <p14:creationId xmlns:p14="http://schemas.microsoft.com/office/powerpoint/2010/main" val="35417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70</a:t>
            </a:fld>
            <a:endParaRPr lang="en-US" dirty="0"/>
          </a:p>
        </p:txBody>
      </p:sp>
    </p:spTree>
    <p:extLst>
      <p:ext uri="{BB962C8B-B14F-4D97-AF65-F5344CB8AC3E}">
        <p14:creationId xmlns:p14="http://schemas.microsoft.com/office/powerpoint/2010/main" val="283085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37</a:t>
            </a:fld>
            <a:endParaRPr lang="en-US" dirty="0"/>
          </a:p>
        </p:txBody>
      </p:sp>
    </p:spTree>
    <p:extLst>
      <p:ext uri="{BB962C8B-B14F-4D97-AF65-F5344CB8AC3E}">
        <p14:creationId xmlns:p14="http://schemas.microsoft.com/office/powerpoint/2010/main" val="1463139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52</a:t>
            </a:fld>
            <a:endParaRPr lang="en-US" dirty="0"/>
          </a:p>
        </p:txBody>
      </p:sp>
    </p:spTree>
    <p:extLst>
      <p:ext uri="{BB962C8B-B14F-4D97-AF65-F5344CB8AC3E}">
        <p14:creationId xmlns:p14="http://schemas.microsoft.com/office/powerpoint/2010/main" val="2542259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53</a:t>
            </a:fld>
            <a:endParaRPr lang="en-US" dirty="0"/>
          </a:p>
        </p:txBody>
      </p:sp>
    </p:spTree>
    <p:extLst>
      <p:ext uri="{BB962C8B-B14F-4D97-AF65-F5344CB8AC3E}">
        <p14:creationId xmlns:p14="http://schemas.microsoft.com/office/powerpoint/2010/main" val="126741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54</a:t>
            </a:fld>
            <a:endParaRPr lang="en-US" dirty="0"/>
          </a:p>
        </p:txBody>
      </p:sp>
    </p:spTree>
    <p:extLst>
      <p:ext uri="{BB962C8B-B14F-4D97-AF65-F5344CB8AC3E}">
        <p14:creationId xmlns:p14="http://schemas.microsoft.com/office/powerpoint/2010/main" val="3568547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55</a:t>
            </a:fld>
            <a:endParaRPr lang="en-US" dirty="0"/>
          </a:p>
        </p:txBody>
      </p:sp>
    </p:spTree>
    <p:extLst>
      <p:ext uri="{BB962C8B-B14F-4D97-AF65-F5344CB8AC3E}">
        <p14:creationId xmlns:p14="http://schemas.microsoft.com/office/powerpoint/2010/main" val="296483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56</a:t>
            </a:fld>
            <a:endParaRPr lang="en-US" dirty="0"/>
          </a:p>
        </p:txBody>
      </p:sp>
    </p:spTree>
    <p:extLst>
      <p:ext uri="{BB962C8B-B14F-4D97-AF65-F5344CB8AC3E}">
        <p14:creationId xmlns:p14="http://schemas.microsoft.com/office/powerpoint/2010/main" val="1601689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D803792-02DA-4C12-BE17-B1FADD1D2608}" type="slidenum">
              <a:rPr lang="en-US" smtClean="0"/>
              <a:pPr>
                <a:defRPr/>
              </a:pPr>
              <a:t>57</a:t>
            </a:fld>
            <a:endParaRPr lang="en-US" dirty="0"/>
          </a:p>
        </p:txBody>
      </p:sp>
    </p:spTree>
    <p:extLst>
      <p:ext uri="{BB962C8B-B14F-4D97-AF65-F5344CB8AC3E}">
        <p14:creationId xmlns:p14="http://schemas.microsoft.com/office/powerpoint/2010/main" val="3523611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FB7CD9D-E3BD-4091-8CBC-BE871CCF71D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82EE18A4-2071-480D-9430-886F8D3D3C7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B5646E-CE43-4A4B-88DD-4EAC28212973}"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9D864D98-AB46-4729-960B-0B34B63BD4E0}"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78898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8229600" cy="2417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713163"/>
            <a:ext cx="8229600" cy="2417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49B84DD-428C-4CB7-9C09-9B9EC9677E53}"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219200" y="762000"/>
            <a:ext cx="76200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0" y="1905000"/>
            <a:ext cx="6858000" cy="4572000"/>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fld id="{67D556D4-3C9A-8E4F-B2C2-60782E00C02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E404EEB7-3F58-40D9-BE42-19578EA39430}"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0E728045-F1BF-4B33-BF28-8515B565D33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4038600"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83D51FF-1831-4163-915C-6E846B53F615}"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9D6FCF9F-36F1-4D7E-A343-6362DF6A31B7}"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2CEE253-E6DE-4DF2-AE0F-19A34EEA29C1}"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6444B8D9-010B-4F18-9695-217DF1F4D44D}"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33F48086-8EEE-4857-8B5E-E1588535E11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DEAE95-0AB8-4E46-8F95-2A6EC82DF43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7"/>
          <p:cNvSpPr>
            <a:spLocks noChangeArrowheads="1"/>
          </p:cNvSpPr>
          <p:nvPr userDrawn="1"/>
        </p:nvSpPr>
        <p:spPr bwMode="auto">
          <a:xfrm>
            <a:off x="381000" y="228600"/>
            <a:ext cx="8229600" cy="762000"/>
          </a:xfrm>
          <a:custGeom>
            <a:avLst/>
            <a:gdLst>
              <a:gd name="T0" fmla="*/ 0 w 1000"/>
              <a:gd name="T1" fmla="*/ 1000 h 1000"/>
              <a:gd name="T2" fmla="*/ 0 w 1000"/>
              <a:gd name="T3" fmla="*/ 0 h 1000"/>
              <a:gd name="T4" fmla="*/ 1000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rgbClr val="EABD00"/>
            </a:solidFill>
            <a:miter lim="800000"/>
            <a:headEnd/>
            <a:tailEnd/>
          </a:ln>
        </p:spPr>
        <p:txBody>
          <a:bodyPr/>
          <a:lstStyle/>
          <a:p>
            <a:pPr algn="l">
              <a:defRPr/>
            </a:pPr>
            <a:endParaRPr lang="en-US" sz="2400" dirty="0">
              <a:latin typeface="Arial" charset="0"/>
            </a:endParaRPr>
          </a:p>
        </p:txBody>
      </p:sp>
      <p:sp>
        <p:nvSpPr>
          <p:cNvPr id="11" name="Line 8"/>
          <p:cNvSpPr>
            <a:spLocks noChangeShapeType="1"/>
          </p:cNvSpPr>
          <p:nvPr userDrawn="1"/>
        </p:nvSpPr>
        <p:spPr bwMode="auto">
          <a:xfrm>
            <a:off x="1219200" y="6248400"/>
            <a:ext cx="7467600" cy="0"/>
          </a:xfrm>
          <a:prstGeom prst="line">
            <a:avLst/>
          </a:prstGeom>
          <a:noFill/>
          <a:ln w="19050">
            <a:solidFill>
              <a:srgbClr val="EABD00"/>
            </a:solidFill>
            <a:round/>
            <a:headEnd/>
            <a:tailEnd/>
          </a:ln>
        </p:spPr>
        <p:txBody>
          <a:bodyPr/>
          <a:lstStyle/>
          <a:p>
            <a:pPr>
              <a:defRPr/>
            </a:pPr>
            <a:endParaRPr lang="en-US" dirty="0"/>
          </a:p>
        </p:txBody>
      </p:sp>
      <p:pic>
        <p:nvPicPr>
          <p:cNvPr id="1028" name="Picture 23" descr="bull"/>
          <p:cNvPicPr>
            <a:picLocks noChangeAspect="1" noChangeArrowheads="1"/>
          </p:cNvPicPr>
          <p:nvPr userDrawn="1"/>
        </p:nvPicPr>
        <p:blipFill>
          <a:blip r:embed="rId16" cstate="print"/>
          <a:srcRect/>
          <a:stretch>
            <a:fillRect/>
          </a:stretch>
        </p:blipFill>
        <p:spPr bwMode="auto">
          <a:xfrm>
            <a:off x="8220075" y="0"/>
            <a:ext cx="923925" cy="723900"/>
          </a:xfrm>
          <a:prstGeom prst="rect">
            <a:avLst/>
          </a:prstGeom>
          <a:noFill/>
          <a:ln w="9525">
            <a:noFill/>
            <a:miter lim="800000"/>
            <a:headEnd/>
            <a:tailEnd/>
          </a:ln>
        </p:spPr>
      </p:pic>
      <p:pic>
        <p:nvPicPr>
          <p:cNvPr id="1029" name="Picture 11" descr="USFlogo"/>
          <p:cNvPicPr>
            <a:picLocks noChangeAspect="1" noChangeArrowheads="1"/>
          </p:cNvPicPr>
          <p:nvPr userDrawn="1"/>
        </p:nvPicPr>
        <p:blipFill>
          <a:blip r:embed="rId17" cstate="print"/>
          <a:srcRect/>
          <a:stretch>
            <a:fillRect/>
          </a:stretch>
        </p:blipFill>
        <p:spPr bwMode="auto">
          <a:xfrm>
            <a:off x="457200" y="6324600"/>
            <a:ext cx="1600200" cy="296863"/>
          </a:xfrm>
          <a:prstGeom prst="rect">
            <a:avLst/>
          </a:prstGeom>
          <a:noFill/>
          <a:ln w="9525">
            <a:noFill/>
            <a:miter lim="800000"/>
            <a:headEnd/>
            <a:tailEnd/>
          </a:ln>
        </p:spPr>
      </p:pic>
      <p:sp>
        <p:nvSpPr>
          <p:cNvPr id="1030" name="Rectangle 2"/>
          <p:cNvSpPr>
            <a:spLocks noGrp="1" noChangeArrowheads="1"/>
          </p:cNvSpPr>
          <p:nvPr>
            <p:ph type="title"/>
          </p:nvPr>
        </p:nvSpPr>
        <p:spPr bwMode="auto">
          <a:xfrm>
            <a:off x="457200" y="277813"/>
            <a:ext cx="8229600" cy="788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31" name="Rectangle 3"/>
          <p:cNvSpPr>
            <a:spLocks noGrp="1" noChangeArrowheads="1"/>
          </p:cNvSpPr>
          <p:nvPr>
            <p:ph type="body" idx="1"/>
          </p:nvPr>
        </p:nvSpPr>
        <p:spPr bwMode="auto">
          <a:xfrm>
            <a:off x="457200" y="1143000"/>
            <a:ext cx="8229600" cy="4987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Rectangle 5"/>
          <p:cNvSpPr>
            <a:spLocks noGrp="1" noChangeArrowheads="1"/>
          </p:cNvSpPr>
          <p:nvPr>
            <p:ph type="ftr" sz="quarter" idx="3"/>
          </p:nvPr>
        </p:nvSpPr>
        <p:spPr bwMode="auto">
          <a:xfrm>
            <a:off x="3124200" y="6324600"/>
            <a:ext cx="2895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latin typeface="+mn-lt"/>
              </a:defRPr>
            </a:lvl1pPr>
          </a:lstStyle>
          <a:p>
            <a:pPr>
              <a:defRPr/>
            </a:pPr>
            <a:endParaRPr lang="en-US" dirty="0"/>
          </a:p>
        </p:txBody>
      </p:sp>
      <p:sp>
        <p:nvSpPr>
          <p:cNvPr id="15" name="Rectangle 6"/>
          <p:cNvSpPr>
            <a:spLocks noGrp="1" noChangeArrowheads="1"/>
          </p:cNvSpPr>
          <p:nvPr>
            <p:ph type="sldNum" sz="quarter" idx="4"/>
          </p:nvPr>
        </p:nvSpPr>
        <p:spPr bwMode="auto">
          <a:xfrm>
            <a:off x="6705600" y="6324600"/>
            <a:ext cx="2133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a:latin typeface="+mn-lt"/>
              </a:defRPr>
            </a:lvl1pPr>
          </a:lstStyle>
          <a:p>
            <a:pPr>
              <a:defRPr/>
            </a:pPr>
            <a:fld id="{9A75EA0A-E709-4442-909C-F2F9E93FD4BF}"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hdr="0" ftr="0" dt="0"/>
  <p:txStyles>
    <p:titleStyle>
      <a:lvl1pPr algn="ctr" rtl="0" eaLnBrk="0" fontAlgn="base" hangingPunct="0">
        <a:spcBef>
          <a:spcPct val="0"/>
        </a:spcBef>
        <a:spcAft>
          <a:spcPct val="0"/>
        </a:spcAft>
        <a:defRPr sz="4000" b="1">
          <a:solidFill>
            <a:srgbClr val="006600"/>
          </a:solidFill>
          <a:latin typeface="+mj-lt"/>
          <a:ea typeface="+mj-ea"/>
          <a:cs typeface="+mj-cs"/>
        </a:defRPr>
      </a:lvl1pPr>
      <a:lvl2pPr algn="ctr" rtl="0" eaLnBrk="0" fontAlgn="base" hangingPunct="0">
        <a:spcBef>
          <a:spcPct val="0"/>
        </a:spcBef>
        <a:spcAft>
          <a:spcPct val="0"/>
        </a:spcAft>
        <a:defRPr sz="4000" b="1">
          <a:solidFill>
            <a:srgbClr val="006600"/>
          </a:solidFill>
          <a:latin typeface="Calibri" pitchFamily="34" charset="0"/>
        </a:defRPr>
      </a:lvl2pPr>
      <a:lvl3pPr algn="ctr" rtl="0" eaLnBrk="0" fontAlgn="base" hangingPunct="0">
        <a:spcBef>
          <a:spcPct val="0"/>
        </a:spcBef>
        <a:spcAft>
          <a:spcPct val="0"/>
        </a:spcAft>
        <a:defRPr sz="4000" b="1">
          <a:solidFill>
            <a:srgbClr val="006600"/>
          </a:solidFill>
          <a:latin typeface="Calibri" pitchFamily="34" charset="0"/>
        </a:defRPr>
      </a:lvl3pPr>
      <a:lvl4pPr algn="ctr" rtl="0" eaLnBrk="0" fontAlgn="base" hangingPunct="0">
        <a:spcBef>
          <a:spcPct val="0"/>
        </a:spcBef>
        <a:spcAft>
          <a:spcPct val="0"/>
        </a:spcAft>
        <a:defRPr sz="4000" b="1">
          <a:solidFill>
            <a:srgbClr val="006600"/>
          </a:solidFill>
          <a:latin typeface="Calibri" pitchFamily="34" charset="0"/>
        </a:defRPr>
      </a:lvl4pPr>
      <a:lvl5pPr algn="ctr" rtl="0" eaLnBrk="0" fontAlgn="base" hangingPunct="0">
        <a:spcBef>
          <a:spcPct val="0"/>
        </a:spcBef>
        <a:spcAft>
          <a:spcPct val="0"/>
        </a:spcAft>
        <a:defRPr sz="4000" b="1">
          <a:solidFill>
            <a:srgbClr val="006600"/>
          </a:solidFill>
          <a:latin typeface="Calibri" pitchFamily="34" charset="0"/>
        </a:defRPr>
      </a:lvl5pPr>
      <a:lvl6pPr marL="457200" algn="ctr" rtl="0" fontAlgn="base">
        <a:spcBef>
          <a:spcPct val="0"/>
        </a:spcBef>
        <a:spcAft>
          <a:spcPct val="0"/>
        </a:spcAft>
        <a:defRPr sz="4000" b="1">
          <a:solidFill>
            <a:srgbClr val="006600"/>
          </a:solidFill>
          <a:latin typeface="Arial Narrow" pitchFamily="34" charset="0"/>
        </a:defRPr>
      </a:lvl6pPr>
      <a:lvl7pPr marL="914400" algn="ctr" rtl="0" fontAlgn="base">
        <a:spcBef>
          <a:spcPct val="0"/>
        </a:spcBef>
        <a:spcAft>
          <a:spcPct val="0"/>
        </a:spcAft>
        <a:defRPr sz="4000" b="1">
          <a:solidFill>
            <a:srgbClr val="006600"/>
          </a:solidFill>
          <a:latin typeface="Arial Narrow" pitchFamily="34" charset="0"/>
        </a:defRPr>
      </a:lvl7pPr>
      <a:lvl8pPr marL="1371600" algn="ctr" rtl="0" fontAlgn="base">
        <a:spcBef>
          <a:spcPct val="0"/>
        </a:spcBef>
        <a:spcAft>
          <a:spcPct val="0"/>
        </a:spcAft>
        <a:defRPr sz="4000" b="1">
          <a:solidFill>
            <a:srgbClr val="006600"/>
          </a:solidFill>
          <a:latin typeface="Arial Narrow" pitchFamily="34" charset="0"/>
        </a:defRPr>
      </a:lvl8pPr>
      <a:lvl9pPr marL="1828800" algn="ctr" rtl="0" fontAlgn="base">
        <a:spcBef>
          <a:spcPct val="0"/>
        </a:spcBef>
        <a:spcAft>
          <a:spcPct val="0"/>
        </a:spcAft>
        <a:defRPr sz="4000" b="1">
          <a:solidFill>
            <a:srgbClr val="006600"/>
          </a:solidFill>
          <a:latin typeface="Arial Narrow" pitchFamily="34" charset="0"/>
        </a:defRPr>
      </a:lvl9pPr>
    </p:titleStyle>
    <p:bodyStyle>
      <a:lvl1pPr marL="342900" indent="-342900" algn="l" rtl="0" eaLnBrk="0" fontAlgn="base" hangingPunct="0">
        <a:spcBef>
          <a:spcPct val="20000"/>
        </a:spcBef>
        <a:spcAft>
          <a:spcPct val="0"/>
        </a:spcAft>
        <a:buClr>
          <a:srgbClr val="006600"/>
        </a:buClr>
        <a:buSzPct val="70000"/>
        <a:buFont typeface="Wingdings"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006600"/>
        </a:buClr>
        <a:buSzPct val="70000"/>
        <a:buFont typeface="Wingdings" pitchFamily="2" charset="2"/>
        <a:buChar char="q"/>
        <a:defRPr sz="2200">
          <a:solidFill>
            <a:schemeClr val="tx1"/>
          </a:solidFill>
          <a:latin typeface="+mn-lt"/>
        </a:defRPr>
      </a:lvl2pPr>
      <a:lvl3pPr marL="1143000" indent="-228600" algn="l" rtl="0" eaLnBrk="0" fontAlgn="base" hangingPunct="0">
        <a:spcBef>
          <a:spcPct val="20000"/>
        </a:spcBef>
        <a:spcAft>
          <a:spcPct val="0"/>
        </a:spcAft>
        <a:buClr>
          <a:srgbClr val="006600"/>
        </a:buClr>
        <a:buFont typeface="Wingdings" pitchFamily="2" charset="2"/>
        <a:buChar char="§"/>
        <a:defRPr sz="2000">
          <a:solidFill>
            <a:schemeClr val="tx1"/>
          </a:solidFill>
          <a:latin typeface="+mn-lt"/>
        </a:defRPr>
      </a:lvl3pPr>
      <a:lvl4pPr marL="1600200" indent="-228600" algn="l" rtl="0" eaLnBrk="0" fontAlgn="base" hangingPunct="0">
        <a:spcBef>
          <a:spcPct val="20000"/>
        </a:spcBef>
        <a:spcAft>
          <a:spcPct val="0"/>
        </a:spcAft>
        <a:buClr>
          <a:srgbClr val="006600"/>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rgbClr val="006600"/>
        </a:buClr>
        <a:buFont typeface="Wingdings" pitchFamily="2" charset="2"/>
        <a:buChar char="§"/>
        <a:defRPr sz="1600">
          <a:solidFill>
            <a:schemeClr val="tx1"/>
          </a:solidFill>
          <a:latin typeface="+mn-lt"/>
        </a:defRPr>
      </a:lvl5pPr>
      <a:lvl6pPr marL="2514600" indent="-228600" algn="l" rtl="0" fontAlgn="base">
        <a:spcBef>
          <a:spcPct val="20000"/>
        </a:spcBef>
        <a:spcAft>
          <a:spcPct val="0"/>
        </a:spcAft>
        <a:buClr>
          <a:srgbClr val="006600"/>
        </a:buClr>
        <a:buFont typeface="Wingdings" pitchFamily="2" charset="2"/>
        <a:buChar char="§"/>
        <a:defRPr sz="1600">
          <a:solidFill>
            <a:schemeClr val="tx1"/>
          </a:solidFill>
          <a:latin typeface="+mn-lt"/>
        </a:defRPr>
      </a:lvl6pPr>
      <a:lvl7pPr marL="2971800" indent="-228600" algn="l" rtl="0" fontAlgn="base">
        <a:spcBef>
          <a:spcPct val="20000"/>
        </a:spcBef>
        <a:spcAft>
          <a:spcPct val="0"/>
        </a:spcAft>
        <a:buClr>
          <a:srgbClr val="006600"/>
        </a:buClr>
        <a:buFont typeface="Wingdings" pitchFamily="2" charset="2"/>
        <a:buChar char="§"/>
        <a:defRPr sz="1600">
          <a:solidFill>
            <a:schemeClr val="tx1"/>
          </a:solidFill>
          <a:latin typeface="+mn-lt"/>
        </a:defRPr>
      </a:lvl7pPr>
      <a:lvl8pPr marL="3429000" indent="-228600" algn="l" rtl="0" fontAlgn="base">
        <a:spcBef>
          <a:spcPct val="20000"/>
        </a:spcBef>
        <a:spcAft>
          <a:spcPct val="0"/>
        </a:spcAft>
        <a:buClr>
          <a:srgbClr val="006600"/>
        </a:buClr>
        <a:buFont typeface="Wingdings" pitchFamily="2" charset="2"/>
        <a:buChar char="§"/>
        <a:defRPr sz="1600">
          <a:solidFill>
            <a:schemeClr val="tx1"/>
          </a:solidFill>
          <a:latin typeface="+mn-lt"/>
        </a:defRPr>
      </a:lvl8pPr>
      <a:lvl9pPr marL="3886200" indent="-228600" algn="l" rtl="0" fontAlgn="base">
        <a:spcBef>
          <a:spcPct val="20000"/>
        </a:spcBef>
        <a:spcAft>
          <a:spcPct val="0"/>
        </a:spcAft>
        <a:buClr>
          <a:srgbClr val="006600"/>
        </a:buClr>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5.png"/><Relationship Id="rId5" Type="http://schemas.microsoft.com/office/2007/relationships/hdphoto" Target="../media/hdphoto2.wdp"/><Relationship Id="rId6" Type="http://schemas.openxmlformats.org/officeDocument/2006/relationships/image" Target="../media/image6.png"/><Relationship Id="rId7" Type="http://schemas.microsoft.com/office/2007/relationships/hdphoto" Target="../media/hdphoto3.wdp"/><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4" Type="http://schemas.openxmlformats.org/officeDocument/2006/relationships/hyperlink" Target="http://www.onlinegardenertips.com/images/Why-Onions-Make-People-Cry.html" TargetMode="External"/><Relationship Id="rId5" Type="http://schemas.openxmlformats.org/officeDocument/2006/relationships/image" Target="../media/image8.png"/><Relationship Id="rId6" Type="http://schemas.microsoft.com/office/2007/relationships/hdphoto" Target="../media/hdphoto5.wdp"/><Relationship Id="rId7" Type="http://schemas.openxmlformats.org/officeDocument/2006/relationships/image" Target="../media/image9.png"/><Relationship Id="rId8" Type="http://schemas.microsoft.com/office/2007/relationships/hdphoto" Target="../media/hdphoto6.wdp"/><Relationship Id="rId9" Type="http://schemas.openxmlformats.org/officeDocument/2006/relationships/image" Target="../media/image10.png"/><Relationship Id="rId10" Type="http://schemas.microsoft.com/office/2007/relationships/hdphoto" Target="../media/hdphoto7.wdp"/><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JPG"/></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4" Type="http://schemas.microsoft.com/office/2007/relationships/hdphoto" Target="../media/hdphoto5.wdp"/><Relationship Id="rId1" Type="http://schemas.openxmlformats.org/officeDocument/2006/relationships/slideLayout" Target="../slideLayouts/slideLayout2.xml"/><Relationship Id="rId2" Type="http://schemas.openxmlformats.org/officeDocument/2006/relationships/hyperlink" Target="http://www.onlinegardenertips.com/images/Why-Onions-Make-People-Cry.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ges.cs.wisc.edu/~dewitt/includes/passtalks/passtalks.html"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ges.cs.wisc.edu/~dewitt/includes/passtalks/passtalk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1</a:t>
            </a:fld>
            <a:endParaRPr lang="en-US" dirty="0"/>
          </a:p>
        </p:txBody>
      </p:sp>
      <p:pic>
        <p:nvPicPr>
          <p:cNvPr id="5" name="Picture 2" descr="http://thecloudtutorial.com/elephant.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1066800"/>
            <a:ext cx="4832980" cy="1143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1946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Files From HDFS</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10</a:t>
            </a:fld>
            <a:endParaRPr lang="en-US" dirty="0"/>
          </a:p>
        </p:txBody>
      </p:sp>
      <p:sp>
        <p:nvSpPr>
          <p:cNvPr id="5" name="Rounded Rectangle 4"/>
          <p:cNvSpPr/>
          <p:nvPr/>
        </p:nvSpPr>
        <p:spPr bwMode="auto">
          <a:xfrm>
            <a:off x="4995858" y="3409266"/>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6" name="Rounded Rectangle 5"/>
          <p:cNvSpPr/>
          <p:nvPr/>
        </p:nvSpPr>
        <p:spPr bwMode="auto">
          <a:xfrm>
            <a:off x="7167558" y="3504515"/>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cxnSp>
        <p:nvCxnSpPr>
          <p:cNvPr id="12" name="Straight Connector 11"/>
          <p:cNvCxnSpPr>
            <a:stCxn id="5" idx="3"/>
            <a:endCxn id="6" idx="1"/>
          </p:cNvCxnSpPr>
          <p:nvPr/>
        </p:nvCxnSpPr>
        <p:spPr bwMode="auto">
          <a:xfrm flipV="1">
            <a:off x="6653208" y="3723591"/>
            <a:ext cx="5143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13" name="Straight Connector 12"/>
          <p:cNvCxnSpPr>
            <a:stCxn id="5" idx="2"/>
            <a:endCxn id="63" idx="0"/>
          </p:cNvCxnSpPr>
          <p:nvPr/>
        </p:nvCxnSpPr>
        <p:spPr bwMode="auto">
          <a:xfrm flipH="1">
            <a:off x="1162048" y="4037917"/>
            <a:ext cx="466248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4" name="Straight Connector 13"/>
          <p:cNvCxnSpPr>
            <a:stCxn id="5" idx="2"/>
            <a:endCxn id="68" idx="0"/>
          </p:cNvCxnSpPr>
          <p:nvPr/>
        </p:nvCxnSpPr>
        <p:spPr bwMode="auto">
          <a:xfrm flipH="1">
            <a:off x="2752723" y="4037917"/>
            <a:ext cx="307181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73" idx="0"/>
          </p:cNvCxnSpPr>
          <p:nvPr/>
        </p:nvCxnSpPr>
        <p:spPr bwMode="auto">
          <a:xfrm flipH="1">
            <a:off x="4343398" y="4037917"/>
            <a:ext cx="148113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78" idx="0"/>
          </p:cNvCxnSpPr>
          <p:nvPr/>
        </p:nvCxnSpPr>
        <p:spPr bwMode="auto">
          <a:xfrm>
            <a:off x="5824533" y="4037917"/>
            <a:ext cx="10954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83" idx="0"/>
          </p:cNvCxnSpPr>
          <p:nvPr/>
        </p:nvCxnSpPr>
        <p:spPr bwMode="auto">
          <a:xfrm>
            <a:off x="5824533" y="4037917"/>
            <a:ext cx="170021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18" name="Folded Corner 17"/>
          <p:cNvSpPr/>
          <p:nvPr/>
        </p:nvSpPr>
        <p:spPr bwMode="auto">
          <a:xfrm>
            <a:off x="133348" y="1523999"/>
            <a:ext cx="1028700" cy="1651518"/>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Franklin Gothic Book" pitchFamily="34" charset="0"/>
              </a:rPr>
              <a:t>Giant File</a:t>
            </a:r>
          </a:p>
          <a:p>
            <a:pPr algn="ctr"/>
            <a:r>
              <a:rPr lang="en-US" sz="1000" b="0" dirty="0">
                <a:solidFill>
                  <a:srgbClr val="01020B"/>
                </a:solidFill>
                <a:latin typeface="Franklin Gothic Book" pitchFamily="34" charset="0"/>
              </a:rPr>
              <a:t>110010101001</a:t>
            </a:r>
          </a:p>
          <a:p>
            <a:pPr algn="ctr"/>
            <a:r>
              <a:rPr lang="en-US" sz="1000" b="0" dirty="0">
                <a:solidFill>
                  <a:srgbClr val="01020B"/>
                </a:solidFill>
                <a:latin typeface="Franklin Gothic Book" pitchFamily="34" charset="0"/>
              </a:rPr>
              <a:t>010100101010</a:t>
            </a:r>
          </a:p>
          <a:p>
            <a:pPr algn="ctr"/>
            <a:r>
              <a:rPr lang="en-US" sz="1000" b="0" dirty="0">
                <a:solidFill>
                  <a:srgbClr val="01020B"/>
                </a:solidFill>
                <a:latin typeface="Franklin Gothic Book" pitchFamily="34" charset="0"/>
              </a:rPr>
              <a:t>011001010100</a:t>
            </a:r>
          </a:p>
          <a:p>
            <a:pPr algn="ctr"/>
            <a:r>
              <a:rPr lang="en-US" sz="1000" b="0" dirty="0">
                <a:solidFill>
                  <a:srgbClr val="01020B"/>
                </a:solidFill>
                <a:latin typeface="Franklin Gothic Book" pitchFamily="34" charset="0"/>
              </a:rPr>
              <a:t>101010010101</a:t>
            </a:r>
          </a:p>
          <a:p>
            <a:pPr algn="ctr"/>
            <a:r>
              <a:rPr lang="en-US" sz="1000" b="0" dirty="0">
                <a:solidFill>
                  <a:srgbClr val="01020B"/>
                </a:solidFill>
                <a:latin typeface="Franklin Gothic Book" pitchFamily="34" charset="0"/>
              </a:rPr>
              <a:t>001100101010</a:t>
            </a:r>
          </a:p>
          <a:p>
            <a:pPr algn="ctr"/>
            <a:r>
              <a:rPr lang="en-US" sz="1000" b="0" dirty="0">
                <a:solidFill>
                  <a:srgbClr val="01020B"/>
                </a:solidFill>
                <a:latin typeface="Franklin Gothic Book" pitchFamily="34" charset="0"/>
              </a:rPr>
              <a:t>010101001010</a:t>
            </a:r>
          </a:p>
          <a:p>
            <a:pPr algn="ctr"/>
            <a:r>
              <a:rPr lang="en-US" sz="1000" b="0" dirty="0">
                <a:solidFill>
                  <a:srgbClr val="01020B"/>
                </a:solidFill>
                <a:latin typeface="Franklin Gothic Book" pitchFamily="34" charset="0"/>
              </a:rPr>
              <a:t>100110010101</a:t>
            </a:r>
          </a:p>
          <a:p>
            <a:pPr algn="ctr"/>
            <a:r>
              <a:rPr lang="en-US" sz="1000" b="0" dirty="0" smtClean="0">
                <a:solidFill>
                  <a:srgbClr val="01020B"/>
                </a:solidFill>
                <a:latin typeface="Franklin Gothic Book" pitchFamily="34" charset="0"/>
              </a:rPr>
              <a:t>001010100101</a:t>
            </a:r>
            <a:endParaRPr lang="en-US" sz="1000" b="0" dirty="0">
              <a:solidFill>
                <a:srgbClr val="01020B"/>
              </a:solidFill>
              <a:latin typeface="Franklin Gothic Book" pitchFamily="34" charset="0"/>
            </a:endParaRPr>
          </a:p>
        </p:txBody>
      </p:sp>
      <p:sp>
        <p:nvSpPr>
          <p:cNvPr id="19" name="Rounded Rectangle 18"/>
          <p:cNvSpPr/>
          <p:nvPr/>
        </p:nvSpPr>
        <p:spPr bwMode="auto">
          <a:xfrm>
            <a:off x="2686050" y="2106094"/>
            <a:ext cx="1000124" cy="715927"/>
          </a:xfrm>
          <a:prstGeom prst="roundRect">
            <a:avLst/>
          </a:prstGeom>
          <a:solidFill>
            <a:srgbClr val="002060"/>
          </a:solidFill>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a:effectLst>
                  <a:outerShdw blurRad="38100" dist="38100" dir="2700000" algn="tl">
                    <a:srgbClr val="000000">
                      <a:alpha val="43137"/>
                    </a:srgbClr>
                  </a:outerShdw>
                </a:effectLst>
              </a:rPr>
              <a:t>HDFS</a:t>
            </a: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cxnSp>
        <p:nvCxnSpPr>
          <p:cNvPr id="20" name="Straight Connector 19"/>
          <p:cNvCxnSpPr>
            <a:stCxn id="19" idx="3"/>
            <a:endCxn id="5" idx="1"/>
          </p:cNvCxnSpPr>
          <p:nvPr/>
        </p:nvCxnSpPr>
        <p:spPr bwMode="auto">
          <a:xfrm>
            <a:off x="3686174" y="2464058"/>
            <a:ext cx="1309684" cy="1259534"/>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4262431" y="2483108"/>
            <a:ext cx="1992853" cy="553998"/>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return locations </a:t>
            </a:r>
          </a:p>
          <a:p>
            <a:pPr algn="ctr"/>
            <a:r>
              <a:rPr lang="en-US" sz="1500" dirty="0" smtClean="0">
                <a:solidFill>
                  <a:srgbClr val="A50021"/>
                </a:solidFill>
                <a:latin typeface="Segoe Script" pitchFamily="34" charset="0"/>
              </a:rPr>
              <a:t>of blocks of file</a:t>
            </a:r>
            <a:endParaRPr lang="en-US" sz="1500" dirty="0">
              <a:solidFill>
                <a:srgbClr val="A50021"/>
              </a:solidFill>
              <a:latin typeface="Segoe Script" pitchFamily="34" charset="0"/>
            </a:endParaRPr>
          </a:p>
        </p:txBody>
      </p:sp>
      <p:sp>
        <p:nvSpPr>
          <p:cNvPr id="22" name="Rounded Rectangle 21"/>
          <p:cNvSpPr/>
          <p:nvPr/>
        </p:nvSpPr>
        <p:spPr bwMode="auto">
          <a:xfrm>
            <a:off x="1581151" y="185591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3" name="Rounded Rectangle 22"/>
          <p:cNvSpPr/>
          <p:nvPr/>
        </p:nvSpPr>
        <p:spPr bwMode="auto">
          <a:xfrm>
            <a:off x="1909763" y="1855916"/>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4" name="Rounded Rectangle 23"/>
          <p:cNvSpPr/>
          <p:nvPr/>
        </p:nvSpPr>
        <p:spPr bwMode="auto">
          <a:xfrm>
            <a:off x="2247899" y="1855915"/>
            <a:ext cx="276225" cy="2762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581151" y="2187833"/>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909763" y="2187833"/>
            <a:ext cx="276225" cy="276225"/>
          </a:xfrm>
          <a:prstGeom prst="roundRect">
            <a:avLst/>
          </a:prstGeom>
          <a:solidFill>
            <a:srgbClr val="FFFF93"/>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Rounded Rectangle 26"/>
          <p:cNvSpPr/>
          <p:nvPr/>
        </p:nvSpPr>
        <p:spPr bwMode="auto">
          <a:xfrm>
            <a:off x="2247899" y="2187832"/>
            <a:ext cx="276225" cy="276225"/>
          </a:xfrm>
          <a:prstGeom prst="roundRect">
            <a:avLst/>
          </a:prstGeom>
          <a:solidFill>
            <a:srgbClr val="FFCC00"/>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8" name="Rounded Rectangle 27"/>
          <p:cNvSpPr/>
          <p:nvPr/>
        </p:nvSpPr>
        <p:spPr bwMode="auto">
          <a:xfrm>
            <a:off x="1581151" y="2519750"/>
            <a:ext cx="276225" cy="276225"/>
          </a:xfrm>
          <a:prstGeom prst="roundRect">
            <a:avLst/>
          </a:prstGeom>
          <a:solidFill>
            <a:srgbClr val="FFCCFF"/>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9" name="Rounded Rectangle 28"/>
          <p:cNvSpPr/>
          <p:nvPr/>
        </p:nvSpPr>
        <p:spPr bwMode="auto">
          <a:xfrm>
            <a:off x="1909763" y="2519750"/>
            <a:ext cx="276225" cy="276225"/>
          </a:xfrm>
          <a:prstGeom prst="roundRect">
            <a:avLst/>
          </a:prstGeom>
          <a:solidFill>
            <a:schemeClr val="bg2">
              <a:lumMod val="90000"/>
            </a:schemeClr>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0" name="Rounded Rectangle 29"/>
          <p:cNvSpPr/>
          <p:nvPr/>
        </p:nvSpPr>
        <p:spPr bwMode="auto">
          <a:xfrm>
            <a:off x="2247899" y="2519749"/>
            <a:ext cx="276225" cy="276225"/>
          </a:xfrm>
          <a:prstGeom prst="roundRect">
            <a:avLst/>
          </a:prstGeom>
          <a:solidFill>
            <a:schemeClr val="accent3">
              <a:lumMod val="60000"/>
              <a:lumOff val="40000"/>
            </a:schemeClr>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1" name="Rounded Rectangle 30"/>
          <p:cNvSpPr/>
          <p:nvPr/>
        </p:nvSpPr>
        <p:spPr bwMode="auto">
          <a:xfrm>
            <a:off x="1581151" y="2851667"/>
            <a:ext cx="276225" cy="276225"/>
          </a:xfrm>
          <a:prstGeom prst="roundRect">
            <a:avLst/>
          </a:prstGeom>
          <a:solidFill>
            <a:schemeClr val="tx2">
              <a:lumMod val="75000"/>
            </a:schemeClr>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2" name="Rounded Rectangle 31"/>
          <p:cNvSpPr/>
          <p:nvPr/>
        </p:nvSpPr>
        <p:spPr bwMode="auto">
          <a:xfrm>
            <a:off x="1909763" y="2851667"/>
            <a:ext cx="276225" cy="276225"/>
          </a:xfrm>
          <a:prstGeom prst="roundRect">
            <a:avLst/>
          </a:prstGeom>
          <a:solidFill>
            <a:srgbClr val="D7D200"/>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Rounded Rectangle 32"/>
          <p:cNvSpPr/>
          <p:nvPr/>
        </p:nvSpPr>
        <p:spPr bwMode="auto">
          <a:xfrm>
            <a:off x="2247899" y="2851666"/>
            <a:ext cx="276225" cy="276225"/>
          </a:xfrm>
          <a:prstGeom prst="roundRect">
            <a:avLst/>
          </a:prstGeom>
          <a:solidFill>
            <a:schemeClr val="accent4">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4" name="Rounded Rectangle 33"/>
          <p:cNvSpPr/>
          <p:nvPr/>
        </p:nvSpPr>
        <p:spPr bwMode="auto">
          <a:xfrm>
            <a:off x="1581151" y="1523999"/>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5" name="Rounded Rectangle 34"/>
          <p:cNvSpPr/>
          <p:nvPr/>
        </p:nvSpPr>
        <p:spPr bwMode="auto">
          <a:xfrm>
            <a:off x="1909763" y="1523999"/>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6" name="Rounded Rectangle 35"/>
          <p:cNvSpPr/>
          <p:nvPr/>
        </p:nvSpPr>
        <p:spPr bwMode="auto">
          <a:xfrm>
            <a:off x="2247899" y="1523998"/>
            <a:ext cx="276225" cy="276225"/>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9" name="Right Arrow 38"/>
          <p:cNvSpPr/>
          <p:nvPr/>
        </p:nvSpPr>
        <p:spPr bwMode="auto">
          <a:xfrm flipH="1">
            <a:off x="1206659" y="2221556"/>
            <a:ext cx="293523" cy="20440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62" name="Group 61"/>
          <p:cNvGrpSpPr/>
          <p:nvPr/>
        </p:nvGrpSpPr>
        <p:grpSpPr>
          <a:xfrm>
            <a:off x="495297" y="4981571"/>
            <a:ext cx="1333501" cy="904875"/>
            <a:chOff x="876299" y="4552950"/>
            <a:chExt cx="1333501" cy="904875"/>
          </a:xfrm>
        </p:grpSpPr>
        <p:sp>
          <p:nvSpPr>
            <p:cNvPr id="63" name="Rounded Rectangle 6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4" name="Rounded Rectangle 6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5" name="Rounded Rectangle 64"/>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6" name="Rounded Rectangle 6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67" name="Group 66"/>
          <p:cNvGrpSpPr/>
          <p:nvPr/>
        </p:nvGrpSpPr>
        <p:grpSpPr>
          <a:xfrm>
            <a:off x="2085972" y="4981571"/>
            <a:ext cx="1333501" cy="904875"/>
            <a:chOff x="876299" y="4552950"/>
            <a:chExt cx="1333501" cy="904875"/>
          </a:xfrm>
        </p:grpSpPr>
        <p:sp>
          <p:nvSpPr>
            <p:cNvPr id="68" name="Rounded Rectangle 6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9" name="Rounded Rectangle 68"/>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0" name="Rounded Rectangle 6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1" name="Rounded Rectangle 70"/>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72" name="Group 71"/>
          <p:cNvGrpSpPr/>
          <p:nvPr/>
        </p:nvGrpSpPr>
        <p:grpSpPr>
          <a:xfrm>
            <a:off x="3676647" y="4981571"/>
            <a:ext cx="1333501" cy="904875"/>
            <a:chOff x="876299" y="4552950"/>
            <a:chExt cx="1333501" cy="904875"/>
          </a:xfrm>
        </p:grpSpPr>
        <p:sp>
          <p:nvSpPr>
            <p:cNvPr id="73" name="Rounded Rectangle 7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4" name="Rounded Rectangle 7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5" name="Rounded Rectangle 7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76" name="Rounded Rectangle 75"/>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77" name="Group 76"/>
          <p:cNvGrpSpPr/>
          <p:nvPr/>
        </p:nvGrpSpPr>
        <p:grpSpPr>
          <a:xfrm>
            <a:off x="5267322" y="4981571"/>
            <a:ext cx="1333501" cy="904875"/>
            <a:chOff x="876299" y="4552950"/>
            <a:chExt cx="1333501" cy="904875"/>
          </a:xfrm>
        </p:grpSpPr>
        <p:sp>
          <p:nvSpPr>
            <p:cNvPr id="78" name="Rounded Rectangle 7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9" name="Rounded Rectangle 78"/>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0" name="Rounded Rectangle 7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1" name="Rounded Rectangle 8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82" name="Group 81"/>
          <p:cNvGrpSpPr/>
          <p:nvPr/>
        </p:nvGrpSpPr>
        <p:grpSpPr>
          <a:xfrm>
            <a:off x="6857997" y="4981571"/>
            <a:ext cx="1333501" cy="904875"/>
            <a:chOff x="876299" y="4552950"/>
            <a:chExt cx="1333501" cy="904875"/>
          </a:xfrm>
        </p:grpSpPr>
        <p:sp>
          <p:nvSpPr>
            <p:cNvPr id="83" name="Rounded Rectangle 8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4" name="Rounded Rectangle 83"/>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5" name="Rounded Rectangle 84"/>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86" name="Rounded Rectangle 8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sp>
        <p:nvSpPr>
          <p:cNvPr id="92" name="Right Arrow 91"/>
          <p:cNvSpPr/>
          <p:nvPr/>
        </p:nvSpPr>
        <p:spPr bwMode="auto">
          <a:xfrm rot="6745695" flipH="1">
            <a:off x="894297" y="4024008"/>
            <a:ext cx="1415710"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3" name="Right Arrow 92"/>
          <p:cNvSpPr/>
          <p:nvPr/>
        </p:nvSpPr>
        <p:spPr bwMode="auto">
          <a:xfrm rot="4399997" flipH="1">
            <a:off x="1816269" y="4036512"/>
            <a:ext cx="1415710"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4" name="Right Arrow 93"/>
          <p:cNvSpPr/>
          <p:nvPr/>
        </p:nvSpPr>
        <p:spPr bwMode="auto">
          <a:xfrm rot="2515154" flipH="1">
            <a:off x="2558789" y="4040401"/>
            <a:ext cx="2065502" cy="238641"/>
          </a:xfrm>
          <a:prstGeom prst="rightArrow">
            <a:avLst/>
          </a:prstGeom>
          <a:solidFill>
            <a:srgbClr val="FF9900">
              <a:alpha val="40000"/>
            </a:srgbClr>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6" name="TextBox 95"/>
          <p:cNvSpPr txBox="1"/>
          <p:nvPr/>
        </p:nvSpPr>
        <p:spPr>
          <a:xfrm>
            <a:off x="744804" y="3962059"/>
            <a:ext cx="4376519"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stream blocks from data nodes</a:t>
            </a:r>
          </a:p>
        </p:txBody>
      </p:sp>
    </p:spTree>
    <p:extLst>
      <p:ext uri="{BB962C8B-B14F-4D97-AF65-F5344CB8AC3E}">
        <p14:creationId xmlns:p14="http://schemas.microsoft.com/office/powerpoint/2010/main" val="42917986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500"/>
                                        <p:tgtEl>
                                          <p:spTgt spid="9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fade">
                                      <p:cBhvr>
                                        <p:cTn id="21" dur="500"/>
                                        <p:tgtEl>
                                          <p:spTgt spid="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6"/>
                                        </p:tgtEl>
                                        <p:attrNameLst>
                                          <p:attrName>style.visibility</p:attrName>
                                        </p:attrNameLst>
                                      </p:cBhvr>
                                      <p:to>
                                        <p:strVal val="visible"/>
                                      </p:to>
                                    </p:set>
                                    <p:animEffect transition="in" filter="fade">
                                      <p:cBhvr>
                                        <p:cTn id="24" dur="500"/>
                                        <p:tgtEl>
                                          <p:spTgt spid="96"/>
                                        </p:tgtEl>
                                      </p:cBhvr>
                                    </p:animEffect>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200" fill="hold"/>
                                        <p:tgtEl>
                                          <p:spTgt spid="34"/>
                                        </p:tgtEl>
                                        <p:attrNameLst>
                                          <p:attrName>ppt_w</p:attrName>
                                        </p:attrNameLst>
                                      </p:cBhvr>
                                      <p:tavLst>
                                        <p:tav tm="0">
                                          <p:val>
                                            <p:fltVal val="0"/>
                                          </p:val>
                                        </p:tav>
                                        <p:tav tm="100000">
                                          <p:val>
                                            <p:strVal val="#ppt_w"/>
                                          </p:val>
                                        </p:tav>
                                      </p:tavLst>
                                    </p:anim>
                                    <p:anim calcmode="lin" valueType="num">
                                      <p:cBhvr>
                                        <p:cTn id="29" dur="200" fill="hold"/>
                                        <p:tgtEl>
                                          <p:spTgt spid="34"/>
                                        </p:tgtEl>
                                        <p:attrNameLst>
                                          <p:attrName>ppt_h</p:attrName>
                                        </p:attrNameLst>
                                      </p:cBhvr>
                                      <p:tavLst>
                                        <p:tav tm="0">
                                          <p:val>
                                            <p:fltVal val="0"/>
                                          </p:val>
                                        </p:tav>
                                        <p:tav tm="100000">
                                          <p:val>
                                            <p:strVal val="#ppt_h"/>
                                          </p:val>
                                        </p:tav>
                                      </p:tavLst>
                                    </p:anim>
                                    <p:animEffect transition="in" filter="fade">
                                      <p:cBhvr>
                                        <p:cTn id="30" dur="200"/>
                                        <p:tgtEl>
                                          <p:spTgt spid="34"/>
                                        </p:tgtEl>
                                      </p:cBhvr>
                                    </p:animEffect>
                                  </p:childTnLst>
                                </p:cTn>
                              </p:par>
                            </p:childTnLst>
                          </p:cTn>
                        </p:par>
                        <p:par>
                          <p:cTn id="31" fill="hold">
                            <p:stCondLst>
                              <p:cond delay="700"/>
                            </p:stCondLst>
                            <p:childTnLst>
                              <p:par>
                                <p:cTn id="32" presetID="53" presetClass="entr" presetSubtype="16"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p:cTn id="34" dur="200" fill="hold"/>
                                        <p:tgtEl>
                                          <p:spTgt spid="35"/>
                                        </p:tgtEl>
                                        <p:attrNameLst>
                                          <p:attrName>ppt_w</p:attrName>
                                        </p:attrNameLst>
                                      </p:cBhvr>
                                      <p:tavLst>
                                        <p:tav tm="0">
                                          <p:val>
                                            <p:fltVal val="0"/>
                                          </p:val>
                                        </p:tav>
                                        <p:tav tm="100000">
                                          <p:val>
                                            <p:strVal val="#ppt_w"/>
                                          </p:val>
                                        </p:tav>
                                      </p:tavLst>
                                    </p:anim>
                                    <p:anim calcmode="lin" valueType="num">
                                      <p:cBhvr>
                                        <p:cTn id="35" dur="200" fill="hold"/>
                                        <p:tgtEl>
                                          <p:spTgt spid="35"/>
                                        </p:tgtEl>
                                        <p:attrNameLst>
                                          <p:attrName>ppt_h</p:attrName>
                                        </p:attrNameLst>
                                      </p:cBhvr>
                                      <p:tavLst>
                                        <p:tav tm="0">
                                          <p:val>
                                            <p:fltVal val="0"/>
                                          </p:val>
                                        </p:tav>
                                        <p:tav tm="100000">
                                          <p:val>
                                            <p:strVal val="#ppt_h"/>
                                          </p:val>
                                        </p:tav>
                                      </p:tavLst>
                                    </p:anim>
                                    <p:animEffect transition="in" filter="fade">
                                      <p:cBhvr>
                                        <p:cTn id="36" dur="200"/>
                                        <p:tgtEl>
                                          <p:spTgt spid="35"/>
                                        </p:tgtEl>
                                      </p:cBhvr>
                                    </p:animEffect>
                                  </p:childTnLst>
                                </p:cTn>
                              </p:par>
                            </p:childTnLst>
                          </p:cTn>
                        </p:par>
                        <p:par>
                          <p:cTn id="37" fill="hold">
                            <p:stCondLst>
                              <p:cond delay="900"/>
                            </p:stCondLst>
                            <p:childTnLst>
                              <p:par>
                                <p:cTn id="38" presetID="53" presetClass="entr" presetSubtype="16"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p:cTn id="40" dur="200" fill="hold"/>
                                        <p:tgtEl>
                                          <p:spTgt spid="36"/>
                                        </p:tgtEl>
                                        <p:attrNameLst>
                                          <p:attrName>ppt_w</p:attrName>
                                        </p:attrNameLst>
                                      </p:cBhvr>
                                      <p:tavLst>
                                        <p:tav tm="0">
                                          <p:val>
                                            <p:fltVal val="0"/>
                                          </p:val>
                                        </p:tav>
                                        <p:tav tm="100000">
                                          <p:val>
                                            <p:strVal val="#ppt_w"/>
                                          </p:val>
                                        </p:tav>
                                      </p:tavLst>
                                    </p:anim>
                                    <p:anim calcmode="lin" valueType="num">
                                      <p:cBhvr>
                                        <p:cTn id="41" dur="200" fill="hold"/>
                                        <p:tgtEl>
                                          <p:spTgt spid="36"/>
                                        </p:tgtEl>
                                        <p:attrNameLst>
                                          <p:attrName>ppt_h</p:attrName>
                                        </p:attrNameLst>
                                      </p:cBhvr>
                                      <p:tavLst>
                                        <p:tav tm="0">
                                          <p:val>
                                            <p:fltVal val="0"/>
                                          </p:val>
                                        </p:tav>
                                        <p:tav tm="100000">
                                          <p:val>
                                            <p:strVal val="#ppt_h"/>
                                          </p:val>
                                        </p:tav>
                                      </p:tavLst>
                                    </p:anim>
                                    <p:animEffect transition="in" filter="fade">
                                      <p:cBhvr>
                                        <p:cTn id="42" dur="200"/>
                                        <p:tgtEl>
                                          <p:spTgt spid="36"/>
                                        </p:tgtEl>
                                      </p:cBhvr>
                                    </p:animEffect>
                                  </p:childTnLst>
                                </p:cTn>
                              </p:par>
                            </p:childTnLst>
                          </p:cTn>
                        </p:par>
                        <p:par>
                          <p:cTn id="43" fill="hold">
                            <p:stCondLst>
                              <p:cond delay="1100"/>
                            </p:stCondLst>
                            <p:childTnLst>
                              <p:par>
                                <p:cTn id="44" presetID="53" presetClass="entr" presetSubtype="16"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 calcmode="lin" valueType="num">
                                      <p:cBhvr>
                                        <p:cTn id="46" dur="200" fill="hold"/>
                                        <p:tgtEl>
                                          <p:spTgt spid="22"/>
                                        </p:tgtEl>
                                        <p:attrNameLst>
                                          <p:attrName>ppt_w</p:attrName>
                                        </p:attrNameLst>
                                      </p:cBhvr>
                                      <p:tavLst>
                                        <p:tav tm="0">
                                          <p:val>
                                            <p:fltVal val="0"/>
                                          </p:val>
                                        </p:tav>
                                        <p:tav tm="100000">
                                          <p:val>
                                            <p:strVal val="#ppt_w"/>
                                          </p:val>
                                        </p:tav>
                                      </p:tavLst>
                                    </p:anim>
                                    <p:anim calcmode="lin" valueType="num">
                                      <p:cBhvr>
                                        <p:cTn id="47" dur="200" fill="hold"/>
                                        <p:tgtEl>
                                          <p:spTgt spid="22"/>
                                        </p:tgtEl>
                                        <p:attrNameLst>
                                          <p:attrName>ppt_h</p:attrName>
                                        </p:attrNameLst>
                                      </p:cBhvr>
                                      <p:tavLst>
                                        <p:tav tm="0">
                                          <p:val>
                                            <p:fltVal val="0"/>
                                          </p:val>
                                        </p:tav>
                                        <p:tav tm="100000">
                                          <p:val>
                                            <p:strVal val="#ppt_h"/>
                                          </p:val>
                                        </p:tav>
                                      </p:tavLst>
                                    </p:anim>
                                    <p:animEffect transition="in" filter="fade">
                                      <p:cBhvr>
                                        <p:cTn id="48" dur="200"/>
                                        <p:tgtEl>
                                          <p:spTgt spid="22"/>
                                        </p:tgtEl>
                                      </p:cBhvr>
                                    </p:animEffect>
                                  </p:childTnLst>
                                </p:cTn>
                              </p:par>
                            </p:childTnLst>
                          </p:cTn>
                        </p:par>
                        <p:par>
                          <p:cTn id="49" fill="hold">
                            <p:stCondLst>
                              <p:cond delay="1300"/>
                            </p:stCondLst>
                            <p:childTnLst>
                              <p:par>
                                <p:cTn id="50" presetID="53" presetClass="entr" presetSubtype="16"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p:cTn id="52" dur="200" fill="hold"/>
                                        <p:tgtEl>
                                          <p:spTgt spid="23"/>
                                        </p:tgtEl>
                                        <p:attrNameLst>
                                          <p:attrName>ppt_w</p:attrName>
                                        </p:attrNameLst>
                                      </p:cBhvr>
                                      <p:tavLst>
                                        <p:tav tm="0">
                                          <p:val>
                                            <p:fltVal val="0"/>
                                          </p:val>
                                        </p:tav>
                                        <p:tav tm="100000">
                                          <p:val>
                                            <p:strVal val="#ppt_w"/>
                                          </p:val>
                                        </p:tav>
                                      </p:tavLst>
                                    </p:anim>
                                    <p:anim calcmode="lin" valueType="num">
                                      <p:cBhvr>
                                        <p:cTn id="53" dur="200" fill="hold"/>
                                        <p:tgtEl>
                                          <p:spTgt spid="23"/>
                                        </p:tgtEl>
                                        <p:attrNameLst>
                                          <p:attrName>ppt_h</p:attrName>
                                        </p:attrNameLst>
                                      </p:cBhvr>
                                      <p:tavLst>
                                        <p:tav tm="0">
                                          <p:val>
                                            <p:fltVal val="0"/>
                                          </p:val>
                                        </p:tav>
                                        <p:tav tm="100000">
                                          <p:val>
                                            <p:strVal val="#ppt_h"/>
                                          </p:val>
                                        </p:tav>
                                      </p:tavLst>
                                    </p:anim>
                                    <p:animEffect transition="in" filter="fade">
                                      <p:cBhvr>
                                        <p:cTn id="54" dur="200"/>
                                        <p:tgtEl>
                                          <p:spTgt spid="23"/>
                                        </p:tgtEl>
                                      </p:cBhvr>
                                    </p:animEffect>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p:cTn id="58" dur="200" fill="hold"/>
                                        <p:tgtEl>
                                          <p:spTgt spid="24"/>
                                        </p:tgtEl>
                                        <p:attrNameLst>
                                          <p:attrName>ppt_w</p:attrName>
                                        </p:attrNameLst>
                                      </p:cBhvr>
                                      <p:tavLst>
                                        <p:tav tm="0">
                                          <p:val>
                                            <p:fltVal val="0"/>
                                          </p:val>
                                        </p:tav>
                                        <p:tav tm="100000">
                                          <p:val>
                                            <p:strVal val="#ppt_w"/>
                                          </p:val>
                                        </p:tav>
                                      </p:tavLst>
                                    </p:anim>
                                    <p:anim calcmode="lin" valueType="num">
                                      <p:cBhvr>
                                        <p:cTn id="59" dur="200" fill="hold"/>
                                        <p:tgtEl>
                                          <p:spTgt spid="24"/>
                                        </p:tgtEl>
                                        <p:attrNameLst>
                                          <p:attrName>ppt_h</p:attrName>
                                        </p:attrNameLst>
                                      </p:cBhvr>
                                      <p:tavLst>
                                        <p:tav tm="0">
                                          <p:val>
                                            <p:fltVal val="0"/>
                                          </p:val>
                                        </p:tav>
                                        <p:tav tm="100000">
                                          <p:val>
                                            <p:strVal val="#ppt_h"/>
                                          </p:val>
                                        </p:tav>
                                      </p:tavLst>
                                    </p:anim>
                                    <p:animEffect transition="in" filter="fade">
                                      <p:cBhvr>
                                        <p:cTn id="60" dur="200"/>
                                        <p:tgtEl>
                                          <p:spTgt spid="24"/>
                                        </p:tgtEl>
                                      </p:cBhvr>
                                    </p:animEffect>
                                  </p:childTnLst>
                                </p:cTn>
                              </p:par>
                            </p:childTnLst>
                          </p:cTn>
                        </p:par>
                        <p:par>
                          <p:cTn id="61" fill="hold">
                            <p:stCondLst>
                              <p:cond delay="1700"/>
                            </p:stCondLst>
                            <p:childTnLst>
                              <p:par>
                                <p:cTn id="62" presetID="53" presetClass="entr" presetSubtype="16"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p:cTn id="64" dur="200" fill="hold"/>
                                        <p:tgtEl>
                                          <p:spTgt spid="25"/>
                                        </p:tgtEl>
                                        <p:attrNameLst>
                                          <p:attrName>ppt_w</p:attrName>
                                        </p:attrNameLst>
                                      </p:cBhvr>
                                      <p:tavLst>
                                        <p:tav tm="0">
                                          <p:val>
                                            <p:fltVal val="0"/>
                                          </p:val>
                                        </p:tav>
                                        <p:tav tm="100000">
                                          <p:val>
                                            <p:strVal val="#ppt_w"/>
                                          </p:val>
                                        </p:tav>
                                      </p:tavLst>
                                    </p:anim>
                                    <p:anim calcmode="lin" valueType="num">
                                      <p:cBhvr>
                                        <p:cTn id="65" dur="200" fill="hold"/>
                                        <p:tgtEl>
                                          <p:spTgt spid="25"/>
                                        </p:tgtEl>
                                        <p:attrNameLst>
                                          <p:attrName>ppt_h</p:attrName>
                                        </p:attrNameLst>
                                      </p:cBhvr>
                                      <p:tavLst>
                                        <p:tav tm="0">
                                          <p:val>
                                            <p:fltVal val="0"/>
                                          </p:val>
                                        </p:tav>
                                        <p:tav tm="100000">
                                          <p:val>
                                            <p:strVal val="#ppt_h"/>
                                          </p:val>
                                        </p:tav>
                                      </p:tavLst>
                                    </p:anim>
                                    <p:animEffect transition="in" filter="fade">
                                      <p:cBhvr>
                                        <p:cTn id="66" dur="200"/>
                                        <p:tgtEl>
                                          <p:spTgt spid="25"/>
                                        </p:tgtEl>
                                      </p:cBhvr>
                                    </p:animEffect>
                                  </p:childTnLst>
                                </p:cTn>
                              </p:par>
                            </p:childTnLst>
                          </p:cTn>
                        </p:par>
                        <p:par>
                          <p:cTn id="67" fill="hold">
                            <p:stCondLst>
                              <p:cond delay="1900"/>
                            </p:stCondLst>
                            <p:childTnLst>
                              <p:par>
                                <p:cTn id="68" presetID="53" presetClass="entr" presetSubtype="16"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 calcmode="lin" valueType="num">
                                      <p:cBhvr>
                                        <p:cTn id="70" dur="200" fill="hold"/>
                                        <p:tgtEl>
                                          <p:spTgt spid="26"/>
                                        </p:tgtEl>
                                        <p:attrNameLst>
                                          <p:attrName>ppt_w</p:attrName>
                                        </p:attrNameLst>
                                      </p:cBhvr>
                                      <p:tavLst>
                                        <p:tav tm="0">
                                          <p:val>
                                            <p:fltVal val="0"/>
                                          </p:val>
                                        </p:tav>
                                        <p:tav tm="100000">
                                          <p:val>
                                            <p:strVal val="#ppt_w"/>
                                          </p:val>
                                        </p:tav>
                                      </p:tavLst>
                                    </p:anim>
                                    <p:anim calcmode="lin" valueType="num">
                                      <p:cBhvr>
                                        <p:cTn id="71" dur="200" fill="hold"/>
                                        <p:tgtEl>
                                          <p:spTgt spid="26"/>
                                        </p:tgtEl>
                                        <p:attrNameLst>
                                          <p:attrName>ppt_h</p:attrName>
                                        </p:attrNameLst>
                                      </p:cBhvr>
                                      <p:tavLst>
                                        <p:tav tm="0">
                                          <p:val>
                                            <p:fltVal val="0"/>
                                          </p:val>
                                        </p:tav>
                                        <p:tav tm="100000">
                                          <p:val>
                                            <p:strVal val="#ppt_h"/>
                                          </p:val>
                                        </p:tav>
                                      </p:tavLst>
                                    </p:anim>
                                    <p:animEffect transition="in" filter="fade">
                                      <p:cBhvr>
                                        <p:cTn id="72" dur="200"/>
                                        <p:tgtEl>
                                          <p:spTgt spid="26"/>
                                        </p:tgtEl>
                                      </p:cBhvr>
                                    </p:animEffect>
                                  </p:childTnLst>
                                </p:cTn>
                              </p:par>
                            </p:childTnLst>
                          </p:cTn>
                        </p:par>
                        <p:par>
                          <p:cTn id="73" fill="hold">
                            <p:stCondLst>
                              <p:cond delay="2100"/>
                            </p:stCondLst>
                            <p:childTnLst>
                              <p:par>
                                <p:cTn id="74" presetID="53" presetClass="entr" presetSubtype="16"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p:cTn id="76" dur="200" fill="hold"/>
                                        <p:tgtEl>
                                          <p:spTgt spid="27"/>
                                        </p:tgtEl>
                                        <p:attrNameLst>
                                          <p:attrName>ppt_w</p:attrName>
                                        </p:attrNameLst>
                                      </p:cBhvr>
                                      <p:tavLst>
                                        <p:tav tm="0">
                                          <p:val>
                                            <p:fltVal val="0"/>
                                          </p:val>
                                        </p:tav>
                                        <p:tav tm="100000">
                                          <p:val>
                                            <p:strVal val="#ppt_w"/>
                                          </p:val>
                                        </p:tav>
                                      </p:tavLst>
                                    </p:anim>
                                    <p:anim calcmode="lin" valueType="num">
                                      <p:cBhvr>
                                        <p:cTn id="77" dur="200" fill="hold"/>
                                        <p:tgtEl>
                                          <p:spTgt spid="27"/>
                                        </p:tgtEl>
                                        <p:attrNameLst>
                                          <p:attrName>ppt_h</p:attrName>
                                        </p:attrNameLst>
                                      </p:cBhvr>
                                      <p:tavLst>
                                        <p:tav tm="0">
                                          <p:val>
                                            <p:fltVal val="0"/>
                                          </p:val>
                                        </p:tav>
                                        <p:tav tm="100000">
                                          <p:val>
                                            <p:strVal val="#ppt_h"/>
                                          </p:val>
                                        </p:tav>
                                      </p:tavLst>
                                    </p:anim>
                                    <p:animEffect transition="in" filter="fade">
                                      <p:cBhvr>
                                        <p:cTn id="78" dur="200"/>
                                        <p:tgtEl>
                                          <p:spTgt spid="27"/>
                                        </p:tgtEl>
                                      </p:cBhvr>
                                    </p:animEffect>
                                  </p:childTnLst>
                                </p:cTn>
                              </p:par>
                            </p:childTnLst>
                          </p:cTn>
                        </p:par>
                        <p:par>
                          <p:cTn id="79" fill="hold">
                            <p:stCondLst>
                              <p:cond delay="2300"/>
                            </p:stCondLst>
                            <p:childTnLst>
                              <p:par>
                                <p:cTn id="80" presetID="53" presetClass="entr" presetSubtype="16"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 calcmode="lin" valueType="num">
                                      <p:cBhvr>
                                        <p:cTn id="82" dur="200" fill="hold"/>
                                        <p:tgtEl>
                                          <p:spTgt spid="28"/>
                                        </p:tgtEl>
                                        <p:attrNameLst>
                                          <p:attrName>ppt_w</p:attrName>
                                        </p:attrNameLst>
                                      </p:cBhvr>
                                      <p:tavLst>
                                        <p:tav tm="0">
                                          <p:val>
                                            <p:fltVal val="0"/>
                                          </p:val>
                                        </p:tav>
                                        <p:tav tm="100000">
                                          <p:val>
                                            <p:strVal val="#ppt_w"/>
                                          </p:val>
                                        </p:tav>
                                      </p:tavLst>
                                    </p:anim>
                                    <p:anim calcmode="lin" valueType="num">
                                      <p:cBhvr>
                                        <p:cTn id="83" dur="200" fill="hold"/>
                                        <p:tgtEl>
                                          <p:spTgt spid="28"/>
                                        </p:tgtEl>
                                        <p:attrNameLst>
                                          <p:attrName>ppt_h</p:attrName>
                                        </p:attrNameLst>
                                      </p:cBhvr>
                                      <p:tavLst>
                                        <p:tav tm="0">
                                          <p:val>
                                            <p:fltVal val="0"/>
                                          </p:val>
                                        </p:tav>
                                        <p:tav tm="100000">
                                          <p:val>
                                            <p:strVal val="#ppt_h"/>
                                          </p:val>
                                        </p:tav>
                                      </p:tavLst>
                                    </p:anim>
                                    <p:animEffect transition="in" filter="fade">
                                      <p:cBhvr>
                                        <p:cTn id="84" dur="200"/>
                                        <p:tgtEl>
                                          <p:spTgt spid="28"/>
                                        </p:tgtEl>
                                      </p:cBhvr>
                                    </p:animEffect>
                                  </p:childTnLst>
                                </p:cTn>
                              </p:par>
                            </p:childTnLst>
                          </p:cTn>
                        </p:par>
                        <p:par>
                          <p:cTn id="85" fill="hold">
                            <p:stCondLst>
                              <p:cond delay="2500"/>
                            </p:stCondLst>
                            <p:childTnLst>
                              <p:par>
                                <p:cTn id="86" presetID="53" presetClass="entr" presetSubtype="16" fill="hold" grpId="0" nodeType="after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p:cTn id="88" dur="200" fill="hold"/>
                                        <p:tgtEl>
                                          <p:spTgt spid="29"/>
                                        </p:tgtEl>
                                        <p:attrNameLst>
                                          <p:attrName>ppt_w</p:attrName>
                                        </p:attrNameLst>
                                      </p:cBhvr>
                                      <p:tavLst>
                                        <p:tav tm="0">
                                          <p:val>
                                            <p:fltVal val="0"/>
                                          </p:val>
                                        </p:tav>
                                        <p:tav tm="100000">
                                          <p:val>
                                            <p:strVal val="#ppt_w"/>
                                          </p:val>
                                        </p:tav>
                                      </p:tavLst>
                                    </p:anim>
                                    <p:anim calcmode="lin" valueType="num">
                                      <p:cBhvr>
                                        <p:cTn id="89" dur="200" fill="hold"/>
                                        <p:tgtEl>
                                          <p:spTgt spid="29"/>
                                        </p:tgtEl>
                                        <p:attrNameLst>
                                          <p:attrName>ppt_h</p:attrName>
                                        </p:attrNameLst>
                                      </p:cBhvr>
                                      <p:tavLst>
                                        <p:tav tm="0">
                                          <p:val>
                                            <p:fltVal val="0"/>
                                          </p:val>
                                        </p:tav>
                                        <p:tav tm="100000">
                                          <p:val>
                                            <p:strVal val="#ppt_h"/>
                                          </p:val>
                                        </p:tav>
                                      </p:tavLst>
                                    </p:anim>
                                    <p:animEffect transition="in" filter="fade">
                                      <p:cBhvr>
                                        <p:cTn id="90" dur="200"/>
                                        <p:tgtEl>
                                          <p:spTgt spid="29"/>
                                        </p:tgtEl>
                                      </p:cBhvr>
                                    </p:animEffect>
                                  </p:childTnLst>
                                </p:cTn>
                              </p:par>
                            </p:childTnLst>
                          </p:cTn>
                        </p:par>
                        <p:par>
                          <p:cTn id="91" fill="hold">
                            <p:stCondLst>
                              <p:cond delay="2700"/>
                            </p:stCondLst>
                            <p:childTnLst>
                              <p:par>
                                <p:cTn id="92" presetID="53" presetClass="entr" presetSubtype="16"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 calcmode="lin" valueType="num">
                                      <p:cBhvr>
                                        <p:cTn id="94" dur="200" fill="hold"/>
                                        <p:tgtEl>
                                          <p:spTgt spid="30"/>
                                        </p:tgtEl>
                                        <p:attrNameLst>
                                          <p:attrName>ppt_w</p:attrName>
                                        </p:attrNameLst>
                                      </p:cBhvr>
                                      <p:tavLst>
                                        <p:tav tm="0">
                                          <p:val>
                                            <p:fltVal val="0"/>
                                          </p:val>
                                        </p:tav>
                                        <p:tav tm="100000">
                                          <p:val>
                                            <p:strVal val="#ppt_w"/>
                                          </p:val>
                                        </p:tav>
                                      </p:tavLst>
                                    </p:anim>
                                    <p:anim calcmode="lin" valueType="num">
                                      <p:cBhvr>
                                        <p:cTn id="95" dur="200" fill="hold"/>
                                        <p:tgtEl>
                                          <p:spTgt spid="30"/>
                                        </p:tgtEl>
                                        <p:attrNameLst>
                                          <p:attrName>ppt_h</p:attrName>
                                        </p:attrNameLst>
                                      </p:cBhvr>
                                      <p:tavLst>
                                        <p:tav tm="0">
                                          <p:val>
                                            <p:fltVal val="0"/>
                                          </p:val>
                                        </p:tav>
                                        <p:tav tm="100000">
                                          <p:val>
                                            <p:strVal val="#ppt_h"/>
                                          </p:val>
                                        </p:tav>
                                      </p:tavLst>
                                    </p:anim>
                                    <p:animEffect transition="in" filter="fade">
                                      <p:cBhvr>
                                        <p:cTn id="96" dur="200"/>
                                        <p:tgtEl>
                                          <p:spTgt spid="30"/>
                                        </p:tgtEl>
                                      </p:cBhvr>
                                    </p:animEffect>
                                  </p:childTnLst>
                                </p:cTn>
                              </p:par>
                            </p:childTnLst>
                          </p:cTn>
                        </p:par>
                        <p:par>
                          <p:cTn id="97" fill="hold">
                            <p:stCondLst>
                              <p:cond delay="2900"/>
                            </p:stCondLst>
                            <p:childTnLst>
                              <p:par>
                                <p:cTn id="98" presetID="53" presetClass="entr" presetSubtype="16" fill="hold" grpId="0" nodeType="afterEffect">
                                  <p:stCondLst>
                                    <p:cond delay="0"/>
                                  </p:stCondLst>
                                  <p:childTnLst>
                                    <p:set>
                                      <p:cBhvr>
                                        <p:cTn id="99" dur="1" fill="hold">
                                          <p:stCondLst>
                                            <p:cond delay="0"/>
                                          </p:stCondLst>
                                        </p:cTn>
                                        <p:tgtEl>
                                          <p:spTgt spid="31"/>
                                        </p:tgtEl>
                                        <p:attrNameLst>
                                          <p:attrName>style.visibility</p:attrName>
                                        </p:attrNameLst>
                                      </p:cBhvr>
                                      <p:to>
                                        <p:strVal val="visible"/>
                                      </p:to>
                                    </p:set>
                                    <p:anim calcmode="lin" valueType="num">
                                      <p:cBhvr>
                                        <p:cTn id="100" dur="200" fill="hold"/>
                                        <p:tgtEl>
                                          <p:spTgt spid="31"/>
                                        </p:tgtEl>
                                        <p:attrNameLst>
                                          <p:attrName>ppt_w</p:attrName>
                                        </p:attrNameLst>
                                      </p:cBhvr>
                                      <p:tavLst>
                                        <p:tav tm="0">
                                          <p:val>
                                            <p:fltVal val="0"/>
                                          </p:val>
                                        </p:tav>
                                        <p:tav tm="100000">
                                          <p:val>
                                            <p:strVal val="#ppt_w"/>
                                          </p:val>
                                        </p:tav>
                                      </p:tavLst>
                                    </p:anim>
                                    <p:anim calcmode="lin" valueType="num">
                                      <p:cBhvr>
                                        <p:cTn id="101" dur="200" fill="hold"/>
                                        <p:tgtEl>
                                          <p:spTgt spid="31"/>
                                        </p:tgtEl>
                                        <p:attrNameLst>
                                          <p:attrName>ppt_h</p:attrName>
                                        </p:attrNameLst>
                                      </p:cBhvr>
                                      <p:tavLst>
                                        <p:tav tm="0">
                                          <p:val>
                                            <p:fltVal val="0"/>
                                          </p:val>
                                        </p:tav>
                                        <p:tav tm="100000">
                                          <p:val>
                                            <p:strVal val="#ppt_h"/>
                                          </p:val>
                                        </p:tav>
                                      </p:tavLst>
                                    </p:anim>
                                    <p:animEffect transition="in" filter="fade">
                                      <p:cBhvr>
                                        <p:cTn id="102" dur="200"/>
                                        <p:tgtEl>
                                          <p:spTgt spid="31"/>
                                        </p:tgtEl>
                                      </p:cBhvr>
                                    </p:animEffect>
                                  </p:childTnLst>
                                </p:cTn>
                              </p:par>
                            </p:childTnLst>
                          </p:cTn>
                        </p:par>
                        <p:par>
                          <p:cTn id="103" fill="hold">
                            <p:stCondLst>
                              <p:cond delay="3100"/>
                            </p:stCondLst>
                            <p:childTnLst>
                              <p:par>
                                <p:cTn id="104" presetID="53" presetClass="entr" presetSubtype="16" fill="hold" grpId="0" nodeType="afterEffect">
                                  <p:stCondLst>
                                    <p:cond delay="0"/>
                                  </p:stCondLst>
                                  <p:childTnLst>
                                    <p:set>
                                      <p:cBhvr>
                                        <p:cTn id="105" dur="1" fill="hold">
                                          <p:stCondLst>
                                            <p:cond delay="0"/>
                                          </p:stCondLst>
                                        </p:cTn>
                                        <p:tgtEl>
                                          <p:spTgt spid="32"/>
                                        </p:tgtEl>
                                        <p:attrNameLst>
                                          <p:attrName>style.visibility</p:attrName>
                                        </p:attrNameLst>
                                      </p:cBhvr>
                                      <p:to>
                                        <p:strVal val="visible"/>
                                      </p:to>
                                    </p:set>
                                    <p:anim calcmode="lin" valueType="num">
                                      <p:cBhvr>
                                        <p:cTn id="106" dur="200" fill="hold"/>
                                        <p:tgtEl>
                                          <p:spTgt spid="32"/>
                                        </p:tgtEl>
                                        <p:attrNameLst>
                                          <p:attrName>ppt_w</p:attrName>
                                        </p:attrNameLst>
                                      </p:cBhvr>
                                      <p:tavLst>
                                        <p:tav tm="0">
                                          <p:val>
                                            <p:fltVal val="0"/>
                                          </p:val>
                                        </p:tav>
                                        <p:tav tm="100000">
                                          <p:val>
                                            <p:strVal val="#ppt_w"/>
                                          </p:val>
                                        </p:tav>
                                      </p:tavLst>
                                    </p:anim>
                                    <p:anim calcmode="lin" valueType="num">
                                      <p:cBhvr>
                                        <p:cTn id="107" dur="200" fill="hold"/>
                                        <p:tgtEl>
                                          <p:spTgt spid="32"/>
                                        </p:tgtEl>
                                        <p:attrNameLst>
                                          <p:attrName>ppt_h</p:attrName>
                                        </p:attrNameLst>
                                      </p:cBhvr>
                                      <p:tavLst>
                                        <p:tav tm="0">
                                          <p:val>
                                            <p:fltVal val="0"/>
                                          </p:val>
                                        </p:tav>
                                        <p:tav tm="100000">
                                          <p:val>
                                            <p:strVal val="#ppt_h"/>
                                          </p:val>
                                        </p:tav>
                                      </p:tavLst>
                                    </p:anim>
                                    <p:animEffect transition="in" filter="fade">
                                      <p:cBhvr>
                                        <p:cTn id="108" dur="200"/>
                                        <p:tgtEl>
                                          <p:spTgt spid="32"/>
                                        </p:tgtEl>
                                      </p:cBhvr>
                                    </p:animEffect>
                                  </p:childTnLst>
                                </p:cTn>
                              </p:par>
                            </p:childTnLst>
                          </p:cTn>
                        </p:par>
                        <p:par>
                          <p:cTn id="109" fill="hold">
                            <p:stCondLst>
                              <p:cond delay="3300"/>
                            </p:stCondLst>
                            <p:childTnLst>
                              <p:par>
                                <p:cTn id="110" presetID="53" presetClass="entr" presetSubtype="16"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p:cTn id="112" dur="200" fill="hold"/>
                                        <p:tgtEl>
                                          <p:spTgt spid="33"/>
                                        </p:tgtEl>
                                        <p:attrNameLst>
                                          <p:attrName>ppt_w</p:attrName>
                                        </p:attrNameLst>
                                      </p:cBhvr>
                                      <p:tavLst>
                                        <p:tav tm="0">
                                          <p:val>
                                            <p:fltVal val="0"/>
                                          </p:val>
                                        </p:tav>
                                        <p:tav tm="100000">
                                          <p:val>
                                            <p:strVal val="#ppt_w"/>
                                          </p:val>
                                        </p:tav>
                                      </p:tavLst>
                                    </p:anim>
                                    <p:anim calcmode="lin" valueType="num">
                                      <p:cBhvr>
                                        <p:cTn id="113" dur="200" fill="hold"/>
                                        <p:tgtEl>
                                          <p:spTgt spid="33"/>
                                        </p:tgtEl>
                                        <p:attrNameLst>
                                          <p:attrName>ppt_h</p:attrName>
                                        </p:attrNameLst>
                                      </p:cBhvr>
                                      <p:tavLst>
                                        <p:tav tm="0">
                                          <p:val>
                                            <p:fltVal val="0"/>
                                          </p:val>
                                        </p:tav>
                                        <p:tav tm="100000">
                                          <p:val>
                                            <p:strVal val="#ppt_h"/>
                                          </p:val>
                                        </p:tav>
                                      </p:tavLst>
                                    </p:anim>
                                    <p:animEffect transition="in" filter="fade">
                                      <p:cBhvr>
                                        <p:cTn id="114" dur="200"/>
                                        <p:tgtEl>
                                          <p:spTgt spid="33"/>
                                        </p:tgtEl>
                                      </p:cBhvr>
                                    </p:animEffect>
                                  </p:childTnLst>
                                </p:cTn>
                              </p:par>
                            </p:childTnLst>
                          </p:cTn>
                        </p:par>
                        <p:par>
                          <p:cTn id="115" fill="hold">
                            <p:stCondLst>
                              <p:cond delay="3500"/>
                            </p:stCondLst>
                            <p:childTnLst>
                              <p:par>
                                <p:cTn id="116" presetID="10" presetClass="entr" presetSubtype="0" fill="hold" grpId="0"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fade">
                                      <p:cBhvr>
                                        <p:cTn id="1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9" grpId="0" animBg="1"/>
      <p:bldP spid="92" grpId="0" animBg="1"/>
      <p:bldP spid="93" grpId="0" animBg="1"/>
      <p:bldP spid="94" grpId="0" animBg="1"/>
      <p:bldP spid="9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txBox="1">
            <a:spLocks/>
          </p:cNvSpPr>
          <p:nvPr/>
        </p:nvSpPr>
        <p:spPr bwMode="auto">
          <a:xfrm>
            <a:off x="2699941" y="2814638"/>
            <a:ext cx="4500561" cy="317340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2"/>
              </a:buClr>
              <a:buSzPct val="50000"/>
              <a:buFont typeface="Wingdings" pitchFamily="2" charset="2"/>
              <a:buChar char="q"/>
              <a:defRPr sz="2800">
                <a:solidFill>
                  <a:srgbClr val="040408"/>
                </a:solidFill>
                <a:latin typeface="+mn-lt"/>
                <a:ea typeface="Tahoma" pitchFamily="34" charset="0"/>
                <a:cs typeface="Tahoma" pitchFamily="34" charset="0"/>
              </a:defRPr>
            </a:lvl1pPr>
            <a:lvl2pPr marL="742950" indent="-285750" algn="l" rtl="0" eaLnBrk="1" fontAlgn="base" hangingPunct="1">
              <a:spcBef>
                <a:spcPct val="20000"/>
              </a:spcBef>
              <a:spcAft>
                <a:spcPct val="0"/>
              </a:spcAft>
              <a:buClr>
                <a:schemeClr val="tx2"/>
              </a:buClr>
              <a:buSzPct val="50000"/>
              <a:buFont typeface="Wingdings" pitchFamily="2" charset="2"/>
              <a:buChar char="q"/>
              <a:defRPr sz="2400">
                <a:solidFill>
                  <a:schemeClr val="tx2"/>
                </a:solidFill>
                <a:latin typeface="+mn-lt"/>
                <a:ea typeface="Tahoma" pitchFamily="34" charset="0"/>
                <a:cs typeface="Tahoma" pitchFamily="34" charset="0"/>
              </a:defRPr>
            </a:lvl2pPr>
            <a:lvl3pPr marL="1143000" indent="-228600" algn="l" rtl="0" eaLnBrk="1" fontAlgn="base" hangingPunct="1">
              <a:spcBef>
                <a:spcPct val="20000"/>
              </a:spcBef>
              <a:spcAft>
                <a:spcPct val="0"/>
              </a:spcAft>
              <a:buClr>
                <a:schemeClr val="tx2"/>
              </a:buClr>
              <a:buSzPct val="50000"/>
              <a:buFont typeface="Wingdings" pitchFamily="2" charset="2"/>
              <a:buChar char="q"/>
              <a:defRPr sz="2000">
                <a:solidFill>
                  <a:schemeClr val="tx2"/>
                </a:solidFill>
                <a:latin typeface="+mn-lt"/>
                <a:ea typeface="Tahoma" pitchFamily="34" charset="0"/>
                <a:cs typeface="Tahoma" pitchFamily="34" charset="0"/>
              </a:defRPr>
            </a:lvl3pPr>
            <a:lvl4pPr marL="1600200" indent="-228600" algn="l" rtl="0" eaLnBrk="1" fontAlgn="base" hangingPunct="1">
              <a:spcBef>
                <a:spcPct val="20000"/>
              </a:spcBef>
              <a:spcAft>
                <a:spcPct val="0"/>
              </a:spcAft>
              <a:buClr>
                <a:schemeClr val="tx2"/>
              </a:buClr>
              <a:buSzPct val="50000"/>
              <a:buFont typeface="Wingdings" pitchFamily="2" charset="2"/>
              <a:buChar char="q"/>
              <a:defRPr sz="1800">
                <a:solidFill>
                  <a:schemeClr val="tx2"/>
                </a:solidFill>
                <a:latin typeface="+mn-lt"/>
                <a:ea typeface="Tahoma" pitchFamily="34" charset="0"/>
                <a:cs typeface="Tahoma" pitchFamily="34" charset="0"/>
              </a:defRPr>
            </a:lvl4pPr>
            <a:lvl5pPr marL="2057400" indent="-228600" algn="l" rtl="0" eaLnBrk="1" fontAlgn="base" hangingPunct="1">
              <a:spcBef>
                <a:spcPct val="20000"/>
              </a:spcBef>
              <a:spcAft>
                <a:spcPct val="0"/>
              </a:spcAft>
              <a:buClr>
                <a:schemeClr val="tx2"/>
              </a:buClr>
              <a:buSzPct val="50000"/>
              <a:buFont typeface="Wingdings" pitchFamily="2" charset="2"/>
              <a:buChar char="q"/>
              <a:defRPr sz="1800">
                <a:solidFill>
                  <a:schemeClr val="tx2"/>
                </a:solidFill>
                <a:latin typeface="+mn-lt"/>
                <a:ea typeface="Tahoma" pitchFamily="34" charset="0"/>
                <a:cs typeface="Tahoma" pitchFamily="34" charset="0"/>
              </a:defRPr>
            </a:lvl5pPr>
            <a:lvl6pPr marL="25146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6pPr>
            <a:lvl7pPr marL="29718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7pPr>
            <a:lvl8pPr marL="34290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8pPr>
            <a:lvl9pPr marL="3886200" indent="-228600" algn="l" rtl="0" eaLnBrk="1" fontAlgn="base" hangingPunct="1">
              <a:spcBef>
                <a:spcPct val="20000"/>
              </a:spcBef>
              <a:spcAft>
                <a:spcPct val="0"/>
              </a:spcAft>
              <a:buClr>
                <a:schemeClr val="hlink"/>
              </a:buClr>
              <a:buSzPct val="60000"/>
              <a:buFont typeface="Wingdings" charset="2"/>
              <a:buChar char="n"/>
              <a:defRPr sz="1600">
                <a:solidFill>
                  <a:srgbClr val="0000FF"/>
                </a:solidFill>
                <a:latin typeface="+mn-lt"/>
                <a:ea typeface="ＭＳ Ｐゴシック" charset="-128"/>
              </a:defRPr>
            </a:lvl9pPr>
          </a:lstStyle>
          <a:p>
            <a:pPr marL="0" indent="0">
              <a:buNone/>
            </a:pPr>
            <a:r>
              <a:rPr lang="en-US" dirty="0"/>
              <a:t> </a:t>
            </a:r>
            <a:r>
              <a:rPr lang="en-US" dirty="0" smtClean="0"/>
              <a:t> Failure types:</a:t>
            </a:r>
          </a:p>
          <a:p>
            <a:pPr lvl="1"/>
            <a:r>
              <a:rPr lang="en-US" b="0" dirty="0" smtClean="0"/>
              <a:t>Disk errors and failures</a:t>
            </a:r>
          </a:p>
          <a:p>
            <a:pPr lvl="1"/>
            <a:r>
              <a:rPr lang="en-US" b="0" dirty="0" err="1" smtClean="0"/>
              <a:t>DataNode</a:t>
            </a:r>
            <a:r>
              <a:rPr lang="en-US" b="0" dirty="0" smtClean="0"/>
              <a:t> failures</a:t>
            </a:r>
          </a:p>
          <a:p>
            <a:pPr lvl="1"/>
            <a:r>
              <a:rPr lang="en-US" b="0" dirty="0" smtClean="0"/>
              <a:t>Switch/Rack failures</a:t>
            </a:r>
          </a:p>
          <a:p>
            <a:pPr lvl="1"/>
            <a:r>
              <a:rPr lang="en-US" b="0" dirty="0" err="1" smtClean="0"/>
              <a:t>NameNode</a:t>
            </a:r>
            <a:r>
              <a:rPr lang="en-US" b="0" dirty="0" smtClean="0"/>
              <a:t> failures</a:t>
            </a:r>
          </a:p>
          <a:p>
            <a:pPr lvl="1"/>
            <a:r>
              <a:rPr lang="en-US" b="0" dirty="0" smtClean="0"/>
              <a:t>Datacenter failures</a:t>
            </a:r>
          </a:p>
          <a:p>
            <a:endParaRPr lang="en-US" b="0" dirty="0" smtClean="0"/>
          </a:p>
        </p:txBody>
      </p:sp>
      <p:sp>
        <p:nvSpPr>
          <p:cNvPr id="2" name="Title 1"/>
          <p:cNvSpPr>
            <a:spLocks noGrp="1"/>
          </p:cNvSpPr>
          <p:nvPr>
            <p:ph type="title"/>
          </p:nvPr>
        </p:nvSpPr>
        <p:spPr/>
        <p:txBody>
          <a:bodyPr/>
          <a:lstStyle/>
          <a:p>
            <a:r>
              <a:rPr lang="en-US" dirty="0" smtClean="0"/>
              <a:t>Failures, Failures, Failures</a:t>
            </a:r>
            <a:endParaRPr lang="en-US" dirty="0"/>
          </a:p>
        </p:txBody>
      </p:sp>
      <p:sp>
        <p:nvSpPr>
          <p:cNvPr id="3" name="Content Placeholder 2"/>
          <p:cNvSpPr>
            <a:spLocks noGrp="1"/>
          </p:cNvSpPr>
          <p:nvPr>
            <p:ph idx="1"/>
          </p:nvPr>
        </p:nvSpPr>
        <p:spPr>
          <a:xfrm>
            <a:off x="838200" y="1090246"/>
            <a:ext cx="7772400" cy="1070340"/>
          </a:xfrm>
        </p:spPr>
        <p:txBody>
          <a:bodyPr>
            <a:normAutofit fontScale="92500"/>
          </a:bodyPr>
          <a:lstStyle/>
          <a:p>
            <a:r>
              <a:rPr lang="en-US" dirty="0" smtClean="0"/>
              <a:t>HDFS was designed with the expectation that failures (</a:t>
            </a:r>
            <a:r>
              <a:rPr lang="en-US" b="1" dirty="0" smtClean="0"/>
              <a:t>both hardware and software</a:t>
            </a:r>
            <a:r>
              <a:rPr lang="en-US" dirty="0" smtClean="0"/>
              <a:t>) would occur frequently</a:t>
            </a:r>
          </a:p>
          <a:p>
            <a:endParaRPr lang="en-US" dirty="0" smtClean="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11</a:t>
            </a:fld>
            <a:endParaRPr lang="en-US" dirty="0"/>
          </a:p>
        </p:txBody>
      </p:sp>
      <p:grpSp>
        <p:nvGrpSpPr>
          <p:cNvPr id="20" name="Group 19"/>
          <p:cNvGrpSpPr/>
          <p:nvPr/>
        </p:nvGrpSpPr>
        <p:grpSpPr>
          <a:xfrm>
            <a:off x="6737460" y="3581400"/>
            <a:ext cx="1895476" cy="1809747"/>
            <a:chOff x="6433740" y="3713161"/>
            <a:chExt cx="1895476" cy="1809747"/>
          </a:xfrm>
        </p:grpSpPr>
        <p:sp>
          <p:nvSpPr>
            <p:cNvPr id="6" name="Rounded Rectangle 5"/>
            <p:cNvSpPr/>
            <p:nvPr/>
          </p:nvSpPr>
          <p:spPr bwMode="auto">
            <a:xfrm>
              <a:off x="6586141" y="4257675"/>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14" name="Multiply 13"/>
            <p:cNvSpPr/>
            <p:nvPr/>
          </p:nvSpPr>
          <p:spPr bwMode="auto">
            <a:xfrm>
              <a:off x="6433740" y="3713161"/>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5" name="Group 4"/>
          <p:cNvGrpSpPr/>
          <p:nvPr/>
        </p:nvGrpSpPr>
        <p:grpSpPr>
          <a:xfrm>
            <a:off x="804465" y="2244724"/>
            <a:ext cx="1895476" cy="1809747"/>
            <a:chOff x="5019276" y="2265363"/>
            <a:chExt cx="1895476" cy="1809747"/>
          </a:xfrm>
        </p:grpSpPr>
        <p:pic>
          <p:nvPicPr>
            <p:cNvPr id="2050" name="Picture 2" descr="http://images.vistaclues.com/wp-content/uploads/2010/01/hard-disk.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760" l="214" r="100000"/>
                      </a14:imgEffect>
                    </a14:imgLayer>
                  </a14:imgProps>
                </a:ext>
                <a:ext uri="{28A0092B-C50C-407E-A947-70E740481C1C}">
                  <a14:useLocalDpi xmlns:a14="http://schemas.microsoft.com/office/drawing/2010/main" val="0"/>
                </a:ext>
              </a:extLst>
            </a:blip>
            <a:srcRect/>
            <a:stretch>
              <a:fillRect/>
            </a:stretch>
          </p:blipFill>
          <p:spPr bwMode="auto">
            <a:xfrm>
              <a:off x="5339557" y="2616200"/>
              <a:ext cx="1246584" cy="1108075"/>
            </a:xfrm>
            <a:prstGeom prst="rect">
              <a:avLst/>
            </a:prstGeom>
            <a:noFill/>
            <a:extLst>
              <a:ext uri="{909E8E84-426E-40dd-AFC4-6F175D3DCCD1}">
                <a14:hiddenFill xmlns:a14="http://schemas.microsoft.com/office/drawing/2010/main">
                  <a:solidFill>
                    <a:srgbClr val="FFFFFF"/>
                  </a:solidFill>
                </a14:hiddenFill>
              </a:ext>
            </a:extLst>
          </p:spPr>
        </p:pic>
        <p:sp>
          <p:nvSpPr>
            <p:cNvPr id="15" name="Multiply 14"/>
            <p:cNvSpPr/>
            <p:nvPr/>
          </p:nvSpPr>
          <p:spPr bwMode="auto">
            <a:xfrm>
              <a:off x="5019276" y="2265363"/>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8" name="Group 17"/>
          <p:cNvGrpSpPr/>
          <p:nvPr/>
        </p:nvGrpSpPr>
        <p:grpSpPr>
          <a:xfrm>
            <a:off x="6742906" y="2122487"/>
            <a:ext cx="1895476" cy="1809747"/>
            <a:chOff x="4661693" y="4291008"/>
            <a:chExt cx="1895476" cy="1809747"/>
          </a:xfrm>
        </p:grpSpPr>
        <p:grpSp>
          <p:nvGrpSpPr>
            <p:cNvPr id="7" name="Group 6"/>
            <p:cNvGrpSpPr/>
            <p:nvPr/>
          </p:nvGrpSpPr>
          <p:grpSpPr>
            <a:xfrm>
              <a:off x="4962128" y="4705346"/>
              <a:ext cx="1333501" cy="904875"/>
              <a:chOff x="876299" y="4552950"/>
              <a:chExt cx="1333501" cy="904875"/>
            </a:xfrm>
          </p:grpSpPr>
          <p:sp>
            <p:nvSpPr>
              <p:cNvPr id="8" name="Rounded Rectangle 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9" name="Rounded Rectangle 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10" name="Rounded Rectangle 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11" name="Rounded Rectangle 1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sp>
          <p:nvSpPr>
            <p:cNvPr id="16" name="Multiply 15"/>
            <p:cNvSpPr/>
            <p:nvPr/>
          </p:nvSpPr>
          <p:spPr bwMode="auto">
            <a:xfrm>
              <a:off x="4661693" y="4291008"/>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961627" y="3932234"/>
            <a:ext cx="1738314" cy="1935166"/>
            <a:chOff x="7200502" y="1601174"/>
            <a:chExt cx="2276078" cy="2684102"/>
          </a:xfrm>
        </p:grpSpPr>
        <p:pic>
          <p:nvPicPr>
            <p:cNvPr id="2051" name="Picture 3"/>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0" b="99345" l="3170" r="98271"/>
                      </a14:imgEffect>
                    </a14:imgLayer>
                  </a14:imgProps>
                </a:ext>
                <a:ext uri="{28A0092B-C50C-407E-A947-70E740481C1C}">
                  <a14:useLocalDpi xmlns:a14="http://schemas.microsoft.com/office/drawing/2010/main" val="0"/>
                </a:ext>
              </a:extLst>
            </a:blip>
            <a:srcRect/>
            <a:stretch>
              <a:fillRect/>
            </a:stretch>
          </p:blipFill>
          <p:spPr bwMode="auto">
            <a:xfrm>
              <a:off x="7442992" y="1601174"/>
              <a:ext cx="2033588" cy="2684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Multiply 18"/>
            <p:cNvSpPr/>
            <p:nvPr/>
          </p:nvSpPr>
          <p:spPr bwMode="auto">
            <a:xfrm>
              <a:off x="7200502" y="2160586"/>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1" name="Group 20"/>
          <p:cNvGrpSpPr/>
          <p:nvPr/>
        </p:nvGrpSpPr>
        <p:grpSpPr>
          <a:xfrm>
            <a:off x="6606582" y="4841796"/>
            <a:ext cx="1826020" cy="1597075"/>
            <a:chOff x="6190455" y="4876801"/>
            <a:chExt cx="2036365" cy="1809747"/>
          </a:xfrm>
        </p:grpSpPr>
        <p:pic>
          <p:nvPicPr>
            <p:cNvPr id="2053" name="Picture 5" descr="http://www.epcsolutions.com/prod/files/images/image/FAM/FAM%20IT%20datacenter.pn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9309" b="100000" l="3604" r="99459"/>
                      </a14:imgEffect>
                    </a14:imgLayer>
                  </a14:imgProps>
                </a:ext>
                <a:ext uri="{28A0092B-C50C-407E-A947-70E740481C1C}">
                  <a14:useLocalDpi xmlns:a14="http://schemas.microsoft.com/office/drawing/2010/main" val="0"/>
                </a:ext>
              </a:extLst>
            </a:blip>
            <a:srcRect/>
            <a:stretch>
              <a:fillRect/>
            </a:stretch>
          </p:blipFill>
          <p:spPr bwMode="auto">
            <a:xfrm>
              <a:off x="6190455" y="5094285"/>
              <a:ext cx="2036365" cy="1379591"/>
            </a:xfrm>
            <a:prstGeom prst="rect">
              <a:avLst/>
            </a:prstGeom>
            <a:noFill/>
            <a:extLst>
              <a:ext uri="{909E8E84-426E-40dd-AFC4-6F175D3DCCD1}">
                <a14:hiddenFill xmlns:a14="http://schemas.microsoft.com/office/drawing/2010/main">
                  <a:solidFill>
                    <a:srgbClr val="FFFFFF"/>
                  </a:solidFill>
                </a14:hiddenFill>
              </a:ext>
            </a:extLst>
          </p:spPr>
        </p:pic>
        <p:sp>
          <p:nvSpPr>
            <p:cNvPr id="25" name="Multiply 24"/>
            <p:cNvSpPr/>
            <p:nvPr/>
          </p:nvSpPr>
          <p:spPr bwMode="auto">
            <a:xfrm>
              <a:off x="6190455" y="4876801"/>
              <a:ext cx="1895476" cy="1809747"/>
            </a:xfrm>
            <a:prstGeom prst="mathMultiply">
              <a:avLst>
                <a:gd name="adj1" fmla="val 7772"/>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Tree>
    <p:extLst>
      <p:ext uri="{BB962C8B-B14F-4D97-AF65-F5344CB8AC3E}">
        <p14:creationId xmlns:p14="http://schemas.microsoft.com/office/powerpoint/2010/main" val="40500746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fade">
                                      <p:cBhvr>
                                        <p:cTn id="12" dur="500"/>
                                        <p:tgtEl>
                                          <p:spTgt spid="2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fade">
                                      <p:cBhvr>
                                        <p:cTn id="17" dur="500"/>
                                        <p:tgtEl>
                                          <p:spTgt spid="24">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xEl>
                                              <p:pRg st="2" end="2"/>
                                            </p:txEl>
                                          </p:spTgt>
                                        </p:tgtEl>
                                        <p:attrNameLst>
                                          <p:attrName>style.visibility</p:attrName>
                                        </p:attrNameLst>
                                      </p:cBhvr>
                                      <p:to>
                                        <p:strVal val="visible"/>
                                      </p:to>
                                    </p:set>
                                    <p:animEffect transition="in" filter="fade">
                                      <p:cBhvr>
                                        <p:cTn id="25" dur="500"/>
                                        <p:tgtEl>
                                          <p:spTgt spid="24">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4">
                                            <p:txEl>
                                              <p:pRg st="3" end="3"/>
                                            </p:txEl>
                                          </p:spTgt>
                                        </p:tgtEl>
                                        <p:attrNameLst>
                                          <p:attrName>style.visibility</p:attrName>
                                        </p:attrNameLst>
                                      </p:cBhvr>
                                      <p:to>
                                        <p:strVal val="visible"/>
                                      </p:to>
                                    </p:set>
                                    <p:animEffect transition="in" filter="fade">
                                      <p:cBhvr>
                                        <p:cTn id="33" dur="500"/>
                                        <p:tgtEl>
                                          <p:spTgt spid="24">
                                            <p:txEl>
                                              <p:pRg st="3" end="3"/>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xEl>
                                              <p:pRg st="4" end="4"/>
                                            </p:txEl>
                                          </p:spTgt>
                                        </p:tgtEl>
                                        <p:attrNameLst>
                                          <p:attrName>style.visibility</p:attrName>
                                        </p:attrNameLst>
                                      </p:cBhvr>
                                      <p:to>
                                        <p:strVal val="visible"/>
                                      </p:to>
                                    </p:set>
                                    <p:animEffect transition="in" filter="fade">
                                      <p:cBhvr>
                                        <p:cTn id="41" dur="500"/>
                                        <p:tgtEl>
                                          <p:spTgt spid="24">
                                            <p:txEl>
                                              <p:pRg st="4" end="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xEl>
                                              <p:pRg st="5" end="5"/>
                                            </p:txEl>
                                          </p:spTgt>
                                        </p:tgtEl>
                                        <p:attrNameLst>
                                          <p:attrName>style.visibility</p:attrName>
                                        </p:attrNameLst>
                                      </p:cBhvr>
                                      <p:to>
                                        <p:strVal val="visible"/>
                                      </p:to>
                                    </p:set>
                                    <p:animEffect transition="in" filter="fade">
                                      <p:cBhvr>
                                        <p:cTn id="49" dur="500"/>
                                        <p:tgtEl>
                                          <p:spTgt spid="2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Fault Tolerance (</a:t>
            </a:r>
            <a:r>
              <a:rPr lang="en-US" dirty="0" err="1" smtClean="0"/>
              <a:t>DataNode</a:t>
            </a:r>
            <a:r>
              <a:rPr lang="en-US" dirty="0" smtClean="0"/>
              <a:t> Failure)</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12</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981573"/>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981573"/>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981573"/>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981573"/>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981573"/>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6" name="TextBox 45"/>
          <p:cNvSpPr txBox="1"/>
          <p:nvPr/>
        </p:nvSpPr>
        <p:spPr>
          <a:xfrm>
            <a:off x="3257104" y="3529354"/>
            <a:ext cx="3526928"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500" dirty="0" err="1" smtClean="0">
                <a:solidFill>
                  <a:srgbClr val="A50021"/>
                </a:solidFill>
                <a:latin typeface="Segoe Script" pitchFamily="34" charset="0"/>
              </a:rPr>
              <a:t>NameNode</a:t>
            </a:r>
            <a:r>
              <a:rPr lang="en-US" sz="1500" dirty="0" smtClean="0">
                <a:solidFill>
                  <a:srgbClr val="A50021"/>
                </a:solidFill>
                <a:latin typeface="Segoe Script" pitchFamily="34" charset="0"/>
              </a:rPr>
              <a:t> detects </a:t>
            </a:r>
            <a:r>
              <a:rPr lang="en-US" sz="1500" dirty="0" err="1" smtClean="0">
                <a:solidFill>
                  <a:srgbClr val="A50021"/>
                </a:solidFill>
                <a:latin typeface="Segoe Script" pitchFamily="34" charset="0"/>
              </a:rPr>
              <a:t>DataNode</a:t>
            </a:r>
            <a:r>
              <a:rPr lang="en-US" sz="1500" dirty="0" smtClean="0">
                <a:solidFill>
                  <a:srgbClr val="A50021"/>
                </a:solidFill>
                <a:latin typeface="Segoe Script" pitchFamily="34" charset="0"/>
              </a:rPr>
              <a:t> loss</a:t>
            </a:r>
          </a:p>
        </p:txBody>
      </p:sp>
      <p:sp>
        <p:nvSpPr>
          <p:cNvPr id="34" name="Multiply 33"/>
          <p:cNvSpPr/>
          <p:nvPr/>
        </p:nvSpPr>
        <p:spPr bwMode="auto">
          <a:xfrm>
            <a:off x="6586536" y="4529136"/>
            <a:ext cx="1895476" cy="1809747"/>
          </a:xfrm>
          <a:prstGeom prst="mathMultiply">
            <a:avLst>
              <a:gd name="adj1" fmla="val 14614"/>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0" name="TextBox 39"/>
          <p:cNvSpPr txBox="1"/>
          <p:nvPr/>
        </p:nvSpPr>
        <p:spPr>
          <a:xfrm>
            <a:off x="1998656" y="3413937"/>
            <a:ext cx="5384807"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800" dirty="0" smtClean="0">
                <a:solidFill>
                  <a:srgbClr val="A50021"/>
                </a:solidFill>
                <a:latin typeface="Segoe Script" pitchFamily="34" charset="0"/>
              </a:rPr>
              <a:t>Blocks are auto-replicated on remaining </a:t>
            </a:r>
          </a:p>
          <a:p>
            <a:pPr algn="ctr"/>
            <a:r>
              <a:rPr lang="en-US" sz="1800" dirty="0" smtClean="0">
                <a:solidFill>
                  <a:srgbClr val="A50021"/>
                </a:solidFill>
                <a:latin typeface="Segoe Script" pitchFamily="34" charset="0"/>
              </a:rPr>
              <a:t>nodes to satisfy replication factor</a:t>
            </a:r>
          </a:p>
        </p:txBody>
      </p:sp>
      <p:grpSp>
        <p:nvGrpSpPr>
          <p:cNvPr id="3" name="Group 2"/>
          <p:cNvGrpSpPr/>
          <p:nvPr/>
        </p:nvGrpSpPr>
        <p:grpSpPr>
          <a:xfrm>
            <a:off x="5276849" y="4959250"/>
            <a:ext cx="1333501" cy="1228024"/>
            <a:chOff x="5276146" y="4977904"/>
            <a:chExt cx="1333501" cy="1228024"/>
          </a:xfrm>
        </p:grpSpPr>
        <p:sp>
          <p:nvSpPr>
            <p:cNvPr id="43" name="Rounded Rectangle 42"/>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1020B"/>
                  </a:solidFill>
                  <a:effectLst/>
                  <a:latin typeface="+mj-lt"/>
                </a:rPr>
                <a:t>DataNode</a:t>
              </a:r>
              <a:endParaRPr kumimoji="0" lang="en-US" sz="1600" b="0" i="0" u="none" strike="noStrike" cap="none" normalizeH="0" baseline="0" dirty="0">
                <a:ln>
                  <a:noFill/>
                </a:ln>
                <a:solidFill>
                  <a:srgbClr val="01020B"/>
                </a:solidFill>
                <a:effectLst/>
                <a:latin typeface="+mj-lt"/>
              </a:endParaRPr>
            </a:p>
          </p:txBody>
        </p:sp>
        <p:sp>
          <p:nvSpPr>
            <p:cNvPr id="44" name="Rounded Rectangle 43"/>
            <p:cNvSpPr/>
            <p:nvPr/>
          </p:nvSpPr>
          <p:spPr bwMode="auto">
            <a:xfrm>
              <a:off x="5476172" y="546844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5476875" y="584397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38" name="Freeform 37"/>
          <p:cNvSpPr/>
          <p:nvPr/>
        </p:nvSpPr>
        <p:spPr>
          <a:xfrm>
            <a:off x="1169233" y="5696263"/>
            <a:ext cx="4307642" cy="614615"/>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61" name="Group 60"/>
          <p:cNvGrpSpPr/>
          <p:nvPr/>
        </p:nvGrpSpPr>
        <p:grpSpPr>
          <a:xfrm>
            <a:off x="485770" y="4967446"/>
            <a:ext cx="1333501" cy="1221855"/>
            <a:chOff x="507324" y="4984073"/>
            <a:chExt cx="1333501" cy="1221855"/>
          </a:xfrm>
        </p:grpSpPr>
        <p:sp>
          <p:nvSpPr>
            <p:cNvPr id="56" name="Rounded Rectangle 55"/>
            <p:cNvSpPr/>
            <p:nvPr/>
          </p:nvSpPr>
          <p:spPr bwMode="auto">
            <a:xfrm>
              <a:off x="507324" y="4984073"/>
              <a:ext cx="1333501" cy="122185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57" name="Rounded Rectangle 56"/>
            <p:cNvSpPr/>
            <p:nvPr/>
          </p:nvSpPr>
          <p:spPr bwMode="auto">
            <a:xfrm>
              <a:off x="707350" y="54746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58" name="Rounded Rectangle 57"/>
            <p:cNvSpPr/>
            <p:nvPr/>
          </p:nvSpPr>
          <p:spPr bwMode="auto">
            <a:xfrm>
              <a:off x="1035962" y="54746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59" name="Rounded Rectangle 58"/>
            <p:cNvSpPr/>
            <p:nvPr/>
          </p:nvSpPr>
          <p:spPr bwMode="auto">
            <a:xfrm>
              <a:off x="1374098" y="5474609"/>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60" name="Rounded Rectangle 59"/>
            <p:cNvSpPr/>
            <p:nvPr/>
          </p:nvSpPr>
          <p:spPr bwMode="auto">
            <a:xfrm>
              <a:off x="715311" y="584397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sp>
        <p:nvSpPr>
          <p:cNvPr id="62" name="Freeform 61"/>
          <p:cNvSpPr/>
          <p:nvPr/>
        </p:nvSpPr>
        <p:spPr>
          <a:xfrm flipH="1">
            <a:off x="981075" y="5726243"/>
            <a:ext cx="4633209" cy="363973"/>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63" name="Group 62"/>
          <p:cNvGrpSpPr/>
          <p:nvPr/>
        </p:nvGrpSpPr>
        <p:grpSpPr>
          <a:xfrm>
            <a:off x="3686173" y="4964362"/>
            <a:ext cx="1333501" cy="1228024"/>
            <a:chOff x="5276146" y="4977904"/>
            <a:chExt cx="1333501" cy="1228024"/>
          </a:xfrm>
        </p:grpSpPr>
        <p:sp>
          <p:nvSpPr>
            <p:cNvPr id="64" name="Rounded Rectangle 63"/>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5" name="Rounded Rectangle 64"/>
            <p:cNvSpPr/>
            <p:nvPr/>
          </p:nvSpPr>
          <p:spPr bwMode="auto">
            <a:xfrm>
              <a:off x="5476172" y="546844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6" name="Rounded Rectangle 65"/>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7" name="Rounded Rectangle 66"/>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Rounded Rectangle 67"/>
            <p:cNvSpPr/>
            <p:nvPr/>
          </p:nvSpPr>
          <p:spPr bwMode="auto">
            <a:xfrm>
              <a:off x="5476875" y="5843971"/>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69" name="Freeform 68"/>
          <p:cNvSpPr/>
          <p:nvPr/>
        </p:nvSpPr>
        <p:spPr>
          <a:xfrm>
            <a:off x="2361934" y="5726261"/>
            <a:ext cx="1647387" cy="614615"/>
          </a:xfrm>
          <a:custGeom>
            <a:avLst/>
            <a:gdLst>
              <a:gd name="connsiteX0" fmla="*/ 0 w 4422098"/>
              <a:gd name="connsiteY0" fmla="*/ 0 h 614615"/>
              <a:gd name="connsiteX1" fmla="*/ 2308485 w 4422098"/>
              <a:gd name="connsiteY1" fmla="*/ 599607 h 614615"/>
              <a:gd name="connsiteX2" fmla="*/ 4422098 w 4422098"/>
              <a:gd name="connsiteY2" fmla="*/ 374754 h 614615"/>
            </a:gdLst>
            <a:ahLst/>
            <a:cxnLst>
              <a:cxn ang="0">
                <a:pos x="connsiteX0" y="connsiteY0"/>
              </a:cxn>
              <a:cxn ang="0">
                <a:pos x="connsiteX1" y="connsiteY1"/>
              </a:cxn>
              <a:cxn ang="0">
                <a:pos x="connsiteX2" y="connsiteY2"/>
              </a:cxn>
            </a:cxnLst>
            <a:rect l="l" t="t" r="r" b="b"/>
            <a:pathLst>
              <a:path w="4422098" h="614615">
                <a:moveTo>
                  <a:pt x="0" y="0"/>
                </a:moveTo>
                <a:cubicBezTo>
                  <a:pt x="785734" y="268574"/>
                  <a:pt x="1571469" y="537148"/>
                  <a:pt x="2308485" y="599607"/>
                </a:cubicBezTo>
                <a:cubicBezTo>
                  <a:pt x="3045501" y="662066"/>
                  <a:pt x="3733799" y="518410"/>
                  <a:pt x="4422098" y="374754"/>
                </a:cubicBezTo>
              </a:path>
            </a:pathLst>
          </a:custGeom>
          <a:ln>
            <a:solidFill>
              <a:schemeClr val="tx1"/>
            </a:solidFill>
            <a:prstDash val="dash"/>
            <a:headEnd type="none" w="med" len="med"/>
            <a:tailEnd type="triangle" w="lg" len="lg"/>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2799776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6"/>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 presetClass="exit" presetSubtype="0" fill="hold" nodeType="withEffect">
                                  <p:stCondLst>
                                    <p:cond delay="0"/>
                                  </p:stCondLst>
                                  <p:childTnLst>
                                    <p:set>
                                      <p:cBhvr>
                                        <p:cTn id="21" dur="1" fill="hold">
                                          <p:stCondLst>
                                            <p:cond delay="0"/>
                                          </p:stCondLst>
                                        </p:cTn>
                                        <p:tgtEl>
                                          <p:spTgt spid="2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45"/>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3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38"/>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62"/>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69"/>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4" grpId="0" animBg="1"/>
      <p:bldP spid="34" grpId="1" animBg="1"/>
      <p:bldP spid="40" grpId="0" animBg="1"/>
      <p:bldP spid="40" grpId="1" animBg="1"/>
      <p:bldP spid="38" grpId="0" animBg="1"/>
      <p:bldP spid="38" grpId="1" animBg="1"/>
      <p:bldP spid="62" grpId="0" animBg="1"/>
      <p:bldP spid="62" grpId="1" animBg="1"/>
      <p:bldP spid="69" grpId="0" animBg="1"/>
      <p:bldP spid="6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Fault Tolerance (</a:t>
            </a:r>
            <a:r>
              <a:rPr lang="en-US" dirty="0" err="1" smtClean="0"/>
              <a:t>NameNode</a:t>
            </a:r>
            <a:r>
              <a:rPr lang="en-US" dirty="0" smtClean="0"/>
              <a:t> </a:t>
            </a:r>
            <a:r>
              <a:rPr lang="en-US" dirty="0"/>
              <a:t>Failure)</a:t>
            </a:r>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13</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981573"/>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981573"/>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981573"/>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981573"/>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981573"/>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6" name="TextBox 45"/>
          <p:cNvSpPr txBox="1"/>
          <p:nvPr/>
        </p:nvSpPr>
        <p:spPr>
          <a:xfrm>
            <a:off x="2506098" y="3529354"/>
            <a:ext cx="4796506"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smtClean="0">
                <a:solidFill>
                  <a:srgbClr val="A50021"/>
                </a:solidFill>
                <a:latin typeface="Segoe Script" pitchFamily="34" charset="0"/>
              </a:rPr>
              <a:t>Not an epic failure, because you </a:t>
            </a:r>
          </a:p>
          <a:p>
            <a:pPr algn="ctr"/>
            <a:r>
              <a:rPr lang="en-US" sz="2000" dirty="0" smtClean="0">
                <a:solidFill>
                  <a:srgbClr val="A50021"/>
                </a:solidFill>
                <a:latin typeface="Segoe Script" pitchFamily="34" charset="0"/>
              </a:rPr>
              <a:t>have the </a:t>
            </a:r>
            <a:r>
              <a:rPr lang="en-US" sz="2000" dirty="0" err="1" smtClean="0">
                <a:solidFill>
                  <a:srgbClr val="A50021"/>
                </a:solidFill>
                <a:latin typeface="Segoe Script" pitchFamily="34" charset="0"/>
              </a:rPr>
              <a:t>BackupNode</a:t>
            </a:r>
            <a:endParaRPr lang="en-US" sz="2000" dirty="0" smtClean="0">
              <a:solidFill>
                <a:srgbClr val="A50021"/>
              </a:solidFill>
              <a:latin typeface="Segoe Script" pitchFamily="34" charset="0"/>
            </a:endParaRPr>
          </a:p>
        </p:txBody>
      </p:sp>
      <p:sp>
        <p:nvSpPr>
          <p:cNvPr id="34" name="Multiply 33"/>
          <p:cNvSpPr/>
          <p:nvPr/>
        </p:nvSpPr>
        <p:spPr bwMode="auto">
          <a:xfrm>
            <a:off x="4386259" y="1181100"/>
            <a:ext cx="1895476" cy="1809747"/>
          </a:xfrm>
          <a:prstGeom prst="mathMultiply">
            <a:avLst>
              <a:gd name="adj1" fmla="val 14614"/>
            </a:avLst>
          </a:prstGeom>
          <a:solidFill>
            <a:srgbClr val="C00000"/>
          </a:solidFill>
          <a:ln w="19050" cap="flat" cmpd="sng" algn="ctr">
            <a:solidFill>
              <a:srgbClr val="A5002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0" name="TextBox 69"/>
          <p:cNvSpPr txBox="1"/>
          <p:nvPr/>
        </p:nvSpPr>
        <p:spPr>
          <a:xfrm>
            <a:off x="185688" y="1783611"/>
            <a:ext cx="3550972" cy="163121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err="1" smtClean="0">
                <a:solidFill>
                  <a:srgbClr val="A50021"/>
                </a:solidFill>
                <a:latin typeface="Segoe Script" pitchFamily="34" charset="0"/>
              </a:rPr>
              <a:t>NameNode</a:t>
            </a:r>
            <a:r>
              <a:rPr lang="en-US" sz="2000" dirty="0" smtClean="0">
                <a:solidFill>
                  <a:srgbClr val="A50021"/>
                </a:solidFill>
                <a:latin typeface="Segoe Script" pitchFamily="34" charset="0"/>
              </a:rPr>
              <a:t> loss requires </a:t>
            </a:r>
          </a:p>
          <a:p>
            <a:pPr algn="ctr"/>
            <a:r>
              <a:rPr lang="en-US" sz="2000" dirty="0" smtClean="0">
                <a:solidFill>
                  <a:srgbClr val="A50021"/>
                </a:solidFill>
                <a:latin typeface="Segoe Script" pitchFamily="34" charset="0"/>
              </a:rPr>
              <a:t>manual intervention</a:t>
            </a:r>
          </a:p>
          <a:p>
            <a:pPr algn="ctr"/>
            <a:endParaRPr lang="en-US" sz="2000" dirty="0">
              <a:solidFill>
                <a:srgbClr val="A50021"/>
              </a:solidFill>
              <a:latin typeface="Segoe Script" pitchFamily="34" charset="0"/>
            </a:endParaRPr>
          </a:p>
          <a:p>
            <a:pPr algn="ctr"/>
            <a:r>
              <a:rPr lang="en-US" sz="2000" dirty="0" smtClean="0">
                <a:solidFill>
                  <a:srgbClr val="A50021"/>
                </a:solidFill>
                <a:latin typeface="Segoe Script" pitchFamily="34" charset="0"/>
              </a:rPr>
              <a:t>Automatic failover is </a:t>
            </a:r>
          </a:p>
          <a:p>
            <a:pPr algn="ctr"/>
            <a:r>
              <a:rPr lang="en-US" sz="2000" dirty="0" smtClean="0">
                <a:solidFill>
                  <a:srgbClr val="A50021"/>
                </a:solidFill>
                <a:latin typeface="Segoe Script" pitchFamily="34" charset="0"/>
              </a:rPr>
              <a:t>in the works</a:t>
            </a:r>
          </a:p>
        </p:txBody>
      </p:sp>
    </p:spTree>
    <p:extLst>
      <p:ext uri="{BB962C8B-B14F-4D97-AF65-F5344CB8AC3E}">
        <p14:creationId xmlns:p14="http://schemas.microsoft.com/office/powerpoint/2010/main" val="248986194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fade">
                                      <p:cBhvr>
                                        <p:cTn id="11" dur="500"/>
                                        <p:tgtEl>
                                          <p:spTgt spid="4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46"/>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34"/>
                                        </p:tgtEl>
                                        <p:attrNameLst>
                                          <p:attrName>style.visibility</p:attrName>
                                        </p:attrNameLst>
                                      </p:cBhvr>
                                      <p:to>
                                        <p:strVal val="hidden"/>
                                      </p:to>
                                    </p:set>
                                  </p:childTnLst>
                                </p:cTn>
                              </p:par>
                            </p:childTnLst>
                          </p:cTn>
                        </p:par>
                        <p:par>
                          <p:cTn id="18" fill="hold">
                            <p:stCondLst>
                              <p:cond delay="0"/>
                            </p:stCondLst>
                            <p:childTnLst>
                              <p:par>
                                <p:cTn id="19" presetID="10" presetClass="entr" presetSubtype="0" fill="hold" grpId="0" nodeType="after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34" grpId="0" animBg="1"/>
      <p:bldP spid="34" grpId="1" animBg="1"/>
      <p:bldP spid="70" grpId="0" animBg="1"/>
      <p:bldP spid="7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34" y="156547"/>
            <a:ext cx="8926286" cy="616634"/>
          </a:xfrm>
        </p:spPr>
        <p:txBody>
          <a:bodyPr>
            <a:normAutofit fontScale="90000"/>
          </a:bodyPr>
          <a:lstStyle/>
          <a:p>
            <a:pPr algn="ctr"/>
            <a:r>
              <a:rPr lang="en-US" dirty="0" smtClean="0"/>
              <a:t>Live Horizontal Scaling and Rebalancing</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14</a:t>
            </a:fld>
            <a:endParaRPr lang="en-US" dirty="0"/>
          </a:p>
        </p:txBody>
      </p:sp>
      <p:sp>
        <p:nvSpPr>
          <p:cNvPr id="5" name="Rounded Rectangle 4"/>
          <p:cNvSpPr/>
          <p:nvPr/>
        </p:nvSpPr>
        <p:spPr bwMode="auto">
          <a:xfrm>
            <a:off x="4562475" y="177165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6848475" y="186689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2" name="Group 11"/>
          <p:cNvGrpSpPr/>
          <p:nvPr/>
        </p:nvGrpSpPr>
        <p:grpSpPr>
          <a:xfrm>
            <a:off x="2095499" y="4976626"/>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28" name="Rounded Rectangle 27"/>
          <p:cNvSpPr/>
          <p:nvPr/>
        </p:nvSpPr>
        <p:spPr bwMode="auto">
          <a:xfrm>
            <a:off x="6867524" y="4976626"/>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cxnSp>
        <p:nvCxnSpPr>
          <p:cNvPr id="33" name="Straight Connector 32"/>
          <p:cNvCxnSpPr>
            <a:stCxn id="5" idx="3"/>
            <a:endCxn id="7" idx="1"/>
          </p:cNvCxnSpPr>
          <p:nvPr/>
        </p:nvCxnSpPr>
        <p:spPr bwMode="auto">
          <a:xfrm flipV="1">
            <a:off x="6219825" y="208597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p:cNvCxnSpPr>
          <p:nvPr/>
        </p:nvCxnSpPr>
        <p:spPr bwMode="auto">
          <a:xfrm flipH="1">
            <a:off x="1171575" y="2400301"/>
            <a:ext cx="421957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2400301"/>
            <a:ext cx="2628900" cy="2576325"/>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p:cNvCxnSpPr>
          <p:nvPr/>
        </p:nvCxnSpPr>
        <p:spPr bwMode="auto">
          <a:xfrm flipH="1">
            <a:off x="4352925" y="2400301"/>
            <a:ext cx="1038225"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p:cNvCxnSpPr>
          <p:nvPr/>
        </p:nvCxnSpPr>
        <p:spPr bwMode="auto">
          <a:xfrm>
            <a:off x="5391150" y="2400301"/>
            <a:ext cx="552450" cy="2581272"/>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5391150" y="2400301"/>
            <a:ext cx="2143125" cy="2576325"/>
          </a:xfrm>
          <a:prstGeom prst="line">
            <a:avLst/>
          </a:prstGeom>
          <a:solidFill>
            <a:schemeClr val="accent1"/>
          </a:solidFill>
          <a:ln w="19050" cap="flat" cmpd="sng" algn="ctr">
            <a:solidFill>
              <a:srgbClr val="008000"/>
            </a:solidFill>
            <a:prstDash val="dash"/>
            <a:round/>
            <a:headEnd type="triangle" w="lg" len="med"/>
            <a:tailEnd type="triangle" w="lg" len="med"/>
          </a:ln>
          <a:effectLst/>
        </p:spPr>
      </p:cxnSp>
      <p:sp>
        <p:nvSpPr>
          <p:cNvPr id="46" name="TextBox 45"/>
          <p:cNvSpPr txBox="1"/>
          <p:nvPr/>
        </p:nvSpPr>
        <p:spPr>
          <a:xfrm>
            <a:off x="2517694" y="3529354"/>
            <a:ext cx="4833374"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err="1" smtClean="0">
                <a:solidFill>
                  <a:srgbClr val="A50021"/>
                </a:solidFill>
                <a:latin typeface="Segoe Script" pitchFamily="34" charset="0"/>
              </a:rPr>
              <a:t>NameNode</a:t>
            </a:r>
            <a:r>
              <a:rPr lang="en-US" sz="2000" dirty="0" smtClean="0">
                <a:solidFill>
                  <a:srgbClr val="A50021"/>
                </a:solidFill>
                <a:latin typeface="Segoe Script" pitchFamily="34" charset="0"/>
              </a:rPr>
              <a:t> detects new </a:t>
            </a:r>
            <a:r>
              <a:rPr lang="en-US" sz="2000" dirty="0" err="1" smtClean="0">
                <a:solidFill>
                  <a:srgbClr val="A50021"/>
                </a:solidFill>
                <a:latin typeface="Segoe Script" pitchFamily="34" charset="0"/>
              </a:rPr>
              <a:t>DataNode</a:t>
            </a:r>
            <a:r>
              <a:rPr lang="en-US" sz="2000" dirty="0" smtClean="0">
                <a:solidFill>
                  <a:srgbClr val="A50021"/>
                </a:solidFill>
                <a:latin typeface="Segoe Script" pitchFamily="34" charset="0"/>
              </a:rPr>
              <a:t> </a:t>
            </a:r>
          </a:p>
          <a:p>
            <a:pPr algn="ctr"/>
            <a:r>
              <a:rPr lang="en-US" sz="2000" dirty="0" smtClean="0">
                <a:solidFill>
                  <a:srgbClr val="A50021"/>
                </a:solidFill>
                <a:latin typeface="Segoe Script" pitchFamily="34" charset="0"/>
              </a:rPr>
              <a:t>is added to cluster</a:t>
            </a:r>
          </a:p>
        </p:txBody>
      </p:sp>
      <p:grpSp>
        <p:nvGrpSpPr>
          <p:cNvPr id="3" name="Group 2"/>
          <p:cNvGrpSpPr/>
          <p:nvPr/>
        </p:nvGrpSpPr>
        <p:grpSpPr>
          <a:xfrm>
            <a:off x="5299074" y="4976626"/>
            <a:ext cx="1333501" cy="1228024"/>
            <a:chOff x="5276146" y="4977904"/>
            <a:chExt cx="1333501" cy="1228024"/>
          </a:xfrm>
        </p:grpSpPr>
        <p:sp>
          <p:nvSpPr>
            <p:cNvPr id="43" name="Rounded Rectangle 42"/>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44" name="Rounded Rectangle 43"/>
            <p:cNvSpPr/>
            <p:nvPr/>
          </p:nvSpPr>
          <p:spPr bwMode="auto">
            <a:xfrm>
              <a:off x="5476172" y="546844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5476875" y="584397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61" name="Group 60"/>
          <p:cNvGrpSpPr/>
          <p:nvPr/>
        </p:nvGrpSpPr>
        <p:grpSpPr>
          <a:xfrm>
            <a:off x="369211" y="4995482"/>
            <a:ext cx="1333501" cy="1221855"/>
            <a:chOff x="507324" y="4984073"/>
            <a:chExt cx="1333501" cy="1221855"/>
          </a:xfrm>
        </p:grpSpPr>
        <p:sp>
          <p:nvSpPr>
            <p:cNvPr id="56" name="Rounded Rectangle 55"/>
            <p:cNvSpPr/>
            <p:nvPr/>
          </p:nvSpPr>
          <p:spPr bwMode="auto">
            <a:xfrm>
              <a:off x="507324" y="4984073"/>
              <a:ext cx="1333501" cy="122185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57" name="Rounded Rectangle 56"/>
            <p:cNvSpPr/>
            <p:nvPr/>
          </p:nvSpPr>
          <p:spPr bwMode="auto">
            <a:xfrm>
              <a:off x="707350" y="54746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Rounded Rectangle 57"/>
            <p:cNvSpPr/>
            <p:nvPr/>
          </p:nvSpPr>
          <p:spPr bwMode="auto">
            <a:xfrm>
              <a:off x="1035962" y="54746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Rounded Rectangle 58"/>
            <p:cNvSpPr/>
            <p:nvPr/>
          </p:nvSpPr>
          <p:spPr bwMode="auto">
            <a:xfrm>
              <a:off x="1374098" y="5474609"/>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0" name="Rounded Rectangle 59"/>
            <p:cNvSpPr/>
            <p:nvPr/>
          </p:nvSpPr>
          <p:spPr bwMode="auto">
            <a:xfrm>
              <a:off x="715311" y="5843971"/>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63" name="Group 62"/>
          <p:cNvGrpSpPr/>
          <p:nvPr/>
        </p:nvGrpSpPr>
        <p:grpSpPr>
          <a:xfrm>
            <a:off x="3715425" y="4986151"/>
            <a:ext cx="1333501" cy="1228024"/>
            <a:chOff x="5276146" y="4977904"/>
            <a:chExt cx="1333501" cy="1228024"/>
          </a:xfrm>
        </p:grpSpPr>
        <p:sp>
          <p:nvSpPr>
            <p:cNvPr id="64" name="Rounded Rectangle 63"/>
            <p:cNvSpPr/>
            <p:nvPr/>
          </p:nvSpPr>
          <p:spPr bwMode="auto">
            <a:xfrm>
              <a:off x="5276146" y="4977904"/>
              <a:ext cx="1333501" cy="1228024"/>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65" name="Rounded Rectangle 64"/>
            <p:cNvSpPr/>
            <p:nvPr/>
          </p:nvSpPr>
          <p:spPr bwMode="auto">
            <a:xfrm>
              <a:off x="5476172" y="5468441"/>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6" name="Rounded Rectangle 65"/>
            <p:cNvSpPr/>
            <p:nvPr/>
          </p:nvSpPr>
          <p:spPr bwMode="auto">
            <a:xfrm>
              <a:off x="5804784" y="5468441"/>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7" name="Rounded Rectangle 66"/>
            <p:cNvSpPr/>
            <p:nvPr/>
          </p:nvSpPr>
          <p:spPr bwMode="auto">
            <a:xfrm>
              <a:off x="6142920" y="5468440"/>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Rounded Rectangle 67"/>
            <p:cNvSpPr/>
            <p:nvPr/>
          </p:nvSpPr>
          <p:spPr bwMode="auto">
            <a:xfrm>
              <a:off x="5476875" y="5843971"/>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70" name="TextBox 69"/>
          <p:cNvSpPr txBox="1"/>
          <p:nvPr/>
        </p:nvSpPr>
        <p:spPr>
          <a:xfrm>
            <a:off x="3216256" y="3529281"/>
            <a:ext cx="3504486" cy="7078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2000" dirty="0" smtClean="0">
                <a:solidFill>
                  <a:srgbClr val="A50021"/>
                </a:solidFill>
                <a:latin typeface="Segoe Script" pitchFamily="34" charset="0"/>
              </a:rPr>
              <a:t>Blocks are re-balanced </a:t>
            </a:r>
          </a:p>
          <a:p>
            <a:pPr algn="ctr"/>
            <a:r>
              <a:rPr lang="en-US" sz="2000" dirty="0" smtClean="0">
                <a:solidFill>
                  <a:srgbClr val="A50021"/>
                </a:solidFill>
                <a:latin typeface="Segoe Script" pitchFamily="34" charset="0"/>
              </a:rPr>
              <a:t>and re-distributed</a:t>
            </a:r>
          </a:p>
        </p:txBody>
      </p:sp>
      <p:sp>
        <p:nvSpPr>
          <p:cNvPr id="71" name="Rounded Rectangle 70"/>
          <p:cNvSpPr/>
          <p:nvPr/>
        </p:nvSpPr>
        <p:spPr bwMode="auto">
          <a:xfrm>
            <a:off x="7053036" y="5472110"/>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2" name="Rounded Rectangle 71"/>
          <p:cNvSpPr/>
          <p:nvPr/>
        </p:nvSpPr>
        <p:spPr bwMode="auto">
          <a:xfrm>
            <a:off x="7386410" y="5472110"/>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3" name="Rounded Rectangle 72"/>
          <p:cNvSpPr/>
          <p:nvPr/>
        </p:nvSpPr>
        <p:spPr bwMode="auto">
          <a:xfrm>
            <a:off x="7719784" y="5472110"/>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2" name="Freeform 31"/>
          <p:cNvSpPr/>
          <p:nvPr/>
        </p:nvSpPr>
        <p:spPr>
          <a:xfrm>
            <a:off x="711200" y="5776686"/>
            <a:ext cx="6850743" cy="898191"/>
          </a:xfrm>
          <a:custGeom>
            <a:avLst/>
            <a:gdLst>
              <a:gd name="connsiteX0" fmla="*/ 0 w 6850743"/>
              <a:gd name="connsiteY0" fmla="*/ 377371 h 898191"/>
              <a:gd name="connsiteX1" fmla="*/ 1204686 w 6850743"/>
              <a:gd name="connsiteY1" fmla="*/ 725714 h 898191"/>
              <a:gd name="connsiteX2" fmla="*/ 2946400 w 6850743"/>
              <a:gd name="connsiteY2" fmla="*/ 856343 h 898191"/>
              <a:gd name="connsiteX3" fmla="*/ 6850743 w 6850743"/>
              <a:gd name="connsiteY3" fmla="*/ 0 h 898191"/>
            </a:gdLst>
            <a:ahLst/>
            <a:cxnLst>
              <a:cxn ang="0">
                <a:pos x="connsiteX0" y="connsiteY0"/>
              </a:cxn>
              <a:cxn ang="0">
                <a:pos x="connsiteX1" y="connsiteY1"/>
              </a:cxn>
              <a:cxn ang="0">
                <a:pos x="connsiteX2" y="connsiteY2"/>
              </a:cxn>
              <a:cxn ang="0">
                <a:pos x="connsiteX3" y="connsiteY3"/>
              </a:cxn>
            </a:cxnLst>
            <a:rect l="l" t="t" r="r" b="b"/>
            <a:pathLst>
              <a:path w="6850743" h="898191">
                <a:moveTo>
                  <a:pt x="0" y="377371"/>
                </a:moveTo>
                <a:cubicBezTo>
                  <a:pt x="356809" y="511628"/>
                  <a:pt x="713619" y="645885"/>
                  <a:pt x="1204686" y="725714"/>
                </a:cubicBezTo>
                <a:cubicBezTo>
                  <a:pt x="1695753" y="805543"/>
                  <a:pt x="2005391" y="977295"/>
                  <a:pt x="2946400" y="856343"/>
                </a:cubicBezTo>
                <a:cubicBezTo>
                  <a:pt x="3887409" y="735391"/>
                  <a:pt x="5369076" y="367695"/>
                  <a:pt x="6850743"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
        <p:nvSpPr>
          <p:cNvPr id="37" name="Freeform 36"/>
          <p:cNvSpPr/>
          <p:nvPr/>
        </p:nvSpPr>
        <p:spPr>
          <a:xfrm>
            <a:off x="5646057" y="5747657"/>
            <a:ext cx="1509486" cy="755382"/>
          </a:xfrm>
          <a:custGeom>
            <a:avLst/>
            <a:gdLst>
              <a:gd name="connsiteX0" fmla="*/ 0 w 1509486"/>
              <a:gd name="connsiteY0" fmla="*/ 406400 h 755382"/>
              <a:gd name="connsiteX1" fmla="*/ 420914 w 1509486"/>
              <a:gd name="connsiteY1" fmla="*/ 754743 h 755382"/>
              <a:gd name="connsiteX2" fmla="*/ 1175657 w 1509486"/>
              <a:gd name="connsiteY2" fmla="*/ 478972 h 755382"/>
              <a:gd name="connsiteX3" fmla="*/ 1509486 w 1509486"/>
              <a:gd name="connsiteY3" fmla="*/ 0 h 755382"/>
            </a:gdLst>
            <a:ahLst/>
            <a:cxnLst>
              <a:cxn ang="0">
                <a:pos x="connsiteX0" y="connsiteY0"/>
              </a:cxn>
              <a:cxn ang="0">
                <a:pos x="connsiteX1" y="connsiteY1"/>
              </a:cxn>
              <a:cxn ang="0">
                <a:pos x="connsiteX2" y="connsiteY2"/>
              </a:cxn>
              <a:cxn ang="0">
                <a:pos x="connsiteX3" y="connsiteY3"/>
              </a:cxn>
            </a:cxnLst>
            <a:rect l="l" t="t" r="r" b="b"/>
            <a:pathLst>
              <a:path w="1509486" h="755382">
                <a:moveTo>
                  <a:pt x="0" y="406400"/>
                </a:moveTo>
                <a:cubicBezTo>
                  <a:pt x="112485" y="574524"/>
                  <a:pt x="224971" y="742648"/>
                  <a:pt x="420914" y="754743"/>
                </a:cubicBezTo>
                <a:cubicBezTo>
                  <a:pt x="616857" y="766838"/>
                  <a:pt x="994228" y="604762"/>
                  <a:pt x="1175657" y="478972"/>
                </a:cubicBezTo>
                <a:cubicBezTo>
                  <a:pt x="1357086" y="353182"/>
                  <a:pt x="1433286" y="176591"/>
                  <a:pt x="1509486"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sp>
        <p:nvSpPr>
          <p:cNvPr id="41" name="Freeform 40"/>
          <p:cNvSpPr/>
          <p:nvPr/>
        </p:nvSpPr>
        <p:spPr>
          <a:xfrm>
            <a:off x="4064000" y="5762171"/>
            <a:ext cx="3802743" cy="863333"/>
          </a:xfrm>
          <a:custGeom>
            <a:avLst/>
            <a:gdLst>
              <a:gd name="connsiteX0" fmla="*/ 0 w 3802743"/>
              <a:gd name="connsiteY0" fmla="*/ 391886 h 863333"/>
              <a:gd name="connsiteX1" fmla="*/ 1059543 w 3802743"/>
              <a:gd name="connsiteY1" fmla="*/ 856343 h 863333"/>
              <a:gd name="connsiteX2" fmla="*/ 3164114 w 3802743"/>
              <a:gd name="connsiteY2" fmla="*/ 624115 h 863333"/>
              <a:gd name="connsiteX3" fmla="*/ 3802743 w 3802743"/>
              <a:gd name="connsiteY3" fmla="*/ 0 h 863333"/>
            </a:gdLst>
            <a:ahLst/>
            <a:cxnLst>
              <a:cxn ang="0">
                <a:pos x="connsiteX0" y="connsiteY0"/>
              </a:cxn>
              <a:cxn ang="0">
                <a:pos x="connsiteX1" y="connsiteY1"/>
              </a:cxn>
              <a:cxn ang="0">
                <a:pos x="connsiteX2" y="connsiteY2"/>
              </a:cxn>
              <a:cxn ang="0">
                <a:pos x="connsiteX3" y="connsiteY3"/>
              </a:cxn>
            </a:cxnLst>
            <a:rect l="l" t="t" r="r" b="b"/>
            <a:pathLst>
              <a:path w="3802743" h="863333">
                <a:moveTo>
                  <a:pt x="0" y="391886"/>
                </a:moveTo>
                <a:cubicBezTo>
                  <a:pt x="266095" y="604762"/>
                  <a:pt x="532191" y="817638"/>
                  <a:pt x="1059543" y="856343"/>
                </a:cubicBezTo>
                <a:cubicBezTo>
                  <a:pt x="1586895" y="895048"/>
                  <a:pt x="2706914" y="766839"/>
                  <a:pt x="3164114" y="624115"/>
                </a:cubicBezTo>
                <a:cubicBezTo>
                  <a:pt x="3621314" y="481391"/>
                  <a:pt x="3712028" y="240695"/>
                  <a:pt x="3802743" y="0"/>
                </a:cubicBezTo>
              </a:path>
            </a:pathLst>
          </a:custGeom>
          <a:ln>
            <a:solidFill>
              <a:schemeClr val="tx1"/>
            </a:solidFill>
            <a:prstDash val="dash"/>
            <a:headEnd type="none" w="med" len="med"/>
            <a:tailEnd type="triangle" w="med" len="med"/>
          </a:ln>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74" name="Group 73"/>
          <p:cNvGrpSpPr/>
          <p:nvPr/>
        </p:nvGrpSpPr>
        <p:grpSpPr>
          <a:xfrm>
            <a:off x="345170" y="4981573"/>
            <a:ext cx="1333501" cy="904875"/>
            <a:chOff x="876299" y="4552950"/>
            <a:chExt cx="1333501" cy="904875"/>
          </a:xfrm>
        </p:grpSpPr>
        <p:sp>
          <p:nvSpPr>
            <p:cNvPr id="75" name="Rounded Rectangle 7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76" name="Rounded Rectangle 75"/>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7" name="Rounded Rectangle 76"/>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8" name="Rounded Rectangle 7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79" name="Group 78"/>
          <p:cNvGrpSpPr/>
          <p:nvPr/>
        </p:nvGrpSpPr>
        <p:grpSpPr>
          <a:xfrm>
            <a:off x="5291363" y="4981573"/>
            <a:ext cx="1333501" cy="904875"/>
            <a:chOff x="876299" y="4552950"/>
            <a:chExt cx="1333501" cy="904875"/>
          </a:xfrm>
        </p:grpSpPr>
        <p:sp>
          <p:nvSpPr>
            <p:cNvPr id="80" name="Rounded Rectangle 79"/>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1" name="Rounded Rectangle 80"/>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2" name="Rounded Rectangle 81"/>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3" name="Rounded Rectangle 82"/>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84" name="Group 83"/>
          <p:cNvGrpSpPr/>
          <p:nvPr/>
        </p:nvGrpSpPr>
        <p:grpSpPr>
          <a:xfrm>
            <a:off x="3715202" y="4981573"/>
            <a:ext cx="1333501" cy="904875"/>
            <a:chOff x="876299" y="4552950"/>
            <a:chExt cx="1333501" cy="904875"/>
          </a:xfrm>
        </p:grpSpPr>
        <p:sp>
          <p:nvSpPr>
            <p:cNvPr id="85" name="Rounded Rectangle 8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6" name="Rounded Rectangle 85"/>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7" name="Rounded Rectangle 86"/>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8" name="Rounded Rectangle 8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Tree>
    <p:extLst>
      <p:ext uri="{BB962C8B-B14F-4D97-AF65-F5344CB8AC3E}">
        <p14:creationId xmlns:p14="http://schemas.microsoft.com/office/powerpoint/2010/main" val="3309176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down)">
                                      <p:cBhvr>
                                        <p:cTn id="7" dur="500"/>
                                        <p:tgtEl>
                                          <p:spTgt spid="4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down)">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46"/>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0"/>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32"/>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 presetClass="exit" presetSubtype="0" fill="hold" nodeType="withEffect">
                                  <p:stCondLst>
                                    <p:cond delay="0"/>
                                  </p:stCondLst>
                                  <p:childTnLst>
                                    <p:set>
                                      <p:cBhvr>
                                        <p:cTn id="44" dur="1" fill="hold">
                                          <p:stCondLst>
                                            <p:cond delay="0"/>
                                          </p:stCondLst>
                                        </p:cTn>
                                        <p:tgtEl>
                                          <p:spTgt spid="61"/>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fade">
                                      <p:cBhvr>
                                        <p:cTn id="54" dur="500"/>
                                        <p:tgtEl>
                                          <p:spTgt spid="73"/>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3"/>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xit" presetSubtype="0" fill="hold" nodeType="withEffect">
                                  <p:stCondLst>
                                    <p:cond delay="0"/>
                                  </p:stCondLst>
                                  <p:childTnLst>
                                    <p:set>
                                      <p:cBhvr>
                                        <p:cTn id="68"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6" grpId="0" animBg="1"/>
      <p:bldP spid="46" grpId="1" animBg="1"/>
      <p:bldP spid="70" grpId="0" animBg="1"/>
      <p:bldP spid="70" grpId="1" animBg="1"/>
      <p:bldP spid="71" grpId="0" animBg="1"/>
      <p:bldP spid="72" grpId="0" animBg="1"/>
      <p:bldP spid="73" grpId="0" animBg="1"/>
      <p:bldP spid="32" grpId="0" animBg="1"/>
      <p:bldP spid="32" grpId="1" animBg="1"/>
      <p:bldP spid="37" grpId="0" animBg="1"/>
      <p:bldP spid="37" grpId="1" animBg="1"/>
      <p:bldP spid="41" grpId="0" animBg="1"/>
      <p:bldP spid="41"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61730"/>
            <a:ext cx="7772400" cy="4548145"/>
          </a:xfrm>
        </p:spPr>
        <p:txBody>
          <a:bodyPr>
            <a:normAutofit fontScale="92500" lnSpcReduction="10000"/>
          </a:bodyPr>
          <a:lstStyle/>
          <a:p>
            <a:r>
              <a:rPr lang="en-US" dirty="0" smtClean="0"/>
              <a:t>Highly scalable</a:t>
            </a:r>
          </a:p>
          <a:p>
            <a:pPr lvl="1"/>
            <a:r>
              <a:rPr lang="en-US" dirty="0" smtClean="0"/>
              <a:t>1000s of nodes and massive (100s of TB) files</a:t>
            </a:r>
          </a:p>
          <a:p>
            <a:pPr lvl="1"/>
            <a:r>
              <a:rPr lang="en-US" dirty="0" smtClean="0"/>
              <a:t>Large block sizes to maximize sequential I/O performance</a:t>
            </a:r>
          </a:p>
          <a:p>
            <a:r>
              <a:rPr lang="en-US" dirty="0" smtClean="0"/>
              <a:t>No </a:t>
            </a:r>
            <a:r>
              <a:rPr lang="en-US" dirty="0"/>
              <a:t>use of mirroring or RAID.  </a:t>
            </a:r>
          </a:p>
          <a:p>
            <a:pPr lvl="1"/>
            <a:r>
              <a:rPr lang="en-US" dirty="0"/>
              <a:t>Reduce cost</a:t>
            </a:r>
          </a:p>
          <a:p>
            <a:pPr lvl="1"/>
            <a:r>
              <a:rPr lang="en-US" dirty="0"/>
              <a:t>Use one mechanism (triply replicated blocks) to deal with a wide variety of failure types rather than </a:t>
            </a:r>
            <a:r>
              <a:rPr lang="en-US" dirty="0" smtClean="0"/>
              <a:t>multiple </a:t>
            </a:r>
            <a:r>
              <a:rPr lang="en-US" dirty="0"/>
              <a:t>different </a:t>
            </a:r>
            <a:r>
              <a:rPr lang="en-US" dirty="0" smtClean="0"/>
              <a:t>mechanisms</a:t>
            </a:r>
          </a:p>
          <a:p>
            <a:r>
              <a:rPr lang="en-US" dirty="0" smtClean="0"/>
              <a:t>Negatives</a:t>
            </a:r>
          </a:p>
          <a:p>
            <a:pPr lvl="1"/>
            <a:r>
              <a:rPr lang="en-US" dirty="0" smtClean="0"/>
              <a:t>Block locations and record placement is invisible to higher level software</a:t>
            </a:r>
          </a:p>
          <a:p>
            <a:pPr marL="914400" lvl="2" indent="0">
              <a:buNone/>
            </a:pPr>
            <a:r>
              <a:rPr lang="en-US" dirty="0" smtClean="0">
                <a:sym typeface="Wingdings" pitchFamily="2" charset="2"/>
              </a:rPr>
              <a:t> </a:t>
            </a:r>
            <a:r>
              <a:rPr lang="en-US" b="1" dirty="0" smtClean="0">
                <a:solidFill>
                  <a:srgbClr val="C00000"/>
                </a:solidFill>
              </a:rPr>
              <a:t>Makes it impossible to employ many optimizations successfully employed by parallel DB systems</a:t>
            </a:r>
            <a:endParaRPr lang="en-US" b="1" dirty="0">
              <a:solidFill>
                <a:srgbClr val="C00000"/>
              </a:solidFill>
            </a:endParaRPr>
          </a:p>
          <a:p>
            <a:endParaRPr lang="en-US" dirty="0"/>
          </a:p>
        </p:txBody>
      </p:sp>
      <p:pic>
        <p:nvPicPr>
          <p:cNvPr id="3076" name="Picture 4" descr="http://www.onlinegardenertips.com/images/Advantages-And-Disadvantages-Of-Vertical-Farming.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97688" l="5187" r="99712"/>
                    </a14:imgEffect>
                  </a14:imgLayer>
                </a14:imgProps>
              </a:ext>
              <a:ext uri="{28A0092B-C50C-407E-A947-70E740481C1C}">
                <a14:useLocalDpi xmlns:a14="http://schemas.microsoft.com/office/drawing/2010/main" val="0"/>
              </a:ext>
            </a:extLst>
          </a:blip>
          <a:srcRect/>
          <a:stretch>
            <a:fillRect/>
          </a:stretch>
        </p:blipFill>
        <p:spPr bwMode="auto">
          <a:xfrm>
            <a:off x="-324463" y="3786039"/>
            <a:ext cx="2306791" cy="23001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HDFS Summary</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15</a:t>
            </a:fld>
            <a:endParaRPr lang="en-US" dirty="0"/>
          </a:p>
        </p:txBody>
      </p:sp>
      <p:sp>
        <p:nvSpPr>
          <p:cNvPr id="5" name="Rectangle 4"/>
          <p:cNvSpPr/>
          <p:nvPr/>
        </p:nvSpPr>
        <p:spPr>
          <a:xfrm>
            <a:off x="5475606" y="2436168"/>
            <a:ext cx="1406154" cy="630942"/>
          </a:xfrm>
          <a:prstGeom prst="rect">
            <a:avLst/>
          </a:prstGeom>
        </p:spPr>
        <p:txBody>
          <a:bodyPr wrap="none">
            <a:spAutoFit/>
          </a:bodyPr>
          <a:lstStyle/>
          <a:p>
            <a:r>
              <a:rPr lang="en-US" sz="3500" dirty="0">
                <a:latin typeface="+mj-lt"/>
              </a:rPr>
              <a:t>Why?</a:t>
            </a:r>
          </a:p>
        </p:txBody>
      </p:sp>
      <p:pic>
        <p:nvPicPr>
          <p:cNvPr id="3078" name="Picture 6" descr="Why Onions Make People Cry">
            <a:hlinkClick r:id="rId4"/>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6437671" y="2361642"/>
            <a:ext cx="1524000" cy="16764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174936" y="807002"/>
            <a:ext cx="1774877" cy="2134195"/>
            <a:chOff x="7174936" y="807002"/>
            <a:chExt cx="1774877" cy="2134195"/>
          </a:xfrm>
        </p:grpSpPr>
        <p:pic>
          <p:nvPicPr>
            <p:cNvPr id="3074" name="Picture 2" descr="http://gpssystems.net/wp-content/uploads/2011/02/business-software-scalability.jpg"/>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5510" l="4500" r="94750"/>
                      </a14:imgEffect>
                    </a14:imgLayer>
                  </a14:imgProps>
                </a:ext>
                <a:ext uri="{28A0092B-C50C-407E-A947-70E740481C1C}">
                  <a14:useLocalDpi xmlns:a14="http://schemas.microsoft.com/office/drawing/2010/main" val="0"/>
                </a:ext>
              </a:extLst>
            </a:blip>
            <a:srcRect/>
            <a:stretch>
              <a:fillRect/>
            </a:stretch>
          </p:blipFill>
          <p:spPr bwMode="auto">
            <a:xfrm>
              <a:off x="7283245" y="899651"/>
              <a:ext cx="1666568" cy="204154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395" b="92093" l="0" r="96000"/>
                      </a14:imgEffect>
                    </a14:imgLayer>
                  </a14:imgProps>
                </a:ext>
                <a:ext uri="{28A0092B-C50C-407E-A947-70E740481C1C}">
                  <a14:useLocalDpi xmlns:a14="http://schemas.microsoft.com/office/drawing/2010/main" val="0"/>
                </a:ext>
              </a:extLst>
            </a:blip>
            <a:srcRect/>
            <a:stretch>
              <a:fillRect/>
            </a:stretch>
          </p:blipFill>
          <p:spPr bwMode="auto">
            <a:xfrm>
              <a:off x="7174936" y="807002"/>
              <a:ext cx="16668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7789443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par>
                                <p:cTn id="27" presetID="10" presetClass="entr" presetSubtype="0" fill="hold" nodeType="with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fade">
                                      <p:cBhvr>
                                        <p:cTn id="29" dur="500"/>
                                        <p:tgtEl>
                                          <p:spTgt spid="3078"/>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par>
                                <p:cTn id="35" presetID="1" presetClass="exit" presetSubtype="0" fill="hold" nodeType="withEffect">
                                  <p:stCondLst>
                                    <p:cond delay="0"/>
                                  </p:stCondLst>
                                  <p:childTnLst>
                                    <p:set>
                                      <p:cBhvr>
                                        <p:cTn id="36" dur="1" fill="hold">
                                          <p:stCondLst>
                                            <p:cond delay="0"/>
                                          </p:stCondLst>
                                        </p:cTn>
                                        <p:tgtEl>
                                          <p:spTgt spid="3078"/>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500"/>
                                        <p:tgtEl>
                                          <p:spTgt spid="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Effect transition="in" filter="fade">
                                      <p:cBhvr>
                                        <p:cTn id="44" dur="500"/>
                                        <p:tgtEl>
                                          <p:spTgt spid="3">
                                            <p:txEl>
                                              <p:pRg st="6" end="6"/>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076"/>
                                        </p:tgtEl>
                                        <p:attrNameLst>
                                          <p:attrName>style.visibility</p:attrName>
                                        </p:attrNameLst>
                                      </p:cBhvr>
                                      <p:to>
                                        <p:strVal val="visible"/>
                                      </p:to>
                                    </p:set>
                                    <p:animEffect transition="in" filter="fade">
                                      <p:cBhvr>
                                        <p:cTn id="53"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124700" y="6276975"/>
            <a:ext cx="1905000" cy="457200"/>
          </a:xfrm>
          <a:prstGeom prst="rect">
            <a:avLst/>
          </a:prstGeom>
        </p:spPr>
        <p:txBody>
          <a:bodyPr/>
          <a:lstStyle/>
          <a:p>
            <a:fld id="{28A6EE22-AA39-F641-8804-669485C68ED5}" type="slidenum">
              <a:rPr lang="en-US" smtClean="0"/>
              <a:pPr/>
              <a:t>16</a:t>
            </a:fld>
            <a:endParaRPr lang="en-US"/>
          </a:p>
        </p:txBody>
      </p:sp>
      <p:sp>
        <p:nvSpPr>
          <p:cNvPr id="3" name="Title 1"/>
          <p:cNvSpPr txBox="1">
            <a:spLocks/>
          </p:cNvSpPr>
          <p:nvPr/>
        </p:nvSpPr>
        <p:spPr bwMode="auto">
          <a:xfrm>
            <a:off x="650342" y="253595"/>
            <a:ext cx="7608136" cy="616634"/>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Arial Black" pitchFamily="34" charset="0"/>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algn="ctr"/>
            <a:endParaRPr lang="en-US" sz="5000" dirty="0" smtClean="0">
              <a:latin typeface="Arial" charset="0"/>
            </a:endParaRPr>
          </a:p>
          <a:p>
            <a:pPr algn="ctr"/>
            <a:r>
              <a:rPr lang="en-US" sz="5000" dirty="0" smtClean="0">
                <a:latin typeface="Arial" charset="0"/>
              </a:rPr>
              <a:t>	</a:t>
            </a:r>
            <a:endParaRPr lang="en-US" sz="5000" dirty="0">
              <a:latin typeface="Arial" charset="0"/>
            </a:endParaRPr>
          </a:p>
        </p:txBody>
      </p:sp>
      <p:grpSp>
        <p:nvGrpSpPr>
          <p:cNvPr id="4" name="Group 3"/>
          <p:cNvGrpSpPr/>
          <p:nvPr/>
        </p:nvGrpSpPr>
        <p:grpSpPr>
          <a:xfrm>
            <a:off x="1905584" y="2326234"/>
            <a:ext cx="2932026" cy="2725906"/>
            <a:chOff x="6874365" y="2674769"/>
            <a:chExt cx="2932026" cy="2725906"/>
          </a:xfrm>
        </p:grpSpPr>
        <p:sp>
          <p:nvSpPr>
            <p:cNvPr id="5" name="Round Diagonal Corner Rectangle 4"/>
            <p:cNvSpPr/>
            <p:nvPr/>
          </p:nvSpPr>
          <p:spPr>
            <a:xfrm>
              <a:off x="6878762" y="3610011"/>
              <a:ext cx="1363093" cy="1198499"/>
            </a:xfrm>
            <a:prstGeom prst="rect">
              <a:avLst/>
            </a:prstGeom>
            <a:scene3d>
              <a:camera prst="orthographicFront">
                <a:rot lat="0" lon="0" rev="0"/>
              </a:camera>
              <a:lightRig rig="glow" dir="t">
                <a:rot lat="0" lon="0" rev="141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a:effectLst>
                  <a:outerShdw blurRad="38100" dist="38100" dir="2700000" algn="tl">
                    <a:srgbClr val="000000">
                      <a:alpha val="43137"/>
                    </a:srgbClr>
                  </a:outerShdw>
                </a:effectLst>
                <a:latin typeface="+mj-lt"/>
              </a:endParaRPr>
            </a:p>
          </p:txBody>
        </p:sp>
        <p:sp>
          <p:nvSpPr>
            <p:cNvPr id="6" name="Rectangle 5"/>
            <p:cNvSpPr/>
            <p:nvPr/>
          </p:nvSpPr>
          <p:spPr bwMode="auto">
            <a:xfrm>
              <a:off x="6888287" y="2674769"/>
              <a:ext cx="2918104" cy="2725906"/>
            </a:xfrm>
            <a:prstGeom prst="rect">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 name="Round Diagonal Corner Rectangle 6"/>
            <p:cNvSpPr/>
            <p:nvPr/>
          </p:nvSpPr>
          <p:spPr>
            <a:xfrm>
              <a:off x="6874365" y="4692585"/>
              <a:ext cx="2927959" cy="708090"/>
            </a:xfrm>
            <a:prstGeom prst="round2DiagRect">
              <a:avLst>
                <a:gd name="adj1" fmla="val 0"/>
                <a:gd name="adj2" fmla="val 0"/>
              </a:avLst>
            </a:prstGeom>
            <a:gradFill flip="none" rotWithShape="1">
              <a:gsLst>
                <a:gs pos="30000">
                  <a:srgbClr val="9BBB59"/>
                </a:gs>
                <a:gs pos="0">
                  <a:schemeClr val="accent3"/>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000" dirty="0" smtClean="0">
                  <a:solidFill>
                    <a:schemeClr val="bg1"/>
                  </a:solidFill>
                  <a:effectLst>
                    <a:outerShdw blurRad="38100" dist="38100" dir="2700000" algn="tl">
                      <a:srgbClr val="000000">
                        <a:alpha val="43137"/>
                      </a:srgbClr>
                    </a:outerShdw>
                  </a:effectLst>
                  <a:latin typeface="+mj-lt"/>
                </a:rPr>
                <a:t>HDFS</a:t>
              </a:r>
              <a:endParaRPr lang="en-US" sz="2000" dirty="0">
                <a:solidFill>
                  <a:schemeClr val="bg1"/>
                </a:solidFill>
                <a:effectLst>
                  <a:outerShdw blurRad="38100" dist="38100" dir="2700000" algn="tl">
                    <a:srgbClr val="000000">
                      <a:alpha val="43137"/>
                    </a:srgbClr>
                  </a:outerShdw>
                </a:effectLst>
                <a:latin typeface="+mj-lt"/>
              </a:endParaRPr>
            </a:p>
          </p:txBody>
        </p:sp>
        <p:sp>
          <p:nvSpPr>
            <p:cNvPr id="8" name="Round Diagonal Corner Rectangle 7"/>
            <p:cNvSpPr/>
            <p:nvPr/>
          </p:nvSpPr>
          <p:spPr>
            <a:xfrm>
              <a:off x="6888287" y="3451762"/>
              <a:ext cx="1694556" cy="1240823"/>
            </a:xfrm>
            <a:prstGeom prst="round2DiagRect">
              <a:avLst>
                <a:gd name="adj1" fmla="val 0"/>
                <a:gd name="adj2" fmla="val 0"/>
              </a:avLst>
            </a:prstGeom>
            <a:gradFill rotWithShape="0">
              <a:gsLst>
                <a:gs pos="30000">
                  <a:srgbClr val="4F81BD"/>
                </a:gs>
                <a:gs pos="0">
                  <a:schemeClr val="accent1"/>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Map/</a:t>
              </a:r>
            </a:p>
            <a:p>
              <a:pPr algn="ctr"/>
              <a:r>
                <a:rPr lang="en-US" sz="2200" dirty="0" smtClean="0">
                  <a:solidFill>
                    <a:schemeClr val="bg1"/>
                  </a:solidFill>
                  <a:effectLst>
                    <a:outerShdw blurRad="38100" dist="38100" dir="2700000" algn="tl">
                      <a:srgbClr val="000000">
                        <a:alpha val="43137"/>
                      </a:srgbClr>
                    </a:outerShdw>
                  </a:effectLst>
                  <a:latin typeface="+mj-lt"/>
                </a:rPr>
                <a:t>Reduce</a:t>
              </a:r>
              <a:endParaRPr lang="en-US" sz="2200" dirty="0">
                <a:solidFill>
                  <a:schemeClr val="bg1"/>
                </a:solidFill>
                <a:effectLst>
                  <a:outerShdw blurRad="38100" dist="38100" dir="2700000" algn="tl">
                    <a:srgbClr val="000000">
                      <a:alpha val="43137"/>
                    </a:srgbClr>
                  </a:outerShdw>
                </a:effectLst>
                <a:latin typeface="+mj-lt"/>
              </a:endParaRPr>
            </a:p>
          </p:txBody>
        </p:sp>
        <p:grpSp>
          <p:nvGrpSpPr>
            <p:cNvPr id="9" name="Group 8"/>
            <p:cNvGrpSpPr/>
            <p:nvPr/>
          </p:nvGrpSpPr>
          <p:grpSpPr>
            <a:xfrm>
              <a:off x="6874366" y="2674770"/>
              <a:ext cx="1708477" cy="889588"/>
              <a:chOff x="0" y="1947133"/>
              <a:chExt cx="10537972" cy="438291"/>
            </a:xfrm>
            <a:scene3d>
              <a:camera prst="orthographicFront">
                <a:rot lat="0" lon="0" rev="0"/>
              </a:camera>
              <a:lightRig rig="glow" dir="t">
                <a:rot lat="0" lon="0" rev="14100000"/>
              </a:lightRig>
            </a:scene3d>
          </p:grpSpPr>
          <p:sp>
            <p:nvSpPr>
              <p:cNvPr id="13" name="Round Diagonal Corner Rectangle 12"/>
              <p:cNvSpPr/>
              <p:nvPr/>
            </p:nvSpPr>
            <p:spPr>
              <a:xfrm>
                <a:off x="0" y="1947133"/>
                <a:ext cx="10537972" cy="438291"/>
              </a:xfrm>
              <a:prstGeom prst="round2DiagRect">
                <a:avLst>
                  <a:gd name="adj1" fmla="val 0"/>
                  <a:gd name="adj2" fmla="val 0"/>
                </a:avLst>
              </a:prstGeom>
              <a:gradFill rotWithShape="0">
                <a:gsLst>
                  <a:gs pos="30000">
                    <a:srgbClr val="F79646"/>
                  </a:gs>
                  <a:gs pos="0">
                    <a:schemeClr val="accent6"/>
                  </a:gs>
                  <a:gs pos="100000">
                    <a:schemeClr val="accent6"/>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Hive &amp; Pig</a:t>
                </a:r>
                <a:endParaRPr lang="en-US" sz="2200" dirty="0">
                  <a:solidFill>
                    <a:schemeClr val="bg1"/>
                  </a:solidFill>
                  <a:effectLst>
                    <a:outerShdw blurRad="38100" dist="38100" dir="2700000" algn="tl">
                      <a:srgbClr val="000000">
                        <a:alpha val="43137"/>
                      </a:srgbClr>
                    </a:outerShdw>
                  </a:effectLst>
                  <a:latin typeface="+mj-lt"/>
                </a:endParaRPr>
              </a:p>
            </p:txBody>
          </p:sp>
          <p:sp>
            <p:nvSpPr>
              <p:cNvPr id="14" name="Round Diagonal Corner Rectangle 4"/>
              <p:cNvSpPr/>
              <p:nvPr/>
            </p:nvSpPr>
            <p:spPr>
              <a:xfrm>
                <a:off x="22494" y="1969627"/>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solidFill>
                  <a:latin typeface="+mj-lt"/>
                </a:endParaRPr>
              </a:p>
            </p:txBody>
          </p:sp>
        </p:grpSp>
        <p:grpSp>
          <p:nvGrpSpPr>
            <p:cNvPr id="10" name="Group 9"/>
            <p:cNvGrpSpPr/>
            <p:nvPr/>
          </p:nvGrpSpPr>
          <p:grpSpPr>
            <a:xfrm>
              <a:off x="8262645" y="2674771"/>
              <a:ext cx="1543746" cy="2017814"/>
              <a:chOff x="22494" y="3145764"/>
              <a:chExt cx="8540481" cy="444939"/>
            </a:xfrm>
            <a:scene3d>
              <a:camera prst="orthographicFront">
                <a:rot lat="0" lon="0" rev="0"/>
              </a:camera>
              <a:lightRig rig="glow" dir="t">
                <a:rot lat="0" lon="0" rev="14100000"/>
              </a:lightRig>
            </a:scene3d>
          </p:grpSpPr>
          <p:sp>
            <p:nvSpPr>
              <p:cNvPr id="11" name="Round Diagonal Corner Rectangle 10"/>
              <p:cNvSpPr/>
              <p:nvPr/>
            </p:nvSpPr>
            <p:spPr>
              <a:xfrm>
                <a:off x="1793929" y="3145764"/>
                <a:ext cx="6769046" cy="444939"/>
              </a:xfrm>
              <a:prstGeom prst="round2DiagRect">
                <a:avLst>
                  <a:gd name="adj1" fmla="val 0"/>
                  <a:gd name="adj2" fmla="val 0"/>
                </a:avLst>
              </a:prstGeom>
              <a:gradFill rotWithShape="0">
                <a:gsLst>
                  <a:gs pos="30000">
                    <a:srgbClr val="C0504D"/>
                  </a:gs>
                  <a:gs pos="0">
                    <a:schemeClr val="accent2"/>
                  </a:gs>
                  <a:gs pos="100000">
                    <a:schemeClr val="accent2"/>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effectLst>
                      <a:outerShdw blurRad="38100" dist="38100" dir="2700000" algn="tl">
                        <a:srgbClr val="000000">
                          <a:alpha val="43137"/>
                        </a:srgbClr>
                      </a:outerShdw>
                    </a:effectLst>
                    <a:latin typeface="+mj-lt"/>
                  </a:rPr>
                  <a:t>Sqoop</a:t>
                </a:r>
                <a:endParaRPr lang="en-US" sz="2200" dirty="0">
                  <a:effectLst>
                    <a:outerShdw blurRad="38100" dist="38100" dir="2700000" algn="tl">
                      <a:srgbClr val="000000">
                        <a:alpha val="43137"/>
                      </a:srgbClr>
                    </a:outerShdw>
                  </a:effectLst>
                  <a:latin typeface="+mj-lt"/>
                </a:endParaRPr>
              </a:p>
            </p:txBody>
          </p:sp>
          <p:sp>
            <p:nvSpPr>
              <p:cNvPr id="12" name="Round Diagonal Corner Rectangle 4"/>
              <p:cNvSpPr/>
              <p:nvPr/>
            </p:nvSpPr>
            <p:spPr>
              <a:xfrm>
                <a:off x="22494" y="3168258"/>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lumMod val="50000"/>
                    </a:schemeClr>
                  </a:solidFill>
                  <a:latin typeface="+mj-lt"/>
                </a:endParaRPr>
              </a:p>
            </p:txBody>
          </p:sp>
        </p:grpSp>
      </p:grpSp>
      <p:sp>
        <p:nvSpPr>
          <p:cNvPr id="15" name="TextBox 14"/>
          <p:cNvSpPr txBox="1"/>
          <p:nvPr/>
        </p:nvSpPr>
        <p:spPr>
          <a:xfrm>
            <a:off x="3614062" y="870229"/>
            <a:ext cx="2148345" cy="477054"/>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500" dirty="0" smtClean="0">
                <a:solidFill>
                  <a:srgbClr val="A50021"/>
                </a:solidFill>
                <a:latin typeface="Segoe Script" pitchFamily="34" charset="0"/>
              </a:rPr>
              <a:t>(Visually…)</a:t>
            </a:r>
          </a:p>
        </p:txBody>
      </p:sp>
      <p:sp>
        <p:nvSpPr>
          <p:cNvPr id="20" name="Plus 19"/>
          <p:cNvSpPr/>
          <p:nvPr/>
        </p:nvSpPr>
        <p:spPr bwMode="auto">
          <a:xfrm>
            <a:off x="5162549" y="3056411"/>
            <a:ext cx="771526" cy="798826"/>
          </a:xfrm>
          <a:prstGeom prst="mathPlus">
            <a:avLst>
              <a:gd name="adj1" fmla="val 16112"/>
            </a:avLst>
          </a:prstGeom>
          <a:solidFill>
            <a:schemeClr val="bg1">
              <a:lumMod val="85000"/>
            </a:schemeClr>
          </a:solidFill>
          <a:ln w="19050" cap="flat" cmpd="sng" algn="ctr">
            <a:solidFill>
              <a:schemeClr val="bg1">
                <a:lumMod val="6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Flowchart: Magnetic Disk 20"/>
          <p:cNvSpPr/>
          <p:nvPr/>
        </p:nvSpPr>
        <p:spPr bwMode="auto">
          <a:xfrm>
            <a:off x="6191250" y="2793855"/>
            <a:ext cx="1885950" cy="1395359"/>
          </a:xfrm>
          <a:prstGeom prst="flowChartMagneticDisk">
            <a:avLst/>
          </a:prstGeom>
          <a:solidFill>
            <a:schemeClr val="bg1">
              <a:lumMod val="85000"/>
            </a:schemeClr>
          </a:solidFill>
          <a:ln w="12700" cap="flat" cmpd="sng" algn="ctr">
            <a:solidFill>
              <a:schemeClr val="tx1">
                <a:lumMod val="50000"/>
                <a:lumOff val="50000"/>
              </a:schemeClr>
            </a:solidFill>
            <a:prstDash val="solid"/>
            <a:round/>
            <a:headEnd type="none" w="med" len="med"/>
            <a:tailEnd type="none" w="med" len="med"/>
          </a:ln>
          <a:effectLst>
            <a:innerShdw blurRad="63500" dist="508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bg1">
                    <a:lumMod val="75000"/>
                  </a:schemeClr>
                </a:solidFill>
                <a:effectLst/>
                <a:latin typeface="+mj-lt"/>
              </a:rPr>
              <a:t>Relational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bg1">
                    <a:lumMod val="75000"/>
                  </a:schemeClr>
                </a:solidFill>
                <a:effectLst/>
                <a:latin typeface="+mj-lt"/>
              </a:rPr>
              <a:t>Databases</a:t>
            </a:r>
            <a:endParaRPr kumimoji="0" lang="en-US" sz="2200" i="0" u="none" strike="noStrike" cap="none" normalizeH="0" baseline="0" dirty="0">
              <a:ln>
                <a:noFill/>
              </a:ln>
              <a:solidFill>
                <a:schemeClr val="bg1">
                  <a:lumMod val="75000"/>
                </a:schemeClr>
              </a:solidFill>
              <a:effectLst/>
              <a:latin typeface="+mj-lt"/>
            </a:endParaRPr>
          </a:p>
        </p:txBody>
      </p:sp>
      <p:sp>
        <p:nvSpPr>
          <p:cNvPr id="22" name="Oval 21"/>
          <p:cNvSpPr/>
          <p:nvPr/>
        </p:nvSpPr>
        <p:spPr bwMode="auto">
          <a:xfrm>
            <a:off x="5952824" y="3847176"/>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5</a:t>
            </a:r>
            <a:endParaRPr kumimoji="0" lang="en-US" sz="2500" i="0" u="none" strike="noStrike" cap="none" normalizeH="0" baseline="0" dirty="0">
              <a:ln>
                <a:noFill/>
              </a:ln>
              <a:solidFill>
                <a:schemeClr val="bg1">
                  <a:lumMod val="75000"/>
                </a:schemeClr>
              </a:solidFill>
              <a:effectLst/>
              <a:latin typeface="+mj-lt"/>
            </a:endParaRPr>
          </a:p>
        </p:txBody>
      </p:sp>
      <p:sp>
        <p:nvSpPr>
          <p:cNvPr id="23" name="Rectangle 22"/>
          <p:cNvSpPr/>
          <p:nvPr/>
        </p:nvSpPr>
        <p:spPr bwMode="auto">
          <a:xfrm>
            <a:off x="1894561" y="4344050"/>
            <a:ext cx="2943049" cy="675240"/>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ectangle 24"/>
          <p:cNvSpPr/>
          <p:nvPr/>
        </p:nvSpPr>
        <p:spPr bwMode="auto">
          <a:xfrm>
            <a:off x="1919506" y="2351977"/>
            <a:ext cx="1694557" cy="863845"/>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ectangle 25"/>
          <p:cNvSpPr/>
          <p:nvPr/>
        </p:nvSpPr>
        <p:spPr bwMode="auto">
          <a:xfrm>
            <a:off x="3617601" y="2315245"/>
            <a:ext cx="1220627" cy="2013170"/>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8" name="Oval 17"/>
          <p:cNvSpPr/>
          <p:nvPr/>
        </p:nvSpPr>
        <p:spPr bwMode="auto">
          <a:xfrm>
            <a:off x="1681080" y="2138527"/>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3</a:t>
            </a:r>
            <a:endParaRPr kumimoji="0" lang="en-US" sz="2500" i="0" u="none" strike="noStrike" cap="none" normalizeH="0" baseline="0" dirty="0">
              <a:ln>
                <a:noFill/>
              </a:ln>
              <a:solidFill>
                <a:schemeClr val="bg1">
                  <a:lumMod val="75000"/>
                </a:schemeClr>
              </a:solidFill>
              <a:effectLst/>
              <a:latin typeface="+mj-lt"/>
            </a:endParaRPr>
          </a:p>
        </p:txBody>
      </p:sp>
      <p:sp>
        <p:nvSpPr>
          <p:cNvPr id="16" name="Oval 15"/>
          <p:cNvSpPr/>
          <p:nvPr/>
        </p:nvSpPr>
        <p:spPr bwMode="auto">
          <a:xfrm>
            <a:off x="4517228" y="4756865"/>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1</a:t>
            </a:r>
            <a:endParaRPr kumimoji="0" lang="en-US" sz="2500" i="0" u="none" strike="noStrike" cap="none" normalizeH="0" baseline="0" dirty="0">
              <a:ln>
                <a:noFill/>
              </a:ln>
              <a:solidFill>
                <a:schemeClr val="bg1">
                  <a:lumMod val="75000"/>
                </a:schemeClr>
              </a:solidFill>
              <a:effectLst/>
              <a:latin typeface="+mj-lt"/>
            </a:endParaRPr>
          </a:p>
        </p:txBody>
      </p:sp>
      <p:sp>
        <p:nvSpPr>
          <p:cNvPr id="19" name="Oval 18"/>
          <p:cNvSpPr/>
          <p:nvPr/>
        </p:nvSpPr>
        <p:spPr bwMode="auto">
          <a:xfrm>
            <a:off x="3987410" y="2560493"/>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4</a:t>
            </a:r>
            <a:endParaRPr kumimoji="0" lang="en-US" sz="2500" i="0" u="none" strike="noStrike" cap="none" normalizeH="0" baseline="0" dirty="0">
              <a:ln>
                <a:noFill/>
              </a:ln>
              <a:solidFill>
                <a:schemeClr val="bg1">
                  <a:lumMod val="75000"/>
                </a:schemeClr>
              </a:solidFill>
              <a:effectLst/>
              <a:latin typeface="+mj-lt"/>
            </a:endParaRPr>
          </a:p>
        </p:txBody>
      </p:sp>
      <p:sp>
        <p:nvSpPr>
          <p:cNvPr id="24" name="Rectangle 23"/>
          <p:cNvSpPr/>
          <p:nvPr/>
        </p:nvSpPr>
        <p:spPr bwMode="auto">
          <a:xfrm>
            <a:off x="1905585" y="3243924"/>
            <a:ext cx="1708478" cy="1100126"/>
          </a:xfrm>
          <a:prstGeom prst="rect">
            <a:avLst/>
          </a:prstGeom>
          <a:noFill/>
          <a:ln w="57150" cap="flat" cmpd="sng" algn="ctr">
            <a:solidFill>
              <a:srgbClr val="C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7" name="Oval 16"/>
          <p:cNvSpPr/>
          <p:nvPr/>
        </p:nvSpPr>
        <p:spPr bwMode="auto">
          <a:xfrm>
            <a:off x="1720996" y="3455824"/>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2</a:t>
            </a:r>
            <a:endParaRPr kumimoji="0" lang="en-US" sz="2500" i="0" u="none" strike="noStrike" cap="none" normalizeH="0" baseline="0" dirty="0">
              <a:ln>
                <a:noFill/>
              </a:ln>
              <a:effectLst/>
              <a:latin typeface="+mj-lt"/>
            </a:endParaRPr>
          </a:p>
        </p:txBody>
      </p:sp>
      <p:sp>
        <p:nvSpPr>
          <p:cNvPr id="27" name="Title 1"/>
          <p:cNvSpPr txBox="1">
            <a:spLocks/>
          </p:cNvSpPr>
          <p:nvPr/>
        </p:nvSpPr>
        <p:spPr>
          <a:xfrm>
            <a:off x="457200" y="277813"/>
            <a:ext cx="8229600" cy="788987"/>
          </a:xfrm>
          <a:prstGeom prst="rect">
            <a:avLst/>
          </a:prstGeom>
        </p:spPr>
        <p:txBody>
          <a:bodyPr/>
          <a:lstStyle>
            <a:lvl1pPr algn="ctr" rtl="0" eaLnBrk="0" fontAlgn="base" hangingPunct="0">
              <a:spcBef>
                <a:spcPct val="0"/>
              </a:spcBef>
              <a:spcAft>
                <a:spcPct val="0"/>
              </a:spcAft>
              <a:defRPr sz="4000" b="1">
                <a:solidFill>
                  <a:srgbClr val="006600"/>
                </a:solidFill>
                <a:latin typeface="+mj-lt"/>
                <a:ea typeface="+mj-ea"/>
                <a:cs typeface="+mj-cs"/>
              </a:defRPr>
            </a:lvl1pPr>
            <a:lvl2pPr algn="ctr" rtl="0" eaLnBrk="0" fontAlgn="base" hangingPunct="0">
              <a:spcBef>
                <a:spcPct val="0"/>
              </a:spcBef>
              <a:spcAft>
                <a:spcPct val="0"/>
              </a:spcAft>
              <a:defRPr sz="4000" b="1">
                <a:solidFill>
                  <a:srgbClr val="006600"/>
                </a:solidFill>
                <a:latin typeface="Calibri" pitchFamily="34" charset="0"/>
              </a:defRPr>
            </a:lvl2pPr>
            <a:lvl3pPr algn="ctr" rtl="0" eaLnBrk="0" fontAlgn="base" hangingPunct="0">
              <a:spcBef>
                <a:spcPct val="0"/>
              </a:spcBef>
              <a:spcAft>
                <a:spcPct val="0"/>
              </a:spcAft>
              <a:defRPr sz="4000" b="1">
                <a:solidFill>
                  <a:srgbClr val="006600"/>
                </a:solidFill>
                <a:latin typeface="Calibri" pitchFamily="34" charset="0"/>
              </a:defRPr>
            </a:lvl3pPr>
            <a:lvl4pPr algn="ctr" rtl="0" eaLnBrk="0" fontAlgn="base" hangingPunct="0">
              <a:spcBef>
                <a:spcPct val="0"/>
              </a:spcBef>
              <a:spcAft>
                <a:spcPct val="0"/>
              </a:spcAft>
              <a:defRPr sz="4000" b="1">
                <a:solidFill>
                  <a:srgbClr val="006600"/>
                </a:solidFill>
                <a:latin typeface="Calibri" pitchFamily="34" charset="0"/>
              </a:defRPr>
            </a:lvl4pPr>
            <a:lvl5pPr algn="ctr" rtl="0" eaLnBrk="0" fontAlgn="base" hangingPunct="0">
              <a:spcBef>
                <a:spcPct val="0"/>
              </a:spcBef>
              <a:spcAft>
                <a:spcPct val="0"/>
              </a:spcAft>
              <a:defRPr sz="4000" b="1">
                <a:solidFill>
                  <a:srgbClr val="006600"/>
                </a:solidFill>
                <a:latin typeface="Calibri" pitchFamily="34" charset="0"/>
              </a:defRPr>
            </a:lvl5pPr>
            <a:lvl6pPr marL="457200" algn="ctr" rtl="0" fontAlgn="base">
              <a:spcBef>
                <a:spcPct val="0"/>
              </a:spcBef>
              <a:spcAft>
                <a:spcPct val="0"/>
              </a:spcAft>
              <a:defRPr sz="4000" b="1">
                <a:solidFill>
                  <a:srgbClr val="006600"/>
                </a:solidFill>
                <a:latin typeface="Arial Narrow" pitchFamily="34" charset="0"/>
              </a:defRPr>
            </a:lvl6pPr>
            <a:lvl7pPr marL="914400" algn="ctr" rtl="0" fontAlgn="base">
              <a:spcBef>
                <a:spcPct val="0"/>
              </a:spcBef>
              <a:spcAft>
                <a:spcPct val="0"/>
              </a:spcAft>
              <a:defRPr sz="4000" b="1">
                <a:solidFill>
                  <a:srgbClr val="006600"/>
                </a:solidFill>
                <a:latin typeface="Arial Narrow" pitchFamily="34" charset="0"/>
              </a:defRPr>
            </a:lvl7pPr>
            <a:lvl8pPr marL="1371600" algn="ctr" rtl="0" fontAlgn="base">
              <a:spcBef>
                <a:spcPct val="0"/>
              </a:spcBef>
              <a:spcAft>
                <a:spcPct val="0"/>
              </a:spcAft>
              <a:defRPr sz="4000" b="1">
                <a:solidFill>
                  <a:srgbClr val="006600"/>
                </a:solidFill>
                <a:latin typeface="Arial Narrow" pitchFamily="34" charset="0"/>
              </a:defRPr>
            </a:lvl8pPr>
            <a:lvl9pPr marL="1828800" algn="ctr" rtl="0" fontAlgn="base">
              <a:spcBef>
                <a:spcPct val="0"/>
              </a:spcBef>
              <a:spcAft>
                <a:spcPct val="0"/>
              </a:spcAft>
              <a:defRPr sz="4000" b="1">
                <a:solidFill>
                  <a:srgbClr val="006600"/>
                </a:solidFill>
                <a:latin typeface="Arial Narrow" pitchFamily="34" charset="0"/>
              </a:defRPr>
            </a:lvl9pPr>
          </a:lstStyle>
          <a:p>
            <a:r>
              <a:rPr lang="en-US" kern="0" dirty="0" smtClean="0"/>
              <a:t>Outline</a:t>
            </a:r>
            <a:endParaRPr lang="en-US" kern="0" dirty="0"/>
          </a:p>
        </p:txBody>
      </p:sp>
    </p:spTree>
    <p:extLst>
      <p:ext uri="{BB962C8B-B14F-4D97-AF65-F5344CB8AC3E}">
        <p14:creationId xmlns:p14="http://schemas.microsoft.com/office/powerpoint/2010/main" val="143114830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MapReduce (MR)</a:t>
            </a:r>
            <a:endParaRPr lang="en-US" dirty="0"/>
          </a:p>
        </p:txBody>
      </p:sp>
      <p:sp>
        <p:nvSpPr>
          <p:cNvPr id="3" name="Content Placeholder 2"/>
          <p:cNvSpPr>
            <a:spLocks noGrp="1"/>
          </p:cNvSpPr>
          <p:nvPr>
            <p:ph idx="1"/>
          </p:nvPr>
        </p:nvSpPr>
        <p:spPr>
          <a:xfrm>
            <a:off x="859191" y="1175655"/>
            <a:ext cx="7772400" cy="5689599"/>
          </a:xfrm>
        </p:spPr>
        <p:txBody>
          <a:bodyPr>
            <a:normAutofit/>
          </a:bodyPr>
          <a:lstStyle/>
          <a:p>
            <a:r>
              <a:rPr lang="en-US" dirty="0" smtClean="0"/>
              <a:t>Programming framework (library and runtime) for analyzing data sets stored in HDFS</a:t>
            </a:r>
          </a:p>
          <a:p>
            <a:r>
              <a:rPr lang="en-US" dirty="0" smtClean="0"/>
              <a:t>MapReduce jobs are composed of two functions:</a:t>
            </a:r>
          </a:p>
          <a:p>
            <a:pPr lvl="1"/>
            <a:endParaRPr lang="en-US" dirty="0"/>
          </a:p>
          <a:p>
            <a:pPr lvl="1"/>
            <a:endParaRPr lang="en-US" dirty="0" smtClean="0"/>
          </a:p>
          <a:p>
            <a:pPr marL="457200" lvl="1" indent="0">
              <a:buNone/>
            </a:pPr>
            <a:endParaRPr lang="en-US" dirty="0" smtClean="0"/>
          </a:p>
          <a:p>
            <a:r>
              <a:rPr lang="en-US" dirty="0" smtClean="0"/>
              <a:t>User only writes the Map and Reduce functions</a:t>
            </a:r>
          </a:p>
          <a:p>
            <a:r>
              <a:rPr lang="en-US" dirty="0" smtClean="0"/>
              <a:t>MR framework provides all the “glue” and coordinates the execution of the Map and Reduce jobs on the cluster.</a:t>
            </a:r>
          </a:p>
          <a:p>
            <a:pPr lvl="1"/>
            <a:r>
              <a:rPr lang="en-US" dirty="0" smtClean="0"/>
              <a:t>Fault tolerant</a:t>
            </a:r>
          </a:p>
          <a:p>
            <a:pPr lvl="1"/>
            <a:r>
              <a:rPr lang="en-US" dirty="0" smtClean="0"/>
              <a:t>Scalable</a:t>
            </a:r>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17</a:t>
            </a:fld>
            <a:endParaRPr lang="en-US" dirty="0"/>
          </a:p>
        </p:txBody>
      </p:sp>
      <p:grpSp>
        <p:nvGrpSpPr>
          <p:cNvPr id="6" name="Group 5"/>
          <p:cNvGrpSpPr/>
          <p:nvPr/>
        </p:nvGrpSpPr>
        <p:grpSpPr>
          <a:xfrm>
            <a:off x="2079244" y="2491782"/>
            <a:ext cx="4880751" cy="1157508"/>
            <a:chOff x="1278408" y="4628269"/>
            <a:chExt cx="4880751" cy="1157508"/>
          </a:xfrm>
        </p:grpSpPr>
        <p:sp>
          <p:nvSpPr>
            <p:cNvPr id="5" name="TextBox 4"/>
            <p:cNvSpPr txBox="1"/>
            <p:nvPr/>
          </p:nvSpPr>
          <p:spPr>
            <a:xfrm>
              <a:off x="1349829" y="4628269"/>
              <a:ext cx="4809330" cy="707886"/>
            </a:xfrm>
            <a:prstGeom prst="rect">
              <a:avLst/>
            </a:prstGeom>
            <a:noFill/>
          </p:spPr>
          <p:txBody>
            <a:bodyPr wrap="none" rtlCol="0">
              <a:spAutoFit/>
            </a:bodyPr>
            <a:lstStyle/>
            <a:p>
              <a:r>
                <a:rPr lang="en-US" sz="4000" dirty="0" smtClean="0">
                  <a:solidFill>
                    <a:srgbClr val="01020B"/>
                  </a:solidFill>
                  <a:latin typeface="Gungsuh" pitchFamily="18" charset="-127"/>
                  <a:ea typeface="Gungsuh" pitchFamily="18" charset="-127"/>
                  <a:cs typeface="Segoe UI" pitchFamily="34" charset="0"/>
                </a:rPr>
                <a:t>map() </a:t>
              </a:r>
              <a:r>
                <a:rPr lang="en-US" sz="4000" dirty="0" smtClean="0">
                  <a:solidFill>
                    <a:srgbClr val="01020B"/>
                  </a:solidFill>
                  <a:latin typeface="Gungsuh" pitchFamily="18" charset="-127"/>
                  <a:ea typeface="Gungsuh" pitchFamily="18" charset="-127"/>
                  <a:cs typeface="Segoe UI" pitchFamily="34" charset="0"/>
                  <a:sym typeface="Wingdings" pitchFamily="2" charset="2"/>
                </a:rPr>
                <a:t> reduce()</a:t>
              </a:r>
              <a:endParaRPr lang="en-US" sz="4000" dirty="0" smtClean="0">
                <a:solidFill>
                  <a:srgbClr val="01020B"/>
                </a:solidFill>
                <a:latin typeface="Gungsuh" pitchFamily="18" charset="-127"/>
                <a:ea typeface="Gungsuh" pitchFamily="18" charset="-127"/>
                <a:cs typeface="Segoe UI" pitchFamily="34" charset="0"/>
              </a:endParaRPr>
            </a:p>
          </p:txBody>
        </p:sp>
        <p:sp>
          <p:nvSpPr>
            <p:cNvPr id="7" name="TextBox 6"/>
            <p:cNvSpPr txBox="1"/>
            <p:nvPr/>
          </p:nvSpPr>
          <p:spPr>
            <a:xfrm>
              <a:off x="1278408" y="5216390"/>
              <a:ext cx="1664238" cy="56938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600" dirty="0" smtClean="0">
                  <a:solidFill>
                    <a:srgbClr val="A50021"/>
                  </a:solidFill>
                  <a:latin typeface="Segoe Script" pitchFamily="34" charset="0"/>
                </a:rPr>
                <a:t>sub-divide</a:t>
              </a:r>
              <a:r>
                <a:rPr lang="en-US" sz="1500" dirty="0" smtClean="0">
                  <a:solidFill>
                    <a:srgbClr val="A50021"/>
                  </a:solidFill>
                  <a:latin typeface="Segoe Script" pitchFamily="34" charset="0"/>
                </a:rPr>
                <a:t> &amp;</a:t>
              </a:r>
            </a:p>
            <a:p>
              <a:pPr algn="ctr"/>
              <a:r>
                <a:rPr lang="en-US" sz="1500" dirty="0" smtClean="0">
                  <a:solidFill>
                    <a:srgbClr val="A50021"/>
                  </a:solidFill>
                  <a:latin typeface="Segoe Script" pitchFamily="34" charset="0"/>
                </a:rPr>
                <a:t>conquer</a:t>
              </a:r>
              <a:endParaRPr lang="en-US" sz="1500" dirty="0">
                <a:solidFill>
                  <a:srgbClr val="A50021"/>
                </a:solidFill>
                <a:latin typeface="Segoe Script" pitchFamily="34" charset="0"/>
              </a:endParaRPr>
            </a:p>
          </p:txBody>
        </p:sp>
        <p:sp>
          <p:nvSpPr>
            <p:cNvPr id="8" name="TextBox 7"/>
            <p:cNvSpPr txBox="1"/>
            <p:nvPr/>
          </p:nvSpPr>
          <p:spPr>
            <a:xfrm>
              <a:off x="3756704" y="5197528"/>
              <a:ext cx="2282997" cy="58477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600" dirty="0" smtClean="0">
                  <a:solidFill>
                    <a:srgbClr val="A50021"/>
                  </a:solidFill>
                  <a:latin typeface="Segoe Script" pitchFamily="34" charset="0"/>
                </a:rPr>
                <a:t>combine &amp; reduce </a:t>
              </a:r>
            </a:p>
            <a:p>
              <a:pPr algn="ctr"/>
              <a:r>
                <a:rPr lang="en-US" sz="1600" dirty="0" smtClean="0">
                  <a:solidFill>
                    <a:srgbClr val="A50021"/>
                  </a:solidFill>
                  <a:latin typeface="Segoe Script" pitchFamily="34" charset="0"/>
                </a:rPr>
                <a:t>cardinality</a:t>
              </a:r>
              <a:endParaRPr lang="en-US" sz="1600" dirty="0">
                <a:solidFill>
                  <a:srgbClr val="A50021"/>
                </a:solidFill>
                <a:latin typeface="Segoe Script" pitchFamily="34" charset="0"/>
              </a:endParaRPr>
            </a:p>
          </p:txBody>
        </p:sp>
      </p:grpSp>
    </p:spTree>
    <p:extLst>
      <p:ext uri="{BB962C8B-B14F-4D97-AF65-F5344CB8AC3E}">
        <p14:creationId xmlns:p14="http://schemas.microsoft.com/office/powerpoint/2010/main" val="11042905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6928" y="969288"/>
            <a:ext cx="7831668" cy="5296040"/>
          </a:xfrm>
        </p:spPr>
        <p:txBody>
          <a:bodyPr>
            <a:normAutofit/>
          </a:bodyPr>
          <a:lstStyle/>
          <a:p>
            <a:pPr marL="0" indent="0">
              <a:buNone/>
            </a:pPr>
            <a:r>
              <a:rPr lang="en-US" dirty="0" smtClean="0"/>
              <a:t>Essentially</a:t>
            </a:r>
            <a:r>
              <a:rPr lang="en-US" dirty="0"/>
              <a:t>, it’s… </a:t>
            </a:r>
          </a:p>
          <a:p>
            <a:pPr marL="514350" indent="-514350">
              <a:buFont typeface="+mj-lt"/>
              <a:buAutoNum type="arabicPeriod"/>
            </a:pPr>
            <a:r>
              <a:rPr lang="en-US" sz="2400" dirty="0" smtClean="0"/>
              <a:t>Take </a:t>
            </a:r>
            <a:r>
              <a:rPr lang="en-US" sz="2400" dirty="0"/>
              <a:t>a large problem and divide it into sub-problems </a:t>
            </a:r>
            <a:endParaRPr lang="en-US" sz="2400" dirty="0" smtClean="0"/>
          </a:p>
          <a:p>
            <a:pPr marL="514350" indent="-514350">
              <a:buFont typeface="+mj-lt"/>
              <a:buAutoNum type="arabicPeriod"/>
            </a:pPr>
            <a:endParaRPr lang="en-US" sz="2500" dirty="0"/>
          </a:p>
          <a:p>
            <a:pPr marL="514350" indent="-514350">
              <a:buFont typeface="+mj-lt"/>
              <a:buAutoNum type="arabicPeriod"/>
            </a:pPr>
            <a:endParaRPr lang="en-US" sz="2500" dirty="0" smtClean="0"/>
          </a:p>
          <a:p>
            <a:pPr marL="0" indent="0">
              <a:buNone/>
            </a:pPr>
            <a:endParaRPr lang="en-US" sz="2500" dirty="0"/>
          </a:p>
          <a:p>
            <a:pPr marL="514350" indent="-514350">
              <a:buFont typeface="+mj-lt"/>
              <a:buAutoNum type="arabicPeriod" startAt="2"/>
            </a:pPr>
            <a:r>
              <a:rPr lang="en-US" sz="2500" dirty="0" smtClean="0"/>
              <a:t>Perform </a:t>
            </a:r>
            <a:r>
              <a:rPr lang="en-US" sz="2500" dirty="0"/>
              <a:t>the same function on all sub-problems </a:t>
            </a:r>
            <a:endParaRPr lang="en-US" sz="2500" dirty="0" smtClean="0"/>
          </a:p>
          <a:p>
            <a:pPr marL="514350" indent="-514350">
              <a:buFont typeface="+mj-lt"/>
              <a:buAutoNum type="arabicPeriod" startAt="2"/>
            </a:pPr>
            <a:endParaRPr lang="en-US" sz="2500" dirty="0"/>
          </a:p>
          <a:p>
            <a:pPr marL="0" indent="0">
              <a:buNone/>
            </a:pPr>
            <a:endParaRPr lang="en-US" sz="2500" dirty="0"/>
          </a:p>
          <a:p>
            <a:pPr marL="514350" indent="-514350">
              <a:buFont typeface="+mj-lt"/>
              <a:buAutoNum type="arabicPeriod" startAt="3"/>
            </a:pPr>
            <a:r>
              <a:rPr lang="en-US" sz="2500" dirty="0" smtClean="0"/>
              <a:t>Combine </a:t>
            </a:r>
            <a:r>
              <a:rPr lang="en-US" sz="2500" dirty="0"/>
              <a:t>the output from all sub-problems </a:t>
            </a:r>
          </a:p>
          <a:p>
            <a:endParaRPr lang="en-US" dirty="0" smtClean="0"/>
          </a:p>
          <a:p>
            <a:pPr marL="0" indent="0">
              <a:buNone/>
            </a:pPr>
            <a:endParaRPr lang="en-US" dirty="0"/>
          </a:p>
          <a:p>
            <a:endParaRPr lang="en-US" dirty="0"/>
          </a:p>
        </p:txBody>
      </p:sp>
      <p:sp>
        <p:nvSpPr>
          <p:cNvPr id="2" name="Title 1"/>
          <p:cNvSpPr>
            <a:spLocks noGrp="1"/>
          </p:cNvSpPr>
          <p:nvPr>
            <p:ph type="title"/>
          </p:nvPr>
        </p:nvSpPr>
        <p:spPr>
          <a:xfrm>
            <a:off x="190694" y="115272"/>
            <a:ext cx="8095861" cy="616634"/>
          </a:xfrm>
        </p:spPr>
        <p:txBody>
          <a:bodyPr/>
          <a:lstStyle/>
          <a:p>
            <a:r>
              <a:rPr lang="en-US" dirty="0" smtClean="0"/>
              <a:t>MapReduce </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18</a:t>
            </a:fld>
            <a:endParaRPr lang="en-US" dirty="0"/>
          </a:p>
        </p:txBody>
      </p:sp>
      <p:grpSp>
        <p:nvGrpSpPr>
          <p:cNvPr id="48" name="Group 47"/>
          <p:cNvGrpSpPr/>
          <p:nvPr/>
        </p:nvGrpSpPr>
        <p:grpSpPr>
          <a:xfrm>
            <a:off x="2103254" y="3710938"/>
            <a:ext cx="6725746" cy="796290"/>
            <a:chOff x="443807" y="3710938"/>
            <a:chExt cx="8385193" cy="796290"/>
          </a:xfrm>
        </p:grpSpPr>
        <p:grpSp>
          <p:nvGrpSpPr>
            <p:cNvPr id="18" name="Group 17"/>
            <p:cNvGrpSpPr/>
            <p:nvPr/>
          </p:nvGrpSpPr>
          <p:grpSpPr>
            <a:xfrm>
              <a:off x="443807" y="3724275"/>
              <a:ext cx="2204142" cy="765809"/>
              <a:chOff x="1653482" y="4000500"/>
              <a:chExt cx="2204142" cy="765809"/>
            </a:xfrm>
          </p:grpSpPr>
          <p:sp>
            <p:nvSpPr>
              <p:cNvPr id="16" name="Curved Up Arrow 15"/>
              <p:cNvSpPr/>
              <p:nvPr/>
            </p:nvSpPr>
            <p:spPr bwMode="auto">
              <a:xfrm flipH="1">
                <a:off x="2783680" y="4400549"/>
                <a:ext cx="603504" cy="365760"/>
              </a:xfrm>
              <a:prstGeom prst="curvedUp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 name="Oval 9"/>
              <p:cNvSpPr/>
              <p:nvPr/>
            </p:nvSpPr>
            <p:spPr bwMode="auto">
              <a:xfrm>
                <a:off x="2990849" y="4067175"/>
                <a:ext cx="866775" cy="409575"/>
              </a:xfrm>
              <a:prstGeom prst="ellipse">
                <a:avLst/>
              </a:prstGeom>
              <a:ln w="63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4" name="Curved Down Arrow 13"/>
              <p:cNvSpPr/>
              <p:nvPr/>
            </p:nvSpPr>
            <p:spPr bwMode="auto">
              <a:xfrm>
                <a:off x="2819400" y="4000500"/>
                <a:ext cx="604836" cy="361950"/>
              </a:xfrm>
              <a:prstGeom prst="curvedDown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7" name="TextBox 16"/>
              <p:cNvSpPr txBox="1"/>
              <p:nvPr/>
            </p:nvSpPr>
            <p:spPr>
              <a:xfrm>
                <a:off x="1653482" y="4200867"/>
                <a:ext cx="1146468"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err="1" smtClean="0">
                    <a:solidFill>
                      <a:srgbClr val="A50021"/>
                    </a:solidFill>
                    <a:latin typeface="Segoe Script" pitchFamily="34" charset="0"/>
                  </a:rPr>
                  <a:t>DoWork</a:t>
                </a:r>
                <a:r>
                  <a:rPr lang="en-US" sz="1500" dirty="0" smtClean="0">
                    <a:solidFill>
                      <a:srgbClr val="A50021"/>
                    </a:solidFill>
                    <a:latin typeface="Segoe Script" pitchFamily="34" charset="0"/>
                  </a:rPr>
                  <a:t>()</a:t>
                </a:r>
                <a:endParaRPr lang="en-US" sz="1500" dirty="0">
                  <a:solidFill>
                    <a:srgbClr val="A50021"/>
                  </a:solidFill>
                  <a:latin typeface="Segoe Script" pitchFamily="34" charset="0"/>
                </a:endParaRPr>
              </a:p>
            </p:txBody>
          </p:sp>
        </p:grpSp>
        <p:grpSp>
          <p:nvGrpSpPr>
            <p:cNvPr id="19" name="Group 18"/>
            <p:cNvGrpSpPr/>
            <p:nvPr/>
          </p:nvGrpSpPr>
          <p:grpSpPr>
            <a:xfrm>
              <a:off x="2990850" y="3741419"/>
              <a:ext cx="2204142" cy="765809"/>
              <a:chOff x="1653482" y="4000500"/>
              <a:chExt cx="2204142" cy="765809"/>
            </a:xfrm>
          </p:grpSpPr>
          <p:sp>
            <p:nvSpPr>
              <p:cNvPr id="20" name="Curved Up Arrow 19"/>
              <p:cNvSpPr/>
              <p:nvPr/>
            </p:nvSpPr>
            <p:spPr bwMode="auto">
              <a:xfrm flipH="1">
                <a:off x="2783680" y="4400549"/>
                <a:ext cx="603504" cy="365760"/>
              </a:xfrm>
              <a:prstGeom prst="curvedUp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Oval 20"/>
              <p:cNvSpPr/>
              <p:nvPr/>
            </p:nvSpPr>
            <p:spPr bwMode="auto">
              <a:xfrm>
                <a:off x="2990849" y="4067175"/>
                <a:ext cx="866775" cy="409575"/>
              </a:xfrm>
              <a:prstGeom prst="ellipse">
                <a:avLst/>
              </a:prstGeom>
              <a:ln w="63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2" name="Curved Down Arrow 21"/>
              <p:cNvSpPr/>
              <p:nvPr/>
            </p:nvSpPr>
            <p:spPr bwMode="auto">
              <a:xfrm>
                <a:off x="2819400" y="4000500"/>
                <a:ext cx="604836" cy="361950"/>
              </a:xfrm>
              <a:prstGeom prst="curvedDown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3" name="TextBox 22"/>
              <p:cNvSpPr txBox="1"/>
              <p:nvPr/>
            </p:nvSpPr>
            <p:spPr>
              <a:xfrm>
                <a:off x="1653482" y="4200867"/>
                <a:ext cx="1146468"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err="1" smtClean="0">
                    <a:solidFill>
                      <a:srgbClr val="A50021"/>
                    </a:solidFill>
                    <a:latin typeface="Segoe Script" pitchFamily="34" charset="0"/>
                  </a:rPr>
                  <a:t>DoWork</a:t>
                </a:r>
                <a:r>
                  <a:rPr lang="en-US" sz="1500" dirty="0" smtClean="0">
                    <a:solidFill>
                      <a:srgbClr val="A50021"/>
                    </a:solidFill>
                    <a:latin typeface="Segoe Script" pitchFamily="34" charset="0"/>
                  </a:rPr>
                  <a:t>()</a:t>
                </a:r>
                <a:endParaRPr lang="en-US" sz="1500" dirty="0">
                  <a:solidFill>
                    <a:srgbClr val="A50021"/>
                  </a:solidFill>
                  <a:latin typeface="Segoe Script" pitchFamily="34" charset="0"/>
                </a:endParaRPr>
              </a:p>
            </p:txBody>
          </p:sp>
        </p:grpSp>
        <p:grpSp>
          <p:nvGrpSpPr>
            <p:cNvPr id="24" name="Group 23"/>
            <p:cNvGrpSpPr/>
            <p:nvPr/>
          </p:nvGrpSpPr>
          <p:grpSpPr>
            <a:xfrm>
              <a:off x="5774978" y="3710938"/>
              <a:ext cx="2204142" cy="765809"/>
              <a:chOff x="1653482" y="4000500"/>
              <a:chExt cx="2204142" cy="765809"/>
            </a:xfrm>
          </p:grpSpPr>
          <p:sp>
            <p:nvSpPr>
              <p:cNvPr id="25" name="Curved Up Arrow 24"/>
              <p:cNvSpPr/>
              <p:nvPr/>
            </p:nvSpPr>
            <p:spPr bwMode="auto">
              <a:xfrm flipH="1">
                <a:off x="2783680" y="4400549"/>
                <a:ext cx="603504" cy="365760"/>
              </a:xfrm>
              <a:prstGeom prst="curvedUp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Oval 25"/>
              <p:cNvSpPr/>
              <p:nvPr/>
            </p:nvSpPr>
            <p:spPr bwMode="auto">
              <a:xfrm>
                <a:off x="2990849" y="4067175"/>
                <a:ext cx="866775" cy="409575"/>
              </a:xfrm>
              <a:prstGeom prst="ellipse">
                <a:avLst/>
              </a:prstGeom>
              <a:ln w="63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Curved Down Arrow 26"/>
              <p:cNvSpPr/>
              <p:nvPr/>
            </p:nvSpPr>
            <p:spPr bwMode="auto">
              <a:xfrm>
                <a:off x="2819400" y="4000500"/>
                <a:ext cx="604836" cy="361950"/>
              </a:xfrm>
              <a:prstGeom prst="curvedDownArrow">
                <a:avLst/>
              </a:prstGeom>
              <a:solidFill>
                <a:srgbClr val="FFC000"/>
              </a:solidFill>
              <a:ln w="9525" cap="flat" cmpd="sng" algn="ctr">
                <a:solidFill>
                  <a:srgbClr val="01020B"/>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8" name="TextBox 27"/>
              <p:cNvSpPr txBox="1"/>
              <p:nvPr/>
            </p:nvSpPr>
            <p:spPr>
              <a:xfrm>
                <a:off x="1653482" y="4200867"/>
                <a:ext cx="1146468"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err="1" smtClean="0">
                    <a:solidFill>
                      <a:srgbClr val="A50021"/>
                    </a:solidFill>
                    <a:latin typeface="Segoe Script" pitchFamily="34" charset="0"/>
                  </a:rPr>
                  <a:t>DoWork</a:t>
                </a:r>
                <a:r>
                  <a:rPr lang="en-US" sz="1500" dirty="0" smtClean="0">
                    <a:solidFill>
                      <a:srgbClr val="A50021"/>
                    </a:solidFill>
                    <a:latin typeface="Segoe Script" pitchFamily="34" charset="0"/>
                  </a:rPr>
                  <a:t>()</a:t>
                </a:r>
                <a:endParaRPr lang="en-US" sz="1500" dirty="0">
                  <a:solidFill>
                    <a:srgbClr val="A50021"/>
                  </a:solidFill>
                  <a:latin typeface="Segoe Script" pitchFamily="34" charset="0"/>
                </a:endParaRPr>
              </a:p>
            </p:txBody>
          </p:sp>
        </p:grpSp>
        <p:sp>
          <p:nvSpPr>
            <p:cNvPr id="29" name="TextBox 28"/>
            <p:cNvSpPr txBox="1"/>
            <p:nvPr/>
          </p:nvSpPr>
          <p:spPr>
            <a:xfrm>
              <a:off x="8439150" y="3755365"/>
              <a:ext cx="389850" cy="338554"/>
            </a:xfrm>
            <a:prstGeom prst="rect">
              <a:avLst/>
            </a:prstGeom>
            <a:noFill/>
          </p:spPr>
          <p:txBody>
            <a:bodyPr wrap="none" rtlCol="0">
              <a:spAutoFit/>
            </a:bodyPr>
            <a:lstStyle/>
            <a:p>
              <a:r>
                <a:rPr lang="en-US" sz="1600" dirty="0" smtClean="0">
                  <a:solidFill>
                    <a:srgbClr val="01020B"/>
                  </a:solidFill>
                  <a:latin typeface="+mj-lt"/>
                </a:rPr>
                <a:t>…</a:t>
              </a:r>
            </a:p>
          </p:txBody>
        </p:sp>
      </p:grpSp>
      <p:grpSp>
        <p:nvGrpSpPr>
          <p:cNvPr id="49" name="Group 48"/>
          <p:cNvGrpSpPr/>
          <p:nvPr/>
        </p:nvGrpSpPr>
        <p:grpSpPr>
          <a:xfrm>
            <a:off x="3493853" y="4476747"/>
            <a:ext cx="4034086" cy="978960"/>
            <a:chOff x="3164557" y="4446606"/>
            <a:chExt cx="4358254" cy="1008095"/>
          </a:xfrm>
        </p:grpSpPr>
        <p:cxnSp>
          <p:nvCxnSpPr>
            <p:cNvPr id="34" name="Straight Connector 33"/>
            <p:cNvCxnSpPr>
              <a:endCxn id="30" idx="0"/>
            </p:cNvCxnSpPr>
            <p:nvPr/>
          </p:nvCxnSpPr>
          <p:spPr bwMode="auto">
            <a:xfrm>
              <a:off x="3164557" y="4446608"/>
              <a:ext cx="352686" cy="998287"/>
            </a:xfrm>
            <a:prstGeom prst="line">
              <a:avLst/>
            </a:prstGeom>
            <a:solidFill>
              <a:schemeClr val="accent1"/>
            </a:solidFill>
            <a:ln w="12700" cap="flat" cmpd="sng" algn="ctr">
              <a:solidFill>
                <a:srgbClr val="01020B"/>
              </a:solidFill>
              <a:prstDash val="dash"/>
              <a:round/>
              <a:headEnd type="none" w="med" len="med"/>
              <a:tailEnd type="triangle" w="med" len="med"/>
            </a:ln>
            <a:effectLst/>
          </p:spPr>
        </p:cxnSp>
        <p:cxnSp>
          <p:nvCxnSpPr>
            <p:cNvPr id="35" name="Straight Connector 34"/>
            <p:cNvCxnSpPr>
              <a:endCxn id="31" idx="0"/>
            </p:cNvCxnSpPr>
            <p:nvPr/>
          </p:nvCxnSpPr>
          <p:spPr bwMode="auto">
            <a:xfrm flipH="1">
              <a:off x="4638897" y="4446606"/>
              <a:ext cx="293276" cy="1008095"/>
            </a:xfrm>
            <a:prstGeom prst="line">
              <a:avLst/>
            </a:prstGeom>
            <a:solidFill>
              <a:schemeClr val="accent1"/>
            </a:solidFill>
            <a:ln w="12700" cap="flat" cmpd="sng" algn="ctr">
              <a:solidFill>
                <a:srgbClr val="01020B"/>
              </a:solidFill>
              <a:prstDash val="dash"/>
              <a:round/>
              <a:headEnd type="none" w="med" len="med"/>
              <a:tailEnd type="triangle" w="med" len="med"/>
            </a:ln>
            <a:effectLst/>
          </p:spPr>
        </p:cxnSp>
        <p:cxnSp>
          <p:nvCxnSpPr>
            <p:cNvPr id="38" name="Straight Connector 37"/>
            <p:cNvCxnSpPr>
              <a:endCxn id="32" idx="0"/>
            </p:cNvCxnSpPr>
            <p:nvPr/>
          </p:nvCxnSpPr>
          <p:spPr bwMode="auto">
            <a:xfrm flipH="1">
              <a:off x="5719389" y="4544694"/>
              <a:ext cx="1803422" cy="900199"/>
            </a:xfrm>
            <a:prstGeom prst="line">
              <a:avLst/>
            </a:prstGeom>
            <a:solidFill>
              <a:schemeClr val="accent1"/>
            </a:solidFill>
            <a:ln w="12700" cap="flat" cmpd="sng" algn="ctr">
              <a:solidFill>
                <a:srgbClr val="01020B"/>
              </a:solidFill>
              <a:prstDash val="dash"/>
              <a:round/>
              <a:headEnd type="none" w="med" len="med"/>
              <a:tailEnd type="triangle" w="med" len="med"/>
            </a:ln>
            <a:effectLst/>
          </p:spPr>
        </p:cxnSp>
      </p:grpSp>
      <p:grpSp>
        <p:nvGrpSpPr>
          <p:cNvPr id="47" name="Group 46"/>
          <p:cNvGrpSpPr/>
          <p:nvPr/>
        </p:nvGrpSpPr>
        <p:grpSpPr>
          <a:xfrm>
            <a:off x="2103254" y="2085975"/>
            <a:ext cx="6606346" cy="609600"/>
            <a:chOff x="1238250" y="2085975"/>
            <a:chExt cx="7471350" cy="609600"/>
          </a:xfrm>
        </p:grpSpPr>
        <p:sp>
          <p:nvSpPr>
            <p:cNvPr id="5" name="Oval 4"/>
            <p:cNvSpPr/>
            <p:nvPr/>
          </p:nvSpPr>
          <p:spPr bwMode="auto">
            <a:xfrm>
              <a:off x="1238250" y="2085975"/>
              <a:ext cx="2352675" cy="609600"/>
            </a:xfrm>
            <a:prstGeom prst="ellipse">
              <a:avLst/>
            </a:prstGeom>
            <a:ln w="190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 name="Right Arrow 5"/>
            <p:cNvSpPr/>
            <p:nvPr/>
          </p:nvSpPr>
          <p:spPr bwMode="auto">
            <a:xfrm>
              <a:off x="4076700" y="2276475"/>
              <a:ext cx="704850" cy="285750"/>
            </a:xfrm>
            <a:prstGeom prst="rightArrow">
              <a:avLst/>
            </a:prstGeom>
            <a:solidFill>
              <a:srgbClr val="A50021"/>
            </a:solidFill>
            <a:ln w="63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 name="Oval 6"/>
            <p:cNvSpPr/>
            <p:nvPr/>
          </p:nvSpPr>
          <p:spPr bwMode="auto">
            <a:xfrm>
              <a:off x="5191124" y="2152650"/>
              <a:ext cx="866775" cy="409575"/>
            </a:xfrm>
            <a:prstGeom prst="ellipse">
              <a:avLst/>
            </a:prstGeom>
            <a:ln w="190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 name="Oval 7"/>
            <p:cNvSpPr/>
            <p:nvPr/>
          </p:nvSpPr>
          <p:spPr bwMode="auto">
            <a:xfrm>
              <a:off x="6229349" y="2162175"/>
              <a:ext cx="866775" cy="409575"/>
            </a:xfrm>
            <a:prstGeom prst="ellipse">
              <a:avLst/>
            </a:prstGeom>
            <a:ln w="190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 name="Oval 8"/>
            <p:cNvSpPr/>
            <p:nvPr/>
          </p:nvSpPr>
          <p:spPr bwMode="auto">
            <a:xfrm>
              <a:off x="7229474" y="2152650"/>
              <a:ext cx="866775" cy="409575"/>
            </a:xfrm>
            <a:prstGeom prst="ellipse">
              <a:avLst/>
            </a:prstGeom>
            <a:ln w="190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1" name="TextBox 40"/>
            <p:cNvSpPr txBox="1"/>
            <p:nvPr/>
          </p:nvSpPr>
          <p:spPr>
            <a:xfrm>
              <a:off x="8319750" y="2159585"/>
              <a:ext cx="389850" cy="338554"/>
            </a:xfrm>
            <a:prstGeom prst="rect">
              <a:avLst/>
            </a:prstGeom>
            <a:noFill/>
          </p:spPr>
          <p:txBody>
            <a:bodyPr wrap="none" rtlCol="0">
              <a:spAutoFit/>
            </a:bodyPr>
            <a:lstStyle/>
            <a:p>
              <a:r>
                <a:rPr lang="en-US" sz="1600" dirty="0" smtClean="0">
                  <a:solidFill>
                    <a:srgbClr val="01020B"/>
                  </a:solidFill>
                  <a:latin typeface="+mj-lt"/>
                </a:rPr>
                <a:t>…</a:t>
              </a:r>
            </a:p>
          </p:txBody>
        </p:sp>
      </p:grpSp>
      <p:grpSp>
        <p:nvGrpSpPr>
          <p:cNvPr id="50" name="Group 49"/>
          <p:cNvGrpSpPr/>
          <p:nvPr/>
        </p:nvGrpSpPr>
        <p:grpSpPr>
          <a:xfrm>
            <a:off x="3009784" y="5284257"/>
            <a:ext cx="3786408" cy="1333498"/>
            <a:chOff x="2661341" y="5300662"/>
            <a:chExt cx="3786408" cy="1333498"/>
          </a:xfrm>
        </p:grpSpPr>
        <p:sp>
          <p:nvSpPr>
            <p:cNvPr id="30" name="Oval 29"/>
            <p:cNvSpPr/>
            <p:nvPr/>
          </p:nvSpPr>
          <p:spPr bwMode="auto">
            <a:xfrm>
              <a:off x="3200400" y="5462587"/>
              <a:ext cx="542925" cy="295275"/>
            </a:xfrm>
            <a:prstGeom prst="ellipse">
              <a:avLst/>
            </a:prstGeom>
            <a:solidFill>
              <a:srgbClr val="FFC000"/>
            </a:solidFill>
            <a:ln w="19050" cap="flat" cmpd="sng" algn="ctr">
              <a:solidFill>
                <a:schemeClr val="bg1">
                  <a:lumMod val="65000"/>
                </a:schemeClr>
              </a:solidFill>
              <a:prstDash val="solid"/>
              <a:round/>
              <a:headEnd type="none" w="med" len="med"/>
              <a:tailEnd type="none" w="med" len="med"/>
            </a:ln>
            <a:effectLst>
              <a:innerShdw blurRad="114300">
                <a:prstClr val="black"/>
              </a:innerShdw>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1" name="Oval 30"/>
            <p:cNvSpPr/>
            <p:nvPr/>
          </p:nvSpPr>
          <p:spPr bwMode="auto">
            <a:xfrm>
              <a:off x="4238625" y="5472112"/>
              <a:ext cx="542925" cy="295275"/>
            </a:xfrm>
            <a:prstGeom prst="ellipse">
              <a:avLst/>
            </a:prstGeom>
            <a:solidFill>
              <a:srgbClr val="FFC000"/>
            </a:solidFill>
            <a:ln w="19050" cap="flat" cmpd="sng" algn="ctr">
              <a:solidFill>
                <a:schemeClr val="bg1">
                  <a:lumMod val="65000"/>
                </a:schemeClr>
              </a:solidFill>
              <a:prstDash val="solid"/>
              <a:round/>
              <a:headEnd type="none" w="med" len="med"/>
              <a:tailEnd type="none" w="med" len="med"/>
            </a:ln>
            <a:effectLst>
              <a:innerShdw blurRad="114300">
                <a:prstClr val="black"/>
              </a:innerShdw>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2" name="Oval 31"/>
            <p:cNvSpPr/>
            <p:nvPr/>
          </p:nvSpPr>
          <p:spPr bwMode="auto">
            <a:xfrm>
              <a:off x="5238750" y="5462587"/>
              <a:ext cx="542925" cy="295275"/>
            </a:xfrm>
            <a:prstGeom prst="ellipse">
              <a:avLst/>
            </a:prstGeom>
            <a:solidFill>
              <a:srgbClr val="FFC000"/>
            </a:solidFill>
            <a:ln w="19050" cap="flat" cmpd="sng" algn="ctr">
              <a:solidFill>
                <a:schemeClr val="bg1">
                  <a:lumMod val="65000"/>
                </a:schemeClr>
              </a:solidFill>
              <a:prstDash val="solid"/>
              <a:round/>
              <a:headEnd type="none" w="med" len="med"/>
              <a:tailEnd type="none" w="med" len="med"/>
            </a:ln>
            <a:effectLst>
              <a:innerShdw blurRad="114300">
                <a:prstClr val="black"/>
              </a:innerShdw>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2" name="TextBox 41"/>
            <p:cNvSpPr txBox="1"/>
            <p:nvPr/>
          </p:nvSpPr>
          <p:spPr>
            <a:xfrm>
              <a:off x="6057899" y="5419308"/>
              <a:ext cx="389850" cy="338554"/>
            </a:xfrm>
            <a:prstGeom prst="rect">
              <a:avLst/>
            </a:prstGeom>
            <a:noFill/>
          </p:spPr>
          <p:txBody>
            <a:bodyPr wrap="none" rtlCol="0">
              <a:spAutoFit/>
            </a:bodyPr>
            <a:lstStyle/>
            <a:p>
              <a:r>
                <a:rPr lang="en-US" sz="1600" dirty="0" smtClean="0">
                  <a:solidFill>
                    <a:srgbClr val="01020B"/>
                  </a:solidFill>
                  <a:latin typeface="+mj-lt"/>
                </a:rPr>
                <a:t>…</a:t>
              </a:r>
            </a:p>
          </p:txBody>
        </p:sp>
        <p:sp>
          <p:nvSpPr>
            <p:cNvPr id="44" name="Shape 43"/>
            <p:cNvSpPr/>
            <p:nvPr/>
          </p:nvSpPr>
          <p:spPr>
            <a:xfrm>
              <a:off x="2661341" y="5300662"/>
              <a:ext cx="3657599" cy="747714"/>
            </a:xfrm>
            <a:prstGeom prst="funnel">
              <a:avLst/>
            </a:prstGeom>
          </p:spPr>
          <p:style>
            <a:lnRef idx="1">
              <a:schemeClr val="accent1">
                <a:hueOff val="0"/>
                <a:satOff val="0"/>
                <a:lumOff val="0"/>
                <a:alphaOff val="0"/>
              </a:schemeClr>
            </a:lnRef>
            <a:fillRef idx="1">
              <a:schemeClr val="lt1">
                <a:alpha val="40000"/>
                <a:hueOff val="0"/>
                <a:satOff val="0"/>
                <a:lumOff val="0"/>
                <a:alphaOff val="0"/>
              </a:schemeClr>
            </a:fillRef>
            <a:effectRef idx="0">
              <a:schemeClr val="lt1">
                <a:alpha val="40000"/>
                <a:hueOff val="0"/>
                <a:satOff val="0"/>
                <a:lumOff val="0"/>
                <a:alphaOff val="0"/>
              </a:schemeClr>
            </a:effectRef>
            <a:fontRef idx="minor">
              <a:schemeClr val="dk1">
                <a:hueOff val="0"/>
                <a:satOff val="0"/>
                <a:lumOff val="0"/>
                <a:alphaOff val="0"/>
              </a:schemeClr>
            </a:fontRef>
          </p:style>
        </p:sp>
        <p:sp>
          <p:nvSpPr>
            <p:cNvPr id="45" name="Oval 44"/>
            <p:cNvSpPr/>
            <p:nvPr/>
          </p:nvSpPr>
          <p:spPr bwMode="auto">
            <a:xfrm>
              <a:off x="3762374" y="6338885"/>
              <a:ext cx="1447801" cy="295275"/>
            </a:xfrm>
            <a:prstGeom prst="ellipse">
              <a:avLst/>
            </a:prstGeom>
            <a:solidFill>
              <a:srgbClr val="FFC000"/>
            </a:solidFill>
            <a:ln w="19050" cap="flat" cmpd="sng" algn="ctr">
              <a:solidFill>
                <a:schemeClr val="bg1">
                  <a:lumMod val="65000"/>
                </a:schemeClr>
              </a:solidFill>
              <a:prstDash val="solid"/>
              <a:round/>
              <a:headEnd type="none" w="med" len="med"/>
              <a:tailEnd type="none" w="med" len="med"/>
            </a:ln>
            <a:effectLst>
              <a:innerShdw blurRad="114300">
                <a:prstClr val="black"/>
              </a:innerShdw>
            </a:effectLst>
            <a:scene3d>
              <a:camera prst="orthographicFront"/>
              <a:lightRig rig="threePt" dir="t"/>
            </a:scene3d>
            <a:sp3d>
              <a:bevelT/>
            </a:sp3d>
          </p:spPr>
          <p:style>
            <a:lnRef idx="0">
              <a:scrgbClr r="0" g="0" b="0"/>
            </a:lnRef>
            <a:fillRef idx="1003">
              <a:schemeClr val="dk2"/>
            </a:fillRef>
            <a:effectRef idx="0">
              <a:scrgbClr r="0" g="0" b="0"/>
            </a:effectRef>
            <a:fontRef idx="major"/>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Output</a:t>
              </a:r>
              <a:endParaRPr kumimoji="0" lang="en-US" sz="1600" i="0" u="none" strike="noStrike" cap="none" normalizeH="0" baseline="0" dirty="0">
                <a:ln>
                  <a:noFill/>
                </a:ln>
                <a:solidFill>
                  <a:srgbClr val="01020B"/>
                </a:solidFill>
                <a:effectLst/>
                <a:latin typeface="+mj-lt"/>
              </a:endParaRPr>
            </a:p>
          </p:txBody>
        </p:sp>
        <p:sp>
          <p:nvSpPr>
            <p:cNvPr id="46" name="Right Arrow 45"/>
            <p:cNvSpPr/>
            <p:nvPr/>
          </p:nvSpPr>
          <p:spPr bwMode="auto">
            <a:xfrm rot="5400000">
              <a:off x="4294879" y="5962645"/>
              <a:ext cx="352425" cy="285750"/>
            </a:xfrm>
            <a:prstGeom prst="rightArrow">
              <a:avLst/>
            </a:prstGeom>
            <a:solidFill>
              <a:srgbClr val="A50021"/>
            </a:solidFill>
            <a:ln w="6350" cap="flat" cmpd="sng" algn="ctr">
              <a:solidFill>
                <a:schemeClr val="bg1">
                  <a:lumMod val="65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43" name="Group 42"/>
          <p:cNvGrpSpPr/>
          <p:nvPr/>
        </p:nvGrpSpPr>
        <p:grpSpPr>
          <a:xfrm>
            <a:off x="228602" y="1553526"/>
            <a:ext cx="1096720" cy="2642658"/>
            <a:chOff x="228602" y="1553526"/>
            <a:chExt cx="1096720" cy="2642658"/>
          </a:xfrm>
        </p:grpSpPr>
        <p:sp>
          <p:nvSpPr>
            <p:cNvPr id="37" name="TextBox 36"/>
            <p:cNvSpPr txBox="1"/>
            <p:nvPr/>
          </p:nvSpPr>
          <p:spPr>
            <a:xfrm rot="16200000">
              <a:off x="-114010" y="2582468"/>
              <a:ext cx="1270000" cy="584775"/>
            </a:xfrm>
            <a:prstGeom prst="rect">
              <a:avLst/>
            </a:prstGeom>
            <a:noFill/>
          </p:spPr>
          <p:txBody>
            <a:bodyPr wrap="square" rtlCol="0">
              <a:spAutoFit/>
            </a:bodyPr>
            <a:lstStyle/>
            <a:p>
              <a:r>
                <a:rPr lang="en-US" sz="3200" dirty="0" smtClean="0">
                  <a:solidFill>
                    <a:srgbClr val="01020B"/>
                  </a:solidFill>
                  <a:latin typeface="+mj-lt"/>
                </a:rPr>
                <a:t>MAP</a:t>
              </a:r>
            </a:p>
          </p:txBody>
        </p:sp>
        <p:sp>
          <p:nvSpPr>
            <p:cNvPr id="39" name="Left Brace 38"/>
            <p:cNvSpPr/>
            <p:nvPr/>
          </p:nvSpPr>
          <p:spPr bwMode="auto">
            <a:xfrm>
              <a:off x="813378" y="1553526"/>
              <a:ext cx="511944" cy="2642658"/>
            </a:xfrm>
            <a:prstGeom prst="leftBrace">
              <a:avLst/>
            </a:prstGeom>
            <a:no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grpSp>
        <p:nvGrpSpPr>
          <p:cNvPr id="53" name="Group 52"/>
          <p:cNvGrpSpPr/>
          <p:nvPr/>
        </p:nvGrpSpPr>
        <p:grpSpPr>
          <a:xfrm>
            <a:off x="228602" y="4663942"/>
            <a:ext cx="1096720" cy="1953814"/>
            <a:chOff x="228602" y="4663942"/>
            <a:chExt cx="1096720" cy="1953814"/>
          </a:xfrm>
        </p:grpSpPr>
        <p:sp>
          <p:nvSpPr>
            <p:cNvPr id="51" name="TextBox 50"/>
            <p:cNvSpPr txBox="1"/>
            <p:nvPr/>
          </p:nvSpPr>
          <p:spPr>
            <a:xfrm rot="16200000">
              <a:off x="-455917" y="5348461"/>
              <a:ext cx="1953814" cy="584775"/>
            </a:xfrm>
            <a:prstGeom prst="rect">
              <a:avLst/>
            </a:prstGeom>
            <a:noFill/>
          </p:spPr>
          <p:txBody>
            <a:bodyPr wrap="square" rtlCol="0">
              <a:spAutoFit/>
            </a:bodyPr>
            <a:lstStyle/>
            <a:p>
              <a:r>
                <a:rPr lang="en-US" sz="3200" dirty="0" smtClean="0">
                  <a:solidFill>
                    <a:srgbClr val="01020B"/>
                  </a:solidFill>
                  <a:latin typeface="+mj-lt"/>
                </a:rPr>
                <a:t>REDUCE</a:t>
              </a:r>
            </a:p>
          </p:txBody>
        </p:sp>
        <p:sp>
          <p:nvSpPr>
            <p:cNvPr id="52" name="Left Brace 51"/>
            <p:cNvSpPr/>
            <p:nvPr/>
          </p:nvSpPr>
          <p:spPr bwMode="auto">
            <a:xfrm>
              <a:off x="813378" y="4767194"/>
              <a:ext cx="511944" cy="1747308"/>
            </a:xfrm>
            <a:prstGeom prst="leftBrace">
              <a:avLst/>
            </a:prstGeom>
            <a:no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spTree>
    <p:extLst>
      <p:ext uri="{BB962C8B-B14F-4D97-AF65-F5344CB8AC3E}">
        <p14:creationId xmlns:p14="http://schemas.microsoft.com/office/powerpoint/2010/main" val="20809352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Visualized (in More Detail)</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latin typeface="+mj-lt"/>
              </a:rPr>
              <a:pPr/>
              <a:t>19</a:t>
            </a:fld>
            <a:endParaRPr lang="en-US" dirty="0">
              <a:latin typeface="+mj-lt"/>
            </a:endParaRPr>
          </a:p>
        </p:txBody>
      </p:sp>
      <p:sp>
        <p:nvSpPr>
          <p:cNvPr id="7" name="Right Arrow 6"/>
          <p:cNvSpPr/>
          <p:nvPr/>
        </p:nvSpPr>
        <p:spPr bwMode="auto">
          <a:xfrm>
            <a:off x="3161503" y="1381326"/>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 name="TextBox 10"/>
          <p:cNvSpPr txBox="1"/>
          <p:nvPr/>
        </p:nvSpPr>
        <p:spPr>
          <a:xfrm>
            <a:off x="3424145" y="1147858"/>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20" name="Right Arrow 19"/>
          <p:cNvSpPr/>
          <p:nvPr/>
        </p:nvSpPr>
        <p:spPr bwMode="auto">
          <a:xfrm>
            <a:off x="3161503" y="2856633"/>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TextBox 20"/>
          <p:cNvSpPr txBox="1"/>
          <p:nvPr/>
        </p:nvSpPr>
        <p:spPr>
          <a:xfrm>
            <a:off x="3424145" y="2623165"/>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26" name="Right Arrow 25"/>
          <p:cNvSpPr/>
          <p:nvPr/>
        </p:nvSpPr>
        <p:spPr bwMode="auto">
          <a:xfrm>
            <a:off x="3161503" y="4331940"/>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TextBox 26"/>
          <p:cNvSpPr txBox="1"/>
          <p:nvPr/>
        </p:nvSpPr>
        <p:spPr>
          <a:xfrm>
            <a:off x="3424145" y="4098472"/>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32" name="Right Arrow 31"/>
          <p:cNvSpPr/>
          <p:nvPr/>
        </p:nvSpPr>
        <p:spPr bwMode="auto">
          <a:xfrm>
            <a:off x="3161503" y="5807246"/>
            <a:ext cx="291830" cy="274320"/>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TextBox 32"/>
          <p:cNvSpPr txBox="1"/>
          <p:nvPr/>
        </p:nvSpPr>
        <p:spPr>
          <a:xfrm>
            <a:off x="3424145" y="5573778"/>
            <a:ext cx="1379288" cy="95410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&gt;</a:t>
            </a:r>
          </a:p>
          <a:p>
            <a:r>
              <a:rPr lang="en-US" sz="1400" b="0" dirty="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&gt;</a:t>
            </a:r>
            <a:endParaRPr lang="en-US" sz="1400" b="0" dirty="0">
              <a:solidFill>
                <a:srgbClr val="01020B"/>
              </a:solidFill>
              <a:latin typeface="+mj-lt"/>
            </a:endParaRPr>
          </a:p>
          <a:p>
            <a:r>
              <a:rPr lang="en-US" sz="1400" b="0" dirty="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&gt;</a:t>
            </a:r>
          </a:p>
          <a:p>
            <a:r>
              <a:rPr lang="en-US" sz="1400" b="0" dirty="0" smtClean="0">
                <a:solidFill>
                  <a:srgbClr val="01020B"/>
                </a:solidFill>
                <a:latin typeface="+mj-lt"/>
              </a:rPr>
              <a:t>…</a:t>
            </a:r>
            <a:endParaRPr lang="en-US" sz="1400" b="0" dirty="0">
              <a:solidFill>
                <a:srgbClr val="01020B"/>
              </a:solidFill>
              <a:latin typeface="+mj-lt"/>
            </a:endParaRPr>
          </a:p>
        </p:txBody>
      </p:sp>
      <p:sp>
        <p:nvSpPr>
          <p:cNvPr id="48" name="Rectangle 47"/>
          <p:cNvSpPr/>
          <p:nvPr/>
        </p:nvSpPr>
        <p:spPr bwMode="auto">
          <a:xfrm>
            <a:off x="8015591" y="3638161"/>
            <a:ext cx="920889" cy="408562"/>
          </a:xfrm>
          <a:prstGeom prst="rect">
            <a:avLst/>
          </a:prstGeom>
          <a:solidFill>
            <a:srgbClr val="FF9900"/>
          </a:solidFill>
          <a:ln w="12700" cap="flat" cmpd="sng" algn="ctr">
            <a:solidFill>
              <a:schemeClr val="bg1">
                <a:lumMod val="6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Output</a:t>
            </a:r>
            <a:endParaRPr kumimoji="0" lang="en-US" sz="18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grpSp>
        <p:nvGrpSpPr>
          <p:cNvPr id="47" name="Group 46"/>
          <p:cNvGrpSpPr/>
          <p:nvPr/>
        </p:nvGrpSpPr>
        <p:grpSpPr>
          <a:xfrm>
            <a:off x="5693333" y="1851041"/>
            <a:ext cx="3125727" cy="732799"/>
            <a:chOff x="5810069" y="1851041"/>
            <a:chExt cx="3125727" cy="732799"/>
          </a:xfrm>
        </p:grpSpPr>
        <p:sp>
          <p:nvSpPr>
            <p:cNvPr id="49" name="Rounded Rectangle 48"/>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0" name="TextBox 49"/>
            <p:cNvSpPr txBox="1"/>
            <p:nvPr/>
          </p:nvSpPr>
          <p:spPr>
            <a:xfrm>
              <a:off x="5810069" y="1851041"/>
              <a:ext cx="3125727"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FF0000"/>
                  </a:solidFill>
                  <a:latin typeface="+mj-lt"/>
                </a:rPr>
                <a:t>key</a:t>
              </a:r>
              <a:r>
                <a:rPr lang="en-US" sz="1400" b="0" baseline="-25000" dirty="0" err="1" smtClean="0">
                  <a:solidFill>
                    <a:srgbClr val="FF0000"/>
                  </a:solidFill>
                  <a:latin typeface="+mj-lt"/>
                </a:rPr>
                <a:t>A</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grpSp>
        <p:nvGrpSpPr>
          <p:cNvPr id="52" name="Group 51"/>
          <p:cNvGrpSpPr/>
          <p:nvPr/>
        </p:nvGrpSpPr>
        <p:grpSpPr>
          <a:xfrm>
            <a:off x="5693332" y="3313924"/>
            <a:ext cx="3132974" cy="732799"/>
            <a:chOff x="5810069" y="1851041"/>
            <a:chExt cx="3132974" cy="732799"/>
          </a:xfrm>
        </p:grpSpPr>
        <p:sp>
          <p:nvSpPr>
            <p:cNvPr id="53" name="Rounded Rectangle 52"/>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4" name="TextBox 53"/>
            <p:cNvSpPr txBox="1"/>
            <p:nvPr/>
          </p:nvSpPr>
          <p:spPr>
            <a:xfrm>
              <a:off x="5810069" y="1851041"/>
              <a:ext cx="313297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chemeClr val="tx2"/>
                  </a:solidFill>
                  <a:latin typeface="+mj-lt"/>
                </a:rPr>
                <a:t>key</a:t>
              </a:r>
              <a:r>
                <a:rPr lang="en-US" sz="1400" b="0" baseline="-25000" dirty="0" err="1" smtClean="0">
                  <a:solidFill>
                    <a:schemeClr val="tx2"/>
                  </a:solidFill>
                  <a:latin typeface="+mj-lt"/>
                </a:rPr>
                <a:t>B</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grpSp>
        <p:nvGrpSpPr>
          <p:cNvPr id="55" name="Group 54"/>
          <p:cNvGrpSpPr/>
          <p:nvPr/>
        </p:nvGrpSpPr>
        <p:grpSpPr>
          <a:xfrm>
            <a:off x="5693333" y="4988062"/>
            <a:ext cx="3139386" cy="732799"/>
            <a:chOff x="5810069" y="1851041"/>
            <a:chExt cx="3139386" cy="732799"/>
          </a:xfrm>
        </p:grpSpPr>
        <p:sp>
          <p:nvSpPr>
            <p:cNvPr id="56" name="Rounded Rectangle 55"/>
            <p:cNvSpPr/>
            <p:nvPr/>
          </p:nvSpPr>
          <p:spPr bwMode="auto">
            <a:xfrm>
              <a:off x="5969556" y="2155823"/>
              <a:ext cx="1060315" cy="428017"/>
            </a:xfrm>
            <a:prstGeom prst="roundRect">
              <a:avLst/>
            </a:prstGeom>
            <a:solidFill>
              <a:srgbClr val="D7D200"/>
            </a:solidFill>
            <a:ln>
              <a:solidFill>
                <a:schemeClr val="bg1">
                  <a:lumMod val="50000"/>
                </a:schemeClr>
              </a:solidFill>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mj-lt"/>
                </a:rPr>
                <a:t>Reducer</a:t>
              </a:r>
              <a:endParaRPr kumimoji="0" lang="en-US" sz="1600" i="0" u="none" strike="noStrike" cap="none" normalizeH="0" baseline="0" dirty="0">
                <a:ln>
                  <a:noFill/>
                </a:ln>
                <a:solidFill>
                  <a:srgbClr val="01020B"/>
                </a:solidFill>
                <a:effectLst/>
                <a:latin typeface="+mj-lt"/>
              </a:endParaRPr>
            </a:p>
          </p:txBody>
        </p:sp>
        <p:sp>
          <p:nvSpPr>
            <p:cNvPr id="57" name="TextBox 56"/>
            <p:cNvSpPr txBox="1"/>
            <p:nvPr/>
          </p:nvSpPr>
          <p:spPr>
            <a:xfrm>
              <a:off x="5810069" y="1851041"/>
              <a:ext cx="3139386"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solidFill>
                    <a:srgbClr val="008000"/>
                  </a:solidFill>
                  <a:latin typeface="+mj-lt"/>
                </a:rPr>
                <a:t>key</a:t>
              </a:r>
              <a:r>
                <a:rPr lang="en-US" sz="1400" b="0" baseline="-25000" dirty="0" err="1" smtClean="0">
                  <a:solidFill>
                    <a:srgbClr val="008000"/>
                  </a:solidFill>
                  <a:latin typeface="+mj-lt"/>
                </a:rPr>
                <a:t>C</a:t>
              </a:r>
              <a:r>
                <a:rPr lang="en-US" sz="1400" b="0" dirty="0" smtClean="0">
                  <a:solidFill>
                    <a:srgbClr val="01020B"/>
                  </a:solidFill>
                  <a:latin typeface="+mj-lt"/>
                </a:rPr>
                <a:t>, list(</a:t>
              </a:r>
              <a:r>
                <a:rPr lang="en-US" sz="1400" b="0" dirty="0" err="1" smtClean="0">
                  <a:solidFill>
                    <a:srgbClr val="01020B"/>
                  </a:solidFill>
                  <a:latin typeface="+mj-lt"/>
                </a:rPr>
                <a:t>value</a:t>
              </a:r>
              <a:r>
                <a:rPr lang="en-US" sz="1400" b="0" baseline="-25000" dirty="0" err="1" smtClean="0">
                  <a:solidFill>
                    <a:srgbClr val="01020B"/>
                  </a:solidFill>
                  <a:latin typeface="+mj-lt"/>
                </a:rPr>
                <a:t>a</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b</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c</a:t>
              </a:r>
              <a:r>
                <a:rPr lang="en-US" sz="1400" b="0" dirty="0" smtClean="0">
                  <a:solidFill>
                    <a:srgbClr val="01020B"/>
                  </a:solidFill>
                  <a:latin typeface="+mj-lt"/>
                </a:rPr>
                <a:t>, …)&gt;</a:t>
              </a:r>
            </a:p>
          </p:txBody>
        </p:sp>
      </p:grpSp>
      <p:cxnSp>
        <p:nvCxnSpPr>
          <p:cNvPr id="58" name="Straight Arrow Connector 57"/>
          <p:cNvCxnSpPr>
            <a:stCxn id="49" idx="3"/>
            <a:endCxn id="48" idx="1"/>
          </p:cNvCxnSpPr>
          <p:nvPr/>
        </p:nvCxnSpPr>
        <p:spPr bwMode="auto">
          <a:xfrm>
            <a:off x="6913135" y="2369832"/>
            <a:ext cx="1102456" cy="1472610"/>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61" name="Straight Arrow Connector 60"/>
          <p:cNvCxnSpPr>
            <a:stCxn id="53" idx="3"/>
            <a:endCxn id="48" idx="1"/>
          </p:cNvCxnSpPr>
          <p:nvPr/>
        </p:nvCxnSpPr>
        <p:spPr bwMode="auto">
          <a:xfrm>
            <a:off x="6913134" y="3832715"/>
            <a:ext cx="1102457" cy="972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64" name="Straight Arrow Connector 63"/>
          <p:cNvCxnSpPr>
            <a:stCxn id="56" idx="3"/>
            <a:endCxn id="48" idx="1"/>
          </p:cNvCxnSpPr>
          <p:nvPr/>
        </p:nvCxnSpPr>
        <p:spPr bwMode="auto">
          <a:xfrm flipV="1">
            <a:off x="6913135" y="3842442"/>
            <a:ext cx="1102456" cy="166441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nvGrpSpPr>
          <p:cNvPr id="15" name="Group 14"/>
          <p:cNvGrpSpPr/>
          <p:nvPr/>
        </p:nvGrpSpPr>
        <p:grpSpPr>
          <a:xfrm>
            <a:off x="4803433" y="1624912"/>
            <a:ext cx="889900" cy="3517039"/>
            <a:chOff x="4803433" y="1624912"/>
            <a:chExt cx="889900" cy="3517039"/>
          </a:xfrm>
        </p:grpSpPr>
        <p:cxnSp>
          <p:nvCxnSpPr>
            <p:cNvPr id="67" name="Straight Arrow Connector 66"/>
            <p:cNvCxnSpPr>
              <a:stCxn id="11" idx="3"/>
              <a:endCxn id="54" idx="1"/>
            </p:cNvCxnSpPr>
            <p:nvPr/>
          </p:nvCxnSpPr>
          <p:spPr bwMode="auto">
            <a:xfrm>
              <a:off x="4803433" y="1624912"/>
              <a:ext cx="889899" cy="184290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0" name="Straight Arrow Connector 69"/>
            <p:cNvCxnSpPr>
              <a:stCxn id="11" idx="3"/>
              <a:endCxn id="50" idx="1"/>
            </p:cNvCxnSpPr>
            <p:nvPr/>
          </p:nvCxnSpPr>
          <p:spPr bwMode="auto">
            <a:xfrm>
              <a:off x="4803433" y="1624912"/>
              <a:ext cx="889900" cy="380018"/>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3" name="Straight Arrow Connector 72"/>
            <p:cNvCxnSpPr>
              <a:stCxn id="11" idx="3"/>
              <a:endCxn id="57" idx="1"/>
            </p:cNvCxnSpPr>
            <p:nvPr/>
          </p:nvCxnSpPr>
          <p:spPr bwMode="auto">
            <a:xfrm>
              <a:off x="4803433" y="1624912"/>
              <a:ext cx="889900" cy="351703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5" name="Group 34"/>
          <p:cNvGrpSpPr/>
          <p:nvPr/>
        </p:nvGrpSpPr>
        <p:grpSpPr>
          <a:xfrm>
            <a:off x="4803433" y="2004930"/>
            <a:ext cx="889900" cy="3137021"/>
            <a:chOff x="4803433" y="2004930"/>
            <a:chExt cx="889900" cy="3137021"/>
          </a:xfrm>
        </p:grpSpPr>
        <p:cxnSp>
          <p:nvCxnSpPr>
            <p:cNvPr id="76" name="Straight Arrow Connector 75"/>
            <p:cNvCxnSpPr>
              <a:stCxn id="21" idx="3"/>
              <a:endCxn id="50" idx="1"/>
            </p:cNvCxnSpPr>
            <p:nvPr/>
          </p:nvCxnSpPr>
          <p:spPr bwMode="auto">
            <a:xfrm flipV="1">
              <a:off x="4803433" y="2004930"/>
              <a:ext cx="889900" cy="109528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79" name="Straight Arrow Connector 78"/>
            <p:cNvCxnSpPr>
              <a:stCxn id="21" idx="3"/>
              <a:endCxn id="54" idx="1"/>
            </p:cNvCxnSpPr>
            <p:nvPr/>
          </p:nvCxnSpPr>
          <p:spPr bwMode="auto">
            <a:xfrm>
              <a:off x="4803433" y="3100219"/>
              <a:ext cx="889899" cy="367594"/>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82" name="Straight Arrow Connector 81"/>
            <p:cNvCxnSpPr>
              <a:stCxn id="21" idx="3"/>
              <a:endCxn id="57" idx="1"/>
            </p:cNvCxnSpPr>
            <p:nvPr/>
          </p:nvCxnSpPr>
          <p:spPr bwMode="auto">
            <a:xfrm>
              <a:off x="4803433" y="3100219"/>
              <a:ext cx="889900" cy="2041732"/>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6" name="Group 35"/>
          <p:cNvGrpSpPr/>
          <p:nvPr/>
        </p:nvGrpSpPr>
        <p:grpSpPr>
          <a:xfrm>
            <a:off x="4803433" y="2004930"/>
            <a:ext cx="889900" cy="3137021"/>
            <a:chOff x="4803433" y="2004930"/>
            <a:chExt cx="889900" cy="3137021"/>
          </a:xfrm>
        </p:grpSpPr>
        <p:cxnSp>
          <p:nvCxnSpPr>
            <p:cNvPr id="85" name="Straight Arrow Connector 84"/>
            <p:cNvCxnSpPr>
              <a:stCxn id="27" idx="3"/>
              <a:endCxn id="50" idx="1"/>
            </p:cNvCxnSpPr>
            <p:nvPr/>
          </p:nvCxnSpPr>
          <p:spPr bwMode="auto">
            <a:xfrm flipV="1">
              <a:off x="4803433" y="2004930"/>
              <a:ext cx="889900" cy="2570596"/>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88" name="Straight Arrow Connector 87"/>
            <p:cNvCxnSpPr>
              <a:stCxn id="27" idx="3"/>
              <a:endCxn id="54" idx="1"/>
            </p:cNvCxnSpPr>
            <p:nvPr/>
          </p:nvCxnSpPr>
          <p:spPr bwMode="auto">
            <a:xfrm flipV="1">
              <a:off x="4803433" y="3467813"/>
              <a:ext cx="889899" cy="1107713"/>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1" name="Straight Arrow Connector 90"/>
            <p:cNvCxnSpPr>
              <a:stCxn id="27" idx="3"/>
              <a:endCxn id="57" idx="1"/>
            </p:cNvCxnSpPr>
            <p:nvPr/>
          </p:nvCxnSpPr>
          <p:spPr bwMode="auto">
            <a:xfrm>
              <a:off x="4803433" y="4575526"/>
              <a:ext cx="889900" cy="566425"/>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nvGrpSpPr>
          <p:cNvPr id="38" name="Group 37"/>
          <p:cNvGrpSpPr/>
          <p:nvPr/>
        </p:nvGrpSpPr>
        <p:grpSpPr>
          <a:xfrm>
            <a:off x="4803433" y="2004930"/>
            <a:ext cx="889900" cy="4045902"/>
            <a:chOff x="4803433" y="2004930"/>
            <a:chExt cx="889900" cy="4045902"/>
          </a:xfrm>
        </p:grpSpPr>
        <p:cxnSp>
          <p:nvCxnSpPr>
            <p:cNvPr id="94" name="Straight Arrow Connector 93"/>
            <p:cNvCxnSpPr>
              <a:stCxn id="33" idx="3"/>
              <a:endCxn id="57" idx="1"/>
            </p:cNvCxnSpPr>
            <p:nvPr/>
          </p:nvCxnSpPr>
          <p:spPr bwMode="auto">
            <a:xfrm flipV="1">
              <a:off x="4803433" y="5141951"/>
              <a:ext cx="889900" cy="908881"/>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7" name="Straight Arrow Connector 96"/>
            <p:cNvCxnSpPr>
              <a:stCxn id="33" idx="3"/>
              <a:endCxn id="54" idx="1"/>
            </p:cNvCxnSpPr>
            <p:nvPr/>
          </p:nvCxnSpPr>
          <p:spPr bwMode="auto">
            <a:xfrm flipV="1">
              <a:off x="4803433" y="3467813"/>
              <a:ext cx="889899" cy="2583019"/>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0" name="Straight Arrow Connector 99"/>
            <p:cNvCxnSpPr>
              <a:stCxn id="33" idx="3"/>
              <a:endCxn id="50" idx="1"/>
            </p:cNvCxnSpPr>
            <p:nvPr/>
          </p:nvCxnSpPr>
          <p:spPr bwMode="auto">
            <a:xfrm flipV="1">
              <a:off x="4803433" y="2004930"/>
              <a:ext cx="889900" cy="4045902"/>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sp>
        <p:nvSpPr>
          <p:cNvPr id="102" name="Rectangle 101"/>
          <p:cNvSpPr/>
          <p:nvPr/>
        </p:nvSpPr>
        <p:spPr bwMode="auto">
          <a:xfrm>
            <a:off x="4966281" y="2462839"/>
            <a:ext cx="564204" cy="2749477"/>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Sort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and</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group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by</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key</a:t>
            </a:r>
            <a:endParaRPr kumimoji="0" lang="en-US" sz="1600" b="0" i="0" u="none" strike="noStrike" cap="none" normalizeH="0" baseline="0" dirty="0">
              <a:ln>
                <a:noFill/>
              </a:ln>
              <a:solidFill>
                <a:srgbClr val="01020B"/>
              </a:solidFill>
              <a:effectLst/>
              <a:latin typeface="+mj-lt"/>
            </a:endParaRPr>
          </a:p>
        </p:txBody>
      </p:sp>
      <p:grpSp>
        <p:nvGrpSpPr>
          <p:cNvPr id="12" name="Group 11"/>
          <p:cNvGrpSpPr/>
          <p:nvPr/>
        </p:nvGrpSpPr>
        <p:grpSpPr>
          <a:xfrm>
            <a:off x="68753" y="1901575"/>
            <a:ext cx="813426" cy="3624418"/>
            <a:chOff x="68753" y="1901575"/>
            <a:chExt cx="813426" cy="3624418"/>
          </a:xfrm>
        </p:grpSpPr>
        <p:grpSp>
          <p:nvGrpSpPr>
            <p:cNvPr id="69" name="Group 68"/>
            <p:cNvGrpSpPr>
              <a:grpSpLocks noChangeAspect="1"/>
            </p:cNvGrpSpPr>
            <p:nvPr/>
          </p:nvGrpSpPr>
          <p:grpSpPr>
            <a:xfrm>
              <a:off x="68753" y="1901575"/>
              <a:ext cx="813426" cy="551974"/>
              <a:chOff x="876299" y="4552950"/>
              <a:chExt cx="1333501" cy="904875"/>
            </a:xfrm>
          </p:grpSpPr>
          <p:sp>
            <p:nvSpPr>
              <p:cNvPr id="93" name="Rounded Rectangle 9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a:t>
                </a:r>
                <a:r>
                  <a:rPr kumimoji="0" lang="en-US" sz="1200" i="0" u="none" strike="noStrike" cap="none" normalizeH="0" baseline="0" dirty="0" err="1" smtClean="0">
                    <a:ln>
                      <a:noFill/>
                    </a:ln>
                    <a:solidFill>
                      <a:schemeClr val="tx1"/>
                    </a:solidFill>
                    <a:effectLst/>
                    <a:latin typeface="+mj-lt"/>
                  </a:rPr>
                  <a:t>o</a:t>
                </a:r>
                <a:r>
                  <a:rPr kumimoji="0" lang="en-US" sz="1200" i="0" u="none" strike="noStrike" cap="none" normalizeH="0" baseline="0" dirty="0" err="1" smtClean="0">
                    <a:ln>
                      <a:noFill/>
                    </a:ln>
                    <a:solidFill>
                      <a:srgbClr val="01020B"/>
                    </a:solidFill>
                    <a:effectLst/>
                    <a:latin typeface="+mj-lt"/>
                  </a:rPr>
                  <a:t>de</a:t>
                </a:r>
                <a:endParaRPr kumimoji="0" lang="en-US" sz="1200" i="0" u="none" strike="noStrike" cap="none" normalizeH="0" baseline="0" dirty="0">
                  <a:ln>
                    <a:noFill/>
                  </a:ln>
                  <a:solidFill>
                    <a:srgbClr val="01020B"/>
                  </a:solidFill>
                  <a:effectLst/>
                  <a:latin typeface="+mj-lt"/>
                </a:endParaRPr>
              </a:p>
            </p:txBody>
          </p:sp>
          <p:sp>
            <p:nvSpPr>
              <p:cNvPr id="95" name="Rounded Rectangle 94"/>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96" name="Rounded Rectangle 95"/>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98" name="Rounded Rectangle 97"/>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nvGrpSpPr>
            <p:cNvPr id="72" name="Group 71"/>
            <p:cNvGrpSpPr>
              <a:grpSpLocks noChangeAspect="1"/>
            </p:cNvGrpSpPr>
            <p:nvPr/>
          </p:nvGrpSpPr>
          <p:grpSpPr>
            <a:xfrm>
              <a:off x="68753" y="3437797"/>
              <a:ext cx="813426" cy="551974"/>
              <a:chOff x="876299" y="4552950"/>
              <a:chExt cx="1333501" cy="904875"/>
            </a:xfrm>
          </p:grpSpPr>
          <p:sp>
            <p:nvSpPr>
              <p:cNvPr id="81" name="Rounded Rectangle 8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DataNode</a:t>
                </a:r>
                <a:endParaRPr kumimoji="0" lang="en-US" sz="1200" i="0" u="none" strike="noStrike" cap="none" normalizeH="0" baseline="0" dirty="0">
                  <a:ln>
                    <a:noFill/>
                  </a:ln>
                  <a:solidFill>
                    <a:srgbClr val="01020B"/>
                  </a:solidFill>
                  <a:effectLst/>
                  <a:latin typeface="+mj-lt"/>
                </a:endParaRPr>
              </a:p>
            </p:txBody>
          </p:sp>
          <p:sp>
            <p:nvSpPr>
              <p:cNvPr id="83" name="Rounded Rectangle 82"/>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4" name="Rounded Rectangle 83"/>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6" name="Rounded Rectangle 8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nvGrpSpPr>
            <p:cNvPr id="74" name="Group 73"/>
            <p:cNvGrpSpPr>
              <a:grpSpLocks noChangeAspect="1"/>
            </p:cNvGrpSpPr>
            <p:nvPr/>
          </p:nvGrpSpPr>
          <p:grpSpPr>
            <a:xfrm>
              <a:off x="68753" y="4974019"/>
              <a:ext cx="813426" cy="551974"/>
              <a:chOff x="876299" y="4552950"/>
              <a:chExt cx="1333501" cy="904875"/>
            </a:xfrm>
          </p:grpSpPr>
          <p:sp>
            <p:nvSpPr>
              <p:cNvPr id="75" name="Rounded Rectangle 74"/>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err="1" smtClean="0">
                    <a:ln>
                      <a:noFill/>
                    </a:ln>
                    <a:solidFill>
                      <a:srgbClr val="01020B"/>
                    </a:solidFill>
                    <a:effectLst/>
                    <a:latin typeface="+mj-lt"/>
                  </a:rPr>
                  <a:t>DataNode</a:t>
                </a:r>
                <a:endParaRPr kumimoji="0" lang="en-US" sz="1200" i="0" u="none" strike="noStrike" cap="none" normalizeH="0" baseline="0" dirty="0">
                  <a:ln>
                    <a:noFill/>
                  </a:ln>
                  <a:solidFill>
                    <a:srgbClr val="01020B"/>
                  </a:solidFill>
                  <a:effectLst/>
                  <a:latin typeface="+mj-lt"/>
                </a:endParaRPr>
              </a:p>
            </p:txBody>
          </p:sp>
          <p:sp>
            <p:nvSpPr>
              <p:cNvPr id="77" name="Rounded Rectangle 76"/>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78" name="Rounded Rectangle 77"/>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sp>
            <p:nvSpPr>
              <p:cNvPr id="80" name="Rounded Rectangle 7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1020B"/>
                  </a:solidFill>
                  <a:effectLst/>
                  <a:latin typeface="+mj-lt"/>
                </a:endParaRPr>
              </a:p>
            </p:txBody>
          </p:sp>
        </p:grpSp>
      </p:grpSp>
      <p:grpSp>
        <p:nvGrpSpPr>
          <p:cNvPr id="28" name="Group 27"/>
          <p:cNvGrpSpPr/>
          <p:nvPr/>
        </p:nvGrpSpPr>
        <p:grpSpPr>
          <a:xfrm>
            <a:off x="798705" y="1303506"/>
            <a:ext cx="2284978" cy="4853937"/>
            <a:chOff x="798705" y="1303506"/>
            <a:chExt cx="2284978" cy="4853937"/>
          </a:xfrm>
        </p:grpSpPr>
        <p:grpSp>
          <p:nvGrpSpPr>
            <p:cNvPr id="9" name="Group 8"/>
            <p:cNvGrpSpPr/>
            <p:nvPr/>
          </p:nvGrpSpPr>
          <p:grpSpPr>
            <a:xfrm>
              <a:off x="798705" y="4254120"/>
              <a:ext cx="2284978" cy="428017"/>
              <a:chOff x="798705" y="4254120"/>
              <a:chExt cx="2284978" cy="428017"/>
            </a:xfrm>
          </p:grpSpPr>
          <p:sp>
            <p:nvSpPr>
              <p:cNvPr id="25" name="Rounded Rectangle 24"/>
              <p:cNvSpPr/>
              <p:nvPr/>
            </p:nvSpPr>
            <p:spPr bwMode="auto">
              <a:xfrm>
                <a:off x="2023368" y="4254120"/>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24" name="TextBox 23"/>
              <p:cNvSpPr txBox="1"/>
              <p:nvPr/>
            </p:nvSpPr>
            <p:spPr>
              <a:xfrm>
                <a:off x="798705" y="4326244"/>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16" name="Group 15"/>
            <p:cNvGrpSpPr/>
            <p:nvPr/>
          </p:nvGrpSpPr>
          <p:grpSpPr>
            <a:xfrm>
              <a:off x="798705" y="1303506"/>
              <a:ext cx="2284978" cy="4853937"/>
              <a:chOff x="798705" y="1303506"/>
              <a:chExt cx="2284978" cy="4853937"/>
            </a:xfrm>
          </p:grpSpPr>
          <p:grpSp>
            <p:nvGrpSpPr>
              <p:cNvPr id="3" name="Group 2"/>
              <p:cNvGrpSpPr/>
              <p:nvPr/>
            </p:nvGrpSpPr>
            <p:grpSpPr>
              <a:xfrm>
                <a:off x="798705" y="1303506"/>
                <a:ext cx="2284978" cy="428017"/>
                <a:chOff x="798705" y="1303506"/>
                <a:chExt cx="2284978" cy="428017"/>
              </a:xfrm>
            </p:grpSpPr>
            <p:sp>
              <p:nvSpPr>
                <p:cNvPr id="6" name="Rounded Rectangle 5"/>
                <p:cNvSpPr/>
                <p:nvPr/>
              </p:nvSpPr>
              <p:spPr bwMode="auto">
                <a:xfrm>
                  <a:off x="2023368" y="1303506"/>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14" name="TextBox 13"/>
                <p:cNvSpPr txBox="1"/>
                <p:nvPr/>
              </p:nvSpPr>
              <p:spPr>
                <a:xfrm>
                  <a:off x="798705" y="1375630"/>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8" name="Group 7"/>
              <p:cNvGrpSpPr/>
              <p:nvPr/>
            </p:nvGrpSpPr>
            <p:grpSpPr>
              <a:xfrm>
                <a:off x="798705" y="2778813"/>
                <a:ext cx="2284978" cy="428017"/>
                <a:chOff x="798705" y="2778813"/>
                <a:chExt cx="2284978" cy="428017"/>
              </a:xfrm>
            </p:grpSpPr>
            <p:sp>
              <p:nvSpPr>
                <p:cNvPr id="19" name="Rounded Rectangle 18"/>
                <p:cNvSpPr/>
                <p:nvPr/>
              </p:nvSpPr>
              <p:spPr bwMode="auto">
                <a:xfrm>
                  <a:off x="2023368" y="2778813"/>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18" name="TextBox 17"/>
                <p:cNvSpPr txBox="1"/>
                <p:nvPr/>
              </p:nvSpPr>
              <p:spPr>
                <a:xfrm>
                  <a:off x="798705" y="2850937"/>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grpSp>
            <p:nvGrpSpPr>
              <p:cNvPr id="10" name="Group 9"/>
              <p:cNvGrpSpPr/>
              <p:nvPr/>
            </p:nvGrpSpPr>
            <p:grpSpPr>
              <a:xfrm>
                <a:off x="798705" y="5729426"/>
                <a:ext cx="2284978" cy="428017"/>
                <a:chOff x="798705" y="5729426"/>
                <a:chExt cx="2284978" cy="428017"/>
              </a:xfrm>
            </p:grpSpPr>
            <p:sp>
              <p:nvSpPr>
                <p:cNvPr id="31" name="Rounded Rectangle 30"/>
                <p:cNvSpPr/>
                <p:nvPr/>
              </p:nvSpPr>
              <p:spPr bwMode="auto">
                <a:xfrm>
                  <a:off x="2023368" y="5729426"/>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30" name="TextBox 29"/>
                <p:cNvSpPr txBox="1"/>
                <p:nvPr/>
              </p:nvSpPr>
              <p:spPr>
                <a:xfrm>
                  <a:off x="798705" y="5801550"/>
                  <a:ext cx="1293944" cy="307777"/>
                </a:xfrm>
                <a:prstGeom prst="rect">
                  <a:avLst/>
                </a:prstGeom>
                <a:noFill/>
              </p:spPr>
              <p:txBody>
                <a:bodyPr wrap="none" rtlCol="0">
                  <a:spAutoFit/>
                </a:bodyPr>
                <a:lstStyle/>
                <a:p>
                  <a:r>
                    <a:rPr lang="en-US" sz="1400" b="0" dirty="0" smtClean="0">
                      <a:solidFill>
                        <a:srgbClr val="01020B"/>
                      </a:solidFill>
                      <a:latin typeface="+mj-lt"/>
                    </a:rPr>
                    <a:t>&lt;</a:t>
                  </a:r>
                  <a:r>
                    <a:rPr lang="en-US" sz="1400" b="0" dirty="0" err="1" smtClean="0">
                      <a:latin typeface="+mj-lt"/>
                    </a:rPr>
                    <a:t>key</a:t>
                  </a:r>
                  <a:r>
                    <a:rPr lang="en-US" sz="1400" b="0" baseline="-25000" dirty="0" err="1" smtClean="0">
                      <a:latin typeface="+mj-lt"/>
                    </a:rPr>
                    <a:t>i</a:t>
                  </a:r>
                  <a:r>
                    <a:rPr lang="en-US" sz="1400" b="0" dirty="0" smtClean="0">
                      <a:latin typeface="+mj-lt"/>
                    </a:rPr>
                    <a:t>,</a:t>
                  </a:r>
                  <a:r>
                    <a:rPr lang="en-US" sz="1400" b="0" dirty="0" smtClean="0">
                      <a:solidFill>
                        <a:srgbClr val="01020B"/>
                      </a:solidFill>
                      <a:latin typeface="+mj-lt"/>
                    </a:rPr>
                    <a:t> </a:t>
                  </a:r>
                  <a:r>
                    <a:rPr lang="en-US" sz="1400" b="0" dirty="0" err="1" smtClean="0">
                      <a:solidFill>
                        <a:srgbClr val="01020B"/>
                      </a:solidFill>
                      <a:latin typeface="+mj-lt"/>
                    </a:rPr>
                    <a:t>value</a:t>
                  </a:r>
                  <a:r>
                    <a:rPr lang="en-US" sz="1400" b="0" baseline="-25000" dirty="0" err="1" smtClean="0">
                      <a:solidFill>
                        <a:srgbClr val="01020B"/>
                      </a:solidFill>
                      <a:latin typeface="+mj-lt"/>
                    </a:rPr>
                    <a:t>i</a:t>
                  </a:r>
                  <a:r>
                    <a:rPr lang="en-US" sz="1400" b="0" dirty="0" smtClean="0">
                      <a:solidFill>
                        <a:srgbClr val="01020B"/>
                      </a:solidFill>
                      <a:latin typeface="+mj-lt"/>
                    </a:rPr>
                    <a:t>&gt;</a:t>
                  </a:r>
                </a:p>
              </p:txBody>
            </p:sp>
          </p:grpSp>
          <p:cxnSp>
            <p:nvCxnSpPr>
              <p:cNvPr id="37" name="Straight Arrow Connector 36"/>
              <p:cNvCxnSpPr>
                <a:stCxn id="93" idx="3"/>
              </p:cNvCxnSpPr>
              <p:nvPr/>
            </p:nvCxnSpPr>
            <p:spPr bwMode="auto">
              <a:xfrm flipV="1">
                <a:off x="882179" y="1661085"/>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99" name="Straight Arrow Connector 98"/>
              <p:cNvCxnSpPr/>
              <p:nvPr/>
            </p:nvCxnSpPr>
            <p:spPr bwMode="auto">
              <a:xfrm flipV="1">
                <a:off x="882179" y="3173740"/>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1" name="Straight Arrow Connector 100"/>
              <p:cNvCxnSpPr/>
              <p:nvPr/>
            </p:nvCxnSpPr>
            <p:spPr bwMode="auto">
              <a:xfrm flipV="1">
                <a:off x="926755" y="4695839"/>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3" name="Straight Arrow Connector 102"/>
              <p:cNvCxnSpPr/>
              <p:nvPr/>
            </p:nvCxnSpPr>
            <p:spPr bwMode="auto">
              <a:xfrm>
                <a:off x="929290" y="5248613"/>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4" name="Straight Arrow Connector 103"/>
              <p:cNvCxnSpPr/>
              <p:nvPr/>
            </p:nvCxnSpPr>
            <p:spPr bwMode="auto">
              <a:xfrm>
                <a:off x="892504" y="3690217"/>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cxnSp>
            <p:nvCxnSpPr>
              <p:cNvPr id="105" name="Straight Arrow Connector 104"/>
              <p:cNvCxnSpPr/>
              <p:nvPr/>
            </p:nvCxnSpPr>
            <p:spPr bwMode="auto">
              <a:xfrm>
                <a:off x="892504" y="2158818"/>
                <a:ext cx="563498" cy="516477"/>
              </a:xfrm>
              <a:prstGeom prst="straightConnector1">
                <a:avLst/>
              </a:prstGeom>
              <a:solidFill>
                <a:schemeClr val="accent1"/>
              </a:solidFill>
              <a:ln w="19050" cap="flat" cmpd="sng" algn="ctr">
                <a:solidFill>
                  <a:srgbClr val="01020B"/>
                </a:solidFill>
                <a:prstDash val="dash"/>
                <a:round/>
                <a:headEnd type="none" w="med" len="med"/>
                <a:tailEnd type="triangle" w="med" len="med"/>
              </a:ln>
              <a:effectLst/>
            </p:spPr>
          </p:cxnSp>
        </p:grpSp>
      </p:grpSp>
    </p:spTree>
    <p:extLst>
      <p:ext uri="{BB962C8B-B14F-4D97-AF65-F5344CB8AC3E}">
        <p14:creationId xmlns:p14="http://schemas.microsoft.com/office/powerpoint/2010/main" val="1828500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500"/>
                                        <p:tgtEl>
                                          <p:spTgt spid="3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fade">
                                      <p:cBhvr>
                                        <p:cTn id="47" dur="500"/>
                                        <p:tgtEl>
                                          <p:spTgt spid="55"/>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fade">
                                      <p:cBhvr>
                                        <p:cTn id="56" dur="500"/>
                                        <p:tgtEl>
                                          <p:spTgt spid="36"/>
                                        </p:tgtEl>
                                      </p:cBhvr>
                                    </p:animEffect>
                                  </p:childTnLst>
                                </p:cTn>
                              </p:par>
                              <p:par>
                                <p:cTn id="57" presetID="10"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2"/>
                                        </p:tgtEl>
                                        <p:attrNameLst>
                                          <p:attrName>style.visibility</p:attrName>
                                        </p:attrNameLst>
                                      </p:cBhvr>
                                      <p:to>
                                        <p:strVal val="visible"/>
                                      </p:to>
                                    </p:set>
                                    <p:animEffect transition="in" filter="fade">
                                      <p:cBhvr>
                                        <p:cTn id="64" dur="500"/>
                                        <p:tgtEl>
                                          <p:spTgt spid="10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fade">
                                      <p:cBhvr>
                                        <p:cTn id="72" dur="500"/>
                                        <p:tgtEl>
                                          <p:spTgt spid="61"/>
                                        </p:tgtEl>
                                      </p:cBhvr>
                                    </p:animEffect>
                                  </p:childTnLst>
                                </p:cTn>
                              </p:par>
                              <p:par>
                                <p:cTn id="73" presetID="10" presetClass="entr" presetSubtype="0" fill="hold"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fade">
                                      <p:cBhvr>
                                        <p:cTn id="75" dur="500"/>
                                        <p:tgtEl>
                                          <p:spTgt spid="6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20" grpId="0" animBg="1"/>
      <p:bldP spid="21" grpId="0"/>
      <p:bldP spid="26" grpId="0" animBg="1"/>
      <p:bldP spid="27" grpId="0"/>
      <p:bldP spid="32" grpId="0" animBg="1"/>
      <p:bldP spid="33" grpId="0"/>
      <p:bldP spid="48" grpId="0" animBg="1"/>
      <p:bldP spid="10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147" y="201946"/>
            <a:ext cx="8095861" cy="616634"/>
          </a:xfrm>
        </p:spPr>
        <p:txBody>
          <a:bodyPr/>
          <a:lstStyle/>
          <a:p>
            <a:r>
              <a:rPr lang="en-US" dirty="0" smtClean="0"/>
              <a:t>  The Hadoop Ecosystem</a:t>
            </a:r>
            <a:endParaRPr lang="en-US" dirty="0"/>
          </a:p>
        </p:txBody>
      </p:sp>
      <p:sp>
        <p:nvSpPr>
          <p:cNvPr id="3" name="Content Placeholder 2"/>
          <p:cNvSpPr>
            <a:spLocks noGrp="1"/>
          </p:cNvSpPr>
          <p:nvPr>
            <p:ph idx="1"/>
          </p:nvPr>
        </p:nvSpPr>
        <p:spPr>
          <a:xfrm>
            <a:off x="488758" y="1001486"/>
            <a:ext cx="7823199" cy="2189390"/>
          </a:xfrm>
        </p:spPr>
        <p:txBody>
          <a:bodyPr>
            <a:normAutofit fontScale="85000" lnSpcReduction="20000"/>
          </a:bodyPr>
          <a:lstStyle/>
          <a:p>
            <a:r>
              <a:rPr lang="en-US" b="1" dirty="0" smtClean="0"/>
              <a:t>HDFS</a:t>
            </a:r>
            <a:r>
              <a:rPr lang="en-US" dirty="0" smtClean="0"/>
              <a:t> – distributed, fault tolerant file system</a:t>
            </a:r>
          </a:p>
          <a:p>
            <a:r>
              <a:rPr lang="en-US" b="1" dirty="0" smtClean="0"/>
              <a:t>MapReduce</a:t>
            </a:r>
            <a:r>
              <a:rPr lang="en-US" dirty="0" smtClean="0"/>
              <a:t> – framework for writing/executing distributed, fault tolerant algorithms</a:t>
            </a:r>
          </a:p>
          <a:p>
            <a:r>
              <a:rPr lang="en-US" b="1" dirty="0" smtClean="0"/>
              <a:t>Hive  </a:t>
            </a:r>
            <a:r>
              <a:rPr lang="en-US" dirty="0" smtClean="0"/>
              <a:t>– SQL-like declarative languages</a:t>
            </a:r>
          </a:p>
          <a:p>
            <a:r>
              <a:rPr lang="en-US" b="1" dirty="0"/>
              <a:t>Pig </a:t>
            </a:r>
            <a:r>
              <a:rPr lang="en-US" dirty="0"/>
              <a:t>– </a:t>
            </a:r>
            <a:r>
              <a:rPr lang="en-US" dirty="0" smtClean="0"/>
              <a:t>Scripting language</a:t>
            </a:r>
          </a:p>
          <a:p>
            <a:r>
              <a:rPr lang="en-US" b="1" dirty="0" smtClean="0"/>
              <a:t>Sqoop</a:t>
            </a:r>
            <a:r>
              <a:rPr lang="en-US" dirty="0" smtClean="0"/>
              <a:t> – package for moving data between HDFS and relational DB systems</a:t>
            </a:r>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2</a:t>
            </a:fld>
            <a:endParaRPr lang="en-US" dirty="0"/>
          </a:p>
        </p:txBody>
      </p:sp>
      <p:sp>
        <p:nvSpPr>
          <p:cNvPr id="14" name="Round Diagonal Corner Rectangle 4"/>
          <p:cNvSpPr/>
          <p:nvPr/>
        </p:nvSpPr>
        <p:spPr>
          <a:xfrm>
            <a:off x="2931781" y="4544627"/>
            <a:ext cx="1363093" cy="1198499"/>
          </a:xfrm>
          <a:prstGeom prst="rect">
            <a:avLst/>
          </a:prstGeom>
          <a:scene3d>
            <a:camera prst="orthographicFront">
              <a:rot lat="0" lon="0" rev="0"/>
            </a:camera>
            <a:lightRig rig="glow" dir="t">
              <a:rot lat="0" lon="0" rev="141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a:effectLst>
                <a:outerShdw blurRad="38100" dist="38100" dir="2700000" algn="tl">
                  <a:srgbClr val="000000">
                    <a:alpha val="43137"/>
                  </a:srgbClr>
                </a:outerShdw>
              </a:effectLst>
              <a:latin typeface="+mj-lt"/>
            </a:endParaRPr>
          </a:p>
        </p:txBody>
      </p:sp>
      <p:sp>
        <p:nvSpPr>
          <p:cNvPr id="16" name="Round Diagonal Corner Rectangle 15"/>
          <p:cNvSpPr/>
          <p:nvPr/>
        </p:nvSpPr>
        <p:spPr>
          <a:xfrm>
            <a:off x="2927385" y="5627201"/>
            <a:ext cx="2711416" cy="544999"/>
          </a:xfrm>
          <a:prstGeom prst="round2DiagRect">
            <a:avLst>
              <a:gd name="adj1" fmla="val 0"/>
              <a:gd name="adj2" fmla="val 0"/>
            </a:avLst>
          </a:prstGeom>
          <a:gradFill flip="none" rotWithShape="1">
            <a:gsLst>
              <a:gs pos="30000">
                <a:srgbClr val="9BBB59"/>
              </a:gs>
              <a:gs pos="0">
                <a:schemeClr val="accent3"/>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000" dirty="0" smtClean="0">
                <a:solidFill>
                  <a:schemeClr val="bg1"/>
                </a:solidFill>
                <a:effectLst>
                  <a:outerShdw blurRad="38100" dist="38100" dir="2700000" algn="tl">
                    <a:srgbClr val="000000">
                      <a:alpha val="43137"/>
                    </a:srgbClr>
                  </a:outerShdw>
                </a:effectLst>
                <a:latin typeface="+mj-lt"/>
              </a:rPr>
              <a:t>HDFS</a:t>
            </a:r>
            <a:endParaRPr lang="en-US" sz="2000" dirty="0">
              <a:solidFill>
                <a:schemeClr val="bg1"/>
              </a:solidFill>
              <a:effectLst>
                <a:outerShdw blurRad="38100" dist="38100" dir="2700000" algn="tl">
                  <a:srgbClr val="000000">
                    <a:alpha val="43137"/>
                  </a:srgbClr>
                </a:outerShdw>
              </a:effectLst>
              <a:latin typeface="+mj-lt"/>
            </a:endParaRPr>
          </a:p>
        </p:txBody>
      </p:sp>
      <p:sp>
        <p:nvSpPr>
          <p:cNvPr id="17" name="Round Diagonal Corner Rectangle 16"/>
          <p:cNvSpPr/>
          <p:nvPr/>
        </p:nvSpPr>
        <p:spPr>
          <a:xfrm>
            <a:off x="2941306" y="4386378"/>
            <a:ext cx="1694556" cy="1240823"/>
          </a:xfrm>
          <a:prstGeom prst="round2DiagRect">
            <a:avLst>
              <a:gd name="adj1" fmla="val 0"/>
              <a:gd name="adj2" fmla="val 0"/>
            </a:avLst>
          </a:prstGeom>
          <a:gradFill rotWithShape="0">
            <a:gsLst>
              <a:gs pos="30000">
                <a:srgbClr val="4F81BD"/>
              </a:gs>
              <a:gs pos="0">
                <a:schemeClr val="accent1"/>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Map/</a:t>
            </a:r>
          </a:p>
          <a:p>
            <a:pPr algn="ctr"/>
            <a:r>
              <a:rPr lang="en-US" sz="2200" dirty="0" smtClean="0">
                <a:solidFill>
                  <a:schemeClr val="bg1"/>
                </a:solidFill>
                <a:effectLst>
                  <a:outerShdw blurRad="38100" dist="38100" dir="2700000" algn="tl">
                    <a:srgbClr val="000000">
                      <a:alpha val="43137"/>
                    </a:srgbClr>
                  </a:outerShdw>
                </a:effectLst>
                <a:latin typeface="+mj-lt"/>
              </a:rPr>
              <a:t>Reduce</a:t>
            </a:r>
          </a:p>
          <a:p>
            <a:pPr algn="ctr"/>
            <a:endParaRPr lang="en-US" sz="2200" dirty="0">
              <a:solidFill>
                <a:schemeClr val="bg1"/>
              </a:solidFill>
              <a:effectLst>
                <a:outerShdw blurRad="38100" dist="38100" dir="2700000" algn="tl">
                  <a:srgbClr val="000000">
                    <a:alpha val="43137"/>
                  </a:srgbClr>
                </a:outerShdw>
              </a:effectLst>
              <a:latin typeface="+mj-lt"/>
            </a:endParaRPr>
          </a:p>
        </p:txBody>
      </p:sp>
      <p:grpSp>
        <p:nvGrpSpPr>
          <p:cNvPr id="18" name="Group 17"/>
          <p:cNvGrpSpPr/>
          <p:nvPr/>
        </p:nvGrpSpPr>
        <p:grpSpPr>
          <a:xfrm>
            <a:off x="2927385" y="3609386"/>
            <a:ext cx="1708477" cy="889588"/>
            <a:chOff x="0" y="1947133"/>
            <a:chExt cx="10537972" cy="438291"/>
          </a:xfrm>
          <a:scene3d>
            <a:camera prst="orthographicFront">
              <a:rot lat="0" lon="0" rev="0"/>
            </a:camera>
            <a:lightRig rig="glow" dir="t">
              <a:rot lat="0" lon="0" rev="14100000"/>
            </a:lightRig>
          </a:scene3d>
        </p:grpSpPr>
        <p:sp>
          <p:nvSpPr>
            <p:cNvPr id="22" name="Round Diagonal Corner Rectangle 21"/>
            <p:cNvSpPr/>
            <p:nvPr/>
          </p:nvSpPr>
          <p:spPr>
            <a:xfrm>
              <a:off x="0" y="1947133"/>
              <a:ext cx="10537972" cy="438291"/>
            </a:xfrm>
            <a:prstGeom prst="round2DiagRect">
              <a:avLst>
                <a:gd name="adj1" fmla="val 0"/>
                <a:gd name="adj2" fmla="val 0"/>
              </a:avLst>
            </a:prstGeom>
            <a:gradFill rotWithShape="0">
              <a:gsLst>
                <a:gs pos="30000">
                  <a:srgbClr val="F79646"/>
                </a:gs>
                <a:gs pos="0">
                  <a:schemeClr val="accent6"/>
                </a:gs>
                <a:gs pos="100000">
                  <a:schemeClr val="accent6"/>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Hive &amp; Pig</a:t>
              </a:r>
              <a:endParaRPr lang="en-US" sz="2200" dirty="0">
                <a:solidFill>
                  <a:schemeClr val="bg1"/>
                </a:solidFill>
                <a:effectLst>
                  <a:outerShdw blurRad="38100" dist="38100" dir="2700000" algn="tl">
                    <a:srgbClr val="000000">
                      <a:alpha val="43137"/>
                    </a:srgbClr>
                  </a:outerShdw>
                </a:effectLst>
                <a:latin typeface="+mj-lt"/>
              </a:endParaRPr>
            </a:p>
          </p:txBody>
        </p:sp>
        <p:sp>
          <p:nvSpPr>
            <p:cNvPr id="23" name="Round Diagonal Corner Rectangle 4"/>
            <p:cNvSpPr/>
            <p:nvPr/>
          </p:nvSpPr>
          <p:spPr>
            <a:xfrm>
              <a:off x="22494" y="1969627"/>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solidFill>
                <a:latin typeface="+mj-lt"/>
              </a:endParaRPr>
            </a:p>
          </p:txBody>
        </p:sp>
      </p:grpSp>
      <p:grpSp>
        <p:nvGrpSpPr>
          <p:cNvPr id="19" name="Group 18"/>
          <p:cNvGrpSpPr/>
          <p:nvPr/>
        </p:nvGrpSpPr>
        <p:grpSpPr>
          <a:xfrm>
            <a:off x="4315664" y="3609387"/>
            <a:ext cx="1323137" cy="2017814"/>
            <a:chOff x="22494" y="3145764"/>
            <a:chExt cx="8540481" cy="444939"/>
          </a:xfrm>
          <a:scene3d>
            <a:camera prst="orthographicFront">
              <a:rot lat="0" lon="0" rev="0"/>
            </a:camera>
            <a:lightRig rig="glow" dir="t">
              <a:rot lat="0" lon="0" rev="14100000"/>
            </a:lightRig>
          </a:scene3d>
        </p:grpSpPr>
        <p:sp>
          <p:nvSpPr>
            <p:cNvPr id="20" name="Round Diagonal Corner Rectangle 19"/>
            <p:cNvSpPr/>
            <p:nvPr/>
          </p:nvSpPr>
          <p:spPr>
            <a:xfrm>
              <a:off x="1793929" y="3145764"/>
              <a:ext cx="6769046" cy="444939"/>
            </a:xfrm>
            <a:prstGeom prst="round2DiagRect">
              <a:avLst>
                <a:gd name="adj1" fmla="val 0"/>
                <a:gd name="adj2" fmla="val 0"/>
              </a:avLst>
            </a:prstGeom>
            <a:gradFill rotWithShape="0">
              <a:gsLst>
                <a:gs pos="30000">
                  <a:srgbClr val="C0504D"/>
                </a:gs>
                <a:gs pos="0">
                  <a:schemeClr val="accent2"/>
                </a:gs>
                <a:gs pos="100000">
                  <a:schemeClr val="accent2"/>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effectLst>
                    <a:outerShdw blurRad="38100" dist="38100" dir="2700000" algn="tl">
                      <a:srgbClr val="000000">
                        <a:alpha val="43137"/>
                      </a:srgbClr>
                    </a:outerShdw>
                  </a:effectLst>
                  <a:latin typeface="+mj-lt"/>
                </a:rPr>
                <a:t>Sqoop</a:t>
              </a:r>
              <a:endParaRPr lang="en-US" sz="2200" dirty="0">
                <a:effectLst>
                  <a:outerShdw blurRad="38100" dist="38100" dir="2700000" algn="tl">
                    <a:srgbClr val="000000">
                      <a:alpha val="43137"/>
                    </a:srgbClr>
                  </a:outerShdw>
                </a:effectLst>
                <a:latin typeface="+mj-lt"/>
              </a:endParaRPr>
            </a:p>
          </p:txBody>
        </p:sp>
        <p:sp>
          <p:nvSpPr>
            <p:cNvPr id="21" name="Round Diagonal Corner Rectangle 4"/>
            <p:cNvSpPr/>
            <p:nvPr/>
          </p:nvSpPr>
          <p:spPr>
            <a:xfrm>
              <a:off x="22494" y="3168258"/>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lumMod val="50000"/>
                  </a:schemeClr>
                </a:solidFill>
                <a:latin typeface="+mj-lt"/>
              </a:endParaRPr>
            </a:p>
          </p:txBody>
        </p:sp>
      </p:grpSp>
      <p:sp>
        <p:nvSpPr>
          <p:cNvPr id="27" name="Round Diagonal Corner Rectangle 26"/>
          <p:cNvSpPr/>
          <p:nvPr/>
        </p:nvSpPr>
        <p:spPr>
          <a:xfrm>
            <a:off x="2924572" y="5208101"/>
            <a:ext cx="1180704" cy="419100"/>
          </a:xfrm>
          <a:prstGeom prst="round2DiagRect">
            <a:avLst>
              <a:gd name="adj1" fmla="val 0"/>
              <a:gd name="adj2" fmla="val 0"/>
            </a:avLst>
          </a:prstGeom>
          <a:gradFill rotWithShape="0">
            <a:gsLst>
              <a:gs pos="30000">
                <a:schemeClr val="accent4"/>
              </a:gs>
              <a:gs pos="0">
                <a:schemeClr val="accent4"/>
              </a:gs>
              <a:gs pos="100000">
                <a:schemeClr val="accent4"/>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solidFill>
                  <a:schemeClr val="bg1"/>
                </a:solidFill>
                <a:effectLst>
                  <a:outerShdw blurRad="38100" dist="38100" dir="2700000" algn="tl">
                    <a:srgbClr val="000000">
                      <a:alpha val="43137"/>
                    </a:srgbClr>
                  </a:outerShdw>
                </a:effectLst>
                <a:latin typeface="+mj-lt"/>
              </a:rPr>
              <a:t>HBase</a:t>
            </a:r>
            <a:endParaRPr lang="en-US" sz="2200" dirty="0">
              <a:solidFill>
                <a:schemeClr val="bg1"/>
              </a:solidFill>
              <a:effectLst>
                <a:outerShdw blurRad="38100" dist="38100" dir="2700000" algn="tl">
                  <a:srgbClr val="000000">
                    <a:alpha val="43137"/>
                  </a:srgbClr>
                </a:outerShdw>
              </a:effectLst>
              <a:latin typeface="+mj-lt"/>
            </a:endParaRPr>
          </a:p>
        </p:txBody>
      </p:sp>
      <p:sp>
        <p:nvSpPr>
          <p:cNvPr id="5" name="Rectangle 4"/>
          <p:cNvSpPr/>
          <p:nvPr/>
        </p:nvSpPr>
        <p:spPr bwMode="auto">
          <a:xfrm>
            <a:off x="3940969" y="3063607"/>
            <a:ext cx="676275" cy="508947"/>
          </a:xfrm>
          <a:prstGeom prst="rect">
            <a:avLst/>
          </a:prstGeom>
          <a:noFill/>
          <a:ln w="19050" cap="flat" cmpd="sng" algn="ctr">
            <a:solidFill>
              <a:srgbClr val="01020B"/>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ETL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Tools</a:t>
            </a:r>
            <a:endParaRPr kumimoji="0" lang="en-US" sz="1600" b="0" i="0" u="none" strike="noStrike" cap="none" normalizeH="0" baseline="0" dirty="0">
              <a:ln>
                <a:noFill/>
              </a:ln>
              <a:solidFill>
                <a:srgbClr val="01020B"/>
              </a:solidFill>
              <a:effectLst/>
              <a:latin typeface="+mj-lt"/>
            </a:endParaRPr>
          </a:p>
        </p:txBody>
      </p:sp>
      <p:sp>
        <p:nvSpPr>
          <p:cNvPr id="29" name="Rectangle 28"/>
          <p:cNvSpPr/>
          <p:nvPr/>
        </p:nvSpPr>
        <p:spPr bwMode="auto">
          <a:xfrm>
            <a:off x="2976169" y="3066598"/>
            <a:ext cx="931462" cy="508947"/>
          </a:xfrm>
          <a:prstGeom prst="rect">
            <a:avLst/>
          </a:prstGeom>
          <a:noFill/>
          <a:ln w="19050" cap="flat" cmpd="sng" algn="ctr">
            <a:solidFill>
              <a:srgbClr val="01020B"/>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BI </a:t>
            </a:r>
          </a:p>
          <a:p>
            <a:pPr marL="0" marR="0" indent="0" algn="ctr" defTabSz="914400" rtl="0" eaLnBrk="1" fontAlgn="base" latinLnBrk="0" hangingPunct="1">
              <a:lnSpc>
                <a:spcPct val="100000"/>
              </a:lnSpc>
              <a:spcBef>
                <a:spcPct val="0"/>
              </a:spcBef>
              <a:spcAft>
                <a:spcPct val="0"/>
              </a:spcAft>
              <a:buClrTx/>
              <a:buSzTx/>
              <a:buFontTx/>
              <a:buNone/>
              <a:tabLst/>
            </a:pPr>
            <a:r>
              <a:rPr lang="en-US" sz="1600" b="0" dirty="0" smtClean="0">
                <a:solidFill>
                  <a:srgbClr val="01020B"/>
                </a:solidFill>
                <a:latin typeface="+mj-lt"/>
              </a:rPr>
              <a:t>Reporting</a:t>
            </a:r>
            <a:endParaRPr kumimoji="0" lang="en-US" sz="1600" b="0" i="0" u="none" strike="noStrike" cap="none" normalizeH="0" baseline="0" dirty="0">
              <a:ln>
                <a:noFill/>
              </a:ln>
              <a:solidFill>
                <a:srgbClr val="01020B"/>
              </a:solidFill>
              <a:effectLst/>
              <a:latin typeface="+mj-lt"/>
            </a:endParaRPr>
          </a:p>
        </p:txBody>
      </p:sp>
      <p:sp>
        <p:nvSpPr>
          <p:cNvPr id="30" name="Rectangle 29"/>
          <p:cNvSpPr/>
          <p:nvPr/>
        </p:nvSpPr>
        <p:spPr bwMode="auto">
          <a:xfrm>
            <a:off x="4662488" y="3059910"/>
            <a:ext cx="972828" cy="508947"/>
          </a:xfrm>
          <a:prstGeom prst="rect">
            <a:avLst/>
          </a:prstGeom>
          <a:noFill/>
          <a:ln w="19050" cap="flat" cmpd="sng" algn="ctr">
            <a:solidFill>
              <a:srgbClr val="01020B"/>
            </a:solidFill>
            <a:prstDash val="sys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RDBMS</a:t>
            </a:r>
            <a:endParaRPr kumimoji="0" lang="en-US" sz="1600" b="0" i="0" u="none" strike="noStrike" cap="none" normalizeH="0" baseline="0" dirty="0">
              <a:ln>
                <a:noFill/>
              </a:ln>
              <a:solidFill>
                <a:srgbClr val="01020B"/>
              </a:solidFill>
              <a:effectLst/>
              <a:latin typeface="+mj-lt"/>
            </a:endParaRPr>
          </a:p>
        </p:txBody>
      </p:sp>
    </p:spTree>
    <p:extLst>
      <p:ext uri="{BB962C8B-B14F-4D97-AF65-F5344CB8AC3E}">
        <p14:creationId xmlns:p14="http://schemas.microsoft.com/office/powerpoint/2010/main" val="30836926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P spid="17" grpId="0" animBg="1"/>
      <p:bldP spid="27" grpId="0" animBg="1"/>
      <p:bldP spid="5" grpId="0" animBg="1"/>
      <p:bldP spid="29" grpId="0" animBg="1"/>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5111684" y="1205353"/>
            <a:ext cx="3396801" cy="2185189"/>
            <a:chOff x="5111684" y="1205353"/>
            <a:chExt cx="3396801" cy="2185189"/>
          </a:xfrm>
        </p:grpSpPr>
        <p:grpSp>
          <p:nvGrpSpPr>
            <p:cNvPr id="66" name="Group 65"/>
            <p:cNvGrpSpPr/>
            <p:nvPr/>
          </p:nvGrpSpPr>
          <p:grpSpPr>
            <a:xfrm>
              <a:off x="5185125" y="1542291"/>
              <a:ext cx="3323360" cy="1848251"/>
              <a:chOff x="5185125" y="1542291"/>
              <a:chExt cx="3323360" cy="1848251"/>
            </a:xfrm>
          </p:grpSpPr>
          <p:grpSp>
            <p:nvGrpSpPr>
              <p:cNvPr id="63" name="Group 62"/>
              <p:cNvGrpSpPr/>
              <p:nvPr/>
            </p:nvGrpSpPr>
            <p:grpSpPr>
              <a:xfrm>
                <a:off x="5185125" y="1542291"/>
                <a:ext cx="3323360" cy="1848251"/>
                <a:chOff x="5185125" y="1542291"/>
                <a:chExt cx="3323360" cy="1848251"/>
              </a:xfrm>
            </p:grpSpPr>
            <p:sp>
              <p:nvSpPr>
                <p:cNvPr id="18" name="Rectangle 17"/>
                <p:cNvSpPr/>
                <p:nvPr/>
              </p:nvSpPr>
              <p:spPr bwMode="auto">
                <a:xfrm>
                  <a:off x="5185125" y="1542291"/>
                  <a:ext cx="1880689" cy="184825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cxnSp>
              <p:nvCxnSpPr>
                <p:cNvPr id="62" name="Straight Connector 61"/>
                <p:cNvCxnSpPr/>
                <p:nvPr/>
              </p:nvCxnSpPr>
              <p:spPr bwMode="auto">
                <a:xfrm flipV="1">
                  <a:off x="5185125" y="2438706"/>
                  <a:ext cx="3323360" cy="1"/>
                </a:xfrm>
                <a:prstGeom prst="line">
                  <a:avLst/>
                </a:prstGeom>
                <a:solidFill>
                  <a:schemeClr val="accent1"/>
                </a:solidFill>
                <a:ln w="19050" cap="flat" cmpd="sng" algn="ctr">
                  <a:solidFill>
                    <a:schemeClr val="tx2"/>
                  </a:solidFill>
                  <a:prstDash val="solid"/>
                  <a:round/>
                  <a:headEnd type="none" w="med" len="med"/>
                  <a:tailEnd type="none" w="med" len="med"/>
                </a:ln>
                <a:effectLst/>
              </p:spPr>
            </p:cxnSp>
          </p:grpSp>
          <p:sp>
            <p:nvSpPr>
              <p:cNvPr id="64" name="TextBox 63"/>
              <p:cNvSpPr txBox="1"/>
              <p:nvPr/>
            </p:nvSpPr>
            <p:spPr>
              <a:xfrm>
                <a:off x="7072582" y="1850762"/>
                <a:ext cx="1391728" cy="584775"/>
              </a:xfrm>
              <a:prstGeom prst="rect">
                <a:avLst/>
              </a:prstGeom>
              <a:noFill/>
            </p:spPr>
            <p:txBody>
              <a:bodyPr wrap="none" rtlCol="0">
                <a:spAutoFit/>
              </a:bodyPr>
              <a:lstStyle/>
              <a:p>
                <a:r>
                  <a:rPr lang="en-US" sz="1600" dirty="0" smtClean="0">
                    <a:solidFill>
                      <a:schemeClr val="tx2"/>
                    </a:solidFill>
                    <a:latin typeface="+mj-lt"/>
                  </a:rPr>
                  <a:t>MapReduce </a:t>
                </a:r>
              </a:p>
              <a:p>
                <a:r>
                  <a:rPr lang="en-US" sz="1600" dirty="0" smtClean="0">
                    <a:solidFill>
                      <a:schemeClr val="tx2"/>
                    </a:solidFill>
                    <a:latin typeface="+mj-lt"/>
                  </a:rPr>
                  <a:t>Layer</a:t>
                </a:r>
              </a:p>
            </p:txBody>
          </p:sp>
          <p:sp>
            <p:nvSpPr>
              <p:cNvPr id="65" name="TextBox 64"/>
              <p:cNvSpPr txBox="1"/>
              <p:nvPr/>
            </p:nvSpPr>
            <p:spPr>
              <a:xfrm>
                <a:off x="7086432" y="2501942"/>
                <a:ext cx="740908" cy="584775"/>
              </a:xfrm>
              <a:prstGeom prst="rect">
                <a:avLst/>
              </a:prstGeom>
              <a:noFill/>
            </p:spPr>
            <p:txBody>
              <a:bodyPr wrap="none" rtlCol="0">
                <a:spAutoFit/>
              </a:bodyPr>
              <a:lstStyle/>
              <a:p>
                <a:r>
                  <a:rPr lang="en-US" sz="1600" dirty="0" smtClean="0">
                    <a:solidFill>
                      <a:schemeClr val="tx2"/>
                    </a:solidFill>
                    <a:latin typeface="+mj-lt"/>
                  </a:rPr>
                  <a:t>HDFS</a:t>
                </a:r>
              </a:p>
              <a:p>
                <a:r>
                  <a:rPr lang="en-US" sz="1600" dirty="0" smtClean="0">
                    <a:solidFill>
                      <a:schemeClr val="tx2"/>
                    </a:solidFill>
                    <a:latin typeface="+mj-lt"/>
                  </a:rPr>
                  <a:t>Layer</a:t>
                </a:r>
              </a:p>
            </p:txBody>
          </p:sp>
        </p:grpSp>
        <p:sp>
          <p:nvSpPr>
            <p:cNvPr id="77" name="TextBox 76"/>
            <p:cNvSpPr txBox="1"/>
            <p:nvPr/>
          </p:nvSpPr>
          <p:spPr>
            <a:xfrm>
              <a:off x="5111684" y="1205353"/>
              <a:ext cx="2039341" cy="338554"/>
            </a:xfrm>
            <a:prstGeom prst="rect">
              <a:avLst/>
            </a:prstGeom>
            <a:noFill/>
          </p:spPr>
          <p:txBody>
            <a:bodyPr wrap="none" rtlCol="0">
              <a:spAutoFit/>
            </a:bodyPr>
            <a:lstStyle/>
            <a:p>
              <a:r>
                <a:rPr lang="en-US" sz="1600" dirty="0" err="1" smtClean="0">
                  <a:solidFill>
                    <a:schemeClr val="bg1">
                      <a:lumMod val="50000"/>
                    </a:schemeClr>
                  </a:solidFill>
                  <a:latin typeface="+mj-lt"/>
                </a:rPr>
                <a:t>hadoop-namenode</a:t>
              </a:r>
              <a:endParaRPr lang="en-US" sz="1600" dirty="0" smtClean="0">
                <a:solidFill>
                  <a:schemeClr val="bg1">
                    <a:lumMod val="50000"/>
                  </a:schemeClr>
                </a:solidFill>
                <a:latin typeface="+mj-lt"/>
              </a:endParaRPr>
            </a:p>
          </p:txBody>
        </p:sp>
      </p:grpSp>
      <p:grpSp>
        <p:nvGrpSpPr>
          <p:cNvPr id="86" name="Group 85"/>
          <p:cNvGrpSpPr/>
          <p:nvPr/>
        </p:nvGrpSpPr>
        <p:grpSpPr>
          <a:xfrm>
            <a:off x="2336296" y="3858970"/>
            <a:ext cx="1463040" cy="2791212"/>
            <a:chOff x="2336296" y="3858970"/>
            <a:chExt cx="1463040" cy="2791212"/>
          </a:xfrm>
        </p:grpSpPr>
        <p:sp>
          <p:nvSpPr>
            <p:cNvPr id="67" name="Rectangle 66"/>
            <p:cNvSpPr/>
            <p:nvPr/>
          </p:nvSpPr>
          <p:spPr bwMode="auto">
            <a:xfrm>
              <a:off x="2336296"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8" name="TextBox 77"/>
            <p:cNvSpPr txBox="1"/>
            <p:nvPr/>
          </p:nvSpPr>
          <p:spPr>
            <a:xfrm>
              <a:off x="2462542"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datanode1</a:t>
              </a:r>
            </a:p>
          </p:txBody>
        </p:sp>
      </p:grpSp>
      <p:grpSp>
        <p:nvGrpSpPr>
          <p:cNvPr id="85" name="Group 84"/>
          <p:cNvGrpSpPr/>
          <p:nvPr/>
        </p:nvGrpSpPr>
        <p:grpSpPr>
          <a:xfrm>
            <a:off x="3920379" y="3858970"/>
            <a:ext cx="1463040" cy="2791212"/>
            <a:chOff x="3920379" y="3858970"/>
            <a:chExt cx="1463040" cy="2791212"/>
          </a:xfrm>
        </p:grpSpPr>
        <p:sp>
          <p:nvSpPr>
            <p:cNvPr id="68" name="Rectangle 67"/>
            <p:cNvSpPr/>
            <p:nvPr/>
          </p:nvSpPr>
          <p:spPr bwMode="auto">
            <a:xfrm>
              <a:off x="3920379"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0" name="TextBox 79"/>
            <p:cNvSpPr txBox="1"/>
            <p:nvPr/>
          </p:nvSpPr>
          <p:spPr>
            <a:xfrm>
              <a:off x="4033356"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datanode2</a:t>
              </a:r>
            </a:p>
          </p:txBody>
        </p:sp>
      </p:grpSp>
      <p:grpSp>
        <p:nvGrpSpPr>
          <p:cNvPr id="84" name="Group 83"/>
          <p:cNvGrpSpPr/>
          <p:nvPr/>
        </p:nvGrpSpPr>
        <p:grpSpPr>
          <a:xfrm>
            <a:off x="5504462" y="3858970"/>
            <a:ext cx="1463040" cy="2791212"/>
            <a:chOff x="5504462" y="3858970"/>
            <a:chExt cx="1463040" cy="2791212"/>
          </a:xfrm>
        </p:grpSpPr>
        <p:sp>
          <p:nvSpPr>
            <p:cNvPr id="69" name="Rectangle 68"/>
            <p:cNvSpPr/>
            <p:nvPr/>
          </p:nvSpPr>
          <p:spPr bwMode="auto">
            <a:xfrm>
              <a:off x="5504462"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1" name="TextBox 80"/>
            <p:cNvSpPr txBox="1"/>
            <p:nvPr/>
          </p:nvSpPr>
          <p:spPr>
            <a:xfrm>
              <a:off x="5604170"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datanode3</a:t>
              </a:r>
            </a:p>
          </p:txBody>
        </p:sp>
      </p:grpSp>
      <p:grpSp>
        <p:nvGrpSpPr>
          <p:cNvPr id="83" name="Group 82"/>
          <p:cNvGrpSpPr/>
          <p:nvPr/>
        </p:nvGrpSpPr>
        <p:grpSpPr>
          <a:xfrm>
            <a:off x="7088546" y="3858970"/>
            <a:ext cx="1463040" cy="2791212"/>
            <a:chOff x="7088546" y="3858970"/>
            <a:chExt cx="1463040" cy="2791212"/>
          </a:xfrm>
        </p:grpSpPr>
        <p:sp>
          <p:nvSpPr>
            <p:cNvPr id="70" name="Rectangle 69"/>
            <p:cNvSpPr/>
            <p:nvPr/>
          </p:nvSpPr>
          <p:spPr bwMode="auto">
            <a:xfrm>
              <a:off x="7088546" y="4399301"/>
              <a:ext cx="1463040" cy="225088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2" name="TextBox 81"/>
            <p:cNvSpPr txBox="1"/>
            <p:nvPr/>
          </p:nvSpPr>
          <p:spPr>
            <a:xfrm>
              <a:off x="7174984" y="3858970"/>
              <a:ext cx="1208985" cy="584775"/>
            </a:xfrm>
            <a:prstGeom prst="rect">
              <a:avLst/>
            </a:prstGeom>
            <a:noFill/>
          </p:spPr>
          <p:txBody>
            <a:bodyPr wrap="none" rtlCol="0">
              <a:spAutoFit/>
            </a:bodyPr>
            <a:lstStyle/>
            <a:p>
              <a:pPr algn="ctr"/>
              <a:r>
                <a:rPr lang="en-US" sz="1600" dirty="0" err="1" smtClean="0">
                  <a:solidFill>
                    <a:schemeClr val="bg1">
                      <a:lumMod val="50000"/>
                    </a:schemeClr>
                  </a:solidFill>
                  <a:latin typeface="+mj-lt"/>
                </a:rPr>
                <a:t>hadoop</a:t>
              </a:r>
              <a:r>
                <a:rPr lang="en-US" sz="1600" dirty="0" smtClean="0">
                  <a:solidFill>
                    <a:schemeClr val="bg1">
                      <a:lumMod val="50000"/>
                    </a:schemeClr>
                  </a:solidFill>
                  <a:latin typeface="+mj-lt"/>
                </a:rPr>
                <a:t>-</a:t>
              </a:r>
            </a:p>
            <a:p>
              <a:pPr algn="ctr"/>
              <a:r>
                <a:rPr lang="en-US" sz="1600" dirty="0" smtClean="0">
                  <a:solidFill>
                    <a:schemeClr val="bg1">
                      <a:lumMod val="50000"/>
                    </a:schemeClr>
                  </a:solidFill>
                  <a:latin typeface="+mj-lt"/>
                </a:rPr>
                <a:t>datanode4</a:t>
              </a:r>
            </a:p>
          </p:txBody>
        </p:sp>
      </p:grpSp>
      <p:sp>
        <p:nvSpPr>
          <p:cNvPr id="2" name="Title 1"/>
          <p:cNvSpPr>
            <a:spLocks noGrp="1"/>
          </p:cNvSpPr>
          <p:nvPr>
            <p:ph type="title"/>
          </p:nvPr>
        </p:nvSpPr>
        <p:spPr/>
        <p:txBody>
          <a:bodyPr/>
          <a:lstStyle/>
          <a:p>
            <a:r>
              <a:rPr lang="en-US" dirty="0" smtClean="0"/>
              <a:t>MapReduce Components</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20</a:t>
            </a:fld>
            <a:endParaRPr lang="en-US" dirty="0"/>
          </a:p>
        </p:txBody>
      </p:sp>
      <p:sp>
        <p:nvSpPr>
          <p:cNvPr id="5" name="Rounded Rectangle 4"/>
          <p:cNvSpPr/>
          <p:nvPr/>
        </p:nvSpPr>
        <p:spPr bwMode="auto">
          <a:xfrm>
            <a:off x="5291133" y="1655786"/>
            <a:ext cx="1657350" cy="628651"/>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JobTracker</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2390774" y="457977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9" name="Rounded Rectangle 8"/>
          <p:cNvSpPr/>
          <p:nvPr/>
        </p:nvSpPr>
        <p:spPr bwMode="auto">
          <a:xfrm>
            <a:off x="3981449"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0" name="Rounded Rectangle 9"/>
          <p:cNvSpPr/>
          <p:nvPr/>
        </p:nvSpPr>
        <p:spPr bwMode="auto">
          <a:xfrm>
            <a:off x="5572124"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1" name="Rounded Rectangle 10"/>
          <p:cNvSpPr/>
          <p:nvPr/>
        </p:nvSpPr>
        <p:spPr bwMode="auto">
          <a:xfrm>
            <a:off x="7162799" y="4552068"/>
            <a:ext cx="1333501" cy="904875"/>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cxnSp>
        <p:nvCxnSpPr>
          <p:cNvPr id="14" name="Straight Connector 13"/>
          <p:cNvCxnSpPr>
            <a:stCxn id="5" idx="2"/>
          </p:cNvCxnSpPr>
          <p:nvPr/>
        </p:nvCxnSpPr>
        <p:spPr bwMode="auto">
          <a:xfrm flipH="1">
            <a:off x="3057525" y="2284437"/>
            <a:ext cx="3062283"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9" idx="0"/>
          </p:cNvCxnSpPr>
          <p:nvPr/>
        </p:nvCxnSpPr>
        <p:spPr bwMode="auto">
          <a:xfrm flipH="1">
            <a:off x="4648200" y="2284437"/>
            <a:ext cx="1471608"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10" idx="0"/>
          </p:cNvCxnSpPr>
          <p:nvPr/>
        </p:nvCxnSpPr>
        <p:spPr bwMode="auto">
          <a:xfrm>
            <a:off x="6119808" y="2284437"/>
            <a:ext cx="119067"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11" idx="0"/>
          </p:cNvCxnSpPr>
          <p:nvPr/>
        </p:nvCxnSpPr>
        <p:spPr bwMode="auto">
          <a:xfrm>
            <a:off x="6119808" y="2284437"/>
            <a:ext cx="1709742" cy="226763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1" name="Rectangle 40"/>
          <p:cNvSpPr/>
          <p:nvPr/>
        </p:nvSpPr>
        <p:spPr bwMode="auto">
          <a:xfrm>
            <a:off x="2427995" y="5742695"/>
            <a:ext cx="6068305" cy="314325"/>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Temporary data stored to local file system</a:t>
            </a:r>
            <a:endParaRPr kumimoji="0" lang="en-US" sz="1600" b="0" i="0" u="none" strike="noStrike" cap="none" normalizeH="0" baseline="0" dirty="0">
              <a:ln>
                <a:noFill/>
              </a:ln>
              <a:solidFill>
                <a:srgbClr val="01020B"/>
              </a:solidFill>
              <a:effectLst/>
              <a:latin typeface="+mj-lt"/>
            </a:endParaRPr>
          </a:p>
        </p:txBody>
      </p:sp>
      <p:sp>
        <p:nvSpPr>
          <p:cNvPr id="42" name="TextBox 41"/>
          <p:cNvSpPr txBox="1"/>
          <p:nvPr/>
        </p:nvSpPr>
        <p:spPr>
          <a:xfrm>
            <a:off x="3579640" y="3099849"/>
            <a:ext cx="3868909" cy="55399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err="1" smtClean="0">
                <a:solidFill>
                  <a:srgbClr val="A50021"/>
                </a:solidFill>
                <a:latin typeface="Segoe Script" pitchFamily="34" charset="0"/>
              </a:rPr>
              <a:t>JobTracker</a:t>
            </a:r>
            <a:r>
              <a:rPr lang="en-US" sz="1500" dirty="0" smtClean="0">
                <a:solidFill>
                  <a:srgbClr val="A50021"/>
                </a:solidFill>
                <a:latin typeface="Segoe Script" pitchFamily="34" charset="0"/>
              </a:rPr>
              <a:t> controls and </a:t>
            </a:r>
          </a:p>
          <a:p>
            <a:pPr algn="ctr"/>
            <a:r>
              <a:rPr lang="en-US" sz="1500" dirty="0" smtClean="0">
                <a:solidFill>
                  <a:srgbClr val="A50021"/>
                </a:solidFill>
                <a:latin typeface="Segoe Script" pitchFamily="34" charset="0"/>
              </a:rPr>
              <a:t>heartbeats </a:t>
            </a:r>
            <a:r>
              <a:rPr lang="en-US" sz="1500" dirty="0" err="1" smtClean="0">
                <a:solidFill>
                  <a:srgbClr val="A50021"/>
                </a:solidFill>
                <a:latin typeface="Segoe Script" pitchFamily="34" charset="0"/>
              </a:rPr>
              <a:t>TaskTracker</a:t>
            </a:r>
            <a:r>
              <a:rPr lang="en-US" sz="1500" dirty="0" smtClean="0">
                <a:solidFill>
                  <a:srgbClr val="A50021"/>
                </a:solidFill>
                <a:latin typeface="Segoe Script" pitchFamily="34" charset="0"/>
              </a:rPr>
              <a:t> nodes</a:t>
            </a:r>
          </a:p>
        </p:txBody>
      </p:sp>
      <p:sp>
        <p:nvSpPr>
          <p:cNvPr id="43" name="TextBox 42"/>
          <p:cNvSpPr txBox="1"/>
          <p:nvPr/>
        </p:nvSpPr>
        <p:spPr>
          <a:xfrm>
            <a:off x="3094745" y="5456943"/>
            <a:ext cx="4734804" cy="32316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err="1" smtClean="0">
                <a:solidFill>
                  <a:srgbClr val="A50021"/>
                </a:solidFill>
                <a:latin typeface="Segoe Script" pitchFamily="34" charset="0"/>
              </a:rPr>
              <a:t>TaskTrackers</a:t>
            </a:r>
            <a:r>
              <a:rPr lang="en-US" sz="1500" dirty="0" smtClean="0">
                <a:solidFill>
                  <a:srgbClr val="A50021"/>
                </a:solidFill>
                <a:latin typeface="Segoe Script" pitchFamily="34" charset="0"/>
              </a:rPr>
              <a:t> store temp data</a:t>
            </a:r>
          </a:p>
        </p:txBody>
      </p:sp>
      <p:sp>
        <p:nvSpPr>
          <p:cNvPr id="44" name="TextBox 43"/>
          <p:cNvSpPr txBox="1"/>
          <p:nvPr/>
        </p:nvSpPr>
        <p:spPr>
          <a:xfrm>
            <a:off x="5624319" y="1200669"/>
            <a:ext cx="990977"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Master</a:t>
            </a:r>
          </a:p>
        </p:txBody>
      </p:sp>
      <p:sp>
        <p:nvSpPr>
          <p:cNvPr id="45" name="TextBox 44"/>
          <p:cNvSpPr txBox="1"/>
          <p:nvPr/>
        </p:nvSpPr>
        <p:spPr>
          <a:xfrm>
            <a:off x="4982466" y="4151358"/>
            <a:ext cx="931665"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Slaves</a:t>
            </a:r>
          </a:p>
        </p:txBody>
      </p:sp>
      <p:sp>
        <p:nvSpPr>
          <p:cNvPr id="47" name="TextBox 46"/>
          <p:cNvSpPr txBox="1"/>
          <p:nvPr/>
        </p:nvSpPr>
        <p:spPr>
          <a:xfrm>
            <a:off x="516534" y="1414730"/>
            <a:ext cx="4698722" cy="1384995"/>
          </a:xfrm>
          <a:prstGeom prst="rect">
            <a:avLst/>
          </a:prstGeom>
          <a:solidFill>
            <a:srgbClr val="FFFF00">
              <a:alpha val="70000"/>
            </a:srgbClr>
          </a:solidFill>
          <a:ln>
            <a:noFill/>
          </a:ln>
          <a:effectLst>
            <a:glow rad="139700">
              <a:schemeClr val="accent6">
                <a:satMod val="175000"/>
                <a:alpha val="40000"/>
              </a:schemeClr>
            </a:glow>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 </a:t>
            </a:r>
            <a:r>
              <a:rPr lang="en-US" sz="1400" dirty="0">
                <a:solidFill>
                  <a:srgbClr val="A50021"/>
                </a:solidFill>
                <a:latin typeface="Segoe Script" pitchFamily="34" charset="0"/>
              </a:rPr>
              <a:t>Coordinates all M/R tasks &amp; events </a:t>
            </a:r>
          </a:p>
          <a:p>
            <a:r>
              <a:rPr lang="en-US" sz="1400" dirty="0">
                <a:solidFill>
                  <a:srgbClr val="A50021"/>
                </a:solidFill>
                <a:latin typeface="Segoe Script" pitchFamily="34" charset="0"/>
              </a:rPr>
              <a:t>- Manages job queues and scheduling </a:t>
            </a:r>
          </a:p>
          <a:p>
            <a:r>
              <a:rPr lang="en-US" sz="1400" dirty="0">
                <a:solidFill>
                  <a:srgbClr val="A50021"/>
                </a:solidFill>
                <a:latin typeface="Segoe Script" pitchFamily="34" charset="0"/>
              </a:rPr>
              <a:t>- Maintains and Controls </a:t>
            </a:r>
            <a:r>
              <a:rPr lang="en-US" sz="1400" dirty="0" err="1">
                <a:solidFill>
                  <a:srgbClr val="A50021"/>
                </a:solidFill>
                <a:latin typeface="Segoe Script" pitchFamily="34" charset="0"/>
              </a:rPr>
              <a:t>TaskTrackers</a:t>
            </a:r>
            <a:r>
              <a:rPr lang="en-US" sz="1400" dirty="0">
                <a:solidFill>
                  <a:srgbClr val="A50021"/>
                </a:solidFill>
                <a:latin typeface="Segoe Script" pitchFamily="34" charset="0"/>
              </a:rPr>
              <a:t> </a:t>
            </a:r>
          </a:p>
          <a:p>
            <a:r>
              <a:rPr lang="en-US" sz="1400" dirty="0">
                <a:solidFill>
                  <a:srgbClr val="A50021"/>
                </a:solidFill>
                <a:latin typeface="Segoe Script" pitchFamily="34" charset="0"/>
              </a:rPr>
              <a:t>- Moves/restarts map/reduce tasks if needed </a:t>
            </a:r>
          </a:p>
          <a:p>
            <a:r>
              <a:rPr lang="en-US" sz="1400" dirty="0">
                <a:solidFill>
                  <a:srgbClr val="A50021"/>
                </a:solidFill>
                <a:latin typeface="Segoe Script" pitchFamily="34" charset="0"/>
              </a:rPr>
              <a:t>- Uses “</a:t>
            </a:r>
            <a:r>
              <a:rPr lang="en-US" sz="1400" dirty="0" err="1">
                <a:solidFill>
                  <a:srgbClr val="A50021"/>
                </a:solidFill>
                <a:latin typeface="Segoe Script" pitchFamily="34" charset="0"/>
              </a:rPr>
              <a:t>checkpointing</a:t>
            </a:r>
            <a:r>
              <a:rPr lang="en-US" sz="1400" dirty="0">
                <a:solidFill>
                  <a:srgbClr val="A50021"/>
                </a:solidFill>
                <a:latin typeface="Segoe Script" pitchFamily="34" charset="0"/>
              </a:rPr>
              <a:t>” to combat </a:t>
            </a:r>
            <a:r>
              <a:rPr lang="en-US" sz="1400" dirty="0" smtClean="0">
                <a:solidFill>
                  <a:srgbClr val="A50021"/>
                </a:solidFill>
                <a:latin typeface="Segoe Script" pitchFamily="34" charset="0"/>
              </a:rPr>
              <a:t>single points</a:t>
            </a:r>
            <a:br>
              <a:rPr lang="en-US" sz="1400" dirty="0" smtClean="0">
                <a:solidFill>
                  <a:srgbClr val="A50021"/>
                </a:solidFill>
                <a:latin typeface="Segoe Script" pitchFamily="34" charset="0"/>
              </a:rPr>
            </a:br>
            <a:r>
              <a:rPr lang="en-US" sz="1400" dirty="0" smtClean="0">
                <a:solidFill>
                  <a:srgbClr val="A50021"/>
                </a:solidFill>
                <a:latin typeface="Segoe Script" pitchFamily="34" charset="0"/>
              </a:rPr>
              <a:t>     of failure</a:t>
            </a:r>
          </a:p>
        </p:txBody>
      </p:sp>
      <p:sp>
        <p:nvSpPr>
          <p:cNvPr id="49" name="TextBox 48"/>
          <p:cNvSpPr txBox="1"/>
          <p:nvPr/>
        </p:nvSpPr>
        <p:spPr>
          <a:xfrm>
            <a:off x="138551" y="4270442"/>
            <a:ext cx="2083806" cy="1169551"/>
          </a:xfrm>
          <a:prstGeom prst="rect">
            <a:avLst/>
          </a:prstGeom>
          <a:solidFill>
            <a:srgbClr val="B6FF23">
              <a:alpha val="70000"/>
            </a:srgbClr>
          </a:solidFill>
          <a:ln>
            <a:noFill/>
          </a:ln>
          <a:effectLst>
            <a:glow rad="101600">
              <a:schemeClr val="accent1">
                <a:satMod val="175000"/>
                <a:alpha val="40000"/>
              </a:schemeClr>
            </a:glow>
            <a:outerShdw blurRad="63500" sx="102000" sy="102000" algn="ct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400" dirty="0" smtClean="0">
                <a:solidFill>
                  <a:srgbClr val="A50021"/>
                </a:solidFill>
                <a:latin typeface="Segoe Script" pitchFamily="34" charset="0"/>
              </a:rPr>
              <a:t>Execute </a:t>
            </a:r>
            <a:r>
              <a:rPr lang="en-US" sz="1400" dirty="0">
                <a:solidFill>
                  <a:srgbClr val="A50021"/>
                </a:solidFill>
                <a:latin typeface="Segoe Script" pitchFamily="34" charset="0"/>
              </a:rPr>
              <a:t>individual map and reduce tasks as assigned by </a:t>
            </a:r>
            <a:r>
              <a:rPr lang="en-US" sz="1400" dirty="0" err="1">
                <a:solidFill>
                  <a:srgbClr val="A50021"/>
                </a:solidFill>
                <a:latin typeface="Segoe Script" pitchFamily="34" charset="0"/>
              </a:rPr>
              <a:t>JobTracker</a:t>
            </a:r>
            <a:r>
              <a:rPr lang="en-US" sz="1400" dirty="0">
                <a:solidFill>
                  <a:srgbClr val="A50021"/>
                </a:solidFill>
                <a:latin typeface="Segoe Script" pitchFamily="34" charset="0"/>
              </a:rPr>
              <a:t> (in separate JVM) </a:t>
            </a:r>
            <a:endParaRPr lang="en-US" sz="1400" dirty="0" smtClean="0">
              <a:solidFill>
                <a:srgbClr val="A50021"/>
              </a:solidFill>
              <a:latin typeface="Segoe Script" pitchFamily="34" charset="0"/>
            </a:endParaRPr>
          </a:p>
        </p:txBody>
      </p:sp>
      <p:grpSp>
        <p:nvGrpSpPr>
          <p:cNvPr id="89" name="Group 88"/>
          <p:cNvGrpSpPr/>
          <p:nvPr/>
        </p:nvGrpSpPr>
        <p:grpSpPr>
          <a:xfrm>
            <a:off x="2402959" y="2515527"/>
            <a:ext cx="6105526" cy="4008251"/>
            <a:chOff x="2402959" y="2515527"/>
            <a:chExt cx="6105526" cy="4008251"/>
          </a:xfrm>
        </p:grpSpPr>
        <p:grpSp>
          <p:nvGrpSpPr>
            <p:cNvPr id="25" name="Group 24"/>
            <p:cNvGrpSpPr/>
            <p:nvPr/>
          </p:nvGrpSpPr>
          <p:grpSpPr>
            <a:xfrm>
              <a:off x="2402959" y="5618903"/>
              <a:ext cx="1333501" cy="904875"/>
              <a:chOff x="876299" y="4552950"/>
              <a:chExt cx="1333501" cy="904875"/>
            </a:xfrm>
          </p:grpSpPr>
          <p:sp>
            <p:nvSpPr>
              <p:cNvPr id="26" name="Rounded Rectangle 2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7" name="Rounded Rectangle 26"/>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8" name="Rounded Rectangle 27"/>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9" name="Rounded Rectangle 28"/>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30" name="Group 29"/>
            <p:cNvGrpSpPr/>
            <p:nvPr/>
          </p:nvGrpSpPr>
          <p:grpSpPr>
            <a:xfrm>
              <a:off x="3993634" y="5618903"/>
              <a:ext cx="1333501" cy="904875"/>
              <a:chOff x="876299" y="4552950"/>
              <a:chExt cx="1333501" cy="904875"/>
            </a:xfrm>
          </p:grpSpPr>
          <p:sp>
            <p:nvSpPr>
              <p:cNvPr id="31" name="Rounded Rectangle 3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32" name="Rounded Rectangle 31"/>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3" name="Rounded Rectangle 32"/>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4" name="Rounded Rectangle 33"/>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35" name="Group 34"/>
            <p:cNvGrpSpPr/>
            <p:nvPr/>
          </p:nvGrpSpPr>
          <p:grpSpPr>
            <a:xfrm>
              <a:off x="5584309" y="5618903"/>
              <a:ext cx="1333501" cy="904875"/>
              <a:chOff x="876299" y="4552950"/>
              <a:chExt cx="1333501" cy="904875"/>
            </a:xfrm>
          </p:grpSpPr>
          <p:sp>
            <p:nvSpPr>
              <p:cNvPr id="36" name="Rounded Rectangle 3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37" name="Rounded Rectangle 36"/>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8" name="Rounded Rectangle 37"/>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9" name="Rounded Rectangle 38"/>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40" name="Group 39"/>
            <p:cNvGrpSpPr/>
            <p:nvPr/>
          </p:nvGrpSpPr>
          <p:grpSpPr>
            <a:xfrm>
              <a:off x="7174984" y="5618903"/>
              <a:ext cx="1333501" cy="904875"/>
              <a:chOff x="876299" y="4552950"/>
              <a:chExt cx="1333501" cy="904875"/>
            </a:xfrm>
          </p:grpSpPr>
          <p:sp>
            <p:nvSpPr>
              <p:cNvPr id="46" name="Rounded Rectangle 4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48" name="Rounded Rectangle 47"/>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0" name="Rounded Rectangle 4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1" name="Rounded Rectangle 5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
          <p:nvSpPr>
            <p:cNvPr id="57" name="Rounded Rectangle 56"/>
            <p:cNvSpPr/>
            <p:nvPr/>
          </p:nvSpPr>
          <p:spPr bwMode="auto">
            <a:xfrm>
              <a:off x="5282110" y="2515527"/>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grpSp>
      <p:grpSp>
        <p:nvGrpSpPr>
          <p:cNvPr id="76" name="Group 75"/>
          <p:cNvGrpSpPr/>
          <p:nvPr/>
        </p:nvGrpSpPr>
        <p:grpSpPr>
          <a:xfrm>
            <a:off x="568041" y="4942434"/>
            <a:ext cx="7973352" cy="1235955"/>
            <a:chOff x="568041" y="4942434"/>
            <a:chExt cx="7973352" cy="1235955"/>
          </a:xfrm>
        </p:grpSpPr>
        <p:cxnSp>
          <p:nvCxnSpPr>
            <p:cNvPr id="71" name="Straight Connector 70"/>
            <p:cNvCxnSpPr/>
            <p:nvPr/>
          </p:nvCxnSpPr>
          <p:spPr bwMode="auto">
            <a:xfrm flipV="1">
              <a:off x="568041" y="5538592"/>
              <a:ext cx="7973352" cy="13844"/>
            </a:xfrm>
            <a:prstGeom prst="line">
              <a:avLst/>
            </a:prstGeom>
            <a:solidFill>
              <a:schemeClr val="accent1"/>
            </a:solidFill>
            <a:ln w="19050" cap="flat" cmpd="sng" algn="ctr">
              <a:solidFill>
                <a:schemeClr val="tx2"/>
              </a:solidFill>
              <a:prstDash val="solid"/>
              <a:round/>
              <a:headEnd type="none" w="med" len="med"/>
              <a:tailEnd type="none" w="med" len="med"/>
            </a:ln>
            <a:effectLst/>
          </p:spPr>
        </p:cxnSp>
        <p:grpSp>
          <p:nvGrpSpPr>
            <p:cNvPr id="75" name="Group 74"/>
            <p:cNvGrpSpPr/>
            <p:nvPr/>
          </p:nvGrpSpPr>
          <p:grpSpPr>
            <a:xfrm>
              <a:off x="802919" y="4942434"/>
              <a:ext cx="1391728" cy="1235955"/>
              <a:chOff x="802919" y="4942434"/>
              <a:chExt cx="1391728" cy="1235955"/>
            </a:xfrm>
          </p:grpSpPr>
          <p:sp>
            <p:nvSpPr>
              <p:cNvPr id="73" name="TextBox 72"/>
              <p:cNvSpPr txBox="1"/>
              <p:nvPr/>
            </p:nvSpPr>
            <p:spPr>
              <a:xfrm>
                <a:off x="802919" y="4942434"/>
                <a:ext cx="1391728" cy="584775"/>
              </a:xfrm>
              <a:prstGeom prst="rect">
                <a:avLst/>
              </a:prstGeom>
              <a:noFill/>
            </p:spPr>
            <p:txBody>
              <a:bodyPr wrap="none" rtlCol="0">
                <a:spAutoFit/>
              </a:bodyPr>
              <a:lstStyle/>
              <a:p>
                <a:r>
                  <a:rPr lang="en-US" sz="1600" dirty="0" smtClean="0">
                    <a:solidFill>
                      <a:schemeClr val="tx2"/>
                    </a:solidFill>
                    <a:latin typeface="+mj-lt"/>
                  </a:rPr>
                  <a:t>MapReduce </a:t>
                </a:r>
              </a:p>
              <a:p>
                <a:r>
                  <a:rPr lang="en-US" sz="1600" dirty="0" smtClean="0">
                    <a:solidFill>
                      <a:schemeClr val="tx2"/>
                    </a:solidFill>
                    <a:latin typeface="+mj-lt"/>
                  </a:rPr>
                  <a:t>Layer</a:t>
                </a:r>
              </a:p>
            </p:txBody>
          </p:sp>
          <p:sp>
            <p:nvSpPr>
              <p:cNvPr id="74" name="TextBox 73"/>
              <p:cNvSpPr txBox="1"/>
              <p:nvPr/>
            </p:nvSpPr>
            <p:spPr>
              <a:xfrm>
                <a:off x="816769" y="5593614"/>
                <a:ext cx="740908" cy="584775"/>
              </a:xfrm>
              <a:prstGeom prst="rect">
                <a:avLst/>
              </a:prstGeom>
              <a:noFill/>
            </p:spPr>
            <p:txBody>
              <a:bodyPr wrap="none" rtlCol="0">
                <a:spAutoFit/>
              </a:bodyPr>
              <a:lstStyle/>
              <a:p>
                <a:r>
                  <a:rPr lang="en-US" sz="1600" dirty="0" smtClean="0">
                    <a:solidFill>
                      <a:schemeClr val="tx2"/>
                    </a:solidFill>
                    <a:latin typeface="+mj-lt"/>
                  </a:rPr>
                  <a:t>HDFS</a:t>
                </a:r>
              </a:p>
              <a:p>
                <a:r>
                  <a:rPr lang="en-US" sz="1600" dirty="0" smtClean="0">
                    <a:solidFill>
                      <a:schemeClr val="tx2"/>
                    </a:solidFill>
                    <a:latin typeface="+mj-lt"/>
                  </a:rPr>
                  <a:t>Layer</a:t>
                </a:r>
              </a:p>
            </p:txBody>
          </p:sp>
        </p:grpSp>
      </p:grpSp>
      <p:sp>
        <p:nvSpPr>
          <p:cNvPr id="88" name="Title 1"/>
          <p:cNvSpPr txBox="1">
            <a:spLocks/>
          </p:cNvSpPr>
          <p:nvPr/>
        </p:nvSpPr>
        <p:spPr bwMode="auto">
          <a:xfrm>
            <a:off x="285738" y="707142"/>
            <a:ext cx="4526614"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Autofit/>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algn="ctr"/>
            <a:r>
              <a:rPr lang="en-US" sz="3000" dirty="0" smtClean="0">
                <a:solidFill>
                  <a:srgbClr val="A50021"/>
                </a:solidFill>
                <a:latin typeface="Segoe Script" pitchFamily="34" charset="0"/>
              </a:rPr>
              <a:t>How Does This All Fit With HDFS?</a:t>
            </a:r>
            <a:endParaRPr lang="en-US" sz="3000" dirty="0">
              <a:solidFill>
                <a:srgbClr val="A50021"/>
              </a:solidFill>
              <a:latin typeface="Segoe Script" pitchFamily="34" charset="0"/>
            </a:endParaRPr>
          </a:p>
        </p:txBody>
      </p:sp>
      <p:grpSp>
        <p:nvGrpSpPr>
          <p:cNvPr id="23" name="Group 22"/>
          <p:cNvGrpSpPr/>
          <p:nvPr/>
        </p:nvGrpSpPr>
        <p:grpSpPr>
          <a:xfrm>
            <a:off x="3060953" y="3144178"/>
            <a:ext cx="4747152" cy="2502430"/>
            <a:chOff x="3060953" y="3144178"/>
            <a:chExt cx="4747152" cy="2502430"/>
          </a:xfrm>
        </p:grpSpPr>
        <p:cxnSp>
          <p:nvCxnSpPr>
            <p:cNvPr id="6" name="Straight Connector 5"/>
            <p:cNvCxnSpPr/>
            <p:nvPr/>
          </p:nvCxnSpPr>
          <p:spPr bwMode="auto">
            <a:xfrm flipH="1">
              <a:off x="6109244" y="3144178"/>
              <a:ext cx="1" cy="714792"/>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79" name="Straight Connector 78"/>
            <p:cNvCxnSpPr>
              <a:stCxn id="78" idx="0"/>
              <a:endCxn id="82" idx="0"/>
            </p:cNvCxnSpPr>
            <p:nvPr/>
          </p:nvCxnSpPr>
          <p:spPr bwMode="auto">
            <a:xfrm>
              <a:off x="3067035" y="3858970"/>
              <a:ext cx="4712442" cy="0"/>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1" name="Straight Connector 90"/>
            <p:cNvCxnSpPr>
              <a:endCxn id="26" idx="0"/>
            </p:cNvCxnSpPr>
            <p:nvPr/>
          </p:nvCxnSpPr>
          <p:spPr bwMode="auto">
            <a:xfrm>
              <a:off x="3060953" y="3875088"/>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2" name="Straight Connector 91"/>
            <p:cNvCxnSpPr/>
            <p:nvPr/>
          </p:nvCxnSpPr>
          <p:spPr bwMode="auto">
            <a:xfrm>
              <a:off x="4654273" y="3902793"/>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3" name="Straight Connector 92"/>
            <p:cNvCxnSpPr/>
            <p:nvPr/>
          </p:nvCxnSpPr>
          <p:spPr bwMode="auto">
            <a:xfrm>
              <a:off x="6330723" y="3875078"/>
              <a:ext cx="8757" cy="1743815"/>
            </a:xfrm>
            <a:prstGeom prst="line">
              <a:avLst/>
            </a:prstGeom>
            <a:solidFill>
              <a:schemeClr val="accent1"/>
            </a:solidFill>
            <a:ln w="28575" cap="flat" cmpd="sng" algn="ctr">
              <a:solidFill>
                <a:srgbClr val="01020B"/>
              </a:solidFill>
              <a:prstDash val="sysDot"/>
              <a:round/>
              <a:headEnd type="none" w="med" len="med"/>
              <a:tailEnd type="none" w="med" len="med"/>
            </a:ln>
            <a:effectLst/>
          </p:spPr>
        </p:cxnSp>
        <p:cxnSp>
          <p:nvCxnSpPr>
            <p:cNvPr id="94" name="Straight Connector 93"/>
            <p:cNvCxnSpPr>
              <a:stCxn id="82" idx="0"/>
            </p:cNvCxnSpPr>
            <p:nvPr/>
          </p:nvCxnSpPr>
          <p:spPr bwMode="auto">
            <a:xfrm>
              <a:off x="7779477" y="3858970"/>
              <a:ext cx="28628" cy="1759918"/>
            </a:xfrm>
            <a:prstGeom prst="line">
              <a:avLst/>
            </a:prstGeom>
            <a:solidFill>
              <a:schemeClr val="accent1"/>
            </a:solidFill>
            <a:ln w="28575" cap="flat" cmpd="sng" algn="ctr">
              <a:solidFill>
                <a:srgbClr val="01020B"/>
              </a:solidFill>
              <a:prstDash val="sysDot"/>
              <a:round/>
              <a:headEnd type="none" w="med" len="med"/>
              <a:tailEnd type="none" w="med" len="med"/>
            </a:ln>
            <a:effectLst/>
          </p:spPr>
        </p:cxnSp>
      </p:grpSp>
      <p:grpSp>
        <p:nvGrpSpPr>
          <p:cNvPr id="54" name="Group 53"/>
          <p:cNvGrpSpPr/>
          <p:nvPr/>
        </p:nvGrpSpPr>
        <p:grpSpPr>
          <a:xfrm>
            <a:off x="2706800" y="1982238"/>
            <a:ext cx="4741070" cy="2616040"/>
            <a:chOff x="2706800" y="1982238"/>
            <a:chExt cx="4741070" cy="2616040"/>
          </a:xfrm>
        </p:grpSpPr>
        <p:cxnSp>
          <p:nvCxnSpPr>
            <p:cNvPr id="95" name="Straight Connector 94"/>
            <p:cNvCxnSpPr/>
            <p:nvPr/>
          </p:nvCxnSpPr>
          <p:spPr bwMode="auto">
            <a:xfrm rot="16200000" flipH="1">
              <a:off x="4947786" y="1624843"/>
              <a:ext cx="1" cy="714792"/>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7" name="Straight Connector 96"/>
            <p:cNvCxnSpPr/>
            <p:nvPr/>
          </p:nvCxnSpPr>
          <p:spPr bwMode="auto">
            <a:xfrm flipH="1">
              <a:off x="4601406" y="1998923"/>
              <a:ext cx="1" cy="146304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8" name="Straight Connector 97"/>
            <p:cNvCxnSpPr/>
            <p:nvPr/>
          </p:nvCxnSpPr>
          <p:spPr bwMode="auto">
            <a:xfrm>
              <a:off x="2706800" y="3484880"/>
              <a:ext cx="4712442" cy="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99" name="Straight Connector 98"/>
            <p:cNvCxnSpPr/>
            <p:nvPr/>
          </p:nvCxnSpPr>
          <p:spPr bwMode="auto">
            <a:xfrm>
              <a:off x="2714573" y="3500998"/>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0" name="Straight Connector 99"/>
            <p:cNvCxnSpPr/>
            <p:nvPr/>
          </p:nvCxnSpPr>
          <p:spPr bwMode="auto">
            <a:xfrm>
              <a:off x="4307893" y="350099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1" name="Straight Connector 100"/>
            <p:cNvCxnSpPr/>
            <p:nvPr/>
          </p:nvCxnSpPr>
          <p:spPr bwMode="auto">
            <a:xfrm>
              <a:off x="5928923" y="348713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cxnSp>
          <p:nvCxnSpPr>
            <p:cNvPr id="102" name="Straight Connector 101"/>
            <p:cNvCxnSpPr/>
            <p:nvPr/>
          </p:nvCxnSpPr>
          <p:spPr bwMode="auto">
            <a:xfrm>
              <a:off x="7439113" y="3500983"/>
              <a:ext cx="8757" cy="1097280"/>
            </a:xfrm>
            <a:prstGeom prst="line">
              <a:avLst/>
            </a:prstGeom>
            <a:solidFill>
              <a:schemeClr val="accent1"/>
            </a:solidFill>
            <a:ln w="28575" cap="flat" cmpd="sng" algn="ctr">
              <a:solidFill>
                <a:srgbClr val="A50021"/>
              </a:solidFill>
              <a:prstDash val="sysDot"/>
              <a:round/>
              <a:headEnd type="none" w="med" len="med"/>
              <a:tailEnd type="none" w="med" len="med"/>
            </a:ln>
            <a:effectLst/>
          </p:spPr>
        </p:cxnSp>
      </p:grpSp>
    </p:spTree>
    <p:extLst>
      <p:ext uri="{BB962C8B-B14F-4D97-AF65-F5344CB8AC3E}">
        <p14:creationId xmlns:p14="http://schemas.microsoft.com/office/powerpoint/2010/main" val="39683242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500"/>
                                        <p:tgtEl>
                                          <p:spTgt spid="4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fade">
                                      <p:cBhvr>
                                        <p:cTn id="35" dur="500"/>
                                        <p:tgtEl>
                                          <p:spTgt spid="47"/>
                                        </p:tgtEl>
                                      </p:cBhvr>
                                    </p:animEffect>
                                  </p:childTnLst>
                                </p:cTn>
                              </p:par>
                              <p:par>
                                <p:cTn id="36" presetID="10" presetClass="entr" presetSubtype="0" fill="hold" nodeType="withEffect">
                                  <p:stCondLst>
                                    <p:cond delay="0"/>
                                  </p:stCondLst>
                                  <p:childTnLst>
                                    <p:set>
                                      <p:cBhvr>
                                        <p:cTn id="37" dur="1" fill="hold">
                                          <p:stCondLst>
                                            <p:cond delay="0"/>
                                          </p:stCondLst>
                                        </p:cTn>
                                        <p:tgtEl>
                                          <p:spTgt spid="47">
                                            <p:txEl>
                                              <p:pRg st="0" end="0"/>
                                            </p:txEl>
                                          </p:spTgt>
                                        </p:tgtEl>
                                        <p:attrNameLst>
                                          <p:attrName>style.visibility</p:attrName>
                                        </p:attrNameLst>
                                      </p:cBhvr>
                                      <p:to>
                                        <p:strVal val="visible"/>
                                      </p:to>
                                    </p:set>
                                    <p:animEffect transition="in" filter="fade">
                                      <p:cBhvr>
                                        <p:cTn id="38" dur="500"/>
                                        <p:tgtEl>
                                          <p:spTgt spid="47">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7">
                                            <p:txEl>
                                              <p:pRg st="1" end="1"/>
                                            </p:txEl>
                                          </p:spTgt>
                                        </p:tgtEl>
                                        <p:attrNameLst>
                                          <p:attrName>style.visibility</p:attrName>
                                        </p:attrNameLst>
                                      </p:cBhvr>
                                      <p:to>
                                        <p:strVal val="visible"/>
                                      </p:to>
                                    </p:set>
                                    <p:animEffect transition="in" filter="fade">
                                      <p:cBhvr>
                                        <p:cTn id="43" dur="500"/>
                                        <p:tgtEl>
                                          <p:spTgt spid="47">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7">
                                            <p:txEl>
                                              <p:pRg st="2" end="2"/>
                                            </p:txEl>
                                          </p:spTgt>
                                        </p:tgtEl>
                                        <p:attrNameLst>
                                          <p:attrName>style.visibility</p:attrName>
                                        </p:attrNameLst>
                                      </p:cBhvr>
                                      <p:to>
                                        <p:strVal val="visible"/>
                                      </p:to>
                                    </p:set>
                                    <p:animEffect transition="in" filter="fade">
                                      <p:cBhvr>
                                        <p:cTn id="48" dur="500"/>
                                        <p:tgtEl>
                                          <p:spTgt spid="47">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animEffect transition="in" filter="fade">
                                      <p:cBhvr>
                                        <p:cTn id="53" dur="500"/>
                                        <p:tgtEl>
                                          <p:spTgt spid="47">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xEl>
                                              <p:pRg st="4" end="4"/>
                                            </p:txEl>
                                          </p:spTgt>
                                        </p:tgtEl>
                                        <p:attrNameLst>
                                          <p:attrName>style.visibility</p:attrName>
                                        </p:attrNameLst>
                                      </p:cBhvr>
                                      <p:to>
                                        <p:strVal val="visible"/>
                                      </p:to>
                                    </p:set>
                                    <p:animEffect transition="in" filter="fade">
                                      <p:cBhvr>
                                        <p:cTn id="58" dur="500"/>
                                        <p:tgtEl>
                                          <p:spTgt spid="47">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fade">
                                      <p:cBhvr>
                                        <p:cTn id="63" dur="500"/>
                                        <p:tgtEl>
                                          <p:spTgt spid="42"/>
                                        </p:tgtEl>
                                      </p:cBhvr>
                                    </p:animEffect>
                                  </p:childTnLst>
                                </p:cTn>
                              </p:par>
                              <p:par>
                                <p:cTn id="64" presetID="10" presetClass="entr" presetSubtype="0" fill="hold"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fade">
                                      <p:cBhvr>
                                        <p:cTn id="66" dur="500"/>
                                        <p:tgtEl>
                                          <p:spTgt spid="17"/>
                                        </p:tgtEl>
                                      </p:cBhvr>
                                    </p:animEffect>
                                  </p:childTnLst>
                                </p:cTn>
                              </p:par>
                              <p:par>
                                <p:cTn id="67" presetID="10" presetClass="entr" presetSubtype="0" fill="hold"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10" presetClass="entr" presetSubtype="0" fill="hold" nodeType="with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fade">
                                      <p:cBhvr>
                                        <p:cTn id="72" dur="500"/>
                                        <p:tgtEl>
                                          <p:spTgt spid="15"/>
                                        </p:tgtEl>
                                      </p:cBhvr>
                                    </p:animEffect>
                                  </p:childTnLst>
                                </p:cTn>
                              </p:par>
                              <p:par>
                                <p:cTn id="73" presetID="10" presetClass="entr" presetSubtype="0" fill="hold" nodeType="with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fade">
                                      <p:cBhvr>
                                        <p:cTn id="80" dur="500"/>
                                        <p:tgtEl>
                                          <p:spTgt spid="4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fade">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47">
                                            <p:txEl>
                                              <p:pRg st="0" end="0"/>
                                            </p:txEl>
                                          </p:spTgt>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47">
                                            <p:txEl>
                                              <p:pRg st="1" end="1"/>
                                            </p:txEl>
                                          </p:spTgt>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7">
                                            <p:txEl>
                                              <p:pRg st="2" end="2"/>
                                            </p:txEl>
                                          </p:spTgt>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7">
                                            <p:txEl>
                                              <p:pRg st="3" end="3"/>
                                            </p:txEl>
                                          </p:spTgt>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7">
                                            <p:txEl>
                                              <p:pRg st="4" end="4"/>
                                            </p:txEl>
                                          </p:spTgt>
                                        </p:tgtEl>
                                        <p:attrNameLst>
                                          <p:attrName>style.visibility</p:attrName>
                                        </p:attrNameLst>
                                      </p:cBhvr>
                                      <p:to>
                                        <p:strVal val="hidden"/>
                                      </p:to>
                                    </p:set>
                                  </p:childTnLst>
                                </p:cTn>
                              </p:par>
                              <p:par>
                                <p:cTn id="98" presetID="1" presetClass="exit" presetSubtype="0" fill="hold" grpId="1" nodeType="withEffect">
                                  <p:stCondLst>
                                    <p:cond delay="0"/>
                                  </p:stCondLst>
                                  <p:childTnLst>
                                    <p:set>
                                      <p:cBhvr>
                                        <p:cTn id="99" dur="1" fill="hold">
                                          <p:stCondLst>
                                            <p:cond delay="0"/>
                                          </p:stCondLst>
                                        </p:cTn>
                                        <p:tgtEl>
                                          <p:spTgt spid="47">
                                            <p:bg/>
                                          </p:spTgt>
                                        </p:tgtEl>
                                        <p:attrNameLst>
                                          <p:attrName>style.visibility</p:attrName>
                                        </p:attrNameLst>
                                      </p:cBhvr>
                                      <p:to>
                                        <p:strVal val="hidden"/>
                                      </p:to>
                                    </p:set>
                                  </p:childTnLst>
                                </p:cTn>
                              </p:par>
                              <p:par>
                                <p:cTn id="100" presetID="1" presetClass="exit" presetSubtype="0" fill="hold" grpId="1" nodeType="withEffect">
                                  <p:stCondLst>
                                    <p:cond delay="0"/>
                                  </p:stCondLst>
                                  <p:childTnLst>
                                    <p:set>
                                      <p:cBhvr>
                                        <p:cTn id="101" dur="1" fill="hold">
                                          <p:stCondLst>
                                            <p:cond delay="0"/>
                                          </p:stCondLst>
                                        </p:cTn>
                                        <p:tgtEl>
                                          <p:spTgt spid="42"/>
                                        </p:tgtEl>
                                        <p:attrNameLst>
                                          <p:attrName>style.visibility</p:attrName>
                                        </p:attrNameLst>
                                      </p:cBhvr>
                                      <p:to>
                                        <p:strVal val="hidden"/>
                                      </p:to>
                                    </p:set>
                                  </p:childTnLst>
                                </p:cTn>
                              </p:par>
                              <p:par>
                                <p:cTn id="102" presetID="1" presetClass="exit" presetSubtype="0" fill="hold" grpId="1" nodeType="withEffect">
                                  <p:stCondLst>
                                    <p:cond delay="0"/>
                                  </p:stCondLst>
                                  <p:childTnLst>
                                    <p:set>
                                      <p:cBhvr>
                                        <p:cTn id="103" dur="1" fill="hold">
                                          <p:stCondLst>
                                            <p:cond delay="0"/>
                                          </p:stCondLst>
                                        </p:cTn>
                                        <p:tgtEl>
                                          <p:spTgt spid="41"/>
                                        </p:tgtEl>
                                        <p:attrNameLst>
                                          <p:attrName>style.visibility</p:attrName>
                                        </p:attrNameLst>
                                      </p:cBhvr>
                                      <p:to>
                                        <p:strVal val="hidden"/>
                                      </p:to>
                                    </p:set>
                                  </p:childTnLst>
                                </p:cTn>
                              </p:par>
                              <p:par>
                                <p:cTn id="104" presetID="1" presetClass="exit" presetSubtype="0" fill="hold" grpId="1" nodeType="withEffect">
                                  <p:stCondLst>
                                    <p:cond delay="0"/>
                                  </p:stCondLst>
                                  <p:childTnLst>
                                    <p:set>
                                      <p:cBhvr>
                                        <p:cTn id="105" dur="1" fill="hold">
                                          <p:stCondLst>
                                            <p:cond delay="0"/>
                                          </p:stCondLst>
                                        </p:cTn>
                                        <p:tgtEl>
                                          <p:spTgt spid="43"/>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44"/>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45"/>
                                        </p:tgtEl>
                                        <p:attrNameLst>
                                          <p:attrName>style.visibility</p:attrName>
                                        </p:attrNameLst>
                                      </p:cBhvr>
                                      <p:to>
                                        <p:strVal val="hidden"/>
                                      </p:to>
                                    </p:set>
                                  </p:childTnLst>
                                </p:cTn>
                              </p:par>
                              <p:par>
                                <p:cTn id="110" presetID="1" presetClass="exit" presetSubtype="0" fill="hold" grpId="0" nodeType="withEffect">
                                  <p:stCondLst>
                                    <p:cond delay="0"/>
                                  </p:stCondLst>
                                  <p:childTnLst>
                                    <p:set>
                                      <p:cBhvr>
                                        <p:cTn id="111" dur="1" fill="hold">
                                          <p:stCondLst>
                                            <p:cond delay="0"/>
                                          </p:stCondLst>
                                        </p:cTn>
                                        <p:tgtEl>
                                          <p:spTgt spid="2"/>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88"/>
                                        </p:tgtEl>
                                        <p:attrNameLst>
                                          <p:attrName>style.visibility</p:attrName>
                                        </p:attrNameLst>
                                      </p:cBhvr>
                                      <p:to>
                                        <p:strVal val="visible"/>
                                      </p:to>
                                    </p:set>
                                    <p:animEffect transition="in" filter="fade">
                                      <p:cBhvr>
                                        <p:cTn id="114" dur="500"/>
                                        <p:tgtEl>
                                          <p:spTgt spid="8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87"/>
                                        </p:tgtEl>
                                        <p:attrNameLst>
                                          <p:attrName>style.visibility</p:attrName>
                                        </p:attrNameLst>
                                      </p:cBhvr>
                                      <p:to>
                                        <p:strVal val="visible"/>
                                      </p:to>
                                    </p:set>
                                    <p:animEffect transition="in" filter="fade">
                                      <p:cBhvr>
                                        <p:cTn id="119" dur="500"/>
                                        <p:tgtEl>
                                          <p:spTgt spid="87"/>
                                        </p:tgtEl>
                                      </p:cBhvr>
                                    </p:animEffect>
                                  </p:childTnLst>
                                </p:cTn>
                              </p:par>
                              <p:par>
                                <p:cTn id="120" presetID="10" presetClass="entr" presetSubtype="0" fill="hold" nodeType="withEffect">
                                  <p:stCondLst>
                                    <p:cond delay="0"/>
                                  </p:stCondLst>
                                  <p:childTnLst>
                                    <p:set>
                                      <p:cBhvr>
                                        <p:cTn id="121" dur="1" fill="hold">
                                          <p:stCondLst>
                                            <p:cond delay="0"/>
                                          </p:stCondLst>
                                        </p:cTn>
                                        <p:tgtEl>
                                          <p:spTgt spid="83"/>
                                        </p:tgtEl>
                                        <p:attrNameLst>
                                          <p:attrName>style.visibility</p:attrName>
                                        </p:attrNameLst>
                                      </p:cBhvr>
                                      <p:to>
                                        <p:strVal val="visible"/>
                                      </p:to>
                                    </p:set>
                                    <p:animEffect transition="in" filter="fade">
                                      <p:cBhvr>
                                        <p:cTn id="122" dur="500"/>
                                        <p:tgtEl>
                                          <p:spTgt spid="83"/>
                                        </p:tgtEl>
                                      </p:cBhvr>
                                    </p:animEffect>
                                  </p:childTnLst>
                                </p:cTn>
                              </p:par>
                              <p:par>
                                <p:cTn id="123" presetID="10" presetClass="entr" presetSubtype="0" fill="hold" nodeType="withEffect">
                                  <p:stCondLst>
                                    <p:cond delay="0"/>
                                  </p:stCondLst>
                                  <p:childTnLst>
                                    <p:set>
                                      <p:cBhvr>
                                        <p:cTn id="124" dur="1" fill="hold">
                                          <p:stCondLst>
                                            <p:cond delay="0"/>
                                          </p:stCondLst>
                                        </p:cTn>
                                        <p:tgtEl>
                                          <p:spTgt spid="84"/>
                                        </p:tgtEl>
                                        <p:attrNameLst>
                                          <p:attrName>style.visibility</p:attrName>
                                        </p:attrNameLst>
                                      </p:cBhvr>
                                      <p:to>
                                        <p:strVal val="visible"/>
                                      </p:to>
                                    </p:set>
                                    <p:animEffect transition="in" filter="fade">
                                      <p:cBhvr>
                                        <p:cTn id="125" dur="500"/>
                                        <p:tgtEl>
                                          <p:spTgt spid="84"/>
                                        </p:tgtEl>
                                      </p:cBhvr>
                                    </p:animEffect>
                                  </p:childTnLst>
                                </p:cTn>
                              </p:par>
                              <p:par>
                                <p:cTn id="126" presetID="10" presetClass="entr" presetSubtype="0" fill="hold" nodeType="withEffect">
                                  <p:stCondLst>
                                    <p:cond delay="0"/>
                                  </p:stCondLst>
                                  <p:childTnLst>
                                    <p:set>
                                      <p:cBhvr>
                                        <p:cTn id="127" dur="1" fill="hold">
                                          <p:stCondLst>
                                            <p:cond delay="0"/>
                                          </p:stCondLst>
                                        </p:cTn>
                                        <p:tgtEl>
                                          <p:spTgt spid="85"/>
                                        </p:tgtEl>
                                        <p:attrNameLst>
                                          <p:attrName>style.visibility</p:attrName>
                                        </p:attrNameLst>
                                      </p:cBhvr>
                                      <p:to>
                                        <p:strVal val="visible"/>
                                      </p:to>
                                    </p:set>
                                    <p:animEffect transition="in" filter="fade">
                                      <p:cBhvr>
                                        <p:cTn id="128" dur="500"/>
                                        <p:tgtEl>
                                          <p:spTgt spid="85"/>
                                        </p:tgtEl>
                                      </p:cBhvr>
                                    </p:animEffect>
                                  </p:childTnLst>
                                </p:cTn>
                              </p:par>
                              <p:par>
                                <p:cTn id="129" presetID="10" presetClass="entr" presetSubtype="0" fill="hold" nodeType="withEffect">
                                  <p:stCondLst>
                                    <p:cond delay="0"/>
                                  </p:stCondLst>
                                  <p:childTnLst>
                                    <p:set>
                                      <p:cBhvr>
                                        <p:cTn id="130" dur="1" fill="hold">
                                          <p:stCondLst>
                                            <p:cond delay="0"/>
                                          </p:stCondLst>
                                        </p:cTn>
                                        <p:tgtEl>
                                          <p:spTgt spid="86"/>
                                        </p:tgtEl>
                                        <p:attrNameLst>
                                          <p:attrName>style.visibility</p:attrName>
                                        </p:attrNameLst>
                                      </p:cBhvr>
                                      <p:to>
                                        <p:strVal val="visible"/>
                                      </p:to>
                                    </p:set>
                                    <p:animEffect transition="in" filter="fade">
                                      <p:cBhvr>
                                        <p:cTn id="131" dur="500"/>
                                        <p:tgtEl>
                                          <p:spTgt spid="86"/>
                                        </p:tgtEl>
                                      </p:cBhvr>
                                    </p:animEffect>
                                  </p:childTnLst>
                                </p:cTn>
                              </p:par>
                              <p:par>
                                <p:cTn id="132" presetID="10" presetClass="entr" presetSubtype="0" fill="hold" nodeType="withEffect">
                                  <p:stCondLst>
                                    <p:cond delay="0"/>
                                  </p:stCondLst>
                                  <p:childTnLst>
                                    <p:set>
                                      <p:cBhvr>
                                        <p:cTn id="133" dur="1" fill="hold">
                                          <p:stCondLst>
                                            <p:cond delay="0"/>
                                          </p:stCondLst>
                                        </p:cTn>
                                        <p:tgtEl>
                                          <p:spTgt spid="76"/>
                                        </p:tgtEl>
                                        <p:attrNameLst>
                                          <p:attrName>style.visibility</p:attrName>
                                        </p:attrNameLst>
                                      </p:cBhvr>
                                      <p:to>
                                        <p:strVal val="visible"/>
                                      </p:to>
                                    </p:set>
                                    <p:animEffect transition="in" filter="fade">
                                      <p:cBhvr>
                                        <p:cTn id="134" dur="500"/>
                                        <p:tgtEl>
                                          <p:spTgt spid="76"/>
                                        </p:tgtEl>
                                      </p:cBhvr>
                                    </p:animEffect>
                                  </p:childTnLst>
                                </p:cTn>
                              </p:par>
                              <p:par>
                                <p:cTn id="135" presetID="10" presetClass="entr" presetSubtype="0" fill="hold" nodeType="withEffect">
                                  <p:stCondLst>
                                    <p:cond delay="0"/>
                                  </p:stCondLst>
                                  <p:childTnLst>
                                    <p:set>
                                      <p:cBhvr>
                                        <p:cTn id="136" dur="1" fill="hold">
                                          <p:stCondLst>
                                            <p:cond delay="0"/>
                                          </p:stCondLst>
                                        </p:cTn>
                                        <p:tgtEl>
                                          <p:spTgt spid="89"/>
                                        </p:tgtEl>
                                        <p:attrNameLst>
                                          <p:attrName>style.visibility</p:attrName>
                                        </p:attrNameLst>
                                      </p:cBhvr>
                                      <p:to>
                                        <p:strVal val="visible"/>
                                      </p:to>
                                    </p:set>
                                    <p:animEffect transition="in" filter="fade">
                                      <p:cBhvr>
                                        <p:cTn id="137" dur="500"/>
                                        <p:tgtEl>
                                          <p:spTgt spid="89"/>
                                        </p:tgtEl>
                                      </p:cBhvr>
                                    </p:animEffect>
                                  </p:childTnLst>
                                </p:cTn>
                              </p:par>
                              <p:par>
                                <p:cTn id="138" presetID="1" presetClass="exit" presetSubtype="0" fill="hold" nodeType="withEffect">
                                  <p:stCondLst>
                                    <p:cond delay="0"/>
                                  </p:stCondLst>
                                  <p:childTnLst>
                                    <p:set>
                                      <p:cBhvr>
                                        <p:cTn id="139" dur="1" fill="hold">
                                          <p:stCondLst>
                                            <p:cond delay="0"/>
                                          </p:stCondLst>
                                        </p:cTn>
                                        <p:tgtEl>
                                          <p:spTgt spid="17"/>
                                        </p:tgtEl>
                                        <p:attrNameLst>
                                          <p:attrName>style.visibility</p:attrName>
                                        </p:attrNameLst>
                                      </p:cBhvr>
                                      <p:to>
                                        <p:strVal val="hidden"/>
                                      </p:to>
                                    </p:set>
                                  </p:childTnLst>
                                </p:cTn>
                              </p:par>
                              <p:par>
                                <p:cTn id="140" presetID="1" presetClass="exit" presetSubtype="0" fill="hold" nodeType="withEffect">
                                  <p:stCondLst>
                                    <p:cond delay="0"/>
                                  </p:stCondLst>
                                  <p:childTnLst>
                                    <p:set>
                                      <p:cBhvr>
                                        <p:cTn id="141" dur="1" fill="hold">
                                          <p:stCondLst>
                                            <p:cond delay="0"/>
                                          </p:stCondLst>
                                        </p:cTn>
                                        <p:tgtEl>
                                          <p:spTgt spid="16"/>
                                        </p:tgtEl>
                                        <p:attrNameLst>
                                          <p:attrName>style.visibility</p:attrName>
                                        </p:attrNameLst>
                                      </p:cBhvr>
                                      <p:to>
                                        <p:strVal val="hidden"/>
                                      </p:to>
                                    </p:set>
                                  </p:childTnLst>
                                </p:cTn>
                              </p:par>
                              <p:par>
                                <p:cTn id="142" presetID="1" presetClass="exit" presetSubtype="0" fill="hold" nodeType="withEffect">
                                  <p:stCondLst>
                                    <p:cond delay="0"/>
                                  </p:stCondLst>
                                  <p:childTnLst>
                                    <p:set>
                                      <p:cBhvr>
                                        <p:cTn id="143" dur="1" fill="hold">
                                          <p:stCondLst>
                                            <p:cond delay="0"/>
                                          </p:stCondLst>
                                        </p:cTn>
                                        <p:tgtEl>
                                          <p:spTgt spid="15"/>
                                        </p:tgtEl>
                                        <p:attrNameLst>
                                          <p:attrName>style.visibility</p:attrName>
                                        </p:attrNameLst>
                                      </p:cBhvr>
                                      <p:to>
                                        <p:strVal val="hidden"/>
                                      </p:to>
                                    </p:set>
                                  </p:childTnLst>
                                </p:cTn>
                              </p:par>
                              <p:par>
                                <p:cTn id="144" presetID="1" presetClass="exit" presetSubtype="0" fill="hold" nodeType="withEffect">
                                  <p:stCondLst>
                                    <p:cond delay="0"/>
                                  </p:stCondLst>
                                  <p:childTnLst>
                                    <p:set>
                                      <p:cBhvr>
                                        <p:cTn id="145" dur="1" fill="hold">
                                          <p:stCondLst>
                                            <p:cond delay="0"/>
                                          </p:stCondLst>
                                        </p:cTn>
                                        <p:tgtEl>
                                          <p:spTgt spid="14"/>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fad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nodeType="clickEffect">
                                  <p:stCondLst>
                                    <p:cond delay="0"/>
                                  </p:stCondLst>
                                  <p:childTnLst>
                                    <p:set>
                                      <p:cBhvr>
                                        <p:cTn id="154" dur="1" fill="hold">
                                          <p:stCondLst>
                                            <p:cond delay="0"/>
                                          </p:stCondLst>
                                        </p:cTn>
                                        <p:tgtEl>
                                          <p:spTgt spid="23"/>
                                        </p:tgtEl>
                                        <p:attrNameLst>
                                          <p:attrName>style.visibility</p:attrName>
                                        </p:attrNameLst>
                                      </p:cBhvr>
                                      <p:to>
                                        <p:strVal val="visible"/>
                                      </p:to>
                                    </p:set>
                                    <p:animEffect transition="in" filter="fade">
                                      <p:cBhvr>
                                        <p:cTn id="155" dur="500"/>
                                        <p:tgtEl>
                                          <p:spTgt spid="23"/>
                                        </p:tgtEl>
                                      </p:cBhvr>
                                    </p:animEffect>
                                  </p:childTnLst>
                                </p:cTn>
                              </p:par>
                              <p:par>
                                <p:cTn id="156" presetID="1" presetClass="exit" presetSubtype="0" fill="hold" nodeType="withEffect">
                                  <p:stCondLst>
                                    <p:cond delay="0"/>
                                  </p:stCondLst>
                                  <p:childTnLst>
                                    <p:set>
                                      <p:cBhvr>
                                        <p:cTn id="157"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P spid="10" grpId="0" animBg="1"/>
      <p:bldP spid="11" grpId="0" animBg="1"/>
      <p:bldP spid="41" grpId="0" animBg="1"/>
      <p:bldP spid="41" grpId="1" animBg="1"/>
      <p:bldP spid="42" grpId="0" animBg="1"/>
      <p:bldP spid="42" grpId="1" animBg="1"/>
      <p:bldP spid="43" grpId="0" animBg="1"/>
      <p:bldP spid="43" grpId="1" animBg="1"/>
      <p:bldP spid="44" grpId="0"/>
      <p:bldP spid="44" grpId="1"/>
      <p:bldP spid="45" grpId="0"/>
      <p:bldP spid="45" grpId="1"/>
      <p:bldP spid="47" grpId="0" animBg="1"/>
      <p:bldP spid="47" grpId="1" build="allAtOnce" animBg="1"/>
      <p:bldP spid="49" grpId="0" animBg="1"/>
      <p:bldP spid="49" grpId="1" animBg="1"/>
      <p:bldP spid="8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106" y="304800"/>
            <a:ext cx="8229600" cy="717261"/>
          </a:xfrm>
        </p:spPr>
        <p:txBody>
          <a:bodyPr/>
          <a:lstStyle/>
          <a:p>
            <a:r>
              <a:rPr lang="en-US" dirty="0" smtClean="0"/>
              <a:t>Job Submission</a:t>
            </a:r>
            <a:endParaRPr lang="en-US" dirty="0"/>
          </a:p>
        </p:txBody>
      </p:sp>
      <p:sp>
        <p:nvSpPr>
          <p:cNvPr id="4" name="Slide Number Placeholder 3"/>
          <p:cNvSpPr>
            <a:spLocks noGrp="1"/>
          </p:cNvSpPr>
          <p:nvPr>
            <p:ph type="sldNum" sz="quarter" idx="4294967295"/>
          </p:nvPr>
        </p:nvSpPr>
        <p:spPr>
          <a:xfrm>
            <a:off x="8324849" y="5917406"/>
            <a:ext cx="695325" cy="415636"/>
          </a:xfrm>
          <a:prstGeom prst="rect">
            <a:avLst/>
          </a:prstGeom>
        </p:spPr>
        <p:txBody>
          <a:bodyPr/>
          <a:lstStyle/>
          <a:p>
            <a:fld id="{E98DCB10-97A4-405D-8E23-559299D9D189}" type="slidenum">
              <a:rPr lang="en-US" smtClean="0"/>
              <a:pPr/>
              <a:t>21</a:t>
            </a:fld>
            <a:endParaRPr lang="en-US" dirty="0"/>
          </a:p>
        </p:txBody>
      </p:sp>
      <p:sp>
        <p:nvSpPr>
          <p:cNvPr id="5" name="Rounded Rectangle 4"/>
          <p:cNvSpPr/>
          <p:nvPr/>
        </p:nvSpPr>
        <p:spPr bwMode="auto">
          <a:xfrm>
            <a:off x="5291133" y="1723990"/>
            <a:ext cx="1657350" cy="571501"/>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JobTracker</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2390774" y="4632827"/>
            <a:ext cx="1333501" cy="822614"/>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9" name="Rounded Rectangle 8"/>
          <p:cNvSpPr/>
          <p:nvPr/>
        </p:nvSpPr>
        <p:spPr bwMode="auto">
          <a:xfrm>
            <a:off x="3981449" y="4632827"/>
            <a:ext cx="1333501" cy="822614"/>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0" name="Rounded Rectangle 9"/>
          <p:cNvSpPr/>
          <p:nvPr/>
        </p:nvSpPr>
        <p:spPr bwMode="auto">
          <a:xfrm>
            <a:off x="5572124" y="4632827"/>
            <a:ext cx="1333501" cy="822614"/>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sp>
        <p:nvSpPr>
          <p:cNvPr id="11" name="Rounded Rectangle 10"/>
          <p:cNvSpPr/>
          <p:nvPr/>
        </p:nvSpPr>
        <p:spPr bwMode="auto">
          <a:xfrm>
            <a:off x="7162799" y="4632827"/>
            <a:ext cx="1333501" cy="822614"/>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algn="ctr"/>
            <a:r>
              <a:rPr lang="en-US" sz="1600" dirty="0" err="1">
                <a:solidFill>
                  <a:srgbClr val="01020B"/>
                </a:solidFill>
              </a:rPr>
              <a:t>TaskTracker</a:t>
            </a:r>
            <a:endParaRPr kumimoji="0" lang="en-US" sz="1600" i="0" u="none" strike="noStrike" cap="none" normalizeH="0" baseline="0" dirty="0">
              <a:ln>
                <a:noFill/>
              </a:ln>
              <a:solidFill>
                <a:srgbClr val="01020B"/>
              </a:solidFill>
              <a:effectLst/>
              <a:latin typeface="+mj-lt"/>
            </a:endParaRPr>
          </a:p>
        </p:txBody>
      </p:sp>
      <p:cxnSp>
        <p:nvCxnSpPr>
          <p:cNvPr id="14" name="Straight Connector 13"/>
          <p:cNvCxnSpPr>
            <a:stCxn id="5" idx="2"/>
            <a:endCxn id="8" idx="0"/>
          </p:cNvCxnSpPr>
          <p:nvPr/>
        </p:nvCxnSpPr>
        <p:spPr bwMode="auto">
          <a:xfrm flipH="1">
            <a:off x="3057525" y="2401734"/>
            <a:ext cx="3062283" cy="212485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5" name="Straight Connector 14"/>
          <p:cNvCxnSpPr>
            <a:stCxn id="5" idx="2"/>
            <a:endCxn id="9" idx="0"/>
          </p:cNvCxnSpPr>
          <p:nvPr/>
        </p:nvCxnSpPr>
        <p:spPr bwMode="auto">
          <a:xfrm flipH="1">
            <a:off x="4648200" y="2401734"/>
            <a:ext cx="1471608" cy="212485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6" name="Straight Connector 15"/>
          <p:cNvCxnSpPr>
            <a:stCxn id="5" idx="2"/>
            <a:endCxn id="10" idx="0"/>
          </p:cNvCxnSpPr>
          <p:nvPr/>
        </p:nvCxnSpPr>
        <p:spPr bwMode="auto">
          <a:xfrm>
            <a:off x="6119808" y="2401734"/>
            <a:ext cx="119067" cy="212485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17" name="Straight Connector 16"/>
          <p:cNvCxnSpPr>
            <a:stCxn id="5" idx="2"/>
            <a:endCxn id="11" idx="0"/>
          </p:cNvCxnSpPr>
          <p:nvPr/>
        </p:nvCxnSpPr>
        <p:spPr bwMode="auto">
          <a:xfrm>
            <a:off x="6119808" y="2401734"/>
            <a:ext cx="1709742" cy="2124851"/>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41" name="Rectangle 40"/>
          <p:cNvSpPr/>
          <p:nvPr/>
        </p:nvSpPr>
        <p:spPr bwMode="auto">
          <a:xfrm>
            <a:off x="2427995" y="5796611"/>
            <a:ext cx="6068305" cy="28575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1020B"/>
                </a:solidFill>
                <a:effectLst/>
                <a:latin typeface="+mj-lt"/>
              </a:rPr>
              <a:t>Temporary data stored to local </a:t>
            </a:r>
            <a:r>
              <a:rPr kumimoji="0" lang="en-US" sz="1600" b="0" i="0" u="none" strike="noStrike" cap="none" normalizeH="0" baseline="0" smtClean="0">
                <a:ln>
                  <a:noFill/>
                </a:ln>
                <a:solidFill>
                  <a:srgbClr val="01020B"/>
                </a:solidFill>
                <a:effectLst/>
                <a:latin typeface="+mj-lt"/>
              </a:rPr>
              <a:t>file system</a:t>
            </a:r>
            <a:endParaRPr kumimoji="0" lang="en-US" sz="1600" b="0" i="0" u="none" strike="noStrike" cap="none" normalizeH="0" baseline="0" dirty="0">
              <a:ln>
                <a:noFill/>
              </a:ln>
              <a:solidFill>
                <a:srgbClr val="01020B"/>
              </a:solidFill>
              <a:effectLst/>
              <a:latin typeface="+mj-lt"/>
            </a:endParaRPr>
          </a:p>
        </p:txBody>
      </p:sp>
      <p:sp>
        <p:nvSpPr>
          <p:cNvPr id="42" name="TextBox 41"/>
          <p:cNvSpPr txBox="1"/>
          <p:nvPr/>
        </p:nvSpPr>
        <p:spPr>
          <a:xfrm>
            <a:off x="3633784" y="3336110"/>
            <a:ext cx="4100515" cy="50363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a:solidFill>
                  <a:srgbClr val="A50021"/>
                </a:solidFill>
                <a:latin typeface="Segoe Script" pitchFamily="34" charset="0"/>
              </a:rPr>
              <a:t>map()’s are assigned to </a:t>
            </a:r>
            <a:r>
              <a:rPr lang="en-US" sz="1500" dirty="0" err="1">
                <a:solidFill>
                  <a:srgbClr val="A50021"/>
                </a:solidFill>
                <a:latin typeface="Segoe Script" pitchFamily="34" charset="0"/>
              </a:rPr>
              <a:t>TaskTrackers</a:t>
            </a:r>
            <a:r>
              <a:rPr lang="en-US" sz="1500" dirty="0">
                <a:solidFill>
                  <a:srgbClr val="A50021"/>
                </a:solidFill>
                <a:latin typeface="Segoe Script" pitchFamily="34" charset="0"/>
              </a:rPr>
              <a:t> (HDFS </a:t>
            </a:r>
            <a:r>
              <a:rPr lang="en-US" sz="1500" dirty="0" err="1">
                <a:solidFill>
                  <a:srgbClr val="A50021"/>
                </a:solidFill>
                <a:latin typeface="Segoe Script" pitchFamily="34" charset="0"/>
              </a:rPr>
              <a:t>DataNode</a:t>
            </a:r>
            <a:r>
              <a:rPr lang="en-US" sz="1500" dirty="0">
                <a:solidFill>
                  <a:srgbClr val="A50021"/>
                </a:solidFill>
                <a:latin typeface="Segoe Script" pitchFamily="34" charset="0"/>
              </a:rPr>
              <a:t> locality aware)</a:t>
            </a:r>
            <a:endParaRPr lang="en-US" sz="1500" dirty="0" smtClean="0">
              <a:solidFill>
                <a:srgbClr val="A50021"/>
              </a:solidFill>
              <a:latin typeface="Segoe Script" pitchFamily="34" charset="0"/>
            </a:endParaRPr>
          </a:p>
        </p:txBody>
      </p:sp>
      <p:sp>
        <p:nvSpPr>
          <p:cNvPr id="44" name="TextBox 43"/>
          <p:cNvSpPr txBox="1"/>
          <p:nvPr/>
        </p:nvSpPr>
        <p:spPr>
          <a:xfrm>
            <a:off x="3476481" y="1226629"/>
            <a:ext cx="2709396" cy="27979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Submit jobs to </a:t>
            </a:r>
            <a:r>
              <a:rPr lang="en-US" sz="1400" dirty="0" err="1" smtClean="0">
                <a:solidFill>
                  <a:srgbClr val="A50021"/>
                </a:solidFill>
                <a:latin typeface="Segoe Script" pitchFamily="34" charset="0"/>
              </a:rPr>
              <a:t>JobTracker</a:t>
            </a:r>
            <a:endParaRPr lang="en-US" sz="1400" dirty="0" smtClean="0">
              <a:solidFill>
                <a:srgbClr val="A50021"/>
              </a:solidFill>
              <a:latin typeface="Segoe Script" pitchFamily="34" charset="0"/>
            </a:endParaRPr>
          </a:p>
        </p:txBody>
      </p:sp>
      <p:cxnSp>
        <p:nvCxnSpPr>
          <p:cNvPr id="23" name="Straight Connector 22"/>
          <p:cNvCxnSpPr>
            <a:stCxn id="20" idx="3"/>
            <a:endCxn id="5" idx="1"/>
          </p:cNvCxnSpPr>
          <p:nvPr/>
        </p:nvCxnSpPr>
        <p:spPr bwMode="auto">
          <a:xfrm>
            <a:off x="3348034" y="1702707"/>
            <a:ext cx="1943099" cy="30703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26" name="Straight Connector 25"/>
          <p:cNvCxnSpPr>
            <a:endCxn id="5" idx="1"/>
          </p:cNvCxnSpPr>
          <p:nvPr/>
        </p:nvCxnSpPr>
        <p:spPr bwMode="auto">
          <a:xfrm>
            <a:off x="3209925" y="1610030"/>
            <a:ext cx="2081208" cy="38067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32" name="Straight Connector 31"/>
          <p:cNvCxnSpPr>
            <a:endCxn id="5" idx="1"/>
          </p:cNvCxnSpPr>
          <p:nvPr/>
        </p:nvCxnSpPr>
        <p:spPr bwMode="auto">
          <a:xfrm>
            <a:off x="3094745" y="1492600"/>
            <a:ext cx="2196388" cy="492515"/>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20" name="Rounded Rectangle 19"/>
          <p:cNvSpPr/>
          <p:nvPr/>
        </p:nvSpPr>
        <p:spPr bwMode="auto">
          <a:xfrm>
            <a:off x="2347910" y="1377285"/>
            <a:ext cx="1000124" cy="650843"/>
          </a:xfrm>
          <a:prstGeom prst="roundRect">
            <a:avLst/>
          </a:prstGeom>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smtClean="0">
                <a:effectLst>
                  <a:outerShdw blurRad="38100" dist="38100" dir="2700000" algn="tl">
                    <a:srgbClr val="000000">
                      <a:alpha val="43137"/>
                    </a:srgbClr>
                  </a:outerShdw>
                </a:effectLst>
              </a:rPr>
              <a:t>MR</a:t>
            </a:r>
            <a:endParaRPr lang="en-US" sz="1800" dirty="0">
              <a:effectLst>
                <a:outerShdw blurRad="38100" dist="38100" dir="2700000" algn="tl">
                  <a:srgbClr val="000000">
                    <a:alpha val="43137"/>
                  </a:srgbClr>
                </a:outerShdw>
              </a:effectLst>
            </a:endParaRP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sp>
        <p:nvSpPr>
          <p:cNvPr id="37" name="TextBox 36"/>
          <p:cNvSpPr txBox="1"/>
          <p:nvPr/>
        </p:nvSpPr>
        <p:spPr>
          <a:xfrm>
            <a:off x="6989202" y="1869530"/>
            <a:ext cx="1699504" cy="279797"/>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400" dirty="0" smtClean="0">
                <a:solidFill>
                  <a:srgbClr val="A50021"/>
                </a:solidFill>
                <a:latin typeface="Segoe Script" pitchFamily="34" charset="0"/>
              </a:rPr>
              <a:t>jobs get queued</a:t>
            </a:r>
          </a:p>
        </p:txBody>
      </p:sp>
      <p:sp>
        <p:nvSpPr>
          <p:cNvPr id="29" name="Rounded Rectangle 28"/>
          <p:cNvSpPr/>
          <p:nvPr/>
        </p:nvSpPr>
        <p:spPr bwMode="auto">
          <a:xfrm>
            <a:off x="2594683" y="5007116"/>
            <a:ext cx="958142" cy="212150"/>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39" name="Rounded Rectangle 38"/>
          <p:cNvSpPr/>
          <p:nvPr/>
        </p:nvSpPr>
        <p:spPr bwMode="auto">
          <a:xfrm>
            <a:off x="4166745" y="5007116"/>
            <a:ext cx="958142" cy="212150"/>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40" name="Rounded Rectangle 39"/>
          <p:cNvSpPr/>
          <p:nvPr/>
        </p:nvSpPr>
        <p:spPr bwMode="auto">
          <a:xfrm>
            <a:off x="5754431" y="5014258"/>
            <a:ext cx="958142" cy="212150"/>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46" name="Rounded Rectangle 45"/>
          <p:cNvSpPr/>
          <p:nvPr/>
        </p:nvSpPr>
        <p:spPr bwMode="auto">
          <a:xfrm>
            <a:off x="7350358" y="4995208"/>
            <a:ext cx="958142" cy="212150"/>
          </a:xfrm>
          <a:prstGeom prst="roundRect">
            <a:avLst/>
          </a:prstGeom>
          <a:ln w="12700">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2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cxnSp>
        <p:nvCxnSpPr>
          <p:cNvPr id="48" name="Straight Connector 47"/>
          <p:cNvCxnSpPr/>
          <p:nvPr/>
        </p:nvCxnSpPr>
        <p:spPr bwMode="auto">
          <a:xfrm>
            <a:off x="3057525" y="5261803"/>
            <a:ext cx="0" cy="49573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0" name="Straight Connector 49"/>
          <p:cNvCxnSpPr/>
          <p:nvPr/>
        </p:nvCxnSpPr>
        <p:spPr bwMode="auto">
          <a:xfrm>
            <a:off x="4648200" y="5261803"/>
            <a:ext cx="0" cy="49573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1" name="Straight Connector 50"/>
          <p:cNvCxnSpPr/>
          <p:nvPr/>
        </p:nvCxnSpPr>
        <p:spPr bwMode="auto">
          <a:xfrm>
            <a:off x="6238875" y="5261803"/>
            <a:ext cx="0" cy="49573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2" name="Straight Connector 51"/>
          <p:cNvCxnSpPr/>
          <p:nvPr/>
        </p:nvCxnSpPr>
        <p:spPr bwMode="auto">
          <a:xfrm>
            <a:off x="7838954" y="5261803"/>
            <a:ext cx="0" cy="49573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sp>
        <p:nvSpPr>
          <p:cNvPr id="33" name="Rectangle 32"/>
          <p:cNvSpPr/>
          <p:nvPr/>
        </p:nvSpPr>
        <p:spPr>
          <a:xfrm>
            <a:off x="177717" y="4813423"/>
            <a:ext cx="1964529" cy="671513"/>
          </a:xfrm>
          <a:prstGeom prst="rect">
            <a:avLst/>
          </a:prstGeom>
        </p:spPr>
        <p:txBody>
          <a:bodyPr wrap="square">
            <a:spAutoFit/>
          </a:bodyPr>
          <a:lstStyle/>
          <a:p>
            <a:pPr algn="ctr"/>
            <a:r>
              <a:rPr lang="en-US" sz="1400" dirty="0">
                <a:solidFill>
                  <a:srgbClr val="A50021"/>
                </a:solidFill>
                <a:latin typeface="Segoe Script" pitchFamily="34" charset="0"/>
              </a:rPr>
              <a:t>mappers spawned in separate JVM and execute</a:t>
            </a:r>
          </a:p>
        </p:txBody>
      </p:sp>
      <p:sp>
        <p:nvSpPr>
          <p:cNvPr id="53" name="TextBox 52"/>
          <p:cNvSpPr txBox="1"/>
          <p:nvPr/>
        </p:nvSpPr>
        <p:spPr>
          <a:xfrm>
            <a:off x="3667126" y="5385741"/>
            <a:ext cx="3609974" cy="2937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smtClean="0">
                <a:solidFill>
                  <a:srgbClr val="A50021"/>
                </a:solidFill>
                <a:latin typeface="Segoe Script" pitchFamily="34" charset="0"/>
              </a:rPr>
              <a:t>mappers store temp results</a:t>
            </a:r>
          </a:p>
        </p:txBody>
      </p:sp>
      <p:sp>
        <p:nvSpPr>
          <p:cNvPr id="54" name="TextBox 53"/>
          <p:cNvSpPr txBox="1"/>
          <p:nvPr/>
        </p:nvSpPr>
        <p:spPr>
          <a:xfrm>
            <a:off x="4166745" y="3472570"/>
            <a:ext cx="3203018" cy="293786"/>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500" dirty="0" smtClean="0">
                <a:solidFill>
                  <a:srgbClr val="A50021"/>
                </a:solidFill>
                <a:latin typeface="Segoe Script" pitchFamily="34" charset="0"/>
              </a:rPr>
              <a:t>reduce phase begins</a:t>
            </a:r>
          </a:p>
        </p:txBody>
      </p:sp>
      <p:sp>
        <p:nvSpPr>
          <p:cNvPr id="34" name="Rounded Rectangle 33"/>
          <p:cNvSpPr/>
          <p:nvPr/>
        </p:nvSpPr>
        <p:spPr bwMode="auto">
          <a:xfrm>
            <a:off x="2594683" y="5159264"/>
            <a:ext cx="958142" cy="20170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effectLst/>
                <a:latin typeface="+mj-lt"/>
              </a:rPr>
              <a:t>Reducer</a:t>
            </a:r>
            <a:endParaRPr kumimoji="0" lang="en-US" sz="1200" i="0" u="none" strike="noStrike" cap="none" normalizeH="0" baseline="0" dirty="0">
              <a:ln>
                <a:noFill/>
              </a:ln>
              <a:solidFill>
                <a:srgbClr val="01020B"/>
              </a:solidFill>
              <a:effectLst/>
              <a:latin typeface="+mj-lt"/>
            </a:endParaRPr>
          </a:p>
        </p:txBody>
      </p:sp>
      <p:sp>
        <p:nvSpPr>
          <p:cNvPr id="55" name="Rounded Rectangle 54"/>
          <p:cNvSpPr/>
          <p:nvPr/>
        </p:nvSpPr>
        <p:spPr bwMode="auto">
          <a:xfrm>
            <a:off x="4175833" y="5159264"/>
            <a:ext cx="958142" cy="20170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mj-lt"/>
              </a:rPr>
              <a:t>Reducer</a:t>
            </a:r>
            <a:endParaRPr kumimoji="0" lang="en-US" sz="1200" i="0" u="none" strike="noStrike" cap="none" normalizeH="0" baseline="0" dirty="0">
              <a:ln>
                <a:noFill/>
              </a:ln>
              <a:solidFill>
                <a:schemeClr val="tx1"/>
              </a:solidFill>
              <a:effectLst/>
              <a:latin typeface="+mj-lt"/>
            </a:endParaRPr>
          </a:p>
        </p:txBody>
      </p:sp>
      <p:sp>
        <p:nvSpPr>
          <p:cNvPr id="56" name="Rounded Rectangle 55"/>
          <p:cNvSpPr/>
          <p:nvPr/>
        </p:nvSpPr>
        <p:spPr bwMode="auto">
          <a:xfrm>
            <a:off x="5756983" y="5168789"/>
            <a:ext cx="958142" cy="20170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chemeClr val="tx1"/>
                </a:solidFill>
                <a:effectLst/>
                <a:latin typeface="+mj-lt"/>
              </a:rPr>
              <a:t>Reducer</a:t>
            </a:r>
            <a:endParaRPr kumimoji="0" lang="en-US" sz="1200" i="0" u="none" strike="noStrike" cap="none" normalizeH="0" baseline="0" dirty="0">
              <a:ln>
                <a:noFill/>
              </a:ln>
              <a:solidFill>
                <a:schemeClr val="tx1"/>
              </a:solidFill>
              <a:effectLst/>
              <a:latin typeface="+mj-lt"/>
            </a:endParaRPr>
          </a:p>
        </p:txBody>
      </p:sp>
      <p:sp>
        <p:nvSpPr>
          <p:cNvPr id="57" name="Rounded Rectangle 56"/>
          <p:cNvSpPr/>
          <p:nvPr/>
        </p:nvSpPr>
        <p:spPr bwMode="auto">
          <a:xfrm>
            <a:off x="7357183" y="5159264"/>
            <a:ext cx="958142" cy="201703"/>
          </a:xfrm>
          <a:prstGeom prst="roundRect">
            <a:avLst/>
          </a:prstGeom>
          <a:solidFill>
            <a:srgbClr val="D7D200"/>
          </a:solidFill>
          <a:ln w="12700">
            <a:solidFill>
              <a:srgbClr val="808000"/>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effectLst/>
                <a:latin typeface="+mj-lt"/>
              </a:rPr>
              <a:t>Reducer</a:t>
            </a:r>
            <a:endParaRPr kumimoji="0" lang="en-US" sz="1200" i="0" u="none" strike="noStrike" cap="none" normalizeH="0" baseline="0" dirty="0">
              <a:ln>
                <a:noFill/>
              </a:ln>
              <a:solidFill>
                <a:srgbClr val="01020B"/>
              </a:solidFill>
              <a:effectLst/>
              <a:latin typeface="+mj-lt"/>
            </a:endParaRPr>
          </a:p>
        </p:txBody>
      </p:sp>
      <p:cxnSp>
        <p:nvCxnSpPr>
          <p:cNvPr id="58" name="Straight Connector 57"/>
          <p:cNvCxnSpPr/>
          <p:nvPr/>
        </p:nvCxnSpPr>
        <p:spPr bwMode="auto">
          <a:xfrm flipV="1">
            <a:off x="3094745" y="5398839"/>
            <a:ext cx="0" cy="36522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59" name="Straight Connector 58"/>
          <p:cNvCxnSpPr/>
          <p:nvPr/>
        </p:nvCxnSpPr>
        <p:spPr bwMode="auto">
          <a:xfrm flipV="1">
            <a:off x="4694945" y="5398839"/>
            <a:ext cx="0" cy="36522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60" name="Straight Connector 59"/>
          <p:cNvCxnSpPr/>
          <p:nvPr/>
        </p:nvCxnSpPr>
        <p:spPr bwMode="auto">
          <a:xfrm flipV="1">
            <a:off x="6295145" y="5398839"/>
            <a:ext cx="0" cy="36522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cxnSp>
        <p:nvCxnSpPr>
          <p:cNvPr id="61" name="Straight Connector 60"/>
          <p:cNvCxnSpPr/>
          <p:nvPr/>
        </p:nvCxnSpPr>
        <p:spPr bwMode="auto">
          <a:xfrm flipV="1">
            <a:off x="7885820" y="5398839"/>
            <a:ext cx="0" cy="365224"/>
          </a:xfrm>
          <a:prstGeom prst="line">
            <a:avLst/>
          </a:prstGeom>
          <a:solidFill>
            <a:schemeClr val="accent1"/>
          </a:solidFill>
          <a:ln w="19050" cap="flat" cmpd="sng" algn="ctr">
            <a:solidFill>
              <a:schemeClr val="tx1"/>
            </a:solidFill>
            <a:prstDash val="dash"/>
            <a:round/>
            <a:headEnd type="none" w="med" len="med"/>
            <a:tailEnd type="triangle" w="med" len="med"/>
          </a:ln>
          <a:effectLst/>
        </p:spPr>
      </p:cxnSp>
    </p:spTree>
    <p:extLst>
      <p:ext uri="{BB962C8B-B14F-4D97-AF65-F5344CB8AC3E}">
        <p14:creationId xmlns:p14="http://schemas.microsoft.com/office/powerpoint/2010/main" val="29234541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left)">
                                      <p:cBhvr>
                                        <p:cTn id="16" dur="5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p:cTn id="31" dur="500" fill="hold"/>
                                        <p:tgtEl>
                                          <p:spTgt spid="29"/>
                                        </p:tgtEl>
                                        <p:attrNameLst>
                                          <p:attrName>ppt_w</p:attrName>
                                        </p:attrNameLst>
                                      </p:cBhvr>
                                      <p:tavLst>
                                        <p:tav tm="0">
                                          <p:val>
                                            <p:fltVal val="0"/>
                                          </p:val>
                                        </p:tav>
                                        <p:tav tm="100000">
                                          <p:val>
                                            <p:strVal val="#ppt_w"/>
                                          </p:val>
                                        </p:tav>
                                      </p:tavLst>
                                    </p:anim>
                                    <p:anim calcmode="lin" valueType="num">
                                      <p:cBhvr>
                                        <p:cTn id="32" dur="500" fill="hold"/>
                                        <p:tgtEl>
                                          <p:spTgt spid="29"/>
                                        </p:tgtEl>
                                        <p:attrNameLst>
                                          <p:attrName>ppt_h</p:attrName>
                                        </p:attrNameLst>
                                      </p:cBhvr>
                                      <p:tavLst>
                                        <p:tav tm="0">
                                          <p:val>
                                            <p:fltVal val="0"/>
                                          </p:val>
                                        </p:tav>
                                        <p:tav tm="100000">
                                          <p:val>
                                            <p:strVal val="#ppt_h"/>
                                          </p:val>
                                        </p:tav>
                                      </p:tavLst>
                                    </p:anim>
                                    <p:animEffect transition="in" filter="fade">
                                      <p:cBhvr>
                                        <p:cTn id="33" dur="500"/>
                                        <p:tgtEl>
                                          <p:spTgt spid="2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39"/>
                                        </p:tgtEl>
                                        <p:attrNameLst>
                                          <p:attrName>style.visibility</p:attrName>
                                        </p:attrNameLst>
                                      </p:cBhvr>
                                      <p:to>
                                        <p:strVal val="visible"/>
                                      </p:to>
                                    </p:set>
                                    <p:anim calcmode="lin" valueType="num">
                                      <p:cBhvr>
                                        <p:cTn id="36" dur="500" fill="hold"/>
                                        <p:tgtEl>
                                          <p:spTgt spid="39"/>
                                        </p:tgtEl>
                                        <p:attrNameLst>
                                          <p:attrName>ppt_w</p:attrName>
                                        </p:attrNameLst>
                                      </p:cBhvr>
                                      <p:tavLst>
                                        <p:tav tm="0">
                                          <p:val>
                                            <p:fltVal val="0"/>
                                          </p:val>
                                        </p:tav>
                                        <p:tav tm="100000">
                                          <p:val>
                                            <p:strVal val="#ppt_w"/>
                                          </p:val>
                                        </p:tav>
                                      </p:tavLst>
                                    </p:anim>
                                    <p:anim calcmode="lin" valueType="num">
                                      <p:cBhvr>
                                        <p:cTn id="37" dur="500" fill="hold"/>
                                        <p:tgtEl>
                                          <p:spTgt spid="39"/>
                                        </p:tgtEl>
                                        <p:attrNameLst>
                                          <p:attrName>ppt_h</p:attrName>
                                        </p:attrNameLst>
                                      </p:cBhvr>
                                      <p:tavLst>
                                        <p:tav tm="0">
                                          <p:val>
                                            <p:fltVal val="0"/>
                                          </p:val>
                                        </p:tav>
                                        <p:tav tm="100000">
                                          <p:val>
                                            <p:strVal val="#ppt_h"/>
                                          </p:val>
                                        </p:tav>
                                      </p:tavLst>
                                    </p:anim>
                                    <p:animEffect transition="in" filter="fade">
                                      <p:cBhvr>
                                        <p:cTn id="38" dur="500"/>
                                        <p:tgtEl>
                                          <p:spTgt spid="3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 calcmode="lin" valueType="num">
                                      <p:cBhvr>
                                        <p:cTn id="41" dur="500" fill="hold"/>
                                        <p:tgtEl>
                                          <p:spTgt spid="40"/>
                                        </p:tgtEl>
                                        <p:attrNameLst>
                                          <p:attrName>ppt_w</p:attrName>
                                        </p:attrNameLst>
                                      </p:cBhvr>
                                      <p:tavLst>
                                        <p:tav tm="0">
                                          <p:val>
                                            <p:fltVal val="0"/>
                                          </p:val>
                                        </p:tav>
                                        <p:tav tm="100000">
                                          <p:val>
                                            <p:strVal val="#ppt_w"/>
                                          </p:val>
                                        </p:tav>
                                      </p:tavLst>
                                    </p:anim>
                                    <p:anim calcmode="lin" valueType="num">
                                      <p:cBhvr>
                                        <p:cTn id="42" dur="500" fill="hold"/>
                                        <p:tgtEl>
                                          <p:spTgt spid="40"/>
                                        </p:tgtEl>
                                        <p:attrNameLst>
                                          <p:attrName>ppt_h</p:attrName>
                                        </p:attrNameLst>
                                      </p:cBhvr>
                                      <p:tavLst>
                                        <p:tav tm="0">
                                          <p:val>
                                            <p:fltVal val="0"/>
                                          </p:val>
                                        </p:tav>
                                        <p:tav tm="100000">
                                          <p:val>
                                            <p:strVal val="#ppt_h"/>
                                          </p:val>
                                        </p:tav>
                                      </p:tavLst>
                                    </p:anim>
                                    <p:animEffect transition="in" filter="fade">
                                      <p:cBhvr>
                                        <p:cTn id="43" dur="500"/>
                                        <p:tgtEl>
                                          <p:spTgt spid="40"/>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 calcmode="lin" valueType="num">
                                      <p:cBhvr>
                                        <p:cTn id="46" dur="500" fill="hold"/>
                                        <p:tgtEl>
                                          <p:spTgt spid="46"/>
                                        </p:tgtEl>
                                        <p:attrNameLst>
                                          <p:attrName>ppt_w</p:attrName>
                                        </p:attrNameLst>
                                      </p:cBhvr>
                                      <p:tavLst>
                                        <p:tav tm="0">
                                          <p:val>
                                            <p:fltVal val="0"/>
                                          </p:val>
                                        </p:tav>
                                        <p:tav tm="100000">
                                          <p:val>
                                            <p:strVal val="#ppt_w"/>
                                          </p:val>
                                        </p:tav>
                                      </p:tavLst>
                                    </p:anim>
                                    <p:anim calcmode="lin" valueType="num">
                                      <p:cBhvr>
                                        <p:cTn id="47" dur="500" fill="hold"/>
                                        <p:tgtEl>
                                          <p:spTgt spid="46"/>
                                        </p:tgtEl>
                                        <p:attrNameLst>
                                          <p:attrName>ppt_h</p:attrName>
                                        </p:attrNameLst>
                                      </p:cBhvr>
                                      <p:tavLst>
                                        <p:tav tm="0">
                                          <p:val>
                                            <p:fltVal val="0"/>
                                          </p:val>
                                        </p:tav>
                                        <p:tav tm="100000">
                                          <p:val>
                                            <p:strVal val="#ppt_h"/>
                                          </p:val>
                                        </p:tav>
                                      </p:tavLst>
                                    </p:anim>
                                    <p:animEffect transition="in" filter="fade">
                                      <p:cBhvr>
                                        <p:cTn id="48" dur="500"/>
                                        <p:tgtEl>
                                          <p:spTgt spid="4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p:cTn id="51" dur="500" fill="hold"/>
                                        <p:tgtEl>
                                          <p:spTgt spid="33"/>
                                        </p:tgtEl>
                                        <p:attrNameLst>
                                          <p:attrName>ppt_w</p:attrName>
                                        </p:attrNameLst>
                                      </p:cBhvr>
                                      <p:tavLst>
                                        <p:tav tm="0">
                                          <p:val>
                                            <p:fltVal val="0"/>
                                          </p:val>
                                        </p:tav>
                                        <p:tav tm="100000">
                                          <p:val>
                                            <p:strVal val="#ppt_w"/>
                                          </p:val>
                                        </p:tav>
                                      </p:tavLst>
                                    </p:anim>
                                    <p:anim calcmode="lin" valueType="num">
                                      <p:cBhvr>
                                        <p:cTn id="52" dur="500" fill="hold"/>
                                        <p:tgtEl>
                                          <p:spTgt spid="33"/>
                                        </p:tgtEl>
                                        <p:attrNameLst>
                                          <p:attrName>ppt_h</p:attrName>
                                        </p:attrNameLst>
                                      </p:cBhvr>
                                      <p:tavLst>
                                        <p:tav tm="0">
                                          <p:val>
                                            <p:fltVal val="0"/>
                                          </p:val>
                                        </p:tav>
                                        <p:tav tm="100000">
                                          <p:val>
                                            <p:strVal val="#ppt_h"/>
                                          </p:val>
                                        </p:tav>
                                      </p:tavLst>
                                    </p:anim>
                                    <p:animEffect transition="in" filter="fade">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51"/>
                                        </p:tgtEl>
                                        <p:attrNameLst>
                                          <p:attrName>style.visibility</p:attrName>
                                        </p:attrNameLst>
                                      </p:cBhvr>
                                      <p:to>
                                        <p:strVal val="visible"/>
                                      </p:to>
                                    </p:set>
                                    <p:animEffect transition="in" filter="wipe(up)">
                                      <p:cBhvr>
                                        <p:cTn id="58" dur="500"/>
                                        <p:tgtEl>
                                          <p:spTgt spid="51"/>
                                        </p:tgtEl>
                                      </p:cBhvr>
                                    </p:animEffect>
                                  </p:childTnLst>
                                </p:cTn>
                              </p:par>
                              <p:par>
                                <p:cTn id="59" presetID="22" presetClass="entr" presetSubtype="1" fill="hold" nodeType="withEffect">
                                  <p:stCondLst>
                                    <p:cond delay="0"/>
                                  </p:stCondLst>
                                  <p:childTnLst>
                                    <p:set>
                                      <p:cBhvr>
                                        <p:cTn id="60" dur="1" fill="hold">
                                          <p:stCondLst>
                                            <p:cond delay="0"/>
                                          </p:stCondLst>
                                        </p:cTn>
                                        <p:tgtEl>
                                          <p:spTgt spid="52"/>
                                        </p:tgtEl>
                                        <p:attrNameLst>
                                          <p:attrName>style.visibility</p:attrName>
                                        </p:attrNameLst>
                                      </p:cBhvr>
                                      <p:to>
                                        <p:strVal val="visible"/>
                                      </p:to>
                                    </p:set>
                                    <p:animEffect transition="in" filter="wipe(up)">
                                      <p:cBhvr>
                                        <p:cTn id="61" dur="500"/>
                                        <p:tgtEl>
                                          <p:spTgt spid="52"/>
                                        </p:tgtEl>
                                      </p:cBhvr>
                                    </p:animEffect>
                                  </p:childTnLst>
                                </p:cTn>
                              </p:par>
                              <p:par>
                                <p:cTn id="62" presetID="22" presetClass="entr" presetSubtype="1"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up)">
                                      <p:cBhvr>
                                        <p:cTn id="64" dur="500"/>
                                        <p:tgtEl>
                                          <p:spTgt spid="50"/>
                                        </p:tgtEl>
                                      </p:cBhvr>
                                    </p:animEffect>
                                  </p:childTnLst>
                                </p:cTn>
                              </p:par>
                              <p:par>
                                <p:cTn id="65" presetID="22" presetClass="entr" presetSubtype="1"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up)">
                                      <p:cBhvr>
                                        <p:cTn id="67" dur="500"/>
                                        <p:tgtEl>
                                          <p:spTgt spid="48"/>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fade">
                                      <p:cBhvr>
                                        <p:cTn id="71" dur="500"/>
                                        <p:tgtEl>
                                          <p:spTgt spid="53"/>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2"/>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53"/>
                                        </p:tgtEl>
                                        <p:attrNameLst>
                                          <p:attrName>style.visibility</p:attrName>
                                        </p:attrNameLst>
                                      </p:cBhvr>
                                      <p:to>
                                        <p:strVal val="hidden"/>
                                      </p:to>
                                    </p:set>
                                  </p:childTnLst>
                                </p:cTn>
                              </p:par>
                              <p:par>
                                <p:cTn id="80" presetID="1" presetClass="exit" presetSubtype="0" fill="hold" nodeType="withEffect">
                                  <p:stCondLst>
                                    <p:cond delay="0"/>
                                  </p:stCondLst>
                                  <p:childTnLst>
                                    <p:set>
                                      <p:cBhvr>
                                        <p:cTn id="81" dur="1" fill="hold">
                                          <p:stCondLst>
                                            <p:cond delay="0"/>
                                          </p:stCondLst>
                                        </p:cTn>
                                        <p:tgtEl>
                                          <p:spTgt spid="51"/>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52"/>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50"/>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48"/>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9"/>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39"/>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0"/>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53" presetClass="entr" presetSubtype="16"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 calcmode="lin" valueType="num">
                                      <p:cBhvr>
                                        <p:cTn id="103" dur="500" fill="hold"/>
                                        <p:tgtEl>
                                          <p:spTgt spid="34"/>
                                        </p:tgtEl>
                                        <p:attrNameLst>
                                          <p:attrName>ppt_w</p:attrName>
                                        </p:attrNameLst>
                                      </p:cBhvr>
                                      <p:tavLst>
                                        <p:tav tm="0">
                                          <p:val>
                                            <p:fltVal val="0"/>
                                          </p:val>
                                        </p:tav>
                                        <p:tav tm="100000">
                                          <p:val>
                                            <p:strVal val="#ppt_w"/>
                                          </p:val>
                                        </p:tav>
                                      </p:tavLst>
                                    </p:anim>
                                    <p:anim calcmode="lin" valueType="num">
                                      <p:cBhvr>
                                        <p:cTn id="104" dur="500" fill="hold"/>
                                        <p:tgtEl>
                                          <p:spTgt spid="34"/>
                                        </p:tgtEl>
                                        <p:attrNameLst>
                                          <p:attrName>ppt_h</p:attrName>
                                        </p:attrNameLst>
                                      </p:cBhvr>
                                      <p:tavLst>
                                        <p:tav tm="0">
                                          <p:val>
                                            <p:fltVal val="0"/>
                                          </p:val>
                                        </p:tav>
                                        <p:tav tm="100000">
                                          <p:val>
                                            <p:strVal val="#ppt_h"/>
                                          </p:val>
                                        </p:tav>
                                      </p:tavLst>
                                    </p:anim>
                                    <p:animEffect transition="in" filter="fade">
                                      <p:cBhvr>
                                        <p:cTn id="105" dur="500"/>
                                        <p:tgtEl>
                                          <p:spTgt spid="34"/>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 calcmode="lin" valueType="num">
                                      <p:cBhvr>
                                        <p:cTn id="108" dur="500" fill="hold"/>
                                        <p:tgtEl>
                                          <p:spTgt spid="55"/>
                                        </p:tgtEl>
                                        <p:attrNameLst>
                                          <p:attrName>ppt_w</p:attrName>
                                        </p:attrNameLst>
                                      </p:cBhvr>
                                      <p:tavLst>
                                        <p:tav tm="0">
                                          <p:val>
                                            <p:fltVal val="0"/>
                                          </p:val>
                                        </p:tav>
                                        <p:tav tm="100000">
                                          <p:val>
                                            <p:strVal val="#ppt_w"/>
                                          </p:val>
                                        </p:tav>
                                      </p:tavLst>
                                    </p:anim>
                                    <p:anim calcmode="lin" valueType="num">
                                      <p:cBhvr>
                                        <p:cTn id="109" dur="500" fill="hold"/>
                                        <p:tgtEl>
                                          <p:spTgt spid="55"/>
                                        </p:tgtEl>
                                        <p:attrNameLst>
                                          <p:attrName>ppt_h</p:attrName>
                                        </p:attrNameLst>
                                      </p:cBhvr>
                                      <p:tavLst>
                                        <p:tav tm="0">
                                          <p:val>
                                            <p:fltVal val="0"/>
                                          </p:val>
                                        </p:tav>
                                        <p:tav tm="100000">
                                          <p:val>
                                            <p:strVal val="#ppt_h"/>
                                          </p:val>
                                        </p:tav>
                                      </p:tavLst>
                                    </p:anim>
                                    <p:animEffect transition="in" filter="fade">
                                      <p:cBhvr>
                                        <p:cTn id="110" dur="500"/>
                                        <p:tgtEl>
                                          <p:spTgt spid="55"/>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56"/>
                                        </p:tgtEl>
                                        <p:attrNameLst>
                                          <p:attrName>style.visibility</p:attrName>
                                        </p:attrNameLst>
                                      </p:cBhvr>
                                      <p:to>
                                        <p:strVal val="visible"/>
                                      </p:to>
                                    </p:set>
                                    <p:anim calcmode="lin" valueType="num">
                                      <p:cBhvr>
                                        <p:cTn id="113" dur="500" fill="hold"/>
                                        <p:tgtEl>
                                          <p:spTgt spid="56"/>
                                        </p:tgtEl>
                                        <p:attrNameLst>
                                          <p:attrName>ppt_w</p:attrName>
                                        </p:attrNameLst>
                                      </p:cBhvr>
                                      <p:tavLst>
                                        <p:tav tm="0">
                                          <p:val>
                                            <p:fltVal val="0"/>
                                          </p:val>
                                        </p:tav>
                                        <p:tav tm="100000">
                                          <p:val>
                                            <p:strVal val="#ppt_w"/>
                                          </p:val>
                                        </p:tav>
                                      </p:tavLst>
                                    </p:anim>
                                    <p:anim calcmode="lin" valueType="num">
                                      <p:cBhvr>
                                        <p:cTn id="114" dur="500" fill="hold"/>
                                        <p:tgtEl>
                                          <p:spTgt spid="56"/>
                                        </p:tgtEl>
                                        <p:attrNameLst>
                                          <p:attrName>ppt_h</p:attrName>
                                        </p:attrNameLst>
                                      </p:cBhvr>
                                      <p:tavLst>
                                        <p:tav tm="0">
                                          <p:val>
                                            <p:fltVal val="0"/>
                                          </p:val>
                                        </p:tav>
                                        <p:tav tm="100000">
                                          <p:val>
                                            <p:strVal val="#ppt_h"/>
                                          </p:val>
                                        </p:tav>
                                      </p:tavLst>
                                    </p:anim>
                                    <p:animEffect transition="in" filter="fade">
                                      <p:cBhvr>
                                        <p:cTn id="115" dur="500"/>
                                        <p:tgtEl>
                                          <p:spTgt spid="56"/>
                                        </p:tgtEl>
                                      </p:cBhvr>
                                    </p:animEffect>
                                  </p:childTnLst>
                                </p:cTn>
                              </p:par>
                              <p:par>
                                <p:cTn id="116" presetID="53" presetClass="entr" presetSubtype="16" fill="hold" grpId="0" nodeType="withEffect">
                                  <p:stCondLst>
                                    <p:cond delay="0"/>
                                  </p:stCondLst>
                                  <p:childTnLst>
                                    <p:set>
                                      <p:cBhvr>
                                        <p:cTn id="117" dur="1" fill="hold">
                                          <p:stCondLst>
                                            <p:cond delay="0"/>
                                          </p:stCondLst>
                                        </p:cTn>
                                        <p:tgtEl>
                                          <p:spTgt spid="57"/>
                                        </p:tgtEl>
                                        <p:attrNameLst>
                                          <p:attrName>style.visibility</p:attrName>
                                        </p:attrNameLst>
                                      </p:cBhvr>
                                      <p:to>
                                        <p:strVal val="visible"/>
                                      </p:to>
                                    </p:set>
                                    <p:anim calcmode="lin" valueType="num">
                                      <p:cBhvr>
                                        <p:cTn id="118" dur="500" fill="hold"/>
                                        <p:tgtEl>
                                          <p:spTgt spid="57"/>
                                        </p:tgtEl>
                                        <p:attrNameLst>
                                          <p:attrName>ppt_w</p:attrName>
                                        </p:attrNameLst>
                                      </p:cBhvr>
                                      <p:tavLst>
                                        <p:tav tm="0">
                                          <p:val>
                                            <p:fltVal val="0"/>
                                          </p:val>
                                        </p:tav>
                                        <p:tav tm="100000">
                                          <p:val>
                                            <p:strVal val="#ppt_w"/>
                                          </p:val>
                                        </p:tav>
                                      </p:tavLst>
                                    </p:anim>
                                    <p:anim calcmode="lin" valueType="num">
                                      <p:cBhvr>
                                        <p:cTn id="119" dur="500" fill="hold"/>
                                        <p:tgtEl>
                                          <p:spTgt spid="57"/>
                                        </p:tgtEl>
                                        <p:attrNameLst>
                                          <p:attrName>ppt_h</p:attrName>
                                        </p:attrNameLst>
                                      </p:cBhvr>
                                      <p:tavLst>
                                        <p:tav tm="0">
                                          <p:val>
                                            <p:fltVal val="0"/>
                                          </p:val>
                                        </p:tav>
                                        <p:tav tm="100000">
                                          <p:val>
                                            <p:strVal val="#ppt_h"/>
                                          </p:val>
                                        </p:tav>
                                      </p:tavLst>
                                    </p:anim>
                                    <p:animEffect transition="in" filter="fade">
                                      <p:cBhvr>
                                        <p:cTn id="120" dur="500"/>
                                        <p:tgtEl>
                                          <p:spTgt spid="57"/>
                                        </p:tgtEl>
                                      </p:cBhvr>
                                    </p:animEffect>
                                  </p:childTnLst>
                                </p:cTn>
                              </p:par>
                              <p:par>
                                <p:cTn id="121" presetID="22" presetClass="entr" presetSubtype="4" fill="hold"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wipe(down)">
                                      <p:cBhvr>
                                        <p:cTn id="123" dur="500"/>
                                        <p:tgtEl>
                                          <p:spTgt spid="58"/>
                                        </p:tgtEl>
                                      </p:cBhvr>
                                    </p:animEffect>
                                  </p:childTnLst>
                                </p:cTn>
                              </p:par>
                              <p:par>
                                <p:cTn id="124" presetID="22" presetClass="entr" presetSubtype="4" fill="hold"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wipe(down)">
                                      <p:cBhvr>
                                        <p:cTn id="126" dur="500"/>
                                        <p:tgtEl>
                                          <p:spTgt spid="59"/>
                                        </p:tgtEl>
                                      </p:cBhvr>
                                    </p:animEffect>
                                  </p:childTnLst>
                                </p:cTn>
                              </p:par>
                              <p:par>
                                <p:cTn id="127" presetID="22" presetClass="entr" presetSubtype="4" fill="hold"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down)">
                                      <p:cBhvr>
                                        <p:cTn id="129" dur="500"/>
                                        <p:tgtEl>
                                          <p:spTgt spid="60"/>
                                        </p:tgtEl>
                                      </p:cBhvr>
                                    </p:animEffect>
                                  </p:childTnLst>
                                </p:cTn>
                              </p:par>
                              <p:par>
                                <p:cTn id="130" presetID="22" presetClass="entr" presetSubtype="4" fill="hold"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wipe(down)">
                                      <p:cBhvr>
                                        <p:cTn id="132" dur="500"/>
                                        <p:tgtEl>
                                          <p:spTgt spid="61"/>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1" nodeType="clickEffect">
                                  <p:stCondLst>
                                    <p:cond delay="0"/>
                                  </p:stCondLst>
                                  <p:childTnLst>
                                    <p:set>
                                      <p:cBhvr>
                                        <p:cTn id="13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4" grpId="0"/>
      <p:bldP spid="37" grpId="0"/>
      <p:bldP spid="29" grpId="0" animBg="1"/>
      <p:bldP spid="29" grpId="1" animBg="1"/>
      <p:bldP spid="39" grpId="0" animBg="1"/>
      <p:bldP spid="39" grpId="1" animBg="1"/>
      <p:bldP spid="40" grpId="0" animBg="1"/>
      <p:bldP spid="40" grpId="1" animBg="1"/>
      <p:bldP spid="46" grpId="0" animBg="1"/>
      <p:bldP spid="46" grpId="1" animBg="1"/>
      <p:bldP spid="33" grpId="0"/>
      <p:bldP spid="33" grpId="1"/>
      <p:bldP spid="53" grpId="0" animBg="1"/>
      <p:bldP spid="53" grpId="1" animBg="1"/>
      <p:bldP spid="54" grpId="0" animBg="1"/>
      <p:bldP spid="54" grpId="1" animBg="1"/>
      <p:bldP spid="34" grpId="0" animBg="1"/>
      <p:bldP spid="55" grpId="0" animBg="1"/>
      <p:bldP spid="56" grpId="0" animBg="1"/>
      <p:bldP spid="5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ounded Rectangle 290"/>
          <p:cNvSpPr/>
          <p:nvPr/>
        </p:nvSpPr>
        <p:spPr bwMode="auto">
          <a:xfrm>
            <a:off x="4608779" y="3827780"/>
            <a:ext cx="3683935" cy="2766887"/>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sp>
        <p:nvSpPr>
          <p:cNvPr id="290" name="Rounded Rectangle 289"/>
          <p:cNvSpPr/>
          <p:nvPr/>
        </p:nvSpPr>
        <p:spPr bwMode="auto">
          <a:xfrm>
            <a:off x="4608779" y="1002128"/>
            <a:ext cx="3683935" cy="2766887"/>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grpSp>
        <p:nvGrpSpPr>
          <p:cNvPr id="239" name="Group 238"/>
          <p:cNvGrpSpPr/>
          <p:nvPr/>
        </p:nvGrpSpPr>
        <p:grpSpPr>
          <a:xfrm>
            <a:off x="4700394" y="2490310"/>
            <a:ext cx="1736564" cy="3816946"/>
            <a:chOff x="2668361" y="3870230"/>
            <a:chExt cx="949961" cy="3816946"/>
          </a:xfrm>
        </p:grpSpPr>
        <p:sp>
          <p:nvSpPr>
            <p:cNvPr id="240" name="Rounded Rectangle 239"/>
            <p:cNvSpPr/>
            <p:nvPr/>
          </p:nvSpPr>
          <p:spPr>
            <a:xfrm>
              <a:off x="2668361" y="3870230"/>
              <a:ext cx="634804" cy="2992763"/>
            </a:xfrm>
            <a:prstGeom prst="roundRect">
              <a:avLst/>
            </a:prstGeom>
            <a:noFill/>
            <a:ln w="28575">
              <a:solidFill>
                <a:srgbClr val="A50021"/>
              </a:solidFill>
              <a:prstDash val="dash"/>
            </a:ln>
            <a:effectLst>
              <a:outerShdw dist="25400" dir="2700000" sx="0" sy="0" algn="br"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2" name="TextBox 15"/>
            <p:cNvSpPr txBox="1"/>
            <p:nvPr/>
          </p:nvSpPr>
          <p:spPr>
            <a:xfrm>
              <a:off x="2887866" y="7379399"/>
              <a:ext cx="730456" cy="307777"/>
            </a:xfrm>
            <a:prstGeom prst="rect">
              <a:avLst/>
            </a:prstGeom>
            <a:solidFill>
              <a:srgbClr val="A50021"/>
            </a:solidFill>
            <a:ln>
              <a:solidFill>
                <a:schemeClr val="tx1"/>
              </a:solidFill>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00"/>
                  </a:solidFill>
                </a:rPr>
                <a:t>Map tasks</a:t>
              </a:r>
              <a:endParaRPr lang="en-US" sz="1400" dirty="0">
                <a:solidFill>
                  <a:srgbClr val="FFFF00"/>
                </a:solidFill>
              </a:endParaRPr>
            </a:p>
          </p:txBody>
        </p:sp>
        <p:cxnSp>
          <p:nvCxnSpPr>
            <p:cNvPr id="244" name="Straight Arrow Connector 243"/>
            <p:cNvCxnSpPr/>
            <p:nvPr/>
          </p:nvCxnSpPr>
          <p:spPr>
            <a:xfrm flipH="1" flipV="1">
              <a:off x="3303165" y="6850048"/>
              <a:ext cx="105922" cy="526195"/>
            </a:xfrm>
            <a:prstGeom prst="straightConnector1">
              <a:avLst/>
            </a:prstGeom>
            <a:ln w="762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786320" y="152400"/>
            <a:ext cx="8095861" cy="616634"/>
          </a:xfrm>
        </p:spPr>
        <p:txBody>
          <a:bodyPr/>
          <a:lstStyle/>
          <a:p>
            <a:r>
              <a:rPr lang="en-US" sz="3200" dirty="0" smtClean="0"/>
              <a:t>MapReduce Visualized: </a:t>
            </a:r>
            <a:r>
              <a:rPr lang="en-US" sz="3200" dirty="0" smtClean="0">
                <a:solidFill>
                  <a:srgbClr val="A50021"/>
                </a:solidFill>
              </a:rPr>
              <a:t>Map Phase</a:t>
            </a:r>
            <a:endParaRPr lang="en-US" sz="3200" dirty="0">
              <a:solidFill>
                <a:srgbClr val="A50021"/>
              </a:solidFill>
            </a:endParaRPr>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22</a:t>
            </a:fld>
            <a:endParaRPr lang="en-US" dirty="0"/>
          </a:p>
        </p:txBody>
      </p:sp>
      <p:grpSp>
        <p:nvGrpSpPr>
          <p:cNvPr id="73" name="Group 72"/>
          <p:cNvGrpSpPr/>
          <p:nvPr/>
        </p:nvGrpSpPr>
        <p:grpSpPr>
          <a:xfrm>
            <a:off x="6768585" y="3045041"/>
            <a:ext cx="1109068" cy="276999"/>
            <a:chOff x="763623" y="2662134"/>
            <a:chExt cx="1368356" cy="276999"/>
          </a:xfrm>
          <a:solidFill>
            <a:srgbClr val="FFFF00"/>
          </a:solidFill>
        </p:grpSpPr>
        <p:sp>
          <p:nvSpPr>
            <p:cNvPr id="75" name="TextBox 7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76" name="TextBox 7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78" name="Group 77"/>
          <p:cNvGrpSpPr/>
          <p:nvPr/>
        </p:nvGrpSpPr>
        <p:grpSpPr>
          <a:xfrm>
            <a:off x="6753026" y="4071820"/>
            <a:ext cx="1109068" cy="276999"/>
            <a:chOff x="763623" y="2662134"/>
            <a:chExt cx="1368356" cy="276999"/>
          </a:xfrm>
          <a:solidFill>
            <a:srgbClr val="FFFF00"/>
          </a:solidFill>
        </p:grpSpPr>
        <p:sp>
          <p:nvSpPr>
            <p:cNvPr id="84" name="TextBox 8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85" name="TextBox 8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79" name="Group 78"/>
          <p:cNvGrpSpPr/>
          <p:nvPr/>
        </p:nvGrpSpPr>
        <p:grpSpPr>
          <a:xfrm>
            <a:off x="6753026" y="4387416"/>
            <a:ext cx="1109068" cy="276999"/>
            <a:chOff x="763623" y="2662134"/>
            <a:chExt cx="1368356" cy="276999"/>
          </a:xfrm>
          <a:solidFill>
            <a:srgbClr val="FFFF00"/>
          </a:solidFill>
        </p:grpSpPr>
        <p:sp>
          <p:nvSpPr>
            <p:cNvPr id="81" name="TextBox 80"/>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82" name="TextBox 81"/>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87" name="Group 86"/>
          <p:cNvGrpSpPr/>
          <p:nvPr/>
        </p:nvGrpSpPr>
        <p:grpSpPr>
          <a:xfrm>
            <a:off x="6768585" y="1250879"/>
            <a:ext cx="1109068" cy="276999"/>
            <a:chOff x="763623" y="2662134"/>
            <a:chExt cx="1368356" cy="276999"/>
          </a:xfrm>
          <a:solidFill>
            <a:schemeClr val="tx2">
              <a:lumMod val="40000"/>
              <a:lumOff val="60000"/>
            </a:schemeClr>
          </a:solidFill>
        </p:grpSpPr>
        <p:sp>
          <p:nvSpPr>
            <p:cNvPr id="93" name="TextBox 9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94" name="TextBox 9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88" name="Group 87"/>
          <p:cNvGrpSpPr/>
          <p:nvPr/>
        </p:nvGrpSpPr>
        <p:grpSpPr>
          <a:xfrm>
            <a:off x="6768585" y="1560487"/>
            <a:ext cx="1109068" cy="276999"/>
            <a:chOff x="763623" y="2662134"/>
            <a:chExt cx="1368356" cy="276999"/>
          </a:xfrm>
          <a:solidFill>
            <a:schemeClr val="tx2">
              <a:lumMod val="40000"/>
              <a:lumOff val="60000"/>
            </a:schemeClr>
          </a:solidFill>
        </p:grpSpPr>
        <p:sp>
          <p:nvSpPr>
            <p:cNvPr id="90" name="TextBox 8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91" name="TextBox 9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nvGrpSpPr>
          <p:cNvPr id="96" name="Group 95"/>
          <p:cNvGrpSpPr/>
          <p:nvPr/>
        </p:nvGrpSpPr>
        <p:grpSpPr>
          <a:xfrm>
            <a:off x="6753026" y="4853359"/>
            <a:ext cx="1109068" cy="276999"/>
            <a:chOff x="763623" y="2662134"/>
            <a:chExt cx="1368356" cy="276999"/>
          </a:xfrm>
          <a:solidFill>
            <a:schemeClr val="accent4">
              <a:lumMod val="40000"/>
              <a:lumOff val="60000"/>
            </a:schemeClr>
          </a:solidFill>
        </p:grpSpPr>
        <p:sp>
          <p:nvSpPr>
            <p:cNvPr id="102" name="TextBox 10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103" name="TextBox 10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97" name="Group 96"/>
          <p:cNvGrpSpPr/>
          <p:nvPr/>
        </p:nvGrpSpPr>
        <p:grpSpPr>
          <a:xfrm>
            <a:off x="6753026" y="5167974"/>
            <a:ext cx="1109068" cy="276999"/>
            <a:chOff x="763623" y="2662134"/>
            <a:chExt cx="1368356" cy="276999"/>
          </a:xfrm>
          <a:solidFill>
            <a:schemeClr val="accent4">
              <a:lumMod val="40000"/>
              <a:lumOff val="60000"/>
            </a:schemeClr>
          </a:solidFill>
        </p:grpSpPr>
        <p:sp>
          <p:nvSpPr>
            <p:cNvPr id="99" name="TextBox 9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100" name="TextBox 9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113" name="Group 112"/>
          <p:cNvGrpSpPr/>
          <p:nvPr/>
        </p:nvGrpSpPr>
        <p:grpSpPr>
          <a:xfrm>
            <a:off x="6753026" y="5592939"/>
            <a:ext cx="1109068" cy="276999"/>
            <a:chOff x="763623" y="2662134"/>
            <a:chExt cx="1368356" cy="276999"/>
          </a:xfrm>
          <a:solidFill>
            <a:srgbClr val="B6FF23"/>
          </a:solidFill>
        </p:grpSpPr>
        <p:sp>
          <p:nvSpPr>
            <p:cNvPr id="119" name="TextBox 11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20" name="TextBox 11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nvGrpSpPr>
          <p:cNvPr id="114" name="Group 113"/>
          <p:cNvGrpSpPr/>
          <p:nvPr/>
        </p:nvGrpSpPr>
        <p:grpSpPr>
          <a:xfrm>
            <a:off x="6753026" y="5905448"/>
            <a:ext cx="1109068" cy="276999"/>
            <a:chOff x="763623" y="2662134"/>
            <a:chExt cx="1368356" cy="276999"/>
          </a:xfrm>
          <a:solidFill>
            <a:srgbClr val="B6FF23"/>
          </a:solidFill>
        </p:grpSpPr>
        <p:sp>
          <p:nvSpPr>
            <p:cNvPr id="116" name="TextBox 11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17" name="TextBox 11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grpSp>
        <p:nvGrpSpPr>
          <p:cNvPr id="121" name="Group 120"/>
          <p:cNvGrpSpPr/>
          <p:nvPr/>
        </p:nvGrpSpPr>
        <p:grpSpPr>
          <a:xfrm>
            <a:off x="6768585" y="2616895"/>
            <a:ext cx="1109068" cy="276999"/>
            <a:chOff x="763623" y="2662134"/>
            <a:chExt cx="1368356" cy="276999"/>
          </a:xfrm>
          <a:solidFill>
            <a:srgbClr val="B6FF23"/>
          </a:solidFill>
        </p:grpSpPr>
        <p:sp>
          <p:nvSpPr>
            <p:cNvPr id="123" name="TextBox 12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24" name="TextBox 12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nvGrpSpPr>
          <p:cNvPr id="233" name="Group 232"/>
          <p:cNvGrpSpPr/>
          <p:nvPr/>
        </p:nvGrpSpPr>
        <p:grpSpPr>
          <a:xfrm>
            <a:off x="1162340" y="1440931"/>
            <a:ext cx="1630018" cy="5031732"/>
            <a:chOff x="303330" y="1246961"/>
            <a:chExt cx="1630018" cy="5031732"/>
          </a:xfrm>
        </p:grpSpPr>
        <p:sp>
          <p:nvSpPr>
            <p:cNvPr id="151" name="Rounded Rectangle 150"/>
            <p:cNvSpPr/>
            <p:nvPr/>
          </p:nvSpPr>
          <p:spPr bwMode="auto">
            <a:xfrm>
              <a:off x="303330" y="2960620"/>
              <a:ext cx="1630018" cy="160441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grpSp>
          <p:nvGrpSpPr>
            <p:cNvPr id="140" name="Group 139"/>
            <p:cNvGrpSpPr/>
            <p:nvPr/>
          </p:nvGrpSpPr>
          <p:grpSpPr>
            <a:xfrm>
              <a:off x="385831" y="3779304"/>
              <a:ext cx="1463040" cy="640080"/>
              <a:chOff x="2105915" y="5411211"/>
              <a:chExt cx="1463040" cy="640080"/>
            </a:xfrm>
          </p:grpSpPr>
          <p:sp>
            <p:nvSpPr>
              <p:cNvPr id="139" name="Rectangle 138"/>
              <p:cNvSpPr/>
              <p:nvPr/>
            </p:nvSpPr>
            <p:spPr bwMode="auto">
              <a:xfrm>
                <a:off x="2105915" y="5411211"/>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32" name="Group 131"/>
              <p:cNvGrpSpPr/>
              <p:nvPr/>
            </p:nvGrpSpPr>
            <p:grpSpPr>
              <a:xfrm>
                <a:off x="2136818" y="5439204"/>
                <a:ext cx="1401235" cy="584094"/>
                <a:chOff x="2971927" y="2440049"/>
                <a:chExt cx="1401235" cy="584094"/>
              </a:xfrm>
            </p:grpSpPr>
            <p:grpSp>
              <p:nvGrpSpPr>
                <p:cNvPr id="20" name="Group 19"/>
                <p:cNvGrpSpPr/>
                <p:nvPr/>
              </p:nvGrpSpPr>
              <p:grpSpPr>
                <a:xfrm>
                  <a:off x="2972372" y="2440049"/>
                  <a:ext cx="1400790" cy="276999"/>
                  <a:chOff x="403699" y="2662134"/>
                  <a:chExt cx="1728280" cy="276999"/>
                </a:xfrm>
                <a:solidFill>
                  <a:srgbClr val="FFFF00"/>
                </a:solidFill>
              </p:grpSpPr>
              <p:sp>
                <p:nvSpPr>
                  <p:cNvPr id="21" name="TextBox 20"/>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 </a:t>
                    </a:r>
                  </a:p>
                </p:txBody>
              </p:sp>
              <p:sp>
                <p:nvSpPr>
                  <p:cNvPr id="22" name="TextBox 2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23" name="TextBox 2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50" name="Group 49"/>
                <p:cNvGrpSpPr/>
                <p:nvPr/>
              </p:nvGrpSpPr>
              <p:grpSpPr>
                <a:xfrm>
                  <a:off x="2971927" y="2747144"/>
                  <a:ext cx="1400790" cy="276999"/>
                  <a:chOff x="403699" y="2662134"/>
                  <a:chExt cx="1728280" cy="276999"/>
                </a:xfrm>
                <a:solidFill>
                  <a:srgbClr val="B6FF23"/>
                </a:solidFill>
              </p:grpSpPr>
              <p:sp>
                <p:nvSpPr>
                  <p:cNvPr id="59" name="TextBox 58"/>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 </a:t>
                    </a:r>
                  </a:p>
                </p:txBody>
              </p:sp>
              <p:sp>
                <p:nvSpPr>
                  <p:cNvPr id="60" name="TextBox 5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61" name="TextBox 6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grpSp>
        <p:grpSp>
          <p:nvGrpSpPr>
            <p:cNvPr id="143" name="Group 142"/>
            <p:cNvGrpSpPr/>
            <p:nvPr/>
          </p:nvGrpSpPr>
          <p:grpSpPr>
            <a:xfrm>
              <a:off x="387807" y="3106269"/>
              <a:ext cx="1463040" cy="640080"/>
              <a:chOff x="2147742" y="3297889"/>
              <a:chExt cx="1463040" cy="640080"/>
            </a:xfrm>
          </p:grpSpPr>
          <p:sp>
            <p:nvSpPr>
              <p:cNvPr id="135" name="Rectangle 134"/>
              <p:cNvSpPr/>
              <p:nvPr/>
            </p:nvSpPr>
            <p:spPr bwMode="auto">
              <a:xfrm>
                <a:off x="2147742" y="3297889"/>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28" name="Group 127"/>
              <p:cNvGrpSpPr/>
              <p:nvPr/>
            </p:nvGrpSpPr>
            <p:grpSpPr>
              <a:xfrm>
                <a:off x="2178867" y="3330694"/>
                <a:ext cx="1400790" cy="574471"/>
                <a:chOff x="305694" y="3500998"/>
                <a:chExt cx="1400790" cy="574471"/>
              </a:xfrm>
            </p:grpSpPr>
            <p:grpSp>
              <p:nvGrpSpPr>
                <p:cNvPr id="18" name="Group 17"/>
                <p:cNvGrpSpPr/>
                <p:nvPr/>
              </p:nvGrpSpPr>
              <p:grpSpPr>
                <a:xfrm>
                  <a:off x="305694" y="3500998"/>
                  <a:ext cx="1400790" cy="276999"/>
                  <a:chOff x="403699" y="2662134"/>
                  <a:chExt cx="1728280" cy="276999"/>
                </a:xfrm>
                <a:solidFill>
                  <a:srgbClr val="FFFF00"/>
                </a:solidFill>
              </p:grpSpPr>
              <p:sp>
                <p:nvSpPr>
                  <p:cNvPr id="27" name="TextBox 26"/>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 </a:t>
                    </a:r>
                  </a:p>
                </p:txBody>
              </p:sp>
              <p:sp>
                <p:nvSpPr>
                  <p:cNvPr id="28" name="TextBox 2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29" name="TextBox 2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32" name="Group 31"/>
                <p:cNvGrpSpPr/>
                <p:nvPr/>
              </p:nvGrpSpPr>
              <p:grpSpPr>
                <a:xfrm>
                  <a:off x="305694" y="3798470"/>
                  <a:ext cx="1400790" cy="276999"/>
                  <a:chOff x="403699" y="2662134"/>
                  <a:chExt cx="1728280" cy="276999"/>
                </a:xfrm>
                <a:solidFill>
                  <a:schemeClr val="tx2">
                    <a:lumMod val="40000"/>
                    <a:lumOff val="60000"/>
                  </a:schemeClr>
                </a:solidFill>
              </p:grpSpPr>
              <p:sp>
                <p:nvSpPr>
                  <p:cNvPr id="41" name="TextBox 40"/>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 </a:t>
                    </a:r>
                  </a:p>
                </p:txBody>
              </p:sp>
              <p:sp>
                <p:nvSpPr>
                  <p:cNvPr id="42" name="TextBox 4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43" name="TextBox 4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grpSp>
        <p:sp>
          <p:nvSpPr>
            <p:cNvPr id="146" name="Rounded Rectangle 145"/>
            <p:cNvSpPr/>
            <p:nvPr/>
          </p:nvSpPr>
          <p:spPr bwMode="auto">
            <a:xfrm>
              <a:off x="303330" y="4674280"/>
              <a:ext cx="1630018" cy="160441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grpSp>
          <p:nvGrpSpPr>
            <p:cNvPr id="145" name="Group 144"/>
            <p:cNvGrpSpPr/>
            <p:nvPr/>
          </p:nvGrpSpPr>
          <p:grpSpPr>
            <a:xfrm>
              <a:off x="386819" y="5491703"/>
              <a:ext cx="1463040" cy="640080"/>
              <a:chOff x="2939448" y="4373217"/>
              <a:chExt cx="1463040" cy="640080"/>
            </a:xfrm>
          </p:grpSpPr>
          <p:sp>
            <p:nvSpPr>
              <p:cNvPr id="134" name="Rectangle 133"/>
              <p:cNvSpPr/>
              <p:nvPr/>
            </p:nvSpPr>
            <p:spPr bwMode="auto">
              <a:xfrm>
                <a:off x="2939448" y="4373217"/>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31" name="Group 130"/>
              <p:cNvGrpSpPr/>
              <p:nvPr/>
            </p:nvGrpSpPr>
            <p:grpSpPr>
              <a:xfrm>
                <a:off x="2970351" y="4406868"/>
                <a:ext cx="1401235" cy="572779"/>
                <a:chOff x="2971927" y="3607099"/>
                <a:chExt cx="1401235" cy="572779"/>
              </a:xfrm>
            </p:grpSpPr>
            <p:grpSp>
              <p:nvGrpSpPr>
                <p:cNvPr id="34" name="Group 33"/>
                <p:cNvGrpSpPr/>
                <p:nvPr/>
              </p:nvGrpSpPr>
              <p:grpSpPr>
                <a:xfrm>
                  <a:off x="2972372" y="3902879"/>
                  <a:ext cx="1400790" cy="276999"/>
                  <a:chOff x="403699" y="2662134"/>
                  <a:chExt cx="1728280" cy="276999"/>
                </a:xfrm>
                <a:solidFill>
                  <a:schemeClr val="accent4">
                    <a:lumMod val="40000"/>
                    <a:lumOff val="60000"/>
                  </a:schemeClr>
                </a:solidFill>
              </p:grpSpPr>
              <p:sp>
                <p:nvSpPr>
                  <p:cNvPr id="35" name="TextBox 34"/>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 </a:t>
                    </a:r>
                  </a:p>
                </p:txBody>
              </p:sp>
              <p:sp>
                <p:nvSpPr>
                  <p:cNvPr id="36" name="TextBox 3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37" name="TextBox 3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51" name="Group 50"/>
                <p:cNvGrpSpPr/>
                <p:nvPr/>
              </p:nvGrpSpPr>
              <p:grpSpPr>
                <a:xfrm>
                  <a:off x="2971927" y="3607099"/>
                  <a:ext cx="1400790" cy="276999"/>
                  <a:chOff x="403699" y="2662134"/>
                  <a:chExt cx="1728280" cy="276999"/>
                </a:xfrm>
                <a:solidFill>
                  <a:srgbClr val="B6FF23"/>
                </a:solidFill>
              </p:grpSpPr>
              <p:sp>
                <p:nvSpPr>
                  <p:cNvPr id="56" name="TextBox 55"/>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 </a:t>
                    </a:r>
                  </a:p>
                </p:txBody>
              </p:sp>
              <p:sp>
                <p:nvSpPr>
                  <p:cNvPr id="57" name="TextBox 5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58" name="TextBox 5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grpSp>
        </p:grpSp>
        <p:grpSp>
          <p:nvGrpSpPr>
            <p:cNvPr id="144" name="Group 143"/>
            <p:cNvGrpSpPr/>
            <p:nvPr/>
          </p:nvGrpSpPr>
          <p:grpSpPr>
            <a:xfrm>
              <a:off x="386819" y="4811664"/>
              <a:ext cx="1463040" cy="640080"/>
              <a:chOff x="3683633" y="5470248"/>
              <a:chExt cx="1463040" cy="640080"/>
            </a:xfrm>
          </p:grpSpPr>
          <p:sp>
            <p:nvSpPr>
              <p:cNvPr id="138" name="Rectangle 137"/>
              <p:cNvSpPr/>
              <p:nvPr/>
            </p:nvSpPr>
            <p:spPr bwMode="auto">
              <a:xfrm>
                <a:off x="3683633" y="5470248"/>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29" name="Group 128"/>
              <p:cNvGrpSpPr/>
              <p:nvPr/>
            </p:nvGrpSpPr>
            <p:grpSpPr>
              <a:xfrm>
                <a:off x="3714758" y="5513439"/>
                <a:ext cx="1400790" cy="572748"/>
                <a:chOff x="459037" y="2579073"/>
                <a:chExt cx="1400790" cy="572748"/>
              </a:xfrm>
            </p:grpSpPr>
            <p:grpSp>
              <p:nvGrpSpPr>
                <p:cNvPr id="48" name="Group 47"/>
                <p:cNvGrpSpPr/>
                <p:nvPr/>
              </p:nvGrpSpPr>
              <p:grpSpPr>
                <a:xfrm>
                  <a:off x="459037" y="2579073"/>
                  <a:ext cx="1400790" cy="276999"/>
                  <a:chOff x="403699" y="2662134"/>
                  <a:chExt cx="1728280" cy="276999"/>
                </a:xfrm>
                <a:solidFill>
                  <a:schemeClr val="accent6"/>
                </a:solidFill>
              </p:grpSpPr>
              <p:sp>
                <p:nvSpPr>
                  <p:cNvPr id="65" name="TextBox 64"/>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 </a:t>
                    </a:r>
                  </a:p>
                </p:txBody>
              </p:sp>
              <p:sp>
                <p:nvSpPr>
                  <p:cNvPr id="66" name="TextBox 6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67" name="TextBox 6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grpSp>
              <p:nvGrpSpPr>
                <p:cNvPr id="52" name="Group 51"/>
                <p:cNvGrpSpPr/>
                <p:nvPr/>
              </p:nvGrpSpPr>
              <p:grpSpPr>
                <a:xfrm>
                  <a:off x="459037" y="2874822"/>
                  <a:ext cx="1400790" cy="276999"/>
                  <a:chOff x="403699" y="2662134"/>
                  <a:chExt cx="1728280" cy="276999"/>
                </a:xfrm>
                <a:solidFill>
                  <a:srgbClr val="B6FF23"/>
                </a:solidFill>
              </p:grpSpPr>
              <p:sp>
                <p:nvSpPr>
                  <p:cNvPr id="53" name="TextBox 52"/>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8 </a:t>
                    </a:r>
                  </a:p>
                </p:txBody>
              </p:sp>
              <p:sp>
                <p:nvSpPr>
                  <p:cNvPr id="54" name="TextBox 5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55" name="TextBox 5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grpSp>
        <p:sp>
          <p:nvSpPr>
            <p:cNvPr id="150" name="Rounded Rectangle 149"/>
            <p:cNvSpPr/>
            <p:nvPr/>
          </p:nvSpPr>
          <p:spPr bwMode="auto">
            <a:xfrm>
              <a:off x="303330" y="1246961"/>
              <a:ext cx="1630018" cy="1604413"/>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grpSp>
          <p:nvGrpSpPr>
            <p:cNvPr id="141" name="Group 140"/>
            <p:cNvGrpSpPr/>
            <p:nvPr/>
          </p:nvGrpSpPr>
          <p:grpSpPr>
            <a:xfrm>
              <a:off x="386819" y="2072687"/>
              <a:ext cx="1463040" cy="640080"/>
              <a:chOff x="4197079" y="3098145"/>
              <a:chExt cx="1463040" cy="640080"/>
            </a:xfrm>
          </p:grpSpPr>
          <p:sp>
            <p:nvSpPr>
              <p:cNvPr id="137" name="Rectangle 136"/>
              <p:cNvSpPr/>
              <p:nvPr/>
            </p:nvSpPr>
            <p:spPr bwMode="auto">
              <a:xfrm>
                <a:off x="4197079" y="3098145"/>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33" name="Group 132"/>
              <p:cNvGrpSpPr/>
              <p:nvPr/>
            </p:nvGrpSpPr>
            <p:grpSpPr>
              <a:xfrm>
                <a:off x="4228204" y="3117905"/>
                <a:ext cx="1400790" cy="581510"/>
                <a:chOff x="2908762" y="1637808"/>
                <a:chExt cx="1400790" cy="581510"/>
              </a:xfrm>
            </p:grpSpPr>
            <p:grpSp>
              <p:nvGrpSpPr>
                <p:cNvPr id="19" name="Group 18"/>
                <p:cNvGrpSpPr/>
                <p:nvPr/>
              </p:nvGrpSpPr>
              <p:grpSpPr>
                <a:xfrm>
                  <a:off x="2908762" y="1637808"/>
                  <a:ext cx="1400790" cy="276999"/>
                  <a:chOff x="403699" y="2662134"/>
                  <a:chExt cx="1728280" cy="276999"/>
                </a:xfrm>
                <a:solidFill>
                  <a:srgbClr val="FFFF00"/>
                </a:solidFill>
              </p:grpSpPr>
              <p:sp>
                <p:nvSpPr>
                  <p:cNvPr id="24" name="TextBox 23"/>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 </a:t>
                    </a:r>
                  </a:p>
                </p:txBody>
              </p:sp>
              <p:sp>
                <p:nvSpPr>
                  <p:cNvPr id="25" name="TextBox 2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26" name="TextBox 2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33" name="Group 32"/>
                <p:cNvGrpSpPr/>
                <p:nvPr/>
              </p:nvGrpSpPr>
              <p:grpSpPr>
                <a:xfrm>
                  <a:off x="2908762" y="1942319"/>
                  <a:ext cx="1400790" cy="276999"/>
                  <a:chOff x="403699" y="2662134"/>
                  <a:chExt cx="1728280" cy="276999"/>
                </a:xfrm>
                <a:solidFill>
                  <a:schemeClr val="accent4">
                    <a:lumMod val="40000"/>
                    <a:lumOff val="60000"/>
                  </a:schemeClr>
                </a:solidFill>
              </p:grpSpPr>
              <p:sp>
                <p:nvSpPr>
                  <p:cNvPr id="38" name="TextBox 37"/>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 </a:t>
                    </a:r>
                  </a:p>
                </p:txBody>
              </p:sp>
              <p:sp>
                <p:nvSpPr>
                  <p:cNvPr id="39" name="TextBox 3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40" name="TextBox 3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grpSp>
        <p:grpSp>
          <p:nvGrpSpPr>
            <p:cNvPr id="142" name="Group 141"/>
            <p:cNvGrpSpPr/>
            <p:nvPr/>
          </p:nvGrpSpPr>
          <p:grpSpPr>
            <a:xfrm>
              <a:off x="386819" y="1395092"/>
              <a:ext cx="1463040" cy="640080"/>
              <a:chOff x="4402488" y="2283841"/>
              <a:chExt cx="1463040" cy="640080"/>
            </a:xfrm>
          </p:grpSpPr>
          <p:sp>
            <p:nvSpPr>
              <p:cNvPr id="136" name="Rectangle 135"/>
              <p:cNvSpPr/>
              <p:nvPr/>
            </p:nvSpPr>
            <p:spPr bwMode="auto">
              <a:xfrm>
                <a:off x="4402488" y="2283841"/>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27" name="Group 126"/>
              <p:cNvGrpSpPr/>
              <p:nvPr/>
            </p:nvGrpSpPr>
            <p:grpSpPr>
              <a:xfrm>
                <a:off x="4431859" y="2311913"/>
                <a:ext cx="1404297" cy="583936"/>
                <a:chOff x="563318" y="1643334"/>
                <a:chExt cx="1404297" cy="583936"/>
              </a:xfrm>
            </p:grpSpPr>
            <p:grpSp>
              <p:nvGrpSpPr>
                <p:cNvPr id="31" name="Group 30"/>
                <p:cNvGrpSpPr/>
                <p:nvPr/>
              </p:nvGrpSpPr>
              <p:grpSpPr>
                <a:xfrm>
                  <a:off x="566825" y="1643334"/>
                  <a:ext cx="1400790" cy="276999"/>
                  <a:chOff x="403699" y="2662134"/>
                  <a:chExt cx="1728280" cy="276999"/>
                </a:xfrm>
                <a:solidFill>
                  <a:schemeClr val="tx2">
                    <a:lumMod val="40000"/>
                    <a:lumOff val="60000"/>
                  </a:schemeClr>
                </a:solidFill>
              </p:grpSpPr>
              <p:sp>
                <p:nvSpPr>
                  <p:cNvPr id="44" name="TextBox 43"/>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 </a:t>
                    </a:r>
                  </a:p>
                </p:txBody>
              </p:sp>
              <p:sp>
                <p:nvSpPr>
                  <p:cNvPr id="45" name="TextBox 4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46" name="TextBox 4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49" name="Group 48"/>
                <p:cNvGrpSpPr/>
                <p:nvPr/>
              </p:nvGrpSpPr>
              <p:grpSpPr>
                <a:xfrm>
                  <a:off x="563318" y="1950271"/>
                  <a:ext cx="1400790" cy="276999"/>
                  <a:chOff x="403699" y="2662134"/>
                  <a:chExt cx="1728280" cy="276999"/>
                </a:xfrm>
                <a:solidFill>
                  <a:schemeClr val="accent6"/>
                </a:solidFill>
              </p:grpSpPr>
              <p:sp>
                <p:nvSpPr>
                  <p:cNvPr id="62" name="TextBox 61"/>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 </a:t>
                    </a:r>
                  </a:p>
                </p:txBody>
              </p:sp>
              <p:sp>
                <p:nvSpPr>
                  <p:cNvPr id="63" name="TextBox 6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64" name="TextBox 6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grpSp>
        </p:grpSp>
      </p:grpSp>
      <p:sp>
        <p:nvSpPr>
          <p:cNvPr id="155" name="Rounded Rectangle 154"/>
          <p:cNvSpPr/>
          <p:nvPr/>
        </p:nvSpPr>
        <p:spPr bwMode="auto">
          <a:xfrm>
            <a:off x="4764748" y="3006941"/>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sp>
        <p:nvSpPr>
          <p:cNvPr id="156" name="Rounded Rectangle 155"/>
          <p:cNvSpPr/>
          <p:nvPr/>
        </p:nvSpPr>
        <p:spPr bwMode="auto">
          <a:xfrm>
            <a:off x="4778990" y="4712068"/>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grpSp>
        <p:nvGrpSpPr>
          <p:cNvPr id="185" name="Group 184"/>
          <p:cNvGrpSpPr/>
          <p:nvPr/>
        </p:nvGrpSpPr>
        <p:grpSpPr>
          <a:xfrm>
            <a:off x="2792358" y="2170271"/>
            <a:ext cx="2071265" cy="1050679"/>
            <a:chOff x="1933348" y="1976301"/>
            <a:chExt cx="2071265" cy="1050679"/>
          </a:xfrm>
        </p:grpSpPr>
        <p:cxnSp>
          <p:nvCxnSpPr>
            <p:cNvPr id="180" name="Straight Arrow Connector 179"/>
            <p:cNvCxnSpPr>
              <a:stCxn id="150" idx="3"/>
              <a:endCxn id="155" idx="1"/>
            </p:cNvCxnSpPr>
            <p:nvPr/>
          </p:nvCxnSpPr>
          <p:spPr bwMode="auto">
            <a:xfrm>
              <a:off x="1933348" y="2049168"/>
              <a:ext cx="1972390" cy="977812"/>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157" name="Group 156"/>
            <p:cNvGrpSpPr/>
            <p:nvPr/>
          </p:nvGrpSpPr>
          <p:grpSpPr>
            <a:xfrm>
              <a:off x="2541573" y="1976301"/>
              <a:ext cx="1463040" cy="640080"/>
              <a:chOff x="4402488" y="2283841"/>
              <a:chExt cx="1463040" cy="640080"/>
            </a:xfrm>
          </p:grpSpPr>
          <p:sp>
            <p:nvSpPr>
              <p:cNvPr id="158" name="Rectangle 157"/>
              <p:cNvSpPr/>
              <p:nvPr/>
            </p:nvSpPr>
            <p:spPr bwMode="auto">
              <a:xfrm>
                <a:off x="4402488" y="2283841"/>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59" name="Group 158"/>
              <p:cNvGrpSpPr/>
              <p:nvPr/>
            </p:nvGrpSpPr>
            <p:grpSpPr>
              <a:xfrm>
                <a:off x="4431859" y="2311913"/>
                <a:ext cx="1404297" cy="583936"/>
                <a:chOff x="563318" y="1643334"/>
                <a:chExt cx="1404297" cy="583936"/>
              </a:xfrm>
            </p:grpSpPr>
            <p:grpSp>
              <p:nvGrpSpPr>
                <p:cNvPr id="160" name="Group 159"/>
                <p:cNvGrpSpPr/>
                <p:nvPr/>
              </p:nvGrpSpPr>
              <p:grpSpPr>
                <a:xfrm>
                  <a:off x="566825" y="1643334"/>
                  <a:ext cx="1400790" cy="276999"/>
                  <a:chOff x="403699" y="2662134"/>
                  <a:chExt cx="1728280" cy="276999"/>
                </a:xfrm>
                <a:solidFill>
                  <a:schemeClr val="tx2">
                    <a:lumMod val="40000"/>
                    <a:lumOff val="60000"/>
                  </a:schemeClr>
                </a:solidFill>
              </p:grpSpPr>
              <p:sp>
                <p:nvSpPr>
                  <p:cNvPr id="165" name="TextBox 164"/>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 </a:t>
                    </a:r>
                  </a:p>
                </p:txBody>
              </p:sp>
              <p:sp>
                <p:nvSpPr>
                  <p:cNvPr id="166" name="TextBox 16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167" name="TextBox 16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161" name="Group 160"/>
                <p:cNvGrpSpPr/>
                <p:nvPr/>
              </p:nvGrpSpPr>
              <p:grpSpPr>
                <a:xfrm>
                  <a:off x="563318" y="1950271"/>
                  <a:ext cx="1400790" cy="276999"/>
                  <a:chOff x="403699" y="2662134"/>
                  <a:chExt cx="1728280" cy="276999"/>
                </a:xfrm>
                <a:solidFill>
                  <a:schemeClr val="accent6"/>
                </a:solidFill>
              </p:grpSpPr>
              <p:sp>
                <p:nvSpPr>
                  <p:cNvPr id="162" name="TextBox 161"/>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 </a:t>
                    </a:r>
                  </a:p>
                </p:txBody>
              </p:sp>
              <p:sp>
                <p:nvSpPr>
                  <p:cNvPr id="163" name="TextBox 16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164" name="TextBox 16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grpSp>
        </p:grpSp>
      </p:grpSp>
      <p:grpSp>
        <p:nvGrpSpPr>
          <p:cNvPr id="187" name="Group 186"/>
          <p:cNvGrpSpPr/>
          <p:nvPr/>
        </p:nvGrpSpPr>
        <p:grpSpPr>
          <a:xfrm>
            <a:off x="2792358" y="2243138"/>
            <a:ext cx="2071265" cy="2682939"/>
            <a:chOff x="1933348" y="2049168"/>
            <a:chExt cx="2071265" cy="2682939"/>
          </a:xfrm>
        </p:grpSpPr>
        <p:cxnSp>
          <p:nvCxnSpPr>
            <p:cNvPr id="182" name="Straight Arrow Connector 181"/>
            <p:cNvCxnSpPr>
              <a:stCxn id="150" idx="3"/>
              <a:endCxn id="156" idx="1"/>
            </p:cNvCxnSpPr>
            <p:nvPr/>
          </p:nvCxnSpPr>
          <p:spPr bwMode="auto">
            <a:xfrm>
              <a:off x="1933348" y="2049168"/>
              <a:ext cx="1986632" cy="2682939"/>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168" name="Group 167"/>
            <p:cNvGrpSpPr/>
            <p:nvPr/>
          </p:nvGrpSpPr>
          <p:grpSpPr>
            <a:xfrm>
              <a:off x="2541573" y="3732593"/>
              <a:ext cx="1463040" cy="640080"/>
              <a:chOff x="4197079" y="3088620"/>
              <a:chExt cx="1463040" cy="640080"/>
            </a:xfrm>
          </p:grpSpPr>
          <p:sp>
            <p:nvSpPr>
              <p:cNvPr id="169" name="Rectangle 168"/>
              <p:cNvSpPr/>
              <p:nvPr/>
            </p:nvSpPr>
            <p:spPr bwMode="auto">
              <a:xfrm>
                <a:off x="4197079" y="3088620"/>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70" name="Group 169"/>
              <p:cNvGrpSpPr/>
              <p:nvPr/>
            </p:nvGrpSpPr>
            <p:grpSpPr>
              <a:xfrm>
                <a:off x="4228204" y="3117905"/>
                <a:ext cx="1400790" cy="581510"/>
                <a:chOff x="2908762" y="1637808"/>
                <a:chExt cx="1400790" cy="581510"/>
              </a:xfrm>
            </p:grpSpPr>
            <p:grpSp>
              <p:nvGrpSpPr>
                <p:cNvPr id="171" name="Group 170"/>
                <p:cNvGrpSpPr/>
                <p:nvPr/>
              </p:nvGrpSpPr>
              <p:grpSpPr>
                <a:xfrm>
                  <a:off x="2908762" y="1637808"/>
                  <a:ext cx="1400790" cy="276999"/>
                  <a:chOff x="403699" y="2662134"/>
                  <a:chExt cx="1728280" cy="276999"/>
                </a:xfrm>
                <a:solidFill>
                  <a:srgbClr val="FFFF00"/>
                </a:solidFill>
              </p:grpSpPr>
              <p:sp>
                <p:nvSpPr>
                  <p:cNvPr id="176" name="TextBox 175"/>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 </a:t>
                    </a:r>
                  </a:p>
                </p:txBody>
              </p:sp>
              <p:sp>
                <p:nvSpPr>
                  <p:cNvPr id="177" name="TextBox 17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178" name="TextBox 17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172" name="Group 171"/>
                <p:cNvGrpSpPr/>
                <p:nvPr/>
              </p:nvGrpSpPr>
              <p:grpSpPr>
                <a:xfrm>
                  <a:off x="2908762" y="1942319"/>
                  <a:ext cx="1400790" cy="276999"/>
                  <a:chOff x="403699" y="2662134"/>
                  <a:chExt cx="1728280" cy="276999"/>
                </a:xfrm>
                <a:solidFill>
                  <a:schemeClr val="accent4">
                    <a:lumMod val="40000"/>
                    <a:lumOff val="60000"/>
                  </a:schemeClr>
                </a:solidFill>
              </p:grpSpPr>
              <p:sp>
                <p:nvSpPr>
                  <p:cNvPr id="173" name="TextBox 172"/>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 </a:t>
                    </a:r>
                  </a:p>
                </p:txBody>
              </p:sp>
              <p:sp>
                <p:nvSpPr>
                  <p:cNvPr id="174" name="TextBox 17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175" name="TextBox 17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grpSp>
      </p:grpSp>
      <p:grpSp>
        <p:nvGrpSpPr>
          <p:cNvPr id="108" name="Group 107"/>
          <p:cNvGrpSpPr/>
          <p:nvPr/>
        </p:nvGrpSpPr>
        <p:grpSpPr>
          <a:xfrm>
            <a:off x="6768585" y="2002656"/>
            <a:ext cx="1109068" cy="276999"/>
            <a:chOff x="763623" y="2662134"/>
            <a:chExt cx="1368356" cy="276999"/>
          </a:xfrm>
          <a:solidFill>
            <a:schemeClr val="accent6"/>
          </a:solidFill>
        </p:grpSpPr>
        <p:sp>
          <p:nvSpPr>
            <p:cNvPr id="110" name="TextBox 10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111" name="TextBox 11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cxnSp>
        <p:nvCxnSpPr>
          <p:cNvPr id="241" name="Straight Arrow Connector 240"/>
          <p:cNvCxnSpPr>
            <a:stCxn id="246" idx="0"/>
          </p:cNvCxnSpPr>
          <p:nvPr/>
        </p:nvCxnSpPr>
        <p:spPr bwMode="auto">
          <a:xfrm flipV="1">
            <a:off x="6168544" y="1389378"/>
            <a:ext cx="593735" cy="1580284"/>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43" name="Straight Arrow Connector 242"/>
          <p:cNvCxnSpPr>
            <a:endCxn id="110" idx="1"/>
          </p:cNvCxnSpPr>
          <p:nvPr/>
        </p:nvCxnSpPr>
        <p:spPr bwMode="auto">
          <a:xfrm flipV="1">
            <a:off x="6391614" y="2141156"/>
            <a:ext cx="376971" cy="904188"/>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45" name="Straight Arrow Connector 244"/>
          <p:cNvCxnSpPr>
            <a:stCxn id="248" idx="0"/>
          </p:cNvCxnSpPr>
          <p:nvPr/>
        </p:nvCxnSpPr>
        <p:spPr bwMode="auto">
          <a:xfrm flipV="1">
            <a:off x="6187016" y="4276958"/>
            <a:ext cx="577465" cy="414842"/>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47" name="Straight Arrow Connector 246"/>
          <p:cNvCxnSpPr>
            <a:stCxn id="248" idx="2"/>
          </p:cNvCxnSpPr>
          <p:nvPr/>
        </p:nvCxnSpPr>
        <p:spPr bwMode="auto">
          <a:xfrm>
            <a:off x="6502484" y="4931431"/>
            <a:ext cx="278267" cy="60428"/>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257" name="Group 256"/>
          <p:cNvGrpSpPr/>
          <p:nvPr/>
        </p:nvGrpSpPr>
        <p:grpSpPr>
          <a:xfrm>
            <a:off x="2792358" y="2456735"/>
            <a:ext cx="1972390" cy="1500062"/>
            <a:chOff x="1939905" y="2250829"/>
            <a:chExt cx="1972390" cy="1500062"/>
          </a:xfrm>
        </p:grpSpPr>
        <p:cxnSp>
          <p:nvCxnSpPr>
            <p:cNvPr id="250" name="Straight Arrow Connector 249"/>
            <p:cNvCxnSpPr>
              <a:stCxn id="151" idx="3"/>
              <a:endCxn id="155" idx="1"/>
            </p:cNvCxnSpPr>
            <p:nvPr/>
          </p:nvCxnSpPr>
          <p:spPr bwMode="auto">
            <a:xfrm flipV="1">
              <a:off x="1939905" y="3015044"/>
              <a:ext cx="1972390" cy="735847"/>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188" name="Group 187"/>
            <p:cNvGrpSpPr/>
            <p:nvPr/>
          </p:nvGrpSpPr>
          <p:grpSpPr>
            <a:xfrm>
              <a:off x="2384875" y="2250829"/>
              <a:ext cx="1463040" cy="640080"/>
              <a:chOff x="2147742" y="3297889"/>
              <a:chExt cx="1463040" cy="640080"/>
            </a:xfrm>
          </p:grpSpPr>
          <p:sp>
            <p:nvSpPr>
              <p:cNvPr id="189" name="Rectangle 188"/>
              <p:cNvSpPr/>
              <p:nvPr/>
            </p:nvSpPr>
            <p:spPr bwMode="auto">
              <a:xfrm>
                <a:off x="2147742" y="3297889"/>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90" name="Group 189"/>
              <p:cNvGrpSpPr/>
              <p:nvPr/>
            </p:nvGrpSpPr>
            <p:grpSpPr>
              <a:xfrm>
                <a:off x="2178867" y="3330694"/>
                <a:ext cx="1400790" cy="574471"/>
                <a:chOff x="305694" y="3500998"/>
                <a:chExt cx="1400790" cy="574471"/>
              </a:xfrm>
            </p:grpSpPr>
            <p:grpSp>
              <p:nvGrpSpPr>
                <p:cNvPr id="191" name="Group 190"/>
                <p:cNvGrpSpPr/>
                <p:nvPr/>
              </p:nvGrpSpPr>
              <p:grpSpPr>
                <a:xfrm>
                  <a:off x="305694" y="3500998"/>
                  <a:ext cx="1400790" cy="276999"/>
                  <a:chOff x="403699" y="2662134"/>
                  <a:chExt cx="1728280" cy="276999"/>
                </a:xfrm>
                <a:solidFill>
                  <a:srgbClr val="FFFF00"/>
                </a:solidFill>
              </p:grpSpPr>
              <p:sp>
                <p:nvSpPr>
                  <p:cNvPr id="196" name="TextBox 195"/>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 </a:t>
                    </a:r>
                  </a:p>
                </p:txBody>
              </p:sp>
              <p:sp>
                <p:nvSpPr>
                  <p:cNvPr id="197" name="TextBox 19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198" name="TextBox 19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192" name="Group 191"/>
                <p:cNvGrpSpPr/>
                <p:nvPr/>
              </p:nvGrpSpPr>
              <p:grpSpPr>
                <a:xfrm>
                  <a:off x="305694" y="3798470"/>
                  <a:ext cx="1400790" cy="276999"/>
                  <a:chOff x="403699" y="2662134"/>
                  <a:chExt cx="1728280" cy="276999"/>
                </a:xfrm>
                <a:solidFill>
                  <a:schemeClr val="tx2">
                    <a:lumMod val="40000"/>
                    <a:lumOff val="60000"/>
                  </a:schemeClr>
                </a:solidFill>
              </p:grpSpPr>
              <p:sp>
                <p:nvSpPr>
                  <p:cNvPr id="193" name="TextBox 192"/>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 </a:t>
                    </a:r>
                  </a:p>
                </p:txBody>
              </p:sp>
              <p:sp>
                <p:nvSpPr>
                  <p:cNvPr id="194" name="TextBox 19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195" name="TextBox 19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grpSp>
      </p:grpSp>
      <p:grpSp>
        <p:nvGrpSpPr>
          <p:cNvPr id="256" name="Group 255"/>
          <p:cNvGrpSpPr/>
          <p:nvPr/>
        </p:nvGrpSpPr>
        <p:grpSpPr>
          <a:xfrm>
            <a:off x="2792358" y="3956797"/>
            <a:ext cx="1986632" cy="1679824"/>
            <a:chOff x="1933348" y="3762827"/>
            <a:chExt cx="1986632" cy="1679824"/>
          </a:xfrm>
        </p:grpSpPr>
        <p:grpSp>
          <p:nvGrpSpPr>
            <p:cNvPr id="199" name="Group 198"/>
            <p:cNvGrpSpPr/>
            <p:nvPr/>
          </p:nvGrpSpPr>
          <p:grpSpPr>
            <a:xfrm>
              <a:off x="2384875" y="4802571"/>
              <a:ext cx="1463040" cy="640080"/>
              <a:chOff x="2105915" y="5411211"/>
              <a:chExt cx="1463040" cy="640080"/>
            </a:xfrm>
          </p:grpSpPr>
          <p:sp>
            <p:nvSpPr>
              <p:cNvPr id="200" name="Rectangle 199"/>
              <p:cNvSpPr/>
              <p:nvPr/>
            </p:nvSpPr>
            <p:spPr bwMode="auto">
              <a:xfrm>
                <a:off x="2105915" y="5411211"/>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201" name="Group 200"/>
              <p:cNvGrpSpPr/>
              <p:nvPr/>
            </p:nvGrpSpPr>
            <p:grpSpPr>
              <a:xfrm>
                <a:off x="2136818" y="5439204"/>
                <a:ext cx="1401235" cy="584094"/>
                <a:chOff x="2971927" y="2440049"/>
                <a:chExt cx="1401235" cy="584094"/>
              </a:xfrm>
            </p:grpSpPr>
            <p:grpSp>
              <p:nvGrpSpPr>
                <p:cNvPr id="202" name="Group 201"/>
                <p:cNvGrpSpPr/>
                <p:nvPr/>
              </p:nvGrpSpPr>
              <p:grpSpPr>
                <a:xfrm>
                  <a:off x="2972372" y="2440049"/>
                  <a:ext cx="1400790" cy="276999"/>
                  <a:chOff x="403699" y="2662134"/>
                  <a:chExt cx="1728280" cy="276999"/>
                </a:xfrm>
                <a:solidFill>
                  <a:srgbClr val="FFFF00"/>
                </a:solidFill>
              </p:grpSpPr>
              <p:sp>
                <p:nvSpPr>
                  <p:cNvPr id="207" name="TextBox 206"/>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 </a:t>
                    </a:r>
                  </a:p>
                </p:txBody>
              </p:sp>
              <p:sp>
                <p:nvSpPr>
                  <p:cNvPr id="208" name="TextBox 20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209" name="TextBox 20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203" name="Group 202"/>
                <p:cNvGrpSpPr/>
                <p:nvPr/>
              </p:nvGrpSpPr>
              <p:grpSpPr>
                <a:xfrm>
                  <a:off x="2971927" y="2747144"/>
                  <a:ext cx="1400790" cy="276999"/>
                  <a:chOff x="403699" y="2662134"/>
                  <a:chExt cx="1728280" cy="276999"/>
                </a:xfrm>
                <a:solidFill>
                  <a:srgbClr val="B6FF23"/>
                </a:solidFill>
              </p:grpSpPr>
              <p:sp>
                <p:nvSpPr>
                  <p:cNvPr id="204" name="TextBox 203"/>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 </a:t>
                    </a:r>
                  </a:p>
                </p:txBody>
              </p:sp>
              <p:sp>
                <p:nvSpPr>
                  <p:cNvPr id="205" name="TextBox 20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206" name="TextBox 20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grpSp>
        <p:cxnSp>
          <p:nvCxnSpPr>
            <p:cNvPr id="255" name="Straight Arrow Connector 254"/>
            <p:cNvCxnSpPr>
              <a:stCxn id="151" idx="3"/>
              <a:endCxn id="156" idx="1"/>
            </p:cNvCxnSpPr>
            <p:nvPr/>
          </p:nvCxnSpPr>
          <p:spPr bwMode="auto">
            <a:xfrm>
              <a:off x="1933348" y="3762827"/>
              <a:ext cx="1986632" cy="969280"/>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cxnSp>
        <p:nvCxnSpPr>
          <p:cNvPr id="259" name="Straight Arrow Connector 258"/>
          <p:cNvCxnSpPr/>
          <p:nvPr/>
        </p:nvCxnSpPr>
        <p:spPr bwMode="auto">
          <a:xfrm flipV="1">
            <a:off x="5860839" y="3183542"/>
            <a:ext cx="895721" cy="49344"/>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62" name="Straight Arrow Connector 261"/>
          <p:cNvCxnSpPr>
            <a:stCxn id="246" idx="0"/>
          </p:cNvCxnSpPr>
          <p:nvPr/>
        </p:nvCxnSpPr>
        <p:spPr bwMode="auto">
          <a:xfrm flipV="1">
            <a:off x="6168544" y="1837486"/>
            <a:ext cx="593735" cy="1132176"/>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64" name="Straight Arrow Connector 263"/>
          <p:cNvCxnSpPr>
            <a:stCxn id="248" idx="1"/>
          </p:cNvCxnSpPr>
          <p:nvPr/>
        </p:nvCxnSpPr>
        <p:spPr bwMode="auto">
          <a:xfrm flipV="1">
            <a:off x="6410086" y="4591879"/>
            <a:ext cx="354395" cy="170107"/>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66" name="Straight Arrow Connector 265"/>
          <p:cNvCxnSpPr/>
          <p:nvPr/>
        </p:nvCxnSpPr>
        <p:spPr bwMode="auto">
          <a:xfrm>
            <a:off x="6229390" y="5159752"/>
            <a:ext cx="523636" cy="452450"/>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274" name="Group 273"/>
          <p:cNvGrpSpPr/>
          <p:nvPr/>
        </p:nvGrpSpPr>
        <p:grpSpPr>
          <a:xfrm>
            <a:off x="2792358" y="2831463"/>
            <a:ext cx="1972390" cy="2838994"/>
            <a:chOff x="1933348" y="2637493"/>
            <a:chExt cx="1972390" cy="2838994"/>
          </a:xfrm>
        </p:grpSpPr>
        <p:cxnSp>
          <p:nvCxnSpPr>
            <p:cNvPr id="270" name="Straight Arrow Connector 269"/>
            <p:cNvCxnSpPr>
              <a:stCxn id="146" idx="3"/>
              <a:endCxn id="155" idx="1"/>
            </p:cNvCxnSpPr>
            <p:nvPr/>
          </p:nvCxnSpPr>
          <p:spPr bwMode="auto">
            <a:xfrm flipV="1">
              <a:off x="1933348" y="3026980"/>
              <a:ext cx="1972390" cy="2449507"/>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211" name="Group 210"/>
            <p:cNvGrpSpPr/>
            <p:nvPr/>
          </p:nvGrpSpPr>
          <p:grpSpPr>
            <a:xfrm>
              <a:off x="2211922" y="2637493"/>
              <a:ext cx="1463040" cy="640080"/>
              <a:chOff x="3683633" y="5479773"/>
              <a:chExt cx="1463040" cy="640080"/>
            </a:xfrm>
          </p:grpSpPr>
          <p:sp>
            <p:nvSpPr>
              <p:cNvPr id="212" name="Rectangle 211"/>
              <p:cNvSpPr/>
              <p:nvPr/>
            </p:nvSpPr>
            <p:spPr bwMode="auto">
              <a:xfrm>
                <a:off x="3683633" y="5479773"/>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213" name="Group 212"/>
              <p:cNvGrpSpPr/>
              <p:nvPr/>
            </p:nvGrpSpPr>
            <p:grpSpPr>
              <a:xfrm>
                <a:off x="3714758" y="5513439"/>
                <a:ext cx="1400790" cy="572748"/>
                <a:chOff x="459037" y="2579073"/>
                <a:chExt cx="1400790" cy="572748"/>
              </a:xfrm>
            </p:grpSpPr>
            <p:grpSp>
              <p:nvGrpSpPr>
                <p:cNvPr id="214" name="Group 213"/>
                <p:cNvGrpSpPr/>
                <p:nvPr/>
              </p:nvGrpSpPr>
              <p:grpSpPr>
                <a:xfrm>
                  <a:off x="459037" y="2579073"/>
                  <a:ext cx="1400790" cy="276999"/>
                  <a:chOff x="403699" y="2662134"/>
                  <a:chExt cx="1728280" cy="276999"/>
                </a:xfrm>
                <a:solidFill>
                  <a:schemeClr val="accent6"/>
                </a:solidFill>
              </p:grpSpPr>
              <p:sp>
                <p:nvSpPr>
                  <p:cNvPr id="219" name="TextBox 218"/>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 </a:t>
                    </a:r>
                  </a:p>
                </p:txBody>
              </p:sp>
              <p:sp>
                <p:nvSpPr>
                  <p:cNvPr id="220" name="TextBox 21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221" name="TextBox 22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grpSp>
              <p:nvGrpSpPr>
                <p:cNvPr id="215" name="Group 214"/>
                <p:cNvGrpSpPr/>
                <p:nvPr/>
              </p:nvGrpSpPr>
              <p:grpSpPr>
                <a:xfrm>
                  <a:off x="459037" y="2874822"/>
                  <a:ext cx="1400790" cy="276999"/>
                  <a:chOff x="403699" y="2662134"/>
                  <a:chExt cx="1728280" cy="276999"/>
                </a:xfrm>
                <a:solidFill>
                  <a:srgbClr val="B6FF23"/>
                </a:solidFill>
              </p:grpSpPr>
              <p:sp>
                <p:nvSpPr>
                  <p:cNvPr id="216" name="TextBox 215"/>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8 </a:t>
                    </a:r>
                  </a:p>
                </p:txBody>
              </p:sp>
              <p:sp>
                <p:nvSpPr>
                  <p:cNvPr id="217" name="TextBox 21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218" name="TextBox 21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grpSp>
      </p:grpSp>
      <p:grpSp>
        <p:nvGrpSpPr>
          <p:cNvPr id="273" name="Group 272"/>
          <p:cNvGrpSpPr/>
          <p:nvPr/>
        </p:nvGrpSpPr>
        <p:grpSpPr>
          <a:xfrm>
            <a:off x="2792358" y="4926077"/>
            <a:ext cx="2700726" cy="1006165"/>
            <a:chOff x="1933348" y="4732107"/>
            <a:chExt cx="2700726" cy="1006165"/>
          </a:xfrm>
        </p:grpSpPr>
        <p:cxnSp>
          <p:nvCxnSpPr>
            <p:cNvPr id="272" name="Straight Arrow Connector 271"/>
            <p:cNvCxnSpPr>
              <a:stCxn id="146" idx="3"/>
              <a:endCxn id="156" idx="1"/>
            </p:cNvCxnSpPr>
            <p:nvPr/>
          </p:nvCxnSpPr>
          <p:spPr bwMode="auto">
            <a:xfrm flipV="1">
              <a:off x="1933348" y="4732107"/>
              <a:ext cx="1986632" cy="744380"/>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222" name="Group 221"/>
            <p:cNvGrpSpPr/>
            <p:nvPr/>
          </p:nvGrpSpPr>
          <p:grpSpPr>
            <a:xfrm>
              <a:off x="3171034" y="5098192"/>
              <a:ext cx="1463040" cy="640080"/>
              <a:chOff x="2939448" y="4373217"/>
              <a:chExt cx="1463040" cy="640080"/>
            </a:xfrm>
          </p:grpSpPr>
          <p:sp>
            <p:nvSpPr>
              <p:cNvPr id="223" name="Rectangle 222"/>
              <p:cNvSpPr/>
              <p:nvPr/>
            </p:nvSpPr>
            <p:spPr bwMode="auto">
              <a:xfrm>
                <a:off x="2939448" y="4373217"/>
                <a:ext cx="1463040" cy="640080"/>
              </a:xfrm>
              <a:prstGeom prst="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224" name="Group 223"/>
              <p:cNvGrpSpPr/>
              <p:nvPr/>
            </p:nvGrpSpPr>
            <p:grpSpPr>
              <a:xfrm>
                <a:off x="2970351" y="4406868"/>
                <a:ext cx="1401235" cy="572779"/>
                <a:chOff x="2971927" y="3607099"/>
                <a:chExt cx="1401235" cy="572779"/>
              </a:xfrm>
            </p:grpSpPr>
            <p:grpSp>
              <p:nvGrpSpPr>
                <p:cNvPr id="225" name="Group 224"/>
                <p:cNvGrpSpPr/>
                <p:nvPr/>
              </p:nvGrpSpPr>
              <p:grpSpPr>
                <a:xfrm>
                  <a:off x="2972372" y="3902879"/>
                  <a:ext cx="1400790" cy="276999"/>
                  <a:chOff x="403699" y="2662134"/>
                  <a:chExt cx="1728280" cy="276999"/>
                </a:xfrm>
                <a:solidFill>
                  <a:schemeClr val="accent4">
                    <a:lumMod val="40000"/>
                    <a:lumOff val="60000"/>
                  </a:schemeClr>
                </a:solidFill>
              </p:grpSpPr>
              <p:sp>
                <p:nvSpPr>
                  <p:cNvPr id="230" name="TextBox 229"/>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 </a:t>
                    </a:r>
                  </a:p>
                </p:txBody>
              </p:sp>
              <p:sp>
                <p:nvSpPr>
                  <p:cNvPr id="231" name="TextBox 230"/>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232" name="TextBox 231"/>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226" name="Group 225"/>
                <p:cNvGrpSpPr/>
                <p:nvPr/>
              </p:nvGrpSpPr>
              <p:grpSpPr>
                <a:xfrm>
                  <a:off x="2971927" y="3607099"/>
                  <a:ext cx="1400790" cy="276999"/>
                  <a:chOff x="403699" y="2662134"/>
                  <a:chExt cx="1728280" cy="276999"/>
                </a:xfrm>
                <a:solidFill>
                  <a:srgbClr val="B6FF23"/>
                </a:solidFill>
              </p:grpSpPr>
              <p:sp>
                <p:nvSpPr>
                  <p:cNvPr id="227" name="TextBox 226"/>
                  <p:cNvSpPr txBox="1"/>
                  <p:nvPr/>
                </p:nvSpPr>
                <p:spPr>
                  <a:xfrm>
                    <a:off x="403699" y="2662134"/>
                    <a:ext cx="359924"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 </a:t>
                    </a:r>
                  </a:p>
                </p:txBody>
              </p:sp>
              <p:sp>
                <p:nvSpPr>
                  <p:cNvPr id="228" name="TextBox 22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229" name="TextBox 22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grpSp>
        </p:grpSp>
      </p:grpSp>
      <p:cxnSp>
        <p:nvCxnSpPr>
          <p:cNvPr id="276" name="Straight Arrow Connector 275"/>
          <p:cNvCxnSpPr>
            <a:stCxn id="246" idx="1"/>
          </p:cNvCxnSpPr>
          <p:nvPr/>
        </p:nvCxnSpPr>
        <p:spPr bwMode="auto">
          <a:xfrm flipV="1">
            <a:off x="6391614" y="2436413"/>
            <a:ext cx="379817" cy="603435"/>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80" name="Straight Arrow Connector 279"/>
          <p:cNvCxnSpPr/>
          <p:nvPr/>
        </p:nvCxnSpPr>
        <p:spPr bwMode="auto">
          <a:xfrm flipV="1">
            <a:off x="6484012" y="2893894"/>
            <a:ext cx="287419" cy="294291"/>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82" name="Straight Arrow Connector 281"/>
          <p:cNvCxnSpPr>
            <a:stCxn id="248" idx="4"/>
          </p:cNvCxnSpPr>
          <p:nvPr/>
        </p:nvCxnSpPr>
        <p:spPr bwMode="auto">
          <a:xfrm>
            <a:off x="6187016" y="5171061"/>
            <a:ext cx="577465" cy="750985"/>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284" name="Straight Arrow Connector 283"/>
          <p:cNvCxnSpPr>
            <a:stCxn id="248" idx="3"/>
          </p:cNvCxnSpPr>
          <p:nvPr/>
        </p:nvCxnSpPr>
        <p:spPr bwMode="auto">
          <a:xfrm>
            <a:off x="6410086" y="5100875"/>
            <a:ext cx="370665" cy="224938"/>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293" name="Group 292"/>
          <p:cNvGrpSpPr/>
          <p:nvPr/>
        </p:nvGrpSpPr>
        <p:grpSpPr>
          <a:xfrm>
            <a:off x="6768585" y="2304404"/>
            <a:ext cx="1109068" cy="276999"/>
            <a:chOff x="763623" y="2662134"/>
            <a:chExt cx="1368356" cy="276999"/>
          </a:xfrm>
          <a:solidFill>
            <a:schemeClr val="accent6"/>
          </a:solidFill>
        </p:grpSpPr>
        <p:sp>
          <p:nvSpPr>
            <p:cNvPr id="295" name="TextBox 29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296" name="TextBox 29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sp>
        <p:nvSpPr>
          <p:cNvPr id="307" name="TextBox 306"/>
          <p:cNvSpPr txBox="1"/>
          <p:nvPr/>
        </p:nvSpPr>
        <p:spPr>
          <a:xfrm>
            <a:off x="1614375" y="636758"/>
            <a:ext cx="5344733" cy="461665"/>
          </a:xfrm>
          <a:prstGeom prst="rect">
            <a:avLst/>
          </a:prstGeom>
          <a:solidFill>
            <a:schemeClr val="tx1"/>
          </a:solidFill>
        </p:spPr>
        <p:txBody>
          <a:bodyPr wrap="none" rtlCol="0">
            <a:spAutoFit/>
          </a:bodyPr>
          <a:lstStyle/>
          <a:p>
            <a:r>
              <a:rPr lang="en-US" dirty="0" smtClean="0">
                <a:solidFill>
                  <a:srgbClr val="FFFF00"/>
                </a:solidFill>
                <a:latin typeface="+mj-lt"/>
              </a:rPr>
              <a:t>Get sum </a:t>
            </a:r>
            <a:r>
              <a:rPr lang="en-US" dirty="0">
                <a:solidFill>
                  <a:srgbClr val="FFFF00"/>
                </a:solidFill>
                <a:latin typeface="+mj-lt"/>
              </a:rPr>
              <a:t>sales grouped by </a:t>
            </a:r>
            <a:r>
              <a:rPr lang="en-US" dirty="0" err="1">
                <a:solidFill>
                  <a:srgbClr val="FFFF00"/>
                </a:solidFill>
                <a:latin typeface="+mj-lt"/>
              </a:rPr>
              <a:t>zipCode</a:t>
            </a:r>
            <a:endParaRPr lang="en-US" dirty="0" smtClean="0">
              <a:solidFill>
                <a:srgbClr val="FFFF00"/>
              </a:solidFill>
              <a:latin typeface="+mj-lt"/>
            </a:endParaRPr>
          </a:p>
        </p:txBody>
      </p:sp>
      <p:sp>
        <p:nvSpPr>
          <p:cNvPr id="3" name="Rectangle 2"/>
          <p:cNvSpPr/>
          <p:nvPr/>
        </p:nvSpPr>
        <p:spPr>
          <a:xfrm rot="16200000">
            <a:off x="413584" y="2118072"/>
            <a:ext cx="1191352" cy="323165"/>
          </a:xfrm>
          <a:prstGeom prst="rect">
            <a:avLst/>
          </a:prstGeom>
        </p:spPr>
        <p:txBody>
          <a:bodyPr wrap="none">
            <a:spAutoFit/>
          </a:bodyPr>
          <a:lstStyle/>
          <a:p>
            <a:pPr algn="ctr"/>
            <a:r>
              <a:rPr lang="en-US" sz="1500" dirty="0" smtClean="0">
                <a:solidFill>
                  <a:srgbClr val="01020B"/>
                </a:solidFill>
                <a:latin typeface="+mj-lt"/>
              </a:rPr>
              <a:t>DataNode3</a:t>
            </a:r>
            <a:endParaRPr lang="en-US" sz="1500" dirty="0">
              <a:latin typeface="+mj-lt"/>
            </a:endParaRPr>
          </a:p>
        </p:txBody>
      </p:sp>
      <p:sp>
        <p:nvSpPr>
          <p:cNvPr id="210" name="Rectangle 209"/>
          <p:cNvSpPr/>
          <p:nvPr/>
        </p:nvSpPr>
        <p:spPr>
          <a:xfrm rot="16200000">
            <a:off x="413584" y="3829162"/>
            <a:ext cx="1191352" cy="323165"/>
          </a:xfrm>
          <a:prstGeom prst="rect">
            <a:avLst/>
          </a:prstGeom>
        </p:spPr>
        <p:txBody>
          <a:bodyPr wrap="none">
            <a:spAutoFit/>
          </a:bodyPr>
          <a:lstStyle/>
          <a:p>
            <a:pPr algn="ctr"/>
            <a:r>
              <a:rPr lang="en-US" sz="1500" dirty="0" smtClean="0">
                <a:solidFill>
                  <a:srgbClr val="01020B"/>
                </a:solidFill>
                <a:latin typeface="+mj-lt"/>
              </a:rPr>
              <a:t>DataNode2</a:t>
            </a:r>
            <a:endParaRPr lang="en-US" sz="1500" dirty="0">
              <a:latin typeface="+mj-lt"/>
            </a:endParaRPr>
          </a:p>
        </p:txBody>
      </p:sp>
      <p:sp>
        <p:nvSpPr>
          <p:cNvPr id="234" name="Rectangle 233"/>
          <p:cNvSpPr/>
          <p:nvPr/>
        </p:nvSpPr>
        <p:spPr>
          <a:xfrm rot="16200000">
            <a:off x="413584" y="5540252"/>
            <a:ext cx="1191352" cy="323165"/>
          </a:xfrm>
          <a:prstGeom prst="rect">
            <a:avLst/>
          </a:prstGeom>
        </p:spPr>
        <p:txBody>
          <a:bodyPr wrap="none">
            <a:spAutoFit/>
          </a:bodyPr>
          <a:lstStyle/>
          <a:p>
            <a:pPr algn="ctr"/>
            <a:r>
              <a:rPr lang="en-US" sz="1500" dirty="0" smtClean="0">
                <a:solidFill>
                  <a:srgbClr val="01020B"/>
                </a:solidFill>
                <a:latin typeface="+mj-lt"/>
              </a:rPr>
              <a:t>DataNode1</a:t>
            </a:r>
            <a:endParaRPr lang="en-US" sz="1500" dirty="0">
              <a:latin typeface="+mj-lt"/>
            </a:endParaRPr>
          </a:p>
        </p:txBody>
      </p:sp>
      <p:grpSp>
        <p:nvGrpSpPr>
          <p:cNvPr id="235" name="Group 234"/>
          <p:cNvGrpSpPr/>
          <p:nvPr/>
        </p:nvGrpSpPr>
        <p:grpSpPr>
          <a:xfrm>
            <a:off x="41566" y="1250879"/>
            <a:ext cx="2973945" cy="5343788"/>
            <a:chOff x="987050" y="3158401"/>
            <a:chExt cx="1769142" cy="5343788"/>
          </a:xfrm>
        </p:grpSpPr>
        <p:sp>
          <p:nvSpPr>
            <p:cNvPr id="236" name="Rounded Rectangle 235"/>
            <p:cNvSpPr/>
            <p:nvPr/>
          </p:nvSpPr>
          <p:spPr>
            <a:xfrm>
              <a:off x="1466590" y="3158401"/>
              <a:ext cx="1289602" cy="5343788"/>
            </a:xfrm>
            <a:prstGeom prst="roundRect">
              <a:avLst>
                <a:gd name="adj" fmla="val 10941"/>
              </a:avLst>
            </a:prstGeom>
            <a:noFill/>
            <a:ln w="28575">
              <a:solidFill>
                <a:srgbClr val="A50021"/>
              </a:solidFill>
              <a:prstDash val="dash"/>
            </a:ln>
            <a:effectLst>
              <a:outerShdw dist="25400" dir="2700000" sx="0" sy="0" algn="br"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37" name="Straight Arrow Connector 236"/>
            <p:cNvCxnSpPr/>
            <p:nvPr/>
          </p:nvCxnSpPr>
          <p:spPr>
            <a:xfrm>
              <a:off x="1323355" y="4833033"/>
              <a:ext cx="96535" cy="948968"/>
            </a:xfrm>
            <a:prstGeom prst="straightConnector1">
              <a:avLst/>
            </a:prstGeom>
            <a:ln w="762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38" name="TextBox 13"/>
            <p:cNvSpPr txBox="1"/>
            <p:nvPr/>
          </p:nvSpPr>
          <p:spPr>
            <a:xfrm>
              <a:off x="987050" y="3711463"/>
              <a:ext cx="479540" cy="1169551"/>
            </a:xfrm>
            <a:prstGeom prst="rect">
              <a:avLst/>
            </a:prstGeom>
            <a:solidFill>
              <a:srgbClr val="A50021"/>
            </a:solidFill>
            <a:ln>
              <a:solidFill>
                <a:schemeClr val="tx1"/>
              </a:solidFill>
            </a:ln>
            <a:scene3d>
              <a:camera prst="orthographicFront"/>
              <a:lightRig rig="threePt" dir="t"/>
            </a:scene3d>
            <a:sp3d>
              <a:bevelT/>
            </a:sp3d>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FFFF00"/>
                  </a:solidFill>
                </a:rPr>
                <a:t>Blocks </a:t>
              </a:r>
            </a:p>
            <a:p>
              <a:r>
                <a:rPr lang="en-US" sz="1400" dirty="0" smtClean="0">
                  <a:solidFill>
                    <a:srgbClr val="FFFF00"/>
                  </a:solidFill>
                </a:rPr>
                <a:t>of the </a:t>
              </a:r>
            </a:p>
            <a:p>
              <a:r>
                <a:rPr lang="en-US" sz="1400" dirty="0" smtClean="0">
                  <a:solidFill>
                    <a:srgbClr val="FFFF00"/>
                  </a:solidFill>
                </a:rPr>
                <a:t>Sales </a:t>
              </a:r>
            </a:p>
            <a:p>
              <a:r>
                <a:rPr lang="en-US" sz="1400" dirty="0" smtClean="0">
                  <a:solidFill>
                    <a:srgbClr val="FFFF00"/>
                  </a:solidFill>
                </a:rPr>
                <a:t>file in </a:t>
              </a:r>
            </a:p>
            <a:p>
              <a:r>
                <a:rPr lang="en-US" sz="1400" dirty="0" smtClean="0">
                  <a:solidFill>
                    <a:srgbClr val="FFFF00"/>
                  </a:solidFill>
                </a:rPr>
                <a:t>HDFS</a:t>
              </a:r>
              <a:endParaRPr lang="en-US" sz="1400" dirty="0">
                <a:solidFill>
                  <a:srgbClr val="FFFF00"/>
                </a:solidFill>
              </a:endParaRPr>
            </a:p>
          </p:txBody>
        </p:sp>
      </p:grpSp>
      <p:sp>
        <p:nvSpPr>
          <p:cNvPr id="246" name="Oval 245"/>
          <p:cNvSpPr/>
          <p:nvPr/>
        </p:nvSpPr>
        <p:spPr bwMode="auto">
          <a:xfrm flipH="1">
            <a:off x="5853076" y="2969662"/>
            <a:ext cx="630936" cy="479261"/>
          </a:xfrm>
          <a:prstGeom prst="ellipse">
            <a:avLst/>
          </a:prstGeom>
          <a:solidFill>
            <a:srgbClr val="FFC000"/>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latin typeface="+mj-lt"/>
              </a:rPr>
              <a:t>Group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latin typeface="+mj-lt"/>
              </a:rPr>
              <a:t>By</a:t>
            </a:r>
            <a:endParaRPr kumimoji="0" lang="en-US" sz="1200" i="0" u="none" strike="noStrike" cap="none" normalizeH="0" baseline="0" dirty="0">
              <a:ln>
                <a:noFill/>
              </a:ln>
              <a:solidFill>
                <a:srgbClr val="01020B"/>
              </a:solidFill>
              <a:latin typeface="+mj-lt"/>
            </a:endParaRPr>
          </a:p>
        </p:txBody>
      </p:sp>
      <p:sp>
        <p:nvSpPr>
          <p:cNvPr id="248" name="Oval 247"/>
          <p:cNvSpPr/>
          <p:nvPr/>
        </p:nvSpPr>
        <p:spPr bwMode="auto">
          <a:xfrm flipH="1">
            <a:off x="5871548" y="4691800"/>
            <a:ext cx="630936" cy="479261"/>
          </a:xfrm>
          <a:prstGeom prst="ellipse">
            <a:avLst/>
          </a:prstGeom>
          <a:solidFill>
            <a:srgbClr val="FFC000"/>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latin typeface="+mj-lt"/>
              </a:rPr>
              <a:t>Group</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200" i="0" u="none" strike="noStrike" cap="none" normalizeH="0" baseline="0" dirty="0" smtClean="0">
                <a:ln>
                  <a:noFill/>
                </a:ln>
                <a:solidFill>
                  <a:srgbClr val="01020B"/>
                </a:solidFill>
                <a:latin typeface="+mj-lt"/>
              </a:rPr>
              <a:t>By</a:t>
            </a:r>
            <a:endParaRPr kumimoji="0" lang="en-US" sz="1200" i="0" u="none" strike="noStrike" cap="none" normalizeH="0" baseline="0" dirty="0">
              <a:ln>
                <a:noFill/>
              </a:ln>
              <a:solidFill>
                <a:srgbClr val="01020B"/>
              </a:solidFill>
              <a:latin typeface="+mj-lt"/>
            </a:endParaRPr>
          </a:p>
        </p:txBody>
      </p:sp>
      <p:sp>
        <p:nvSpPr>
          <p:cNvPr id="5" name="TextBox 4"/>
          <p:cNvSpPr txBox="1"/>
          <p:nvPr/>
        </p:nvSpPr>
        <p:spPr>
          <a:xfrm>
            <a:off x="688036" y="1440931"/>
            <a:ext cx="184731" cy="338554"/>
          </a:xfrm>
          <a:prstGeom prst="rect">
            <a:avLst/>
          </a:prstGeom>
          <a:noFill/>
        </p:spPr>
        <p:txBody>
          <a:bodyPr wrap="none" rtlCol="0">
            <a:spAutoFit/>
          </a:bodyPr>
          <a:lstStyle/>
          <a:p>
            <a:endParaRPr lang="en-US" sz="1600" dirty="0" err="1" smtClean="0">
              <a:solidFill>
                <a:srgbClr val="01020B"/>
              </a:solidFill>
              <a:latin typeface="+mj-lt"/>
            </a:endParaRPr>
          </a:p>
        </p:txBody>
      </p:sp>
      <p:sp>
        <p:nvSpPr>
          <p:cNvPr id="249" name="TextBox 13"/>
          <p:cNvSpPr txBox="1"/>
          <p:nvPr/>
        </p:nvSpPr>
        <p:spPr>
          <a:xfrm>
            <a:off x="780401" y="1210907"/>
            <a:ext cx="2426317" cy="307777"/>
          </a:xfrm>
          <a:prstGeom prst="rect">
            <a:avLst/>
          </a:prstGeom>
          <a:solidFill>
            <a:srgbClr val="A50021"/>
          </a:solidFill>
          <a:ln>
            <a:solidFill>
              <a:schemeClr val="tx1"/>
            </a:solidFill>
          </a:ln>
          <a:scene3d>
            <a:camera prst="orthographicFront"/>
            <a:lightRig rig="threePt" dir="t"/>
          </a:scene3d>
          <a:sp3d>
            <a:bevelT/>
          </a:sp3d>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solidFill>
                  <a:srgbClr val="FFFF00"/>
                </a:solidFill>
              </a:rPr>
              <a:t>(</a:t>
            </a:r>
            <a:r>
              <a:rPr lang="en-US" sz="1400" dirty="0" err="1" smtClean="0">
                <a:solidFill>
                  <a:srgbClr val="FFFF00"/>
                </a:solidFill>
              </a:rPr>
              <a:t>custId</a:t>
            </a:r>
            <a:r>
              <a:rPr lang="en-US" sz="1400" dirty="0" smtClean="0">
                <a:solidFill>
                  <a:srgbClr val="FFFF00"/>
                </a:solidFill>
              </a:rPr>
              <a:t>, </a:t>
            </a:r>
            <a:r>
              <a:rPr lang="en-US" sz="1400" dirty="0" err="1" smtClean="0">
                <a:solidFill>
                  <a:srgbClr val="FFFF00"/>
                </a:solidFill>
              </a:rPr>
              <a:t>zipCode</a:t>
            </a:r>
            <a:r>
              <a:rPr lang="en-US" sz="1400" dirty="0" smtClean="0">
                <a:solidFill>
                  <a:srgbClr val="FFFF00"/>
                </a:solidFill>
              </a:rPr>
              <a:t>, amount)</a:t>
            </a:r>
            <a:endParaRPr lang="en-US" sz="1400" dirty="0">
              <a:solidFill>
                <a:srgbClr val="FFFF00"/>
              </a:solidFill>
            </a:endParaRPr>
          </a:p>
        </p:txBody>
      </p:sp>
      <p:grpSp>
        <p:nvGrpSpPr>
          <p:cNvPr id="7" name="Group 6"/>
          <p:cNvGrpSpPr/>
          <p:nvPr/>
        </p:nvGrpSpPr>
        <p:grpSpPr>
          <a:xfrm>
            <a:off x="6713381" y="1201382"/>
            <a:ext cx="1209874" cy="5043585"/>
            <a:chOff x="6713381" y="1201382"/>
            <a:chExt cx="1209874" cy="5043585"/>
          </a:xfrm>
        </p:grpSpPr>
        <p:sp>
          <p:nvSpPr>
            <p:cNvPr id="6" name="Rectangle 5"/>
            <p:cNvSpPr/>
            <p:nvPr/>
          </p:nvSpPr>
          <p:spPr bwMode="auto">
            <a:xfrm>
              <a:off x="6713381" y="1201382"/>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1" name="Rectangle 250"/>
            <p:cNvSpPr/>
            <p:nvPr/>
          </p:nvSpPr>
          <p:spPr bwMode="auto">
            <a:xfrm>
              <a:off x="6713381" y="1962171"/>
              <a:ext cx="1209874" cy="960120"/>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2" name="Rectangle 251"/>
            <p:cNvSpPr/>
            <p:nvPr/>
          </p:nvSpPr>
          <p:spPr bwMode="auto">
            <a:xfrm>
              <a:off x="6713381" y="2976462"/>
              <a:ext cx="1209874" cy="423533"/>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3" name="Rectangle 252"/>
            <p:cNvSpPr/>
            <p:nvPr/>
          </p:nvSpPr>
          <p:spPr bwMode="auto">
            <a:xfrm>
              <a:off x="6713381" y="4019317"/>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4" name="Rectangle 253"/>
            <p:cNvSpPr/>
            <p:nvPr/>
          </p:nvSpPr>
          <p:spPr bwMode="auto">
            <a:xfrm>
              <a:off x="6713381" y="4793709"/>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8" name="Rectangle 257"/>
            <p:cNvSpPr/>
            <p:nvPr/>
          </p:nvSpPr>
          <p:spPr bwMode="auto">
            <a:xfrm>
              <a:off x="6713381" y="5552216"/>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5" name="Group 14"/>
          <p:cNvGrpSpPr/>
          <p:nvPr/>
        </p:nvGrpSpPr>
        <p:grpSpPr>
          <a:xfrm>
            <a:off x="7856325" y="2396341"/>
            <a:ext cx="1249576" cy="2708045"/>
            <a:chOff x="7923256" y="2443966"/>
            <a:chExt cx="1249576" cy="2708045"/>
          </a:xfrm>
        </p:grpSpPr>
        <p:sp>
          <p:nvSpPr>
            <p:cNvPr id="260" name="TextBox 15"/>
            <p:cNvSpPr txBox="1"/>
            <p:nvPr/>
          </p:nvSpPr>
          <p:spPr>
            <a:xfrm>
              <a:off x="7923256" y="3432044"/>
              <a:ext cx="1249576" cy="738664"/>
            </a:xfrm>
            <a:prstGeom prst="rect">
              <a:avLst/>
            </a:prstGeom>
            <a:solidFill>
              <a:srgbClr val="A50021"/>
            </a:solidFill>
            <a:ln>
              <a:solidFill>
                <a:schemeClr val="tx1"/>
              </a:solidFill>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00"/>
                  </a:solidFill>
                </a:rPr>
                <a:t>One output bucket  per reduce  task</a:t>
              </a:r>
              <a:endParaRPr lang="en-US" sz="1400" dirty="0">
                <a:solidFill>
                  <a:srgbClr val="FFFF00"/>
                </a:solidFill>
              </a:endParaRPr>
            </a:p>
          </p:txBody>
        </p:sp>
        <p:cxnSp>
          <p:nvCxnSpPr>
            <p:cNvPr id="263" name="Straight Arrow Connector 262"/>
            <p:cNvCxnSpPr/>
            <p:nvPr/>
          </p:nvCxnSpPr>
          <p:spPr>
            <a:xfrm flipH="1" flipV="1">
              <a:off x="8029575" y="2443966"/>
              <a:ext cx="532757" cy="975080"/>
            </a:xfrm>
            <a:prstGeom prst="straightConnector1">
              <a:avLst/>
            </a:prstGeom>
            <a:ln w="762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5" name="Straight Arrow Connector 264"/>
            <p:cNvCxnSpPr/>
            <p:nvPr/>
          </p:nvCxnSpPr>
          <p:spPr>
            <a:xfrm flipH="1">
              <a:off x="8058150" y="4176931"/>
              <a:ext cx="532757" cy="975080"/>
            </a:xfrm>
            <a:prstGeom prst="straightConnector1">
              <a:avLst/>
            </a:prstGeom>
            <a:ln w="762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241404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35"/>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500"/>
                                        <p:tgtEl>
                                          <p:spTgt spid="23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7"/>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246"/>
                                        </p:tgtEl>
                                        <p:attrNameLst>
                                          <p:attrName>style.visibility</p:attrName>
                                        </p:attrNameLst>
                                      </p:cBhvr>
                                      <p:to>
                                        <p:strVal val="visible"/>
                                      </p:to>
                                    </p:set>
                                    <p:animEffect transition="in" filter="fade">
                                      <p:cBhvr>
                                        <p:cTn id="24" dur="500"/>
                                        <p:tgtEl>
                                          <p:spTgt spid="2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8"/>
                                        </p:tgtEl>
                                        <p:attrNameLst>
                                          <p:attrName>style.visibility</p:attrName>
                                        </p:attrNameLst>
                                      </p:cBhvr>
                                      <p:to>
                                        <p:strVal val="visible"/>
                                      </p:to>
                                    </p:set>
                                    <p:animEffect transition="in" filter="fade">
                                      <p:cBhvr>
                                        <p:cTn id="27" dur="500"/>
                                        <p:tgtEl>
                                          <p:spTgt spid="248"/>
                                        </p:tgtEl>
                                      </p:cBhvr>
                                    </p:animEffect>
                                  </p:childTnLst>
                                </p:cTn>
                              </p:par>
                              <p:par>
                                <p:cTn id="28" presetID="1"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41"/>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50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250"/>
                                  </p:stCondLst>
                                  <p:childTnLst>
                                    <p:set>
                                      <p:cBhvr>
                                        <p:cTn id="38" dur="1" fill="hold">
                                          <p:stCondLst>
                                            <p:cond delay="0"/>
                                          </p:stCondLst>
                                        </p:cTn>
                                        <p:tgtEl>
                                          <p:spTgt spid="245"/>
                                        </p:tgtEl>
                                        <p:attrNameLst>
                                          <p:attrName>style.visibility</p:attrName>
                                        </p:attrNameLst>
                                      </p:cBhvr>
                                      <p:to>
                                        <p:strVal val="visible"/>
                                      </p:to>
                                    </p:set>
                                  </p:childTnLst>
                                </p:cTn>
                              </p:par>
                            </p:childTnLst>
                          </p:cTn>
                        </p:par>
                        <p:par>
                          <p:cTn id="39" fill="hold">
                            <p:stCondLst>
                              <p:cond delay="1000"/>
                            </p:stCondLst>
                            <p:childTnLst>
                              <p:par>
                                <p:cTn id="40" presetID="1" presetClass="entr" presetSubtype="0" fill="hold" nodeType="afterEffect">
                                  <p:stCondLst>
                                    <p:cond delay="500"/>
                                  </p:stCondLst>
                                  <p:childTnLst>
                                    <p:set>
                                      <p:cBhvr>
                                        <p:cTn id="41" dur="1" fill="hold">
                                          <p:stCondLst>
                                            <p:cond delay="0"/>
                                          </p:stCondLst>
                                        </p:cTn>
                                        <p:tgtEl>
                                          <p:spTgt spid="108"/>
                                        </p:tgtEl>
                                        <p:attrNameLst>
                                          <p:attrName>style.visibility</p:attrName>
                                        </p:attrNameLst>
                                      </p:cBhvr>
                                      <p:to>
                                        <p:strVal val="visible"/>
                                      </p:to>
                                    </p:set>
                                  </p:childTnLst>
                                </p:cTn>
                              </p:par>
                              <p:par>
                                <p:cTn id="42" presetID="1" presetClass="entr" presetSubtype="0" fill="hold" nodeType="withEffect">
                                  <p:stCondLst>
                                    <p:cond delay="250"/>
                                  </p:stCondLst>
                                  <p:childTnLst>
                                    <p:set>
                                      <p:cBhvr>
                                        <p:cTn id="43" dur="1" fill="hold">
                                          <p:stCondLst>
                                            <p:cond delay="0"/>
                                          </p:stCondLst>
                                        </p:cTn>
                                        <p:tgtEl>
                                          <p:spTgt spid="243"/>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nodeType="afterEffect">
                                  <p:stCondLst>
                                    <p:cond delay="25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nodeType="withEffect">
                                  <p:stCondLst>
                                    <p:cond delay="250"/>
                                  </p:stCondLst>
                                  <p:childTnLst>
                                    <p:set>
                                      <p:cBhvr>
                                        <p:cTn id="48" dur="1" fill="hold">
                                          <p:stCondLst>
                                            <p:cond delay="0"/>
                                          </p:stCondLst>
                                        </p:cTn>
                                        <p:tgtEl>
                                          <p:spTgt spid="247"/>
                                        </p:tgtEl>
                                        <p:attrNameLst>
                                          <p:attrName>style.visibility</p:attrName>
                                        </p:attrNameLst>
                                      </p:cBhvr>
                                      <p:to>
                                        <p:strVal val="visible"/>
                                      </p:to>
                                    </p:set>
                                  </p:childTnLst>
                                </p:cTn>
                              </p:par>
                            </p:childTnLst>
                          </p:cTn>
                        </p:par>
                        <p:par>
                          <p:cTn id="49" fill="hold">
                            <p:stCondLst>
                              <p:cond delay="1750"/>
                            </p:stCondLst>
                            <p:childTnLst>
                              <p:par>
                                <p:cTn id="50" presetID="10" presetClass="exit" presetSubtype="0" fill="hold" nodeType="afterEffect">
                                  <p:stCondLst>
                                    <p:cond delay="250"/>
                                  </p:stCondLst>
                                  <p:childTnLst>
                                    <p:animEffect transition="out" filter="fade">
                                      <p:cBhvr>
                                        <p:cTn id="51" dur="250"/>
                                        <p:tgtEl>
                                          <p:spTgt spid="241"/>
                                        </p:tgtEl>
                                      </p:cBhvr>
                                    </p:animEffect>
                                    <p:set>
                                      <p:cBhvr>
                                        <p:cTn id="52" dur="1" fill="hold">
                                          <p:stCondLst>
                                            <p:cond delay="249"/>
                                          </p:stCondLst>
                                        </p:cTn>
                                        <p:tgtEl>
                                          <p:spTgt spid="24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50"/>
                                        <p:tgtEl>
                                          <p:spTgt spid="243"/>
                                        </p:tgtEl>
                                      </p:cBhvr>
                                    </p:animEffect>
                                    <p:set>
                                      <p:cBhvr>
                                        <p:cTn id="55" dur="1" fill="hold">
                                          <p:stCondLst>
                                            <p:cond delay="249"/>
                                          </p:stCondLst>
                                        </p:cTn>
                                        <p:tgtEl>
                                          <p:spTgt spid="243"/>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50"/>
                                        <p:tgtEl>
                                          <p:spTgt spid="245"/>
                                        </p:tgtEl>
                                      </p:cBhvr>
                                    </p:animEffect>
                                    <p:set>
                                      <p:cBhvr>
                                        <p:cTn id="58" dur="1" fill="hold">
                                          <p:stCondLst>
                                            <p:cond delay="249"/>
                                          </p:stCondLst>
                                        </p:cTn>
                                        <p:tgtEl>
                                          <p:spTgt spid="24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50"/>
                                        <p:tgtEl>
                                          <p:spTgt spid="247"/>
                                        </p:tgtEl>
                                      </p:cBhvr>
                                    </p:animEffect>
                                    <p:set>
                                      <p:cBhvr>
                                        <p:cTn id="61" dur="1" fill="hold">
                                          <p:stCondLst>
                                            <p:cond delay="249"/>
                                          </p:stCondLst>
                                        </p:cTn>
                                        <p:tgtEl>
                                          <p:spTgt spid="247"/>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250"/>
                                        <p:tgtEl>
                                          <p:spTgt spid="185"/>
                                        </p:tgtEl>
                                      </p:cBhvr>
                                    </p:animEffect>
                                    <p:set>
                                      <p:cBhvr>
                                        <p:cTn id="64" dur="1" fill="hold">
                                          <p:stCondLst>
                                            <p:cond delay="249"/>
                                          </p:stCondLst>
                                        </p:cTn>
                                        <p:tgtEl>
                                          <p:spTgt spid="185"/>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250"/>
                                        <p:tgtEl>
                                          <p:spTgt spid="187"/>
                                        </p:tgtEl>
                                      </p:cBhvr>
                                    </p:animEffect>
                                    <p:set>
                                      <p:cBhvr>
                                        <p:cTn id="67" dur="1" fill="hold">
                                          <p:stCondLst>
                                            <p:cond delay="249"/>
                                          </p:stCondLst>
                                        </p:cTn>
                                        <p:tgtEl>
                                          <p:spTgt spid="187"/>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23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57"/>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nodeType="afterEffect">
                                  <p:stCondLst>
                                    <p:cond delay="500"/>
                                  </p:stCondLst>
                                  <p:childTnLst>
                                    <p:set>
                                      <p:cBhvr>
                                        <p:cTn id="76" dur="1" fill="hold">
                                          <p:stCondLst>
                                            <p:cond delay="0"/>
                                          </p:stCondLst>
                                        </p:cTn>
                                        <p:tgtEl>
                                          <p:spTgt spid="256"/>
                                        </p:tgtEl>
                                        <p:attrNameLst>
                                          <p:attrName>style.visibility</p:attrName>
                                        </p:attrNameLst>
                                      </p:cBhvr>
                                      <p:to>
                                        <p:strVal val="visible"/>
                                      </p:to>
                                    </p:set>
                                  </p:childTnLst>
                                </p:cTn>
                              </p:par>
                            </p:childTnLst>
                          </p:cTn>
                        </p:par>
                        <p:par>
                          <p:cTn id="77" fill="hold">
                            <p:stCondLst>
                              <p:cond delay="500"/>
                            </p:stCondLst>
                            <p:childTnLst>
                              <p:par>
                                <p:cTn id="78" presetID="1" presetClass="entr" presetSubtype="0" fill="hold" nodeType="afterEffect">
                                  <p:stCondLst>
                                    <p:cond delay="500"/>
                                  </p:stCondLst>
                                  <p:childTnLst>
                                    <p:set>
                                      <p:cBhvr>
                                        <p:cTn id="79" dur="1" fill="hold">
                                          <p:stCondLst>
                                            <p:cond delay="0"/>
                                          </p:stCondLst>
                                        </p:cTn>
                                        <p:tgtEl>
                                          <p:spTgt spid="73"/>
                                        </p:tgtEl>
                                        <p:attrNameLst>
                                          <p:attrName>style.visibility</p:attrName>
                                        </p:attrNameLst>
                                      </p:cBhvr>
                                      <p:to>
                                        <p:strVal val="visible"/>
                                      </p:to>
                                    </p:set>
                                  </p:childTnLst>
                                </p:cTn>
                              </p:par>
                              <p:par>
                                <p:cTn id="80" presetID="1" presetClass="entr" presetSubtype="0" fill="hold" nodeType="withEffect">
                                  <p:stCondLst>
                                    <p:cond delay="500"/>
                                  </p:stCondLst>
                                  <p:childTnLst>
                                    <p:set>
                                      <p:cBhvr>
                                        <p:cTn id="81" dur="1" fill="hold">
                                          <p:stCondLst>
                                            <p:cond delay="0"/>
                                          </p:stCondLst>
                                        </p:cTn>
                                        <p:tgtEl>
                                          <p:spTgt spid="259"/>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nodeType="afterEffect">
                                  <p:stCondLst>
                                    <p:cond delay="50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64"/>
                                        </p:tgtEl>
                                        <p:attrNameLst>
                                          <p:attrName>style.visibility</p:attrName>
                                        </p:attrNameLst>
                                      </p:cBhvr>
                                      <p:to>
                                        <p:strVal val="visible"/>
                                      </p:to>
                                    </p:set>
                                  </p:childTnLst>
                                </p:cTn>
                              </p:par>
                            </p:childTnLst>
                          </p:cTn>
                        </p:par>
                        <p:par>
                          <p:cTn id="87" fill="hold">
                            <p:stCondLst>
                              <p:cond delay="1500"/>
                            </p:stCondLst>
                            <p:childTnLst>
                              <p:par>
                                <p:cTn id="88" presetID="1" presetClass="entr" presetSubtype="0" fill="hold" nodeType="afterEffect">
                                  <p:stCondLst>
                                    <p:cond delay="500"/>
                                  </p:stCondLst>
                                  <p:childTnLst>
                                    <p:set>
                                      <p:cBhvr>
                                        <p:cTn id="89" dur="1" fill="hold">
                                          <p:stCondLst>
                                            <p:cond delay="0"/>
                                          </p:stCondLst>
                                        </p:cTn>
                                        <p:tgtEl>
                                          <p:spTgt spid="88"/>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262"/>
                                        </p:tgtEl>
                                        <p:attrNameLst>
                                          <p:attrName>style.visibility</p:attrName>
                                        </p:attrNameLst>
                                      </p:cBhvr>
                                      <p:to>
                                        <p:strVal val="visible"/>
                                      </p:to>
                                    </p:set>
                                  </p:childTnLst>
                                </p:cTn>
                              </p:par>
                            </p:childTnLst>
                          </p:cTn>
                        </p:par>
                        <p:par>
                          <p:cTn id="92" fill="hold">
                            <p:stCondLst>
                              <p:cond delay="2000"/>
                            </p:stCondLst>
                            <p:childTnLst>
                              <p:par>
                                <p:cTn id="93" presetID="1" presetClass="entr" presetSubtype="0" fill="hold" nodeType="afterEffect">
                                  <p:stCondLst>
                                    <p:cond delay="500"/>
                                  </p:stCondLst>
                                  <p:childTnLst>
                                    <p:set>
                                      <p:cBhvr>
                                        <p:cTn id="94" dur="1" fill="hold">
                                          <p:stCondLst>
                                            <p:cond delay="0"/>
                                          </p:stCondLst>
                                        </p:cTn>
                                        <p:tgtEl>
                                          <p:spTgt spid="113"/>
                                        </p:tgtEl>
                                        <p:attrNameLst>
                                          <p:attrName>style.visibility</p:attrName>
                                        </p:attrNameLst>
                                      </p:cBhvr>
                                      <p:to>
                                        <p:strVal val="visible"/>
                                      </p:to>
                                    </p:set>
                                  </p:childTnLst>
                                </p:cTn>
                              </p:par>
                              <p:par>
                                <p:cTn id="95" presetID="1" presetClass="entr" presetSubtype="0" fill="hold" nodeType="withEffect">
                                  <p:stCondLst>
                                    <p:cond delay="250"/>
                                  </p:stCondLst>
                                  <p:childTnLst>
                                    <p:set>
                                      <p:cBhvr>
                                        <p:cTn id="96" dur="1" fill="hold">
                                          <p:stCondLst>
                                            <p:cond delay="9"/>
                                          </p:stCondLst>
                                        </p:cTn>
                                        <p:tgtEl>
                                          <p:spTgt spid="266"/>
                                        </p:tgtEl>
                                        <p:attrNameLst>
                                          <p:attrName>style.visibility</p:attrName>
                                        </p:attrNameLst>
                                      </p:cBhvr>
                                      <p:to>
                                        <p:strVal val="visible"/>
                                      </p:to>
                                    </p:set>
                                  </p:childTnLst>
                                </p:cTn>
                              </p:par>
                            </p:childTnLst>
                          </p:cTn>
                        </p:par>
                        <p:par>
                          <p:cTn id="97" fill="hold">
                            <p:stCondLst>
                              <p:cond delay="2500"/>
                            </p:stCondLst>
                            <p:childTnLst>
                              <p:par>
                                <p:cTn id="98" presetID="1" presetClass="exit" presetSubtype="0" fill="hold" nodeType="afterEffect">
                                  <p:stCondLst>
                                    <p:cond delay="250"/>
                                  </p:stCondLst>
                                  <p:childTnLst>
                                    <p:set>
                                      <p:cBhvr>
                                        <p:cTn id="99" dur="1" fill="hold">
                                          <p:stCondLst>
                                            <p:cond delay="249"/>
                                          </p:stCondLst>
                                        </p:cTn>
                                        <p:tgtEl>
                                          <p:spTgt spid="264"/>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249"/>
                                          </p:stCondLst>
                                        </p:cTn>
                                        <p:tgtEl>
                                          <p:spTgt spid="266"/>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249"/>
                                          </p:stCondLst>
                                        </p:cTn>
                                        <p:tgtEl>
                                          <p:spTgt spid="259"/>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249"/>
                                          </p:stCondLst>
                                        </p:cTn>
                                        <p:tgtEl>
                                          <p:spTgt spid="262"/>
                                        </p:tgtEl>
                                        <p:attrNameLst>
                                          <p:attrName>style.visibility</p:attrName>
                                        </p:attrNameLst>
                                      </p:cBhvr>
                                      <p:to>
                                        <p:strVal val="hidden"/>
                                      </p:to>
                                    </p:set>
                                  </p:childTnLst>
                                </p:cTn>
                              </p:par>
                            </p:childTnLst>
                          </p:cTn>
                        </p:par>
                        <p:par>
                          <p:cTn id="106" fill="hold">
                            <p:stCondLst>
                              <p:cond delay="3000"/>
                            </p:stCondLst>
                            <p:childTnLst>
                              <p:par>
                                <p:cTn id="107" presetID="10" presetClass="exit" presetSubtype="0" fill="hold" nodeType="afterEffect">
                                  <p:stCondLst>
                                    <p:cond delay="0"/>
                                  </p:stCondLst>
                                  <p:childTnLst>
                                    <p:animEffect transition="out" filter="fade">
                                      <p:cBhvr>
                                        <p:cTn id="108" dur="250"/>
                                        <p:tgtEl>
                                          <p:spTgt spid="257"/>
                                        </p:tgtEl>
                                      </p:cBhvr>
                                    </p:animEffect>
                                    <p:set>
                                      <p:cBhvr>
                                        <p:cTn id="109" dur="1" fill="hold">
                                          <p:stCondLst>
                                            <p:cond delay="249"/>
                                          </p:stCondLst>
                                        </p:cTn>
                                        <p:tgtEl>
                                          <p:spTgt spid="257"/>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250"/>
                                        <p:tgtEl>
                                          <p:spTgt spid="256"/>
                                        </p:tgtEl>
                                      </p:cBhvr>
                                    </p:animEffect>
                                    <p:set>
                                      <p:cBhvr>
                                        <p:cTn id="112" dur="1" fill="hold">
                                          <p:stCondLst>
                                            <p:cond delay="249"/>
                                          </p:stCondLst>
                                        </p:cTn>
                                        <p:tgtEl>
                                          <p:spTgt spid="25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74"/>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nodeType="afterEffect">
                                  <p:stCondLst>
                                    <p:cond delay="500"/>
                                  </p:stCondLst>
                                  <p:childTnLst>
                                    <p:set>
                                      <p:cBhvr>
                                        <p:cTn id="119" dur="1" fill="hold">
                                          <p:stCondLst>
                                            <p:cond delay="0"/>
                                          </p:stCondLst>
                                        </p:cTn>
                                        <p:tgtEl>
                                          <p:spTgt spid="273"/>
                                        </p:tgtEl>
                                        <p:attrNameLst>
                                          <p:attrName>style.visibility</p:attrName>
                                        </p:attrNameLst>
                                      </p:cBhvr>
                                      <p:to>
                                        <p:strVal val="visible"/>
                                      </p:to>
                                    </p:set>
                                  </p:childTnLst>
                                </p:cTn>
                              </p:par>
                            </p:childTnLst>
                          </p:cTn>
                        </p:par>
                        <p:par>
                          <p:cTn id="120" fill="hold">
                            <p:stCondLst>
                              <p:cond delay="500"/>
                            </p:stCondLst>
                            <p:childTnLst>
                              <p:par>
                                <p:cTn id="121" presetID="1" presetClass="entr" presetSubtype="0" fill="hold" nodeType="afterEffect">
                                  <p:stCondLst>
                                    <p:cond delay="500"/>
                                  </p:stCondLst>
                                  <p:childTnLst>
                                    <p:set>
                                      <p:cBhvr>
                                        <p:cTn id="122" dur="1" fill="hold">
                                          <p:stCondLst>
                                            <p:cond delay="0"/>
                                          </p:stCondLst>
                                        </p:cTn>
                                        <p:tgtEl>
                                          <p:spTgt spid="114"/>
                                        </p:tgtEl>
                                        <p:attrNameLst>
                                          <p:attrName>style.visibility</p:attrName>
                                        </p:attrNameLst>
                                      </p:cBhvr>
                                      <p:to>
                                        <p:strVal val="visible"/>
                                      </p:to>
                                    </p:set>
                                  </p:childTnLst>
                                </p:cTn>
                              </p:par>
                              <p:par>
                                <p:cTn id="123" presetID="1" presetClass="entr" presetSubtype="0" fill="hold" nodeType="withEffect">
                                  <p:stCondLst>
                                    <p:cond delay="250"/>
                                  </p:stCondLst>
                                  <p:childTnLst>
                                    <p:set>
                                      <p:cBhvr>
                                        <p:cTn id="124" dur="1" fill="hold">
                                          <p:stCondLst>
                                            <p:cond delay="0"/>
                                          </p:stCondLst>
                                        </p:cTn>
                                        <p:tgtEl>
                                          <p:spTgt spid="282"/>
                                        </p:tgtEl>
                                        <p:attrNameLst>
                                          <p:attrName>style.visibility</p:attrName>
                                        </p:attrNameLst>
                                      </p:cBhvr>
                                      <p:to>
                                        <p:strVal val="visible"/>
                                      </p:to>
                                    </p:set>
                                  </p:childTnLst>
                                </p:cTn>
                              </p:par>
                            </p:childTnLst>
                          </p:cTn>
                        </p:par>
                        <p:par>
                          <p:cTn id="125" fill="hold">
                            <p:stCondLst>
                              <p:cond delay="1000"/>
                            </p:stCondLst>
                            <p:childTnLst>
                              <p:par>
                                <p:cTn id="126" presetID="1" presetClass="entr" presetSubtype="0" fill="hold" nodeType="afterEffect">
                                  <p:stCondLst>
                                    <p:cond delay="500"/>
                                  </p:stCondLst>
                                  <p:childTnLst>
                                    <p:set>
                                      <p:cBhvr>
                                        <p:cTn id="127" dur="1" fill="hold">
                                          <p:stCondLst>
                                            <p:cond delay="0"/>
                                          </p:stCondLst>
                                        </p:cTn>
                                        <p:tgtEl>
                                          <p:spTgt spid="293"/>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276"/>
                                        </p:tgtEl>
                                        <p:attrNameLst>
                                          <p:attrName>style.visibility</p:attrName>
                                        </p:attrNameLst>
                                      </p:cBhvr>
                                      <p:to>
                                        <p:strVal val="visible"/>
                                      </p:to>
                                    </p:set>
                                  </p:childTnLst>
                                </p:cTn>
                              </p:par>
                            </p:childTnLst>
                          </p:cTn>
                        </p:par>
                        <p:par>
                          <p:cTn id="130" fill="hold">
                            <p:stCondLst>
                              <p:cond delay="1500"/>
                            </p:stCondLst>
                            <p:childTnLst>
                              <p:par>
                                <p:cTn id="131" presetID="1" presetClass="entr" presetSubtype="0" fill="hold" nodeType="afterEffect">
                                  <p:stCondLst>
                                    <p:cond delay="500"/>
                                  </p:stCondLst>
                                  <p:childTnLst>
                                    <p:set>
                                      <p:cBhvr>
                                        <p:cTn id="132" dur="1" fill="hold">
                                          <p:stCondLst>
                                            <p:cond delay="0"/>
                                          </p:stCondLst>
                                        </p:cTn>
                                        <p:tgtEl>
                                          <p:spTgt spid="121"/>
                                        </p:tgtEl>
                                        <p:attrNameLst>
                                          <p:attrName>style.visibility</p:attrName>
                                        </p:attrNameLst>
                                      </p:cBhvr>
                                      <p:to>
                                        <p:strVal val="visible"/>
                                      </p:to>
                                    </p:set>
                                  </p:childTnLst>
                                </p:cTn>
                              </p:par>
                              <p:par>
                                <p:cTn id="133" presetID="1" presetClass="entr" presetSubtype="0" fill="hold" nodeType="withEffect">
                                  <p:stCondLst>
                                    <p:cond delay="250"/>
                                  </p:stCondLst>
                                  <p:childTnLst>
                                    <p:set>
                                      <p:cBhvr>
                                        <p:cTn id="134" dur="1" fill="hold">
                                          <p:stCondLst>
                                            <p:cond delay="0"/>
                                          </p:stCondLst>
                                        </p:cTn>
                                        <p:tgtEl>
                                          <p:spTgt spid="280"/>
                                        </p:tgtEl>
                                        <p:attrNameLst>
                                          <p:attrName>style.visibility</p:attrName>
                                        </p:attrNameLst>
                                      </p:cBhvr>
                                      <p:to>
                                        <p:strVal val="visible"/>
                                      </p:to>
                                    </p:set>
                                  </p:childTnLst>
                                </p:cTn>
                              </p:par>
                            </p:childTnLst>
                          </p:cTn>
                        </p:par>
                        <p:par>
                          <p:cTn id="135" fill="hold">
                            <p:stCondLst>
                              <p:cond delay="2000"/>
                            </p:stCondLst>
                            <p:childTnLst>
                              <p:par>
                                <p:cTn id="136" presetID="1" presetClass="entr" presetSubtype="0" fill="hold" nodeType="afterEffect">
                                  <p:stCondLst>
                                    <p:cond delay="500"/>
                                  </p:stCondLst>
                                  <p:childTnLst>
                                    <p:set>
                                      <p:cBhvr>
                                        <p:cTn id="137" dur="1" fill="hold">
                                          <p:stCondLst>
                                            <p:cond delay="0"/>
                                          </p:stCondLst>
                                        </p:cTn>
                                        <p:tgtEl>
                                          <p:spTgt spid="97"/>
                                        </p:tgtEl>
                                        <p:attrNameLst>
                                          <p:attrName>style.visibility</p:attrName>
                                        </p:attrNameLst>
                                      </p:cBhvr>
                                      <p:to>
                                        <p:strVal val="visible"/>
                                      </p:to>
                                    </p:set>
                                  </p:childTnLst>
                                </p:cTn>
                              </p:par>
                              <p:par>
                                <p:cTn id="138" presetID="1" presetClass="entr" presetSubtype="0" fill="hold" nodeType="withEffect">
                                  <p:stCondLst>
                                    <p:cond delay="250"/>
                                  </p:stCondLst>
                                  <p:childTnLst>
                                    <p:set>
                                      <p:cBhvr>
                                        <p:cTn id="139" dur="1" fill="hold">
                                          <p:stCondLst>
                                            <p:cond delay="0"/>
                                          </p:stCondLst>
                                        </p:cTn>
                                        <p:tgtEl>
                                          <p:spTgt spid="284"/>
                                        </p:tgtEl>
                                        <p:attrNameLst>
                                          <p:attrName>style.visibility</p:attrName>
                                        </p:attrNameLst>
                                      </p:cBhvr>
                                      <p:to>
                                        <p:strVal val="visible"/>
                                      </p:to>
                                    </p:set>
                                  </p:childTnLst>
                                </p:cTn>
                              </p:par>
                            </p:childTnLst>
                          </p:cTn>
                        </p:par>
                        <p:par>
                          <p:cTn id="140" fill="hold">
                            <p:stCondLst>
                              <p:cond delay="2500"/>
                            </p:stCondLst>
                            <p:childTnLst>
                              <p:par>
                                <p:cTn id="141" presetID="10" presetClass="exit" presetSubtype="0" fill="hold" nodeType="afterEffect">
                                  <p:stCondLst>
                                    <p:cond delay="250"/>
                                  </p:stCondLst>
                                  <p:childTnLst>
                                    <p:animEffect transition="out" filter="fade">
                                      <p:cBhvr>
                                        <p:cTn id="142" dur="250"/>
                                        <p:tgtEl>
                                          <p:spTgt spid="276"/>
                                        </p:tgtEl>
                                      </p:cBhvr>
                                    </p:animEffect>
                                    <p:set>
                                      <p:cBhvr>
                                        <p:cTn id="143" dur="1" fill="hold">
                                          <p:stCondLst>
                                            <p:cond delay="249"/>
                                          </p:stCondLst>
                                        </p:cTn>
                                        <p:tgtEl>
                                          <p:spTgt spid="276"/>
                                        </p:tgtEl>
                                        <p:attrNameLst>
                                          <p:attrName>style.visibility</p:attrName>
                                        </p:attrNameLst>
                                      </p:cBhvr>
                                      <p:to>
                                        <p:strVal val="hidden"/>
                                      </p:to>
                                    </p:set>
                                  </p:childTnLst>
                                </p:cTn>
                              </p:par>
                              <p:par>
                                <p:cTn id="144" presetID="10" presetClass="exit" presetSubtype="0" fill="hold" nodeType="withEffect">
                                  <p:stCondLst>
                                    <p:cond delay="250"/>
                                  </p:stCondLst>
                                  <p:childTnLst>
                                    <p:animEffect transition="out" filter="fade">
                                      <p:cBhvr>
                                        <p:cTn id="145" dur="500"/>
                                        <p:tgtEl>
                                          <p:spTgt spid="280"/>
                                        </p:tgtEl>
                                      </p:cBhvr>
                                    </p:animEffect>
                                    <p:set>
                                      <p:cBhvr>
                                        <p:cTn id="146" dur="1" fill="hold">
                                          <p:stCondLst>
                                            <p:cond delay="499"/>
                                          </p:stCondLst>
                                        </p:cTn>
                                        <p:tgtEl>
                                          <p:spTgt spid="280"/>
                                        </p:tgtEl>
                                        <p:attrNameLst>
                                          <p:attrName>style.visibility</p:attrName>
                                        </p:attrNameLst>
                                      </p:cBhvr>
                                      <p:to>
                                        <p:strVal val="hidden"/>
                                      </p:to>
                                    </p:set>
                                  </p:childTnLst>
                                </p:cTn>
                              </p:par>
                              <p:par>
                                <p:cTn id="147" presetID="10" presetClass="exit" presetSubtype="0" fill="hold" nodeType="withEffect">
                                  <p:stCondLst>
                                    <p:cond delay="250"/>
                                  </p:stCondLst>
                                  <p:childTnLst>
                                    <p:animEffect transition="out" filter="fade">
                                      <p:cBhvr>
                                        <p:cTn id="148" dur="250"/>
                                        <p:tgtEl>
                                          <p:spTgt spid="282"/>
                                        </p:tgtEl>
                                      </p:cBhvr>
                                    </p:animEffect>
                                    <p:set>
                                      <p:cBhvr>
                                        <p:cTn id="149" dur="1" fill="hold">
                                          <p:stCondLst>
                                            <p:cond delay="249"/>
                                          </p:stCondLst>
                                        </p:cTn>
                                        <p:tgtEl>
                                          <p:spTgt spid="282"/>
                                        </p:tgtEl>
                                        <p:attrNameLst>
                                          <p:attrName>style.visibility</p:attrName>
                                        </p:attrNameLst>
                                      </p:cBhvr>
                                      <p:to>
                                        <p:strVal val="hidden"/>
                                      </p:to>
                                    </p:set>
                                  </p:childTnLst>
                                </p:cTn>
                              </p:par>
                              <p:par>
                                <p:cTn id="150" presetID="10" presetClass="exit" presetSubtype="0" fill="hold" nodeType="withEffect">
                                  <p:stCondLst>
                                    <p:cond delay="0"/>
                                  </p:stCondLst>
                                  <p:childTnLst>
                                    <p:animEffect transition="out" filter="fade">
                                      <p:cBhvr>
                                        <p:cTn id="151" dur="250"/>
                                        <p:tgtEl>
                                          <p:spTgt spid="284"/>
                                        </p:tgtEl>
                                      </p:cBhvr>
                                    </p:animEffect>
                                    <p:set>
                                      <p:cBhvr>
                                        <p:cTn id="152" dur="1" fill="hold">
                                          <p:stCondLst>
                                            <p:cond delay="249"/>
                                          </p:stCondLst>
                                        </p:cTn>
                                        <p:tgtEl>
                                          <p:spTgt spid="284"/>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250"/>
                                        <p:tgtEl>
                                          <p:spTgt spid="274"/>
                                        </p:tgtEl>
                                      </p:cBhvr>
                                    </p:animEffect>
                                    <p:set>
                                      <p:cBhvr>
                                        <p:cTn id="155" dur="1" fill="hold">
                                          <p:stCondLst>
                                            <p:cond delay="249"/>
                                          </p:stCondLst>
                                        </p:cTn>
                                        <p:tgtEl>
                                          <p:spTgt spid="274"/>
                                        </p:tgtEl>
                                        <p:attrNameLst>
                                          <p:attrName>style.visibility</p:attrName>
                                        </p:attrNameLst>
                                      </p:cBhvr>
                                      <p:to>
                                        <p:strVal val="hidden"/>
                                      </p:to>
                                    </p:set>
                                  </p:childTnLst>
                                </p:cTn>
                              </p:par>
                              <p:par>
                                <p:cTn id="156" presetID="10" presetClass="exit" presetSubtype="0" fill="hold" nodeType="withEffect">
                                  <p:stCondLst>
                                    <p:cond delay="0"/>
                                  </p:stCondLst>
                                  <p:childTnLst>
                                    <p:animEffect transition="out" filter="fade">
                                      <p:cBhvr>
                                        <p:cTn id="157" dur="250"/>
                                        <p:tgtEl>
                                          <p:spTgt spid="273"/>
                                        </p:tgtEl>
                                      </p:cBhvr>
                                    </p:animEffect>
                                    <p:set>
                                      <p:cBhvr>
                                        <p:cTn id="158" dur="1" fill="hold">
                                          <p:stCondLst>
                                            <p:cond delay="249"/>
                                          </p:stCondLst>
                                        </p:cTn>
                                        <p:tgtEl>
                                          <p:spTgt spid="2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animBg="1"/>
      <p:bldP spid="246" grpId="0" animBg="1"/>
      <p:bldP spid="2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ounded Rectangle 233"/>
          <p:cNvSpPr/>
          <p:nvPr/>
        </p:nvSpPr>
        <p:spPr bwMode="auto">
          <a:xfrm>
            <a:off x="280071" y="3996235"/>
            <a:ext cx="2509847" cy="2743200"/>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sp>
        <p:nvSpPr>
          <p:cNvPr id="290" name="Rounded Rectangle 289"/>
          <p:cNvSpPr/>
          <p:nvPr/>
        </p:nvSpPr>
        <p:spPr bwMode="auto">
          <a:xfrm>
            <a:off x="280071" y="913622"/>
            <a:ext cx="2509847" cy="2743200"/>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grpSp>
        <p:nvGrpSpPr>
          <p:cNvPr id="9" name="Group 8"/>
          <p:cNvGrpSpPr/>
          <p:nvPr/>
        </p:nvGrpSpPr>
        <p:grpSpPr>
          <a:xfrm>
            <a:off x="3833419" y="4634307"/>
            <a:ext cx="4572000" cy="2071125"/>
            <a:chOff x="5818969" y="4634307"/>
            <a:chExt cx="2544928" cy="2071125"/>
          </a:xfrm>
        </p:grpSpPr>
        <p:sp>
          <p:nvSpPr>
            <p:cNvPr id="240" name="Rounded Rectangle 239"/>
            <p:cNvSpPr/>
            <p:nvPr/>
          </p:nvSpPr>
          <p:spPr bwMode="auto">
            <a:xfrm>
              <a:off x="5818969" y="5041224"/>
              <a:ext cx="2544928" cy="1664208"/>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sp>
          <p:nvSpPr>
            <p:cNvPr id="242" name="Rounded Rectangle 241"/>
            <p:cNvSpPr/>
            <p:nvPr/>
          </p:nvSpPr>
          <p:spPr bwMode="auto">
            <a:xfrm>
              <a:off x="6563244" y="4634307"/>
              <a:ext cx="1060315" cy="428017"/>
            </a:xfrm>
            <a:prstGeom prst="roundRect">
              <a:avLst/>
            </a:prstGeom>
            <a:solidFill>
              <a:srgbClr val="E7E20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latin typeface="+mj-lt"/>
                </a:rPr>
                <a:t>Reducer</a:t>
              </a:r>
              <a:endParaRPr kumimoji="0" lang="en-US" sz="1600" i="0" u="none" strike="noStrike" cap="none" normalizeH="0" baseline="0" dirty="0">
                <a:ln>
                  <a:noFill/>
                </a:ln>
                <a:solidFill>
                  <a:schemeClr val="tx1"/>
                </a:solidFill>
                <a:latin typeface="+mj-lt"/>
              </a:endParaRPr>
            </a:p>
          </p:txBody>
        </p:sp>
      </p:grpSp>
      <p:grpSp>
        <p:nvGrpSpPr>
          <p:cNvPr id="7" name="Group 6"/>
          <p:cNvGrpSpPr/>
          <p:nvPr/>
        </p:nvGrpSpPr>
        <p:grpSpPr>
          <a:xfrm>
            <a:off x="3833419" y="2379070"/>
            <a:ext cx="4572000" cy="2093403"/>
            <a:chOff x="5818969" y="2426695"/>
            <a:chExt cx="2544928" cy="2093403"/>
          </a:xfrm>
        </p:grpSpPr>
        <p:sp>
          <p:nvSpPr>
            <p:cNvPr id="238" name="Rounded Rectangle 237"/>
            <p:cNvSpPr/>
            <p:nvPr/>
          </p:nvSpPr>
          <p:spPr bwMode="auto">
            <a:xfrm>
              <a:off x="5818969" y="2855890"/>
              <a:ext cx="2544928" cy="1664208"/>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sp>
          <p:nvSpPr>
            <p:cNvPr id="239" name="Rounded Rectangle 238"/>
            <p:cNvSpPr/>
            <p:nvPr/>
          </p:nvSpPr>
          <p:spPr bwMode="auto">
            <a:xfrm>
              <a:off x="6567818" y="2426695"/>
              <a:ext cx="1060315" cy="428017"/>
            </a:xfrm>
            <a:prstGeom prst="roundRect">
              <a:avLst/>
            </a:prstGeom>
            <a:solidFill>
              <a:srgbClr val="E7E20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latin typeface="+mj-lt"/>
                </a:rPr>
                <a:t>Reducer</a:t>
              </a:r>
              <a:endParaRPr kumimoji="0" lang="en-US" sz="1600" i="0" u="none" strike="noStrike" cap="none" normalizeH="0" baseline="0" dirty="0">
                <a:ln>
                  <a:noFill/>
                </a:ln>
                <a:solidFill>
                  <a:schemeClr val="tx1"/>
                </a:solidFill>
                <a:latin typeface="+mj-lt"/>
              </a:endParaRPr>
            </a:p>
          </p:txBody>
        </p:sp>
      </p:grpSp>
      <p:grpSp>
        <p:nvGrpSpPr>
          <p:cNvPr id="204" name="Group 203"/>
          <p:cNvGrpSpPr/>
          <p:nvPr/>
        </p:nvGrpSpPr>
        <p:grpSpPr>
          <a:xfrm>
            <a:off x="2730320" y="221673"/>
            <a:ext cx="5820429" cy="6583014"/>
            <a:chOff x="2293499" y="3897940"/>
            <a:chExt cx="1592783" cy="6709067"/>
          </a:xfrm>
        </p:grpSpPr>
        <p:sp>
          <p:nvSpPr>
            <p:cNvPr id="205" name="Rounded Rectangle 204"/>
            <p:cNvSpPr/>
            <p:nvPr/>
          </p:nvSpPr>
          <p:spPr>
            <a:xfrm>
              <a:off x="2568532" y="3897940"/>
              <a:ext cx="1317750" cy="6709067"/>
            </a:xfrm>
            <a:prstGeom prst="roundRect">
              <a:avLst>
                <a:gd name="adj" fmla="val 7181"/>
              </a:avLst>
            </a:prstGeom>
            <a:noFill/>
            <a:ln w="28575">
              <a:solidFill>
                <a:srgbClr val="A50021"/>
              </a:solidFill>
              <a:prstDash val="dash"/>
            </a:ln>
            <a:effectLst>
              <a:outerShdw dist="25400" dir="2700000" sx="0" sy="0" algn="br" rotWithShape="0">
                <a:srgbClr val="000000"/>
              </a:outerShdw>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207" name="Straight Arrow Connector 206"/>
            <p:cNvCxnSpPr>
              <a:stCxn id="206" idx="0"/>
              <a:endCxn id="319" idx="3"/>
            </p:cNvCxnSpPr>
            <p:nvPr/>
          </p:nvCxnSpPr>
          <p:spPr>
            <a:xfrm flipV="1">
              <a:off x="2444433" y="7720685"/>
              <a:ext cx="139234" cy="542985"/>
            </a:xfrm>
            <a:prstGeom prst="straightConnector1">
              <a:avLst/>
            </a:prstGeom>
            <a:ln w="76200">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6" name="TextBox 15"/>
            <p:cNvSpPr txBox="1"/>
            <p:nvPr/>
          </p:nvSpPr>
          <p:spPr>
            <a:xfrm>
              <a:off x="2293499" y="8263670"/>
              <a:ext cx="301867" cy="523221"/>
            </a:xfrm>
            <a:prstGeom prst="rect">
              <a:avLst/>
            </a:prstGeom>
            <a:solidFill>
              <a:srgbClr val="A50021"/>
            </a:solidFill>
            <a:ln>
              <a:solidFill>
                <a:schemeClr val="tx1"/>
              </a:solidFill>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00"/>
                  </a:solidFill>
                </a:rPr>
                <a:t>Reduce tasks</a:t>
              </a:r>
              <a:endParaRPr lang="en-US" sz="1400" dirty="0">
                <a:solidFill>
                  <a:srgbClr val="FFFF00"/>
                </a:solidFill>
              </a:endParaRPr>
            </a:p>
          </p:txBody>
        </p:sp>
      </p:grpSp>
      <p:sp>
        <p:nvSpPr>
          <p:cNvPr id="345" name="Rounded Rectangle 344"/>
          <p:cNvSpPr/>
          <p:nvPr/>
        </p:nvSpPr>
        <p:spPr bwMode="auto">
          <a:xfrm>
            <a:off x="3109519" y="5044690"/>
            <a:ext cx="1276350" cy="1661449"/>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44" name="Rounded Rectangle 343"/>
          <p:cNvSpPr/>
          <p:nvPr/>
        </p:nvSpPr>
        <p:spPr bwMode="auto">
          <a:xfrm>
            <a:off x="3109519" y="2830074"/>
            <a:ext cx="1276350" cy="1661449"/>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8" name="Group 7"/>
          <p:cNvGrpSpPr/>
          <p:nvPr/>
        </p:nvGrpSpPr>
        <p:grpSpPr>
          <a:xfrm>
            <a:off x="3833419" y="176083"/>
            <a:ext cx="4572000" cy="2095535"/>
            <a:chOff x="5818969" y="176083"/>
            <a:chExt cx="2544928" cy="2095535"/>
          </a:xfrm>
        </p:grpSpPr>
        <p:sp>
          <p:nvSpPr>
            <p:cNvPr id="291" name="Rounded Rectangle 290"/>
            <p:cNvSpPr/>
            <p:nvPr/>
          </p:nvSpPr>
          <p:spPr bwMode="auto">
            <a:xfrm>
              <a:off x="5818969" y="607410"/>
              <a:ext cx="2544928" cy="1664208"/>
            </a:xfrm>
            <a:prstGeom prst="roundRect">
              <a:avLst/>
            </a:prstGeom>
            <a:gradFill>
              <a:gsLst>
                <a:gs pos="0">
                  <a:schemeClr val="lt2">
                    <a:tint val="80000"/>
                    <a:satMod val="300000"/>
                  </a:schemeClr>
                </a:gs>
                <a:gs pos="100000">
                  <a:schemeClr val="accent2">
                    <a:lumMod val="60000"/>
                    <a:lumOff val="40000"/>
                  </a:schemeClr>
                </a:gs>
              </a:gsLst>
            </a:gradFill>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i="0" u="none" strike="noStrike" cap="none" normalizeH="0" baseline="0" dirty="0">
                <a:ln>
                  <a:noFill/>
                </a:ln>
                <a:solidFill>
                  <a:schemeClr val="tx1"/>
                </a:solidFill>
                <a:effectLst/>
                <a:latin typeface="+mj-lt"/>
              </a:endParaRPr>
            </a:p>
          </p:txBody>
        </p:sp>
        <p:sp>
          <p:nvSpPr>
            <p:cNvPr id="237" name="Rounded Rectangle 236"/>
            <p:cNvSpPr/>
            <p:nvPr/>
          </p:nvSpPr>
          <p:spPr bwMode="auto">
            <a:xfrm>
              <a:off x="6589739" y="176083"/>
              <a:ext cx="1060315" cy="428017"/>
            </a:xfrm>
            <a:prstGeom prst="roundRect">
              <a:avLst/>
            </a:prstGeom>
            <a:solidFill>
              <a:srgbClr val="E7E200"/>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tx1"/>
                  </a:solidFill>
                  <a:latin typeface="+mj-lt"/>
                </a:rPr>
                <a:t>Reducer</a:t>
              </a:r>
              <a:endParaRPr kumimoji="0" lang="en-US" sz="1600" i="0" u="none" strike="noStrike" cap="none" normalizeH="0" baseline="0" dirty="0">
                <a:ln>
                  <a:noFill/>
                </a:ln>
                <a:solidFill>
                  <a:schemeClr val="tx1"/>
                </a:solidFill>
                <a:latin typeface="+mj-lt"/>
              </a:endParaRPr>
            </a:p>
          </p:txBody>
        </p:sp>
      </p:grpSp>
      <p:sp>
        <p:nvSpPr>
          <p:cNvPr id="343" name="Rounded Rectangle 342"/>
          <p:cNvSpPr/>
          <p:nvPr/>
        </p:nvSpPr>
        <p:spPr bwMode="auto">
          <a:xfrm>
            <a:off x="3110325" y="884876"/>
            <a:ext cx="1276350" cy="1098341"/>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 name="Title 1"/>
          <p:cNvSpPr>
            <a:spLocks noGrp="1"/>
          </p:cNvSpPr>
          <p:nvPr>
            <p:ph type="title"/>
          </p:nvPr>
        </p:nvSpPr>
        <p:spPr>
          <a:xfrm>
            <a:off x="66062" y="133553"/>
            <a:ext cx="3322476" cy="616634"/>
          </a:xfrm>
        </p:spPr>
        <p:txBody>
          <a:bodyPr/>
          <a:lstStyle/>
          <a:p>
            <a:r>
              <a:rPr lang="en-US" sz="3000" dirty="0" smtClean="0">
                <a:solidFill>
                  <a:srgbClr val="A50021"/>
                </a:solidFill>
              </a:rPr>
              <a:t>Reduce Phase</a:t>
            </a:r>
            <a:endParaRPr lang="en-US" sz="3000" dirty="0">
              <a:solidFill>
                <a:srgbClr val="A50021"/>
              </a:solidFill>
            </a:endParaRPr>
          </a:p>
        </p:txBody>
      </p:sp>
      <p:grpSp>
        <p:nvGrpSpPr>
          <p:cNvPr id="73" name="Group 72"/>
          <p:cNvGrpSpPr/>
          <p:nvPr/>
        </p:nvGrpSpPr>
        <p:grpSpPr>
          <a:xfrm>
            <a:off x="943452" y="3071113"/>
            <a:ext cx="1109068" cy="276999"/>
            <a:chOff x="763623" y="2662134"/>
            <a:chExt cx="1368356" cy="276999"/>
          </a:xfrm>
          <a:solidFill>
            <a:srgbClr val="FFFF00"/>
          </a:solidFill>
        </p:grpSpPr>
        <p:sp>
          <p:nvSpPr>
            <p:cNvPr id="75" name="TextBox 7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76" name="TextBox 7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87" name="Group 86"/>
          <p:cNvGrpSpPr/>
          <p:nvPr/>
        </p:nvGrpSpPr>
        <p:grpSpPr>
          <a:xfrm>
            <a:off x="943452" y="1260015"/>
            <a:ext cx="1109068" cy="276999"/>
            <a:chOff x="763623" y="2662134"/>
            <a:chExt cx="1368356" cy="276999"/>
          </a:xfrm>
          <a:solidFill>
            <a:schemeClr val="tx2">
              <a:lumMod val="40000"/>
              <a:lumOff val="60000"/>
            </a:schemeClr>
          </a:solidFill>
        </p:grpSpPr>
        <p:sp>
          <p:nvSpPr>
            <p:cNvPr id="93" name="TextBox 9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94" name="TextBox 9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88" name="Group 87"/>
          <p:cNvGrpSpPr/>
          <p:nvPr/>
        </p:nvGrpSpPr>
        <p:grpSpPr>
          <a:xfrm>
            <a:off x="943452" y="1569623"/>
            <a:ext cx="1109068" cy="276999"/>
            <a:chOff x="763623" y="2662134"/>
            <a:chExt cx="1368356" cy="276999"/>
          </a:xfrm>
          <a:solidFill>
            <a:schemeClr val="tx2">
              <a:lumMod val="40000"/>
              <a:lumOff val="60000"/>
            </a:schemeClr>
          </a:solidFill>
        </p:grpSpPr>
        <p:sp>
          <p:nvSpPr>
            <p:cNvPr id="90" name="TextBox 8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91" name="TextBox 9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nvGrpSpPr>
          <p:cNvPr id="69" name="Group 68"/>
          <p:cNvGrpSpPr/>
          <p:nvPr/>
        </p:nvGrpSpPr>
        <p:grpSpPr>
          <a:xfrm>
            <a:off x="943452" y="2011792"/>
            <a:ext cx="1109068" cy="882577"/>
            <a:chOff x="985017" y="2011792"/>
            <a:chExt cx="1109068" cy="882577"/>
          </a:xfrm>
        </p:grpSpPr>
        <p:grpSp>
          <p:nvGrpSpPr>
            <p:cNvPr id="104" name="Group 103"/>
            <p:cNvGrpSpPr/>
            <p:nvPr/>
          </p:nvGrpSpPr>
          <p:grpSpPr>
            <a:xfrm>
              <a:off x="985017" y="2315443"/>
              <a:ext cx="1109068" cy="276999"/>
              <a:chOff x="763623" y="2662134"/>
              <a:chExt cx="1368356" cy="276999"/>
            </a:xfrm>
            <a:solidFill>
              <a:schemeClr val="accent6"/>
            </a:solidFill>
          </p:grpSpPr>
          <p:sp>
            <p:nvSpPr>
              <p:cNvPr id="106" name="TextBox 10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107" name="TextBox 10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grpSp>
          <p:nvGrpSpPr>
            <p:cNvPr id="121" name="Group 120"/>
            <p:cNvGrpSpPr/>
            <p:nvPr/>
          </p:nvGrpSpPr>
          <p:grpSpPr>
            <a:xfrm>
              <a:off x="985017" y="2617370"/>
              <a:ext cx="1109068" cy="276999"/>
              <a:chOff x="763623" y="2662134"/>
              <a:chExt cx="1368356" cy="276999"/>
            </a:xfrm>
            <a:solidFill>
              <a:srgbClr val="B6FF23"/>
            </a:solidFill>
          </p:grpSpPr>
          <p:sp>
            <p:nvSpPr>
              <p:cNvPr id="123" name="TextBox 12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24" name="TextBox 12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nvGrpSpPr>
            <p:cNvPr id="108" name="Group 107"/>
            <p:cNvGrpSpPr/>
            <p:nvPr/>
          </p:nvGrpSpPr>
          <p:grpSpPr>
            <a:xfrm>
              <a:off x="985017" y="2011792"/>
              <a:ext cx="1109068" cy="276999"/>
              <a:chOff x="763623" y="2662134"/>
              <a:chExt cx="1368356" cy="276999"/>
            </a:xfrm>
            <a:solidFill>
              <a:schemeClr val="accent6"/>
            </a:solidFill>
          </p:grpSpPr>
          <p:sp>
            <p:nvSpPr>
              <p:cNvPr id="110" name="TextBox 10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111" name="TextBox 11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grpSp>
      <p:sp>
        <p:nvSpPr>
          <p:cNvPr id="235" name="Rounded Rectangle 234"/>
          <p:cNvSpPr/>
          <p:nvPr/>
        </p:nvSpPr>
        <p:spPr bwMode="auto">
          <a:xfrm rot="16200000">
            <a:off x="-250087" y="5111783"/>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grpSp>
        <p:nvGrpSpPr>
          <p:cNvPr id="78" name="Group 77"/>
          <p:cNvGrpSpPr/>
          <p:nvPr/>
        </p:nvGrpSpPr>
        <p:grpSpPr>
          <a:xfrm>
            <a:off x="943452" y="4301888"/>
            <a:ext cx="1109068" cy="276999"/>
            <a:chOff x="763623" y="2662134"/>
            <a:chExt cx="1368356" cy="276999"/>
          </a:xfrm>
          <a:solidFill>
            <a:srgbClr val="FFFF00"/>
          </a:solidFill>
        </p:grpSpPr>
        <p:sp>
          <p:nvSpPr>
            <p:cNvPr id="84" name="TextBox 8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85" name="TextBox 8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79" name="Group 78"/>
          <p:cNvGrpSpPr/>
          <p:nvPr/>
        </p:nvGrpSpPr>
        <p:grpSpPr>
          <a:xfrm>
            <a:off x="943452" y="4617484"/>
            <a:ext cx="1109068" cy="276999"/>
            <a:chOff x="763623" y="2662134"/>
            <a:chExt cx="1368356" cy="276999"/>
          </a:xfrm>
          <a:solidFill>
            <a:srgbClr val="FFFF00"/>
          </a:solidFill>
        </p:grpSpPr>
        <p:sp>
          <p:nvSpPr>
            <p:cNvPr id="81" name="TextBox 80"/>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82" name="TextBox 81"/>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96" name="Group 95"/>
          <p:cNvGrpSpPr/>
          <p:nvPr/>
        </p:nvGrpSpPr>
        <p:grpSpPr>
          <a:xfrm>
            <a:off x="943452" y="5083427"/>
            <a:ext cx="1109068" cy="276999"/>
            <a:chOff x="763623" y="2662134"/>
            <a:chExt cx="1368356" cy="276999"/>
          </a:xfrm>
          <a:solidFill>
            <a:schemeClr val="accent4">
              <a:lumMod val="40000"/>
              <a:lumOff val="60000"/>
            </a:schemeClr>
          </a:solidFill>
        </p:grpSpPr>
        <p:sp>
          <p:nvSpPr>
            <p:cNvPr id="102" name="TextBox 10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103" name="TextBox 10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97" name="Group 96"/>
          <p:cNvGrpSpPr/>
          <p:nvPr/>
        </p:nvGrpSpPr>
        <p:grpSpPr>
          <a:xfrm>
            <a:off x="943452" y="5398042"/>
            <a:ext cx="1109068" cy="276999"/>
            <a:chOff x="763623" y="2662134"/>
            <a:chExt cx="1368356" cy="276999"/>
          </a:xfrm>
          <a:solidFill>
            <a:schemeClr val="accent4">
              <a:lumMod val="40000"/>
              <a:lumOff val="60000"/>
            </a:schemeClr>
          </a:solidFill>
        </p:grpSpPr>
        <p:sp>
          <p:nvSpPr>
            <p:cNvPr id="99" name="TextBox 9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100" name="TextBox 9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113" name="Group 112"/>
          <p:cNvGrpSpPr/>
          <p:nvPr/>
        </p:nvGrpSpPr>
        <p:grpSpPr>
          <a:xfrm>
            <a:off x="943452" y="5823007"/>
            <a:ext cx="1109068" cy="276999"/>
            <a:chOff x="763623" y="2662134"/>
            <a:chExt cx="1368356" cy="276999"/>
          </a:xfrm>
          <a:solidFill>
            <a:srgbClr val="B6FF23"/>
          </a:solidFill>
        </p:grpSpPr>
        <p:sp>
          <p:nvSpPr>
            <p:cNvPr id="119" name="TextBox 11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20" name="TextBox 11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nvGrpSpPr>
          <p:cNvPr id="114" name="Group 113"/>
          <p:cNvGrpSpPr/>
          <p:nvPr/>
        </p:nvGrpSpPr>
        <p:grpSpPr>
          <a:xfrm>
            <a:off x="943452" y="6135516"/>
            <a:ext cx="1109068" cy="276999"/>
            <a:chOff x="763623" y="2662134"/>
            <a:chExt cx="1368356" cy="276999"/>
          </a:xfrm>
          <a:solidFill>
            <a:srgbClr val="B6FF23"/>
          </a:solidFill>
        </p:grpSpPr>
        <p:sp>
          <p:nvSpPr>
            <p:cNvPr id="116" name="TextBox 11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117" name="TextBox 11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sp>
        <p:nvSpPr>
          <p:cNvPr id="236" name="Rounded Rectangle 235"/>
          <p:cNvSpPr/>
          <p:nvPr/>
        </p:nvSpPr>
        <p:spPr bwMode="auto">
          <a:xfrm rot="16200000">
            <a:off x="-229214" y="1985192"/>
            <a:ext cx="1060315" cy="428017"/>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Mapper</a:t>
            </a:r>
            <a:endParaRPr kumimoji="0" lang="en-US" sz="16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grpSp>
        <p:nvGrpSpPr>
          <p:cNvPr id="303" name="Group 302"/>
          <p:cNvGrpSpPr/>
          <p:nvPr/>
        </p:nvGrpSpPr>
        <p:grpSpPr>
          <a:xfrm>
            <a:off x="3180942" y="951862"/>
            <a:ext cx="1109068" cy="276999"/>
            <a:chOff x="763623" y="2662134"/>
            <a:chExt cx="1368356" cy="276999"/>
          </a:xfrm>
          <a:solidFill>
            <a:srgbClr val="FFFF00"/>
          </a:solidFill>
        </p:grpSpPr>
        <p:sp>
          <p:nvSpPr>
            <p:cNvPr id="304" name="TextBox 30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05" name="TextBox 30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71" name="Group 70"/>
          <p:cNvGrpSpPr/>
          <p:nvPr/>
        </p:nvGrpSpPr>
        <p:grpSpPr>
          <a:xfrm>
            <a:off x="3180942" y="1276107"/>
            <a:ext cx="1109068" cy="606425"/>
            <a:chOff x="5166492" y="1276107"/>
            <a:chExt cx="1109068" cy="606425"/>
          </a:xfrm>
        </p:grpSpPr>
        <p:grpSp>
          <p:nvGrpSpPr>
            <p:cNvPr id="306" name="Group 305"/>
            <p:cNvGrpSpPr/>
            <p:nvPr/>
          </p:nvGrpSpPr>
          <p:grpSpPr>
            <a:xfrm>
              <a:off x="5166492" y="1276107"/>
              <a:ext cx="1109068" cy="276999"/>
              <a:chOff x="763623" y="2662134"/>
              <a:chExt cx="1368356" cy="276999"/>
            </a:xfrm>
            <a:solidFill>
              <a:srgbClr val="FFFF00"/>
            </a:solidFill>
          </p:grpSpPr>
          <p:sp>
            <p:nvSpPr>
              <p:cNvPr id="307" name="TextBox 30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08" name="TextBox 30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309" name="Group 308"/>
            <p:cNvGrpSpPr/>
            <p:nvPr/>
          </p:nvGrpSpPr>
          <p:grpSpPr>
            <a:xfrm>
              <a:off x="5166492" y="1605533"/>
              <a:ext cx="1109068" cy="276999"/>
              <a:chOff x="763623" y="2662134"/>
              <a:chExt cx="1368356" cy="276999"/>
            </a:xfrm>
            <a:solidFill>
              <a:srgbClr val="FFFF00"/>
            </a:solidFill>
          </p:grpSpPr>
          <p:sp>
            <p:nvSpPr>
              <p:cNvPr id="310" name="TextBox 30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11" name="TextBox 31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grpSp>
        <p:nvGrpSpPr>
          <p:cNvPr id="77" name="Group 76"/>
          <p:cNvGrpSpPr/>
          <p:nvPr/>
        </p:nvGrpSpPr>
        <p:grpSpPr>
          <a:xfrm>
            <a:off x="3180942" y="2909187"/>
            <a:ext cx="1109068" cy="589508"/>
            <a:chOff x="5166492" y="2909187"/>
            <a:chExt cx="1109068" cy="589508"/>
          </a:xfrm>
        </p:grpSpPr>
        <p:grpSp>
          <p:nvGrpSpPr>
            <p:cNvPr id="312" name="Group 311"/>
            <p:cNvGrpSpPr/>
            <p:nvPr/>
          </p:nvGrpSpPr>
          <p:grpSpPr>
            <a:xfrm>
              <a:off x="5166492" y="2909187"/>
              <a:ext cx="1109068" cy="276999"/>
              <a:chOff x="763623" y="2662134"/>
              <a:chExt cx="1368356" cy="276999"/>
            </a:xfrm>
            <a:solidFill>
              <a:srgbClr val="B6FF23"/>
            </a:solidFill>
          </p:grpSpPr>
          <p:sp>
            <p:nvSpPr>
              <p:cNvPr id="313" name="TextBox 312"/>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14" name="TextBox 313"/>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nvGrpSpPr>
            <p:cNvPr id="315" name="Group 314"/>
            <p:cNvGrpSpPr/>
            <p:nvPr/>
          </p:nvGrpSpPr>
          <p:grpSpPr>
            <a:xfrm>
              <a:off x="5166492" y="3221696"/>
              <a:ext cx="1109068" cy="276999"/>
              <a:chOff x="763623" y="2662134"/>
              <a:chExt cx="1368356" cy="276999"/>
            </a:xfrm>
            <a:solidFill>
              <a:srgbClr val="B6FF23"/>
            </a:solidFill>
          </p:grpSpPr>
          <p:sp>
            <p:nvSpPr>
              <p:cNvPr id="316" name="TextBox 315"/>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17" name="TextBox 316"/>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grpSp>
      <p:grpSp>
        <p:nvGrpSpPr>
          <p:cNvPr id="70" name="Group 69"/>
          <p:cNvGrpSpPr/>
          <p:nvPr/>
        </p:nvGrpSpPr>
        <p:grpSpPr>
          <a:xfrm>
            <a:off x="3180942" y="3530444"/>
            <a:ext cx="1109068" cy="882577"/>
            <a:chOff x="5166492" y="3530444"/>
            <a:chExt cx="1109068" cy="882577"/>
          </a:xfrm>
        </p:grpSpPr>
        <p:grpSp>
          <p:nvGrpSpPr>
            <p:cNvPr id="318" name="Group 317"/>
            <p:cNvGrpSpPr/>
            <p:nvPr/>
          </p:nvGrpSpPr>
          <p:grpSpPr>
            <a:xfrm>
              <a:off x="5166492" y="3834095"/>
              <a:ext cx="1109068" cy="276999"/>
              <a:chOff x="763623" y="2662134"/>
              <a:chExt cx="1368356" cy="276999"/>
            </a:xfrm>
            <a:solidFill>
              <a:schemeClr val="accent6"/>
            </a:solidFill>
          </p:grpSpPr>
          <p:sp>
            <p:nvSpPr>
              <p:cNvPr id="319" name="TextBox 318"/>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320" name="TextBox 319"/>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grpSp>
          <p:nvGrpSpPr>
            <p:cNvPr id="321" name="Group 320"/>
            <p:cNvGrpSpPr/>
            <p:nvPr/>
          </p:nvGrpSpPr>
          <p:grpSpPr>
            <a:xfrm>
              <a:off x="5166492" y="4136022"/>
              <a:ext cx="1109068" cy="276999"/>
              <a:chOff x="763623" y="2662134"/>
              <a:chExt cx="1368356" cy="276999"/>
            </a:xfrm>
            <a:solidFill>
              <a:srgbClr val="B6FF23"/>
            </a:solidFill>
          </p:grpSpPr>
          <p:sp>
            <p:nvSpPr>
              <p:cNvPr id="322" name="TextBox 32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23" name="TextBox 32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nvGrpSpPr>
            <p:cNvPr id="324" name="Group 323"/>
            <p:cNvGrpSpPr/>
            <p:nvPr/>
          </p:nvGrpSpPr>
          <p:grpSpPr>
            <a:xfrm>
              <a:off x="5166492" y="3530444"/>
              <a:ext cx="1109068" cy="276999"/>
              <a:chOff x="763623" y="2662134"/>
              <a:chExt cx="1368356" cy="276999"/>
            </a:xfrm>
            <a:solidFill>
              <a:schemeClr val="accent6"/>
            </a:solidFill>
          </p:grpSpPr>
          <p:sp>
            <p:nvSpPr>
              <p:cNvPr id="325" name="TextBox 32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326" name="TextBox 32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grpSp>
      <p:grpSp>
        <p:nvGrpSpPr>
          <p:cNvPr id="86" name="Group 85"/>
          <p:cNvGrpSpPr/>
          <p:nvPr/>
        </p:nvGrpSpPr>
        <p:grpSpPr>
          <a:xfrm>
            <a:off x="3180942" y="5236029"/>
            <a:ext cx="1109068" cy="586607"/>
            <a:chOff x="5166492" y="5236029"/>
            <a:chExt cx="1109068" cy="586607"/>
          </a:xfrm>
        </p:grpSpPr>
        <p:grpSp>
          <p:nvGrpSpPr>
            <p:cNvPr id="327" name="Group 326"/>
            <p:cNvGrpSpPr/>
            <p:nvPr/>
          </p:nvGrpSpPr>
          <p:grpSpPr>
            <a:xfrm>
              <a:off x="5166492" y="5236029"/>
              <a:ext cx="1109068" cy="276999"/>
              <a:chOff x="763623" y="2662134"/>
              <a:chExt cx="1368356" cy="276999"/>
            </a:xfrm>
            <a:solidFill>
              <a:schemeClr val="tx2">
                <a:lumMod val="40000"/>
                <a:lumOff val="60000"/>
              </a:schemeClr>
            </a:solidFill>
          </p:grpSpPr>
          <p:sp>
            <p:nvSpPr>
              <p:cNvPr id="328" name="TextBox 32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329" name="TextBox 32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330" name="Group 329"/>
            <p:cNvGrpSpPr/>
            <p:nvPr/>
          </p:nvGrpSpPr>
          <p:grpSpPr>
            <a:xfrm>
              <a:off x="5166492" y="5545637"/>
              <a:ext cx="1109068" cy="276999"/>
              <a:chOff x="763623" y="2662134"/>
              <a:chExt cx="1368356" cy="276999"/>
            </a:xfrm>
            <a:solidFill>
              <a:schemeClr val="tx2">
                <a:lumMod val="40000"/>
                <a:lumOff val="60000"/>
              </a:schemeClr>
            </a:solidFill>
          </p:grpSpPr>
          <p:sp>
            <p:nvSpPr>
              <p:cNvPr id="331" name="TextBox 330"/>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332" name="TextBox 331"/>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grpSp>
        <p:nvGrpSpPr>
          <p:cNvPr id="95" name="Group 94"/>
          <p:cNvGrpSpPr/>
          <p:nvPr/>
        </p:nvGrpSpPr>
        <p:grpSpPr>
          <a:xfrm>
            <a:off x="3180942" y="5918232"/>
            <a:ext cx="1109068" cy="591614"/>
            <a:chOff x="5166492" y="5918232"/>
            <a:chExt cx="1109068" cy="591614"/>
          </a:xfrm>
        </p:grpSpPr>
        <p:grpSp>
          <p:nvGrpSpPr>
            <p:cNvPr id="333" name="Group 332"/>
            <p:cNvGrpSpPr/>
            <p:nvPr/>
          </p:nvGrpSpPr>
          <p:grpSpPr>
            <a:xfrm>
              <a:off x="5166492" y="5918232"/>
              <a:ext cx="1109068" cy="276999"/>
              <a:chOff x="763623" y="2662134"/>
              <a:chExt cx="1368356" cy="276999"/>
            </a:xfrm>
            <a:solidFill>
              <a:schemeClr val="accent4">
                <a:lumMod val="40000"/>
                <a:lumOff val="60000"/>
              </a:schemeClr>
            </a:solidFill>
          </p:grpSpPr>
          <p:sp>
            <p:nvSpPr>
              <p:cNvPr id="334" name="TextBox 33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335" name="TextBox 33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336" name="Group 335"/>
            <p:cNvGrpSpPr/>
            <p:nvPr/>
          </p:nvGrpSpPr>
          <p:grpSpPr>
            <a:xfrm>
              <a:off x="5166492" y="6232847"/>
              <a:ext cx="1109068" cy="276999"/>
              <a:chOff x="763623" y="2662134"/>
              <a:chExt cx="1368356" cy="276999"/>
            </a:xfrm>
            <a:solidFill>
              <a:schemeClr val="accent4">
                <a:lumMod val="40000"/>
                <a:lumOff val="60000"/>
              </a:schemeClr>
            </a:solidFill>
          </p:grpSpPr>
          <p:sp>
            <p:nvSpPr>
              <p:cNvPr id="337" name="TextBox 33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338" name="TextBox 33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cxnSp>
        <p:nvCxnSpPr>
          <p:cNvPr id="11" name="Straight Arrow Connector 10"/>
          <p:cNvCxnSpPr>
            <a:stCxn id="76" idx="3"/>
            <a:endCxn id="304" idx="1"/>
          </p:cNvCxnSpPr>
          <p:nvPr/>
        </p:nvCxnSpPr>
        <p:spPr bwMode="auto">
          <a:xfrm flipV="1">
            <a:off x="2052520" y="1090362"/>
            <a:ext cx="1128422" cy="2119251"/>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13" name="Straight Arrow Connector 12"/>
          <p:cNvCxnSpPr/>
          <p:nvPr/>
        </p:nvCxnSpPr>
        <p:spPr bwMode="auto">
          <a:xfrm flipV="1">
            <a:off x="2052520" y="1581681"/>
            <a:ext cx="1474797" cy="3035804"/>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16" name="Straight Arrow Connector 15"/>
          <p:cNvCxnSpPr/>
          <p:nvPr/>
        </p:nvCxnSpPr>
        <p:spPr bwMode="auto">
          <a:xfrm flipV="1">
            <a:off x="2052520" y="3209613"/>
            <a:ext cx="1474797" cy="2847118"/>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30" name="Straight Arrow Connector 29"/>
          <p:cNvCxnSpPr>
            <a:endCxn id="319" idx="1"/>
          </p:cNvCxnSpPr>
          <p:nvPr/>
        </p:nvCxnSpPr>
        <p:spPr bwMode="auto">
          <a:xfrm>
            <a:off x="1706145" y="2453942"/>
            <a:ext cx="1474797" cy="1518653"/>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125" name="Straight Arrow Connector 124"/>
          <p:cNvCxnSpPr/>
          <p:nvPr/>
        </p:nvCxnSpPr>
        <p:spPr bwMode="auto">
          <a:xfrm>
            <a:off x="2052520" y="1569623"/>
            <a:ext cx="1474797" cy="3680207"/>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cxnSp>
        <p:nvCxnSpPr>
          <p:cNvPr id="339" name="Straight Arrow Connector 338"/>
          <p:cNvCxnSpPr/>
          <p:nvPr/>
        </p:nvCxnSpPr>
        <p:spPr bwMode="auto">
          <a:xfrm>
            <a:off x="2052520" y="5398042"/>
            <a:ext cx="1474797" cy="797189"/>
          </a:xfrm>
          <a:prstGeom prst="straightConnector1">
            <a:avLst/>
          </a:prstGeom>
          <a:solidFill>
            <a:schemeClr val="accent1"/>
          </a:solidFill>
          <a:ln w="19050" cap="flat" cmpd="sng" algn="ctr">
            <a:solidFill>
              <a:srgbClr val="01020B"/>
            </a:solidFill>
            <a:prstDash val="solid"/>
            <a:round/>
            <a:headEnd type="none" w="med" len="med"/>
            <a:tailEnd type="arrow"/>
          </a:ln>
          <a:effectLst/>
        </p:spPr>
      </p:cxnSp>
      <p:grpSp>
        <p:nvGrpSpPr>
          <p:cNvPr id="130" name="Group 129"/>
          <p:cNvGrpSpPr/>
          <p:nvPr/>
        </p:nvGrpSpPr>
        <p:grpSpPr>
          <a:xfrm>
            <a:off x="4372010" y="1194416"/>
            <a:ext cx="855245" cy="4905590"/>
            <a:chOff x="6340590" y="1194416"/>
            <a:chExt cx="976554" cy="4905590"/>
          </a:xfrm>
        </p:grpSpPr>
        <p:grpSp>
          <p:nvGrpSpPr>
            <p:cNvPr id="348" name="Group 347"/>
            <p:cNvGrpSpPr/>
            <p:nvPr/>
          </p:nvGrpSpPr>
          <p:grpSpPr>
            <a:xfrm>
              <a:off x="6373155" y="1194416"/>
              <a:ext cx="943989" cy="479261"/>
              <a:chOff x="6373155" y="1194416"/>
              <a:chExt cx="943989" cy="479261"/>
            </a:xfrm>
          </p:grpSpPr>
          <p:sp>
            <p:nvSpPr>
              <p:cNvPr id="340" name="Oval 339"/>
              <p:cNvSpPr/>
              <p:nvPr/>
            </p:nvSpPr>
            <p:spPr bwMode="auto">
              <a:xfrm>
                <a:off x="6593246" y="1194416"/>
                <a:ext cx="723898" cy="479261"/>
              </a:xfrm>
              <a:prstGeom prst="ellipse">
                <a:avLst/>
              </a:prstGeom>
              <a:solidFill>
                <a:schemeClr val="tx2"/>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Sort</a:t>
                </a:r>
                <a:endParaRPr kumimoji="0" lang="en-US" sz="14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cxnSp>
            <p:nvCxnSpPr>
              <p:cNvPr id="347" name="Straight Arrow Connector 346"/>
              <p:cNvCxnSpPr>
                <a:stCxn id="343" idx="3"/>
                <a:endCxn id="340" idx="2"/>
              </p:cNvCxnSpPr>
              <p:nvPr/>
            </p:nvCxnSpPr>
            <p:spPr bwMode="auto">
              <a:xfrm>
                <a:off x="6373155" y="1434047"/>
                <a:ext cx="220091" cy="0"/>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grpSp>
        <p:grpSp>
          <p:nvGrpSpPr>
            <p:cNvPr id="349" name="Group 348"/>
            <p:cNvGrpSpPr/>
            <p:nvPr/>
          </p:nvGrpSpPr>
          <p:grpSpPr>
            <a:xfrm>
              <a:off x="6351712" y="3421167"/>
              <a:ext cx="952913" cy="479261"/>
              <a:chOff x="6351712" y="1194416"/>
              <a:chExt cx="952913" cy="479261"/>
            </a:xfrm>
          </p:grpSpPr>
          <p:sp>
            <p:nvSpPr>
              <p:cNvPr id="350" name="Oval 349"/>
              <p:cNvSpPr/>
              <p:nvPr/>
            </p:nvSpPr>
            <p:spPr bwMode="auto">
              <a:xfrm>
                <a:off x="6580725" y="1194416"/>
                <a:ext cx="723900" cy="479261"/>
              </a:xfrm>
              <a:prstGeom prst="ellipse">
                <a:avLst/>
              </a:prstGeom>
              <a:solidFill>
                <a:schemeClr val="tx2"/>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Sort</a:t>
                </a:r>
                <a:endParaRPr kumimoji="0" lang="en-US" sz="14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cxnSp>
            <p:nvCxnSpPr>
              <p:cNvPr id="351" name="Straight Arrow Connector 350"/>
              <p:cNvCxnSpPr/>
              <p:nvPr/>
            </p:nvCxnSpPr>
            <p:spPr bwMode="auto">
              <a:xfrm flipV="1">
                <a:off x="6351712" y="1434047"/>
                <a:ext cx="240143" cy="8145"/>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grpSp>
        <p:grpSp>
          <p:nvGrpSpPr>
            <p:cNvPr id="352" name="Group 351"/>
            <p:cNvGrpSpPr/>
            <p:nvPr/>
          </p:nvGrpSpPr>
          <p:grpSpPr>
            <a:xfrm>
              <a:off x="6340590" y="5620745"/>
              <a:ext cx="948782" cy="479261"/>
              <a:chOff x="6340590" y="1194416"/>
              <a:chExt cx="948782" cy="479261"/>
            </a:xfrm>
          </p:grpSpPr>
          <p:sp>
            <p:nvSpPr>
              <p:cNvPr id="353" name="Oval 352"/>
              <p:cNvSpPr/>
              <p:nvPr/>
            </p:nvSpPr>
            <p:spPr bwMode="auto">
              <a:xfrm>
                <a:off x="6565472" y="1194416"/>
                <a:ext cx="723900" cy="479261"/>
              </a:xfrm>
              <a:prstGeom prst="ellipse">
                <a:avLst/>
              </a:prstGeom>
              <a:solidFill>
                <a:schemeClr val="tx2"/>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chemeClr val="bg1"/>
                    </a:solidFill>
                    <a:effectLst>
                      <a:outerShdw blurRad="38100" dist="38100" dir="2700000" algn="tl">
                        <a:srgbClr val="000000">
                          <a:alpha val="43137"/>
                        </a:srgbClr>
                      </a:outerShdw>
                    </a:effectLst>
                    <a:latin typeface="+mj-lt"/>
                  </a:rPr>
                  <a:t>Sort</a:t>
                </a:r>
                <a:endParaRPr kumimoji="0" lang="en-US" sz="1400" i="0" u="none" strike="noStrike" cap="none" normalizeH="0" baseline="0" dirty="0">
                  <a:ln>
                    <a:noFill/>
                  </a:ln>
                  <a:solidFill>
                    <a:schemeClr val="bg1"/>
                  </a:solidFill>
                  <a:effectLst>
                    <a:outerShdw blurRad="38100" dist="38100" dir="2700000" algn="tl">
                      <a:srgbClr val="000000">
                        <a:alpha val="43137"/>
                      </a:srgbClr>
                    </a:outerShdw>
                  </a:effectLst>
                  <a:latin typeface="+mj-lt"/>
                </a:endParaRPr>
              </a:p>
            </p:txBody>
          </p:sp>
          <p:cxnSp>
            <p:nvCxnSpPr>
              <p:cNvPr id="354" name="Straight Arrow Connector 353"/>
              <p:cNvCxnSpPr/>
              <p:nvPr/>
            </p:nvCxnSpPr>
            <p:spPr bwMode="auto">
              <a:xfrm flipV="1">
                <a:off x="6340590" y="1434047"/>
                <a:ext cx="240143" cy="15039"/>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grpSp>
      </p:grpSp>
      <p:cxnSp>
        <p:nvCxnSpPr>
          <p:cNvPr id="364" name="Straight Arrow Connector 363"/>
          <p:cNvCxnSpPr/>
          <p:nvPr/>
        </p:nvCxnSpPr>
        <p:spPr bwMode="auto">
          <a:xfrm>
            <a:off x="5241121" y="1428872"/>
            <a:ext cx="210312" cy="0"/>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cxnSp>
        <p:nvCxnSpPr>
          <p:cNvPr id="362" name="Straight Arrow Connector 361"/>
          <p:cNvCxnSpPr/>
          <p:nvPr/>
        </p:nvCxnSpPr>
        <p:spPr bwMode="auto">
          <a:xfrm>
            <a:off x="5241121" y="3655623"/>
            <a:ext cx="210312" cy="0"/>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cxnSp>
        <p:nvCxnSpPr>
          <p:cNvPr id="360" name="Straight Arrow Connector 359"/>
          <p:cNvCxnSpPr/>
          <p:nvPr/>
        </p:nvCxnSpPr>
        <p:spPr bwMode="auto">
          <a:xfrm>
            <a:off x="5222936" y="5845676"/>
            <a:ext cx="210312" cy="0"/>
          </a:xfrm>
          <a:prstGeom prst="straightConnector1">
            <a:avLst/>
          </a:prstGeom>
          <a:solidFill>
            <a:schemeClr val="accent1"/>
          </a:solidFill>
          <a:ln w="28575" cap="flat" cmpd="sng" algn="ctr">
            <a:solidFill>
              <a:srgbClr val="01020B"/>
            </a:solidFill>
            <a:prstDash val="solid"/>
            <a:round/>
            <a:headEnd type="none" w="med" len="med"/>
            <a:tailEnd type="arrow"/>
          </a:ln>
          <a:effectLst/>
        </p:spPr>
      </p:cxnSp>
      <p:grpSp>
        <p:nvGrpSpPr>
          <p:cNvPr id="148" name="Group 147"/>
          <p:cNvGrpSpPr/>
          <p:nvPr/>
        </p:nvGrpSpPr>
        <p:grpSpPr>
          <a:xfrm>
            <a:off x="5437962" y="913451"/>
            <a:ext cx="1276350" cy="1098341"/>
            <a:chOff x="7659047" y="913451"/>
            <a:chExt cx="1276350" cy="1098341"/>
          </a:xfrm>
        </p:grpSpPr>
        <p:sp>
          <p:nvSpPr>
            <p:cNvPr id="365" name="Rounded Rectangle 364"/>
            <p:cNvSpPr/>
            <p:nvPr/>
          </p:nvSpPr>
          <p:spPr bwMode="auto">
            <a:xfrm>
              <a:off x="7659047" y="913451"/>
              <a:ext cx="1276350" cy="1098341"/>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366" name="Group 365"/>
            <p:cNvGrpSpPr/>
            <p:nvPr/>
          </p:nvGrpSpPr>
          <p:grpSpPr>
            <a:xfrm>
              <a:off x="7729664" y="980437"/>
              <a:ext cx="1109068" cy="276999"/>
              <a:chOff x="763623" y="2662134"/>
              <a:chExt cx="1368356" cy="276999"/>
            </a:xfrm>
            <a:solidFill>
              <a:srgbClr val="FFFF00"/>
            </a:solidFill>
          </p:grpSpPr>
          <p:sp>
            <p:nvSpPr>
              <p:cNvPr id="367" name="TextBox 36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68" name="TextBox 36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$65 </a:t>
                </a:r>
              </a:p>
            </p:txBody>
          </p:sp>
        </p:grpSp>
        <p:grpSp>
          <p:nvGrpSpPr>
            <p:cNvPr id="369" name="Group 368"/>
            <p:cNvGrpSpPr/>
            <p:nvPr/>
          </p:nvGrpSpPr>
          <p:grpSpPr>
            <a:xfrm>
              <a:off x="7729664" y="1304682"/>
              <a:ext cx="1109068" cy="606425"/>
              <a:chOff x="5166492" y="1276107"/>
              <a:chExt cx="1109068" cy="606425"/>
            </a:xfrm>
          </p:grpSpPr>
          <p:grpSp>
            <p:nvGrpSpPr>
              <p:cNvPr id="370" name="Group 369"/>
              <p:cNvGrpSpPr/>
              <p:nvPr/>
            </p:nvGrpSpPr>
            <p:grpSpPr>
              <a:xfrm>
                <a:off x="5166492" y="1276107"/>
                <a:ext cx="1109068" cy="276999"/>
                <a:chOff x="763623" y="2662134"/>
                <a:chExt cx="1368356" cy="276999"/>
              </a:xfrm>
              <a:solidFill>
                <a:srgbClr val="FFFF00"/>
              </a:solidFill>
            </p:grpSpPr>
            <p:sp>
              <p:nvSpPr>
                <p:cNvPr id="374" name="TextBox 373"/>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75" name="TextBox 374"/>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nvGrpSpPr>
              <p:cNvPr id="371" name="Group 370"/>
              <p:cNvGrpSpPr/>
              <p:nvPr/>
            </p:nvGrpSpPr>
            <p:grpSpPr>
              <a:xfrm>
                <a:off x="5166492" y="1605533"/>
                <a:ext cx="1109068" cy="276999"/>
                <a:chOff x="763623" y="2662134"/>
                <a:chExt cx="1368356" cy="276999"/>
              </a:xfrm>
              <a:solidFill>
                <a:srgbClr val="FFFF00"/>
              </a:solidFill>
            </p:grpSpPr>
            <p:sp>
              <p:nvSpPr>
                <p:cNvPr id="372" name="TextBox 37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373" name="TextBox 37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grpSp>
      <p:grpSp>
        <p:nvGrpSpPr>
          <p:cNvPr id="152" name="Group 151"/>
          <p:cNvGrpSpPr/>
          <p:nvPr/>
        </p:nvGrpSpPr>
        <p:grpSpPr>
          <a:xfrm>
            <a:off x="5451817" y="2823544"/>
            <a:ext cx="1276350" cy="1661449"/>
            <a:chOff x="7663112" y="2823544"/>
            <a:chExt cx="1276350" cy="1661449"/>
          </a:xfrm>
        </p:grpSpPr>
        <p:sp>
          <p:nvSpPr>
            <p:cNvPr id="376" name="Rounded Rectangle 375"/>
            <p:cNvSpPr/>
            <p:nvPr/>
          </p:nvSpPr>
          <p:spPr bwMode="auto">
            <a:xfrm>
              <a:off x="7663112" y="2823544"/>
              <a:ext cx="1276350" cy="1661449"/>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377" name="Group 376"/>
            <p:cNvGrpSpPr/>
            <p:nvPr/>
          </p:nvGrpSpPr>
          <p:grpSpPr>
            <a:xfrm>
              <a:off x="7737227" y="3492220"/>
              <a:ext cx="1109068" cy="589508"/>
              <a:chOff x="5166492" y="2909187"/>
              <a:chExt cx="1109068" cy="589508"/>
            </a:xfrm>
          </p:grpSpPr>
          <p:grpSp>
            <p:nvGrpSpPr>
              <p:cNvPr id="378" name="Group 377"/>
              <p:cNvGrpSpPr/>
              <p:nvPr/>
            </p:nvGrpSpPr>
            <p:grpSpPr>
              <a:xfrm>
                <a:off x="5166492" y="2909187"/>
                <a:ext cx="1109068" cy="276999"/>
                <a:chOff x="763623" y="2662134"/>
                <a:chExt cx="1368356" cy="276999"/>
              </a:xfrm>
              <a:solidFill>
                <a:srgbClr val="B6FF23"/>
              </a:solidFill>
            </p:grpSpPr>
            <p:sp>
              <p:nvSpPr>
                <p:cNvPr id="382" name="TextBox 38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83" name="TextBox 38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 </a:t>
                  </a:r>
                </a:p>
              </p:txBody>
            </p:sp>
          </p:grpSp>
          <p:grpSp>
            <p:nvGrpSpPr>
              <p:cNvPr id="379" name="Group 378"/>
              <p:cNvGrpSpPr/>
              <p:nvPr/>
            </p:nvGrpSpPr>
            <p:grpSpPr>
              <a:xfrm>
                <a:off x="5166492" y="3221696"/>
                <a:ext cx="1109068" cy="276999"/>
                <a:chOff x="763623" y="2662134"/>
                <a:chExt cx="1368356" cy="276999"/>
              </a:xfrm>
              <a:solidFill>
                <a:srgbClr val="B6FF23"/>
              </a:solidFill>
            </p:grpSpPr>
            <p:sp>
              <p:nvSpPr>
                <p:cNvPr id="380" name="TextBox 37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81" name="TextBox 38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$25 </a:t>
                  </a:r>
                </a:p>
              </p:txBody>
            </p:sp>
          </p:grpSp>
        </p:grpSp>
        <p:grpSp>
          <p:nvGrpSpPr>
            <p:cNvPr id="386" name="Group 385"/>
            <p:cNvGrpSpPr/>
            <p:nvPr/>
          </p:nvGrpSpPr>
          <p:grpSpPr>
            <a:xfrm>
              <a:off x="7737227" y="4109843"/>
              <a:ext cx="1109068" cy="276999"/>
              <a:chOff x="763623" y="2662134"/>
              <a:chExt cx="1368356" cy="276999"/>
            </a:xfrm>
            <a:solidFill>
              <a:srgbClr val="B6FF23"/>
            </a:solidFill>
          </p:grpSpPr>
          <p:sp>
            <p:nvSpPr>
              <p:cNvPr id="390" name="TextBox 38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391" name="TextBox 39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$55 </a:t>
                </a:r>
              </a:p>
            </p:txBody>
          </p:sp>
        </p:grpSp>
        <p:grpSp>
          <p:nvGrpSpPr>
            <p:cNvPr id="147" name="Group 146"/>
            <p:cNvGrpSpPr/>
            <p:nvPr/>
          </p:nvGrpSpPr>
          <p:grpSpPr>
            <a:xfrm>
              <a:off x="7737227" y="2890137"/>
              <a:ext cx="1109068" cy="580651"/>
              <a:chOff x="7868493" y="2410829"/>
              <a:chExt cx="1109068" cy="580651"/>
            </a:xfrm>
          </p:grpSpPr>
          <p:grpSp>
            <p:nvGrpSpPr>
              <p:cNvPr id="385" name="Group 384"/>
              <p:cNvGrpSpPr/>
              <p:nvPr/>
            </p:nvGrpSpPr>
            <p:grpSpPr>
              <a:xfrm>
                <a:off x="7868493" y="2714481"/>
                <a:ext cx="1109068" cy="276999"/>
                <a:chOff x="763623" y="2662134"/>
                <a:chExt cx="1368356" cy="276999"/>
              </a:xfrm>
              <a:solidFill>
                <a:schemeClr val="accent6"/>
              </a:solidFill>
            </p:grpSpPr>
            <p:sp>
              <p:nvSpPr>
                <p:cNvPr id="392" name="TextBox 391"/>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393" name="TextBox 392"/>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$95 </a:t>
                  </a:r>
                </a:p>
              </p:txBody>
            </p:sp>
          </p:grpSp>
          <p:grpSp>
            <p:nvGrpSpPr>
              <p:cNvPr id="387" name="Group 386"/>
              <p:cNvGrpSpPr/>
              <p:nvPr/>
            </p:nvGrpSpPr>
            <p:grpSpPr>
              <a:xfrm>
                <a:off x="7868493" y="2410829"/>
                <a:ext cx="1109068" cy="276999"/>
                <a:chOff x="763623" y="2662134"/>
                <a:chExt cx="1368356" cy="276999"/>
              </a:xfrm>
              <a:solidFill>
                <a:schemeClr val="accent6"/>
              </a:solidFill>
            </p:grpSpPr>
            <p:sp>
              <p:nvSpPr>
                <p:cNvPr id="388" name="TextBox 38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389" name="TextBox 38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$60 </a:t>
                  </a:r>
                </a:p>
              </p:txBody>
            </p:sp>
          </p:grpSp>
        </p:grpSp>
      </p:grpSp>
      <p:grpSp>
        <p:nvGrpSpPr>
          <p:cNvPr id="153" name="Group 152"/>
          <p:cNvGrpSpPr/>
          <p:nvPr/>
        </p:nvGrpSpPr>
        <p:grpSpPr>
          <a:xfrm>
            <a:off x="5410252" y="5043983"/>
            <a:ext cx="1276350" cy="1661449"/>
            <a:chOff x="7701211" y="5043983"/>
            <a:chExt cx="1276350" cy="1661449"/>
          </a:xfrm>
        </p:grpSpPr>
        <p:sp>
          <p:nvSpPr>
            <p:cNvPr id="394" name="Rounded Rectangle 393"/>
            <p:cNvSpPr/>
            <p:nvPr/>
          </p:nvSpPr>
          <p:spPr bwMode="auto">
            <a:xfrm>
              <a:off x="7701211" y="5043983"/>
              <a:ext cx="1276350" cy="1661449"/>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395" name="Group 394"/>
            <p:cNvGrpSpPr/>
            <p:nvPr/>
          </p:nvGrpSpPr>
          <p:grpSpPr>
            <a:xfrm>
              <a:off x="7789724" y="5971822"/>
              <a:ext cx="1109068" cy="586607"/>
              <a:chOff x="5166492" y="5236029"/>
              <a:chExt cx="1109068" cy="586607"/>
            </a:xfrm>
          </p:grpSpPr>
          <p:grpSp>
            <p:nvGrpSpPr>
              <p:cNvPr id="396" name="Group 395"/>
              <p:cNvGrpSpPr/>
              <p:nvPr/>
            </p:nvGrpSpPr>
            <p:grpSpPr>
              <a:xfrm>
                <a:off x="5166492" y="5236029"/>
                <a:ext cx="1109068" cy="276999"/>
                <a:chOff x="763623" y="2662134"/>
                <a:chExt cx="1368356" cy="276999"/>
              </a:xfrm>
              <a:solidFill>
                <a:schemeClr val="tx2">
                  <a:lumMod val="40000"/>
                  <a:lumOff val="60000"/>
                </a:schemeClr>
              </a:solidFill>
            </p:grpSpPr>
            <p:sp>
              <p:nvSpPr>
                <p:cNvPr id="400" name="TextBox 399"/>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401" name="TextBox 400"/>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$75 </a:t>
                  </a:r>
                </a:p>
              </p:txBody>
            </p:sp>
          </p:grpSp>
          <p:grpSp>
            <p:nvGrpSpPr>
              <p:cNvPr id="397" name="Group 396"/>
              <p:cNvGrpSpPr/>
              <p:nvPr/>
            </p:nvGrpSpPr>
            <p:grpSpPr>
              <a:xfrm>
                <a:off x="5166492" y="5545637"/>
                <a:ext cx="1109068" cy="276999"/>
                <a:chOff x="763623" y="2662134"/>
                <a:chExt cx="1368356" cy="276999"/>
              </a:xfrm>
              <a:solidFill>
                <a:schemeClr val="tx2">
                  <a:lumMod val="40000"/>
                  <a:lumOff val="60000"/>
                </a:schemeClr>
              </a:solidFill>
            </p:grpSpPr>
            <p:sp>
              <p:nvSpPr>
                <p:cNvPr id="398" name="TextBox 397"/>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a:t>
                  </a:r>
                </a:p>
              </p:txBody>
            </p:sp>
            <p:sp>
              <p:nvSpPr>
                <p:cNvPr id="399" name="TextBox 398"/>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$22 </a:t>
                  </a:r>
                </a:p>
              </p:txBody>
            </p:sp>
          </p:grpSp>
        </p:grpSp>
        <p:grpSp>
          <p:nvGrpSpPr>
            <p:cNvPr id="402" name="Group 401"/>
            <p:cNvGrpSpPr/>
            <p:nvPr/>
          </p:nvGrpSpPr>
          <p:grpSpPr>
            <a:xfrm>
              <a:off x="7789724" y="5249830"/>
              <a:ext cx="1109068" cy="591614"/>
              <a:chOff x="5166492" y="5918232"/>
              <a:chExt cx="1109068" cy="591614"/>
            </a:xfrm>
          </p:grpSpPr>
          <p:grpSp>
            <p:nvGrpSpPr>
              <p:cNvPr id="403" name="Group 402"/>
              <p:cNvGrpSpPr/>
              <p:nvPr/>
            </p:nvGrpSpPr>
            <p:grpSpPr>
              <a:xfrm>
                <a:off x="5166492" y="5918232"/>
                <a:ext cx="1109068" cy="276999"/>
                <a:chOff x="763623" y="2662134"/>
                <a:chExt cx="1368356" cy="276999"/>
              </a:xfrm>
              <a:solidFill>
                <a:schemeClr val="accent4">
                  <a:lumMod val="40000"/>
                  <a:lumOff val="60000"/>
                </a:schemeClr>
              </a:solidFill>
            </p:grpSpPr>
            <p:sp>
              <p:nvSpPr>
                <p:cNvPr id="407" name="TextBox 406"/>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408" name="TextBox 407"/>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nvGrpSpPr>
              <p:cNvPr id="404" name="Group 403"/>
              <p:cNvGrpSpPr/>
              <p:nvPr/>
            </p:nvGrpSpPr>
            <p:grpSpPr>
              <a:xfrm>
                <a:off x="5166492" y="6232847"/>
                <a:ext cx="1109068" cy="276999"/>
                <a:chOff x="763623" y="2662134"/>
                <a:chExt cx="1368356" cy="276999"/>
              </a:xfrm>
              <a:solidFill>
                <a:schemeClr val="accent4">
                  <a:lumMod val="40000"/>
                  <a:lumOff val="60000"/>
                </a:schemeClr>
              </a:solidFill>
            </p:grpSpPr>
            <p:sp>
              <p:nvSpPr>
                <p:cNvPr id="405" name="TextBox 404"/>
                <p:cNvSpPr txBox="1"/>
                <p:nvPr/>
              </p:nvSpPr>
              <p:spPr>
                <a:xfrm>
                  <a:off x="763623"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406" name="TextBox 405"/>
                <p:cNvSpPr txBox="1"/>
                <p:nvPr/>
              </p:nvSpPr>
              <p:spPr>
                <a:xfrm>
                  <a:off x="1515892" y="2662134"/>
                  <a:ext cx="616087"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 </a:t>
                  </a:r>
                </a:p>
              </p:txBody>
            </p:sp>
          </p:grpSp>
        </p:grpSp>
      </p:grpSp>
      <p:grpSp>
        <p:nvGrpSpPr>
          <p:cNvPr id="442" name="Group 441"/>
          <p:cNvGrpSpPr/>
          <p:nvPr/>
        </p:nvGrpSpPr>
        <p:grpSpPr>
          <a:xfrm>
            <a:off x="6690326" y="931548"/>
            <a:ext cx="2304131" cy="5526673"/>
            <a:chOff x="3415395" y="1046801"/>
            <a:chExt cx="2304131" cy="5526673"/>
          </a:xfrm>
        </p:grpSpPr>
        <p:grpSp>
          <p:nvGrpSpPr>
            <p:cNvPr id="443" name="Group 442"/>
            <p:cNvGrpSpPr/>
            <p:nvPr/>
          </p:nvGrpSpPr>
          <p:grpSpPr>
            <a:xfrm>
              <a:off x="3415395" y="1046801"/>
              <a:ext cx="2304131" cy="5526673"/>
              <a:chOff x="3415395" y="1046801"/>
              <a:chExt cx="2304131" cy="5526673"/>
            </a:xfrm>
          </p:grpSpPr>
          <p:grpSp>
            <p:nvGrpSpPr>
              <p:cNvPr id="460" name="Group 459"/>
              <p:cNvGrpSpPr/>
              <p:nvPr/>
            </p:nvGrpSpPr>
            <p:grpSpPr>
              <a:xfrm>
                <a:off x="3415395" y="1348774"/>
                <a:ext cx="1048215" cy="4938713"/>
                <a:chOff x="4544038" y="1199883"/>
                <a:chExt cx="1048215" cy="4938713"/>
              </a:xfrm>
            </p:grpSpPr>
            <p:grpSp>
              <p:nvGrpSpPr>
                <p:cNvPr id="464" name="Group 463"/>
                <p:cNvGrpSpPr/>
                <p:nvPr/>
              </p:nvGrpSpPr>
              <p:grpSpPr>
                <a:xfrm>
                  <a:off x="4563882" y="1199883"/>
                  <a:ext cx="997835" cy="479261"/>
                  <a:chOff x="4758420" y="740994"/>
                  <a:chExt cx="997835" cy="479261"/>
                </a:xfrm>
              </p:grpSpPr>
              <p:sp>
                <p:nvSpPr>
                  <p:cNvPr id="473" name="Oval 472"/>
                  <p:cNvSpPr/>
                  <p:nvPr/>
                </p:nvSpPr>
                <p:spPr bwMode="auto">
                  <a:xfrm flipH="1">
                    <a:off x="4935125" y="740994"/>
                    <a:ext cx="630936" cy="479261"/>
                  </a:xfrm>
                  <a:prstGeom prst="ellipse">
                    <a:avLst/>
                  </a:prstGeom>
                  <a:solidFill>
                    <a:srgbClr val="FF5050"/>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01020B"/>
                        </a:solidFill>
                        <a:latin typeface="+mj-lt"/>
                      </a:rPr>
                      <a:t>SUM</a:t>
                    </a:r>
                    <a:endParaRPr kumimoji="0" lang="en-US" sz="1400" i="0" u="none" strike="noStrike" cap="none" normalizeH="0" baseline="0" dirty="0">
                      <a:ln>
                        <a:noFill/>
                      </a:ln>
                      <a:solidFill>
                        <a:srgbClr val="01020B"/>
                      </a:solidFill>
                      <a:latin typeface="+mj-lt"/>
                    </a:endParaRPr>
                  </a:p>
                </p:txBody>
              </p:sp>
              <p:cxnSp>
                <p:nvCxnSpPr>
                  <p:cNvPr id="474" name="Straight Arrow Connector 473"/>
                  <p:cNvCxnSpPr/>
                  <p:nvPr/>
                </p:nvCxnSpPr>
                <p:spPr bwMode="auto">
                  <a:xfrm>
                    <a:off x="4758420" y="980624"/>
                    <a:ext cx="182880"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cxnSp>
                <p:nvCxnSpPr>
                  <p:cNvPr id="475" name="Straight Arrow Connector 474"/>
                  <p:cNvCxnSpPr/>
                  <p:nvPr/>
                </p:nvCxnSpPr>
                <p:spPr bwMode="auto">
                  <a:xfrm>
                    <a:off x="5573375" y="980624"/>
                    <a:ext cx="182880"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grpSp>
            <p:grpSp>
              <p:nvGrpSpPr>
                <p:cNvPr id="465" name="Group 464"/>
                <p:cNvGrpSpPr/>
                <p:nvPr/>
              </p:nvGrpSpPr>
              <p:grpSpPr>
                <a:xfrm>
                  <a:off x="4576045" y="3458582"/>
                  <a:ext cx="1002339" cy="479261"/>
                  <a:chOff x="4770583" y="783584"/>
                  <a:chExt cx="1002339" cy="479261"/>
                </a:xfrm>
              </p:grpSpPr>
              <p:sp>
                <p:nvSpPr>
                  <p:cNvPr id="470" name="Oval 469"/>
                  <p:cNvSpPr/>
                  <p:nvPr/>
                </p:nvSpPr>
                <p:spPr bwMode="auto">
                  <a:xfrm flipH="1">
                    <a:off x="4948980" y="783584"/>
                    <a:ext cx="630936" cy="479261"/>
                  </a:xfrm>
                  <a:prstGeom prst="ellipse">
                    <a:avLst/>
                  </a:prstGeom>
                  <a:solidFill>
                    <a:srgbClr val="FF5050"/>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01020B"/>
                        </a:solidFill>
                        <a:effectLst/>
                        <a:latin typeface="+mj-lt"/>
                      </a:rPr>
                      <a:t>SUM</a:t>
                    </a:r>
                    <a:endParaRPr kumimoji="0" lang="en-US" sz="1400" i="0" u="none" strike="noStrike" cap="none" normalizeH="0" baseline="0" dirty="0">
                      <a:ln>
                        <a:noFill/>
                      </a:ln>
                      <a:solidFill>
                        <a:srgbClr val="01020B"/>
                      </a:solidFill>
                      <a:effectLst/>
                      <a:latin typeface="+mj-lt"/>
                    </a:endParaRPr>
                  </a:p>
                </p:txBody>
              </p:sp>
              <p:cxnSp>
                <p:nvCxnSpPr>
                  <p:cNvPr id="471" name="Straight Arrow Connector 470"/>
                  <p:cNvCxnSpPr/>
                  <p:nvPr/>
                </p:nvCxnSpPr>
                <p:spPr bwMode="auto">
                  <a:xfrm>
                    <a:off x="4770583" y="1023214"/>
                    <a:ext cx="182880"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cxnSp>
                <p:nvCxnSpPr>
                  <p:cNvPr id="472" name="Straight Arrow Connector 471"/>
                  <p:cNvCxnSpPr/>
                  <p:nvPr/>
                </p:nvCxnSpPr>
                <p:spPr bwMode="auto">
                  <a:xfrm>
                    <a:off x="5590042" y="1023214"/>
                    <a:ext cx="182880"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grpSp>
            <p:grpSp>
              <p:nvGrpSpPr>
                <p:cNvPr id="466" name="Group 465"/>
                <p:cNvGrpSpPr/>
                <p:nvPr/>
              </p:nvGrpSpPr>
              <p:grpSpPr>
                <a:xfrm>
                  <a:off x="4544038" y="5659335"/>
                  <a:ext cx="1048215" cy="479261"/>
                  <a:chOff x="4738576" y="764546"/>
                  <a:chExt cx="1048215" cy="479261"/>
                </a:xfrm>
              </p:grpSpPr>
              <p:sp>
                <p:nvSpPr>
                  <p:cNvPr id="467" name="Oval 466"/>
                  <p:cNvSpPr/>
                  <p:nvPr/>
                </p:nvSpPr>
                <p:spPr bwMode="auto">
                  <a:xfrm flipH="1">
                    <a:off x="4935417" y="764546"/>
                    <a:ext cx="630936" cy="479261"/>
                  </a:xfrm>
                  <a:prstGeom prst="ellipse">
                    <a:avLst/>
                  </a:prstGeom>
                  <a:solidFill>
                    <a:srgbClr val="FF5050"/>
                  </a:solidFill>
                  <a:ln w="19050" cap="flat" cmpd="sng" algn="ctr">
                    <a:solidFill>
                      <a:srgbClr val="01020B"/>
                    </a:solidFill>
                    <a:prstDash val="solid"/>
                    <a:round/>
                    <a:headEnd type="none" w="med" len="med"/>
                    <a:tailEnd type="none" w="med" len="med"/>
                  </a:ln>
                  <a:effectLst>
                    <a:innerShdw blurRad="114300">
                      <a:prstClr val="black"/>
                    </a:innerShdw>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01020B"/>
                        </a:solidFill>
                        <a:effectLst/>
                        <a:latin typeface="+mj-lt"/>
                      </a:rPr>
                      <a:t>SUM</a:t>
                    </a:r>
                    <a:endParaRPr kumimoji="0" lang="en-US" sz="1400" i="0" u="none" strike="noStrike" cap="none" normalizeH="0" baseline="0" dirty="0">
                      <a:ln>
                        <a:noFill/>
                      </a:ln>
                      <a:solidFill>
                        <a:srgbClr val="01020B"/>
                      </a:solidFill>
                      <a:effectLst/>
                      <a:latin typeface="+mj-lt"/>
                    </a:endParaRPr>
                  </a:p>
                </p:txBody>
              </p:sp>
              <p:cxnSp>
                <p:nvCxnSpPr>
                  <p:cNvPr id="468" name="Straight Arrow Connector 467"/>
                  <p:cNvCxnSpPr/>
                  <p:nvPr/>
                </p:nvCxnSpPr>
                <p:spPr bwMode="auto">
                  <a:xfrm>
                    <a:off x="4738576" y="1004176"/>
                    <a:ext cx="210312"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cxnSp>
                <p:nvCxnSpPr>
                  <p:cNvPr id="469" name="Straight Arrow Connector 468"/>
                  <p:cNvCxnSpPr/>
                  <p:nvPr/>
                </p:nvCxnSpPr>
                <p:spPr bwMode="auto">
                  <a:xfrm>
                    <a:off x="5576479" y="1004176"/>
                    <a:ext cx="210312" cy="0"/>
                  </a:xfrm>
                  <a:prstGeom prst="straightConnector1">
                    <a:avLst/>
                  </a:prstGeom>
                  <a:solidFill>
                    <a:srgbClr val="92D050"/>
                  </a:solidFill>
                  <a:ln w="28575" cap="flat" cmpd="sng" algn="ctr">
                    <a:solidFill>
                      <a:srgbClr val="01020B"/>
                    </a:solidFill>
                    <a:prstDash val="solid"/>
                    <a:round/>
                    <a:headEnd type="none" w="med" len="med"/>
                    <a:tailEnd type="arrow"/>
                  </a:ln>
                  <a:effectLst/>
                </p:spPr>
              </p:cxnSp>
            </p:grpSp>
          </p:grpSp>
          <p:sp>
            <p:nvSpPr>
              <p:cNvPr id="461" name="Rounded Rectangle 460"/>
              <p:cNvSpPr/>
              <p:nvPr/>
            </p:nvSpPr>
            <p:spPr bwMode="auto">
              <a:xfrm>
                <a:off x="4423040" y="1046801"/>
                <a:ext cx="1276350" cy="1098341"/>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62" name="Rounded Rectangle 461"/>
              <p:cNvSpPr/>
              <p:nvPr/>
            </p:nvSpPr>
            <p:spPr bwMode="auto">
              <a:xfrm>
                <a:off x="4443176" y="3256601"/>
                <a:ext cx="1276350" cy="1098341"/>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63" name="Rounded Rectangle 462"/>
              <p:cNvSpPr/>
              <p:nvPr/>
            </p:nvSpPr>
            <p:spPr bwMode="auto">
              <a:xfrm>
                <a:off x="4443176" y="5475133"/>
                <a:ext cx="1276350" cy="1098341"/>
              </a:xfrm>
              <a:prstGeom prst="roundRect">
                <a:avLst/>
              </a:prstGeom>
              <a:solidFill>
                <a:schemeClr val="accent1"/>
              </a:solidFill>
              <a:ln w="19050" cap="flat" cmpd="sng" algn="ctr">
                <a:solidFill>
                  <a:srgbClr val="01020B"/>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444" name="Group 443"/>
            <p:cNvGrpSpPr/>
            <p:nvPr/>
          </p:nvGrpSpPr>
          <p:grpSpPr>
            <a:xfrm>
              <a:off x="4496291" y="3515050"/>
              <a:ext cx="1192709" cy="578926"/>
              <a:chOff x="292267" y="2315443"/>
              <a:chExt cx="1192709" cy="578926"/>
            </a:xfrm>
          </p:grpSpPr>
          <p:grpSp>
            <p:nvGrpSpPr>
              <p:cNvPr id="454" name="Group 453"/>
              <p:cNvGrpSpPr/>
              <p:nvPr/>
            </p:nvGrpSpPr>
            <p:grpSpPr>
              <a:xfrm>
                <a:off x="292267" y="2315443"/>
                <a:ext cx="1192709" cy="276999"/>
                <a:chOff x="-91077" y="2662134"/>
                <a:chExt cx="1471551" cy="276999"/>
              </a:xfrm>
              <a:solidFill>
                <a:schemeClr val="accent6"/>
              </a:solidFill>
            </p:grpSpPr>
            <p:sp>
              <p:nvSpPr>
                <p:cNvPr id="458" name="TextBox 457"/>
                <p:cNvSpPr txBox="1"/>
                <p:nvPr/>
              </p:nvSpPr>
              <p:spPr>
                <a:xfrm>
                  <a:off x="-91077"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10025 </a:t>
                  </a:r>
                </a:p>
              </p:txBody>
            </p:sp>
            <p:sp>
              <p:nvSpPr>
                <p:cNvPr id="459" name="TextBox 458"/>
                <p:cNvSpPr txBox="1"/>
                <p:nvPr/>
              </p:nvSpPr>
              <p:spPr>
                <a:xfrm>
                  <a:off x="661192" y="2662134"/>
                  <a:ext cx="719282"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$155 </a:t>
                  </a:r>
                </a:p>
              </p:txBody>
            </p:sp>
          </p:grpSp>
          <p:grpSp>
            <p:nvGrpSpPr>
              <p:cNvPr id="455" name="Group 454"/>
              <p:cNvGrpSpPr/>
              <p:nvPr/>
            </p:nvGrpSpPr>
            <p:grpSpPr>
              <a:xfrm>
                <a:off x="292267" y="2617370"/>
                <a:ext cx="1192709" cy="276999"/>
                <a:chOff x="-91077" y="2662134"/>
                <a:chExt cx="1471551" cy="276999"/>
              </a:xfrm>
              <a:solidFill>
                <a:srgbClr val="B6FF23"/>
              </a:solidFill>
            </p:grpSpPr>
            <p:sp>
              <p:nvSpPr>
                <p:cNvPr id="456" name="TextBox 455"/>
                <p:cNvSpPr txBox="1"/>
                <p:nvPr/>
              </p:nvSpPr>
              <p:spPr>
                <a:xfrm>
                  <a:off x="-91077"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44313 </a:t>
                  </a:r>
                </a:p>
              </p:txBody>
            </p:sp>
            <p:sp>
              <p:nvSpPr>
                <p:cNvPr id="457" name="TextBox 456"/>
                <p:cNvSpPr txBox="1"/>
                <p:nvPr/>
              </p:nvSpPr>
              <p:spPr>
                <a:xfrm>
                  <a:off x="661192" y="2662134"/>
                  <a:ext cx="719282"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$90 </a:t>
                  </a:r>
                </a:p>
              </p:txBody>
            </p:sp>
          </p:grpSp>
        </p:grpSp>
        <p:grpSp>
          <p:nvGrpSpPr>
            <p:cNvPr id="445" name="Group 444"/>
            <p:cNvGrpSpPr/>
            <p:nvPr/>
          </p:nvGrpSpPr>
          <p:grpSpPr>
            <a:xfrm>
              <a:off x="4461549" y="1449904"/>
              <a:ext cx="1196211" cy="276999"/>
              <a:chOff x="143106" y="2662134"/>
              <a:chExt cx="1196180" cy="276999"/>
            </a:xfrm>
            <a:solidFill>
              <a:srgbClr val="FFFF00"/>
            </a:solidFill>
          </p:grpSpPr>
          <p:sp>
            <p:nvSpPr>
              <p:cNvPr id="452" name="TextBox 451"/>
              <p:cNvSpPr txBox="1"/>
              <p:nvPr/>
            </p:nvSpPr>
            <p:spPr>
              <a:xfrm>
                <a:off x="143106" y="2662134"/>
                <a:ext cx="666180"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53705 </a:t>
                </a:r>
              </a:p>
            </p:txBody>
          </p:sp>
          <p:sp>
            <p:nvSpPr>
              <p:cNvPr id="453" name="TextBox 452"/>
              <p:cNvSpPr txBox="1"/>
              <p:nvPr/>
            </p:nvSpPr>
            <p:spPr>
              <a:xfrm>
                <a:off x="809288" y="2662134"/>
                <a:ext cx="529998"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$110 </a:t>
                </a:r>
              </a:p>
            </p:txBody>
          </p:sp>
        </p:grpSp>
        <p:grpSp>
          <p:nvGrpSpPr>
            <p:cNvPr id="446" name="Group 445"/>
            <p:cNvGrpSpPr/>
            <p:nvPr/>
          </p:nvGrpSpPr>
          <p:grpSpPr>
            <a:xfrm>
              <a:off x="4480968" y="6010488"/>
              <a:ext cx="1192206" cy="276999"/>
              <a:chOff x="-108171" y="2662134"/>
              <a:chExt cx="1470931" cy="276999"/>
            </a:xfrm>
            <a:solidFill>
              <a:schemeClr val="tx2">
                <a:lumMod val="40000"/>
                <a:lumOff val="60000"/>
              </a:schemeClr>
            </a:solidFill>
          </p:grpSpPr>
          <p:sp>
            <p:nvSpPr>
              <p:cNvPr id="450" name="TextBox 449"/>
              <p:cNvSpPr txBox="1"/>
              <p:nvPr/>
            </p:nvSpPr>
            <p:spPr>
              <a:xfrm>
                <a:off x="-108171"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54235 </a:t>
                </a:r>
              </a:p>
            </p:txBody>
          </p:sp>
          <p:sp>
            <p:nvSpPr>
              <p:cNvPr id="451" name="TextBox 450"/>
              <p:cNvSpPr txBox="1"/>
              <p:nvPr/>
            </p:nvSpPr>
            <p:spPr>
              <a:xfrm>
                <a:off x="644099" y="2662134"/>
                <a:ext cx="718661"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$97 </a:t>
                </a:r>
              </a:p>
            </p:txBody>
          </p:sp>
        </p:grpSp>
        <p:grpSp>
          <p:nvGrpSpPr>
            <p:cNvPr id="447" name="Group 446"/>
            <p:cNvGrpSpPr/>
            <p:nvPr/>
          </p:nvGrpSpPr>
          <p:grpSpPr>
            <a:xfrm>
              <a:off x="4476965" y="5685457"/>
              <a:ext cx="1196208" cy="276999"/>
              <a:chOff x="-108171" y="2662134"/>
              <a:chExt cx="1475868" cy="276999"/>
            </a:xfrm>
            <a:solidFill>
              <a:schemeClr val="accent4">
                <a:lumMod val="40000"/>
                <a:lumOff val="60000"/>
              </a:schemeClr>
            </a:solidFill>
          </p:grpSpPr>
          <p:sp>
            <p:nvSpPr>
              <p:cNvPr id="448" name="TextBox 447"/>
              <p:cNvSpPr txBox="1"/>
              <p:nvPr/>
            </p:nvSpPr>
            <p:spPr>
              <a:xfrm>
                <a:off x="-108171" y="2662134"/>
                <a:ext cx="75226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02115 </a:t>
                </a:r>
              </a:p>
            </p:txBody>
          </p:sp>
          <p:sp>
            <p:nvSpPr>
              <p:cNvPr id="449" name="TextBox 448"/>
              <p:cNvSpPr txBox="1"/>
              <p:nvPr/>
            </p:nvSpPr>
            <p:spPr>
              <a:xfrm>
                <a:off x="644098" y="2662134"/>
                <a:ext cx="723599" cy="276999"/>
              </a:xfrm>
              <a:prstGeom prst="rect">
                <a:avLst/>
              </a:prstGeom>
              <a:grpFill/>
              <a:ln>
                <a:solidFill>
                  <a:schemeClr val="tx1"/>
                </a:solidFill>
              </a:ln>
            </p:spPr>
            <p:txBody>
              <a:bodyPr wrap="square" rtlCol="0">
                <a:spAutoFit/>
              </a:bodyPr>
              <a:lstStyle/>
              <a:p>
                <a:pPr algn="ctr"/>
                <a:r>
                  <a:rPr lang="en-US" sz="1200" dirty="0" smtClean="0">
                    <a:solidFill>
                      <a:srgbClr val="01020B"/>
                    </a:solidFill>
                    <a:latin typeface="+mj-lt"/>
                  </a:rPr>
                  <a:t>$30 </a:t>
                </a:r>
              </a:p>
            </p:txBody>
          </p:sp>
        </p:grpSp>
      </p:grpSp>
      <p:sp>
        <p:nvSpPr>
          <p:cNvPr id="25" name="Rectangle 24"/>
          <p:cNvSpPr/>
          <p:nvPr/>
        </p:nvSpPr>
        <p:spPr>
          <a:xfrm rot="20818857">
            <a:off x="6472742" y="2325381"/>
            <a:ext cx="2513830" cy="861774"/>
          </a:xfrm>
          <a:prstGeom prst="rect">
            <a:avLst/>
          </a:prstGeom>
        </p:spPr>
        <p:txBody>
          <a:bodyPr wrap="none">
            <a:spAutoFit/>
          </a:bodyPr>
          <a:lstStyle/>
          <a:p>
            <a:pPr lvl="1" algn="ctr"/>
            <a:r>
              <a:rPr lang="en-US" sz="5000" b="0" dirty="0" smtClean="0">
                <a:solidFill>
                  <a:srgbClr val="CC0000"/>
                </a:solidFill>
                <a:effectLst>
                  <a:outerShdw blurRad="38100" dist="38100" dir="2700000" algn="tl">
                    <a:srgbClr val="000000">
                      <a:alpha val="43137"/>
                    </a:srgbClr>
                  </a:outerShdw>
                </a:effectLst>
                <a:latin typeface="Cooper Black" pitchFamily="18" charset="0"/>
              </a:rPr>
              <a:t>Done!</a:t>
            </a:r>
            <a:endParaRPr lang="en-US" sz="5000" b="0" dirty="0">
              <a:solidFill>
                <a:srgbClr val="CC0000"/>
              </a:solidFill>
              <a:effectLst>
                <a:outerShdw blurRad="38100" dist="38100" dir="2700000" algn="tl">
                  <a:srgbClr val="000000">
                    <a:alpha val="43137"/>
                  </a:srgbClr>
                </a:outerShdw>
              </a:effectLst>
              <a:latin typeface="Cooper Black" pitchFamily="18" charset="0"/>
            </a:endParaRPr>
          </a:p>
        </p:txBody>
      </p:sp>
      <p:sp>
        <p:nvSpPr>
          <p:cNvPr id="202" name="TextBox 15"/>
          <p:cNvSpPr txBox="1"/>
          <p:nvPr/>
        </p:nvSpPr>
        <p:spPr>
          <a:xfrm rot="16200000">
            <a:off x="1815920" y="3536630"/>
            <a:ext cx="1828800" cy="307777"/>
          </a:xfrm>
          <a:prstGeom prst="rect">
            <a:avLst/>
          </a:prstGeom>
          <a:solidFill>
            <a:srgbClr val="A50021"/>
          </a:solidFill>
          <a:ln>
            <a:solidFill>
              <a:schemeClr val="tx1"/>
            </a:solidFill>
          </a:ln>
          <a:scene3d>
            <a:camera prst="orthographicFront"/>
            <a:lightRig rig="threePt" dir="t"/>
          </a:scene3d>
          <a:sp3d>
            <a:bevelT/>
          </a:sp3d>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smtClean="0">
                <a:solidFill>
                  <a:srgbClr val="FFFF00"/>
                </a:solidFill>
              </a:rPr>
              <a:t>Shuffle</a:t>
            </a:r>
            <a:endParaRPr lang="en-US" sz="1400" dirty="0">
              <a:solidFill>
                <a:srgbClr val="FFFF00"/>
              </a:solidFill>
            </a:endParaRPr>
          </a:p>
        </p:txBody>
      </p:sp>
      <p:sp>
        <p:nvSpPr>
          <p:cNvPr id="208" name="Rectangle 207"/>
          <p:cNvSpPr/>
          <p:nvPr/>
        </p:nvSpPr>
        <p:spPr bwMode="auto">
          <a:xfrm>
            <a:off x="871981" y="1210057"/>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09" name="Rectangle 208"/>
          <p:cNvSpPr/>
          <p:nvPr/>
        </p:nvSpPr>
        <p:spPr bwMode="auto">
          <a:xfrm>
            <a:off x="871981" y="1970846"/>
            <a:ext cx="1209874" cy="960120"/>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0" name="Rectangle 209"/>
          <p:cNvSpPr/>
          <p:nvPr/>
        </p:nvSpPr>
        <p:spPr bwMode="auto">
          <a:xfrm>
            <a:off x="871981" y="2985137"/>
            <a:ext cx="1209874" cy="423533"/>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3" name="Group 2"/>
          <p:cNvGrpSpPr/>
          <p:nvPr/>
        </p:nvGrpSpPr>
        <p:grpSpPr>
          <a:xfrm>
            <a:off x="881506" y="4256592"/>
            <a:ext cx="1209874" cy="2197075"/>
            <a:chOff x="881506" y="4256592"/>
            <a:chExt cx="1209874" cy="2197075"/>
          </a:xfrm>
        </p:grpSpPr>
        <p:sp>
          <p:nvSpPr>
            <p:cNvPr id="211" name="Rectangle 210"/>
            <p:cNvSpPr/>
            <p:nvPr/>
          </p:nvSpPr>
          <p:spPr bwMode="auto">
            <a:xfrm>
              <a:off x="881506" y="4256592"/>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2" name="Rectangle 211"/>
            <p:cNvSpPr/>
            <p:nvPr/>
          </p:nvSpPr>
          <p:spPr bwMode="auto">
            <a:xfrm>
              <a:off x="881506" y="5030984"/>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3" name="Rectangle 212"/>
            <p:cNvSpPr/>
            <p:nvPr/>
          </p:nvSpPr>
          <p:spPr bwMode="auto">
            <a:xfrm>
              <a:off x="881506" y="5760916"/>
              <a:ext cx="1209874" cy="692751"/>
            </a:xfrm>
            <a:prstGeom prst="rect">
              <a:avLst/>
            </a:prstGeom>
            <a:noFill/>
            <a:ln w="28575" cap="flat" cmpd="sng" algn="ctr">
              <a:solidFill>
                <a:srgbClr val="01020B"/>
              </a:solidFill>
              <a:prstDash val="sys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spTree>
    <p:extLst>
      <p:ext uri="{BB962C8B-B14F-4D97-AF65-F5344CB8AC3E}">
        <p14:creationId xmlns:p14="http://schemas.microsoft.com/office/powerpoint/2010/main" val="29263789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03"/>
                                        </p:tgtEl>
                                        <p:attrNameLst>
                                          <p:attrName>style.visibility</p:attrName>
                                        </p:attrNameLst>
                                      </p:cBhvr>
                                      <p:to>
                                        <p:strVal val="visible"/>
                                      </p:to>
                                    </p:set>
                                  </p:childTnLst>
                                </p:cTn>
                              </p:par>
                              <p:par>
                                <p:cTn id="12" presetID="1" presetClass="exit" presetSubtype="0" fill="hold" nodeType="withEffect">
                                  <p:stCondLst>
                                    <p:cond delay="0"/>
                                  </p:stCondLst>
                                  <p:childTnLst>
                                    <p:set>
                                      <p:cBhvr>
                                        <p:cTn id="13" dur="1" fill="hold">
                                          <p:stCondLst>
                                            <p:cond delay="0"/>
                                          </p:stCondLst>
                                        </p:cTn>
                                        <p:tgtEl>
                                          <p:spTgt spid="204"/>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fade">
                                      <p:cBhvr>
                                        <p:cTn id="16" dur="500"/>
                                        <p:tgtEl>
                                          <p:spTgt spid="202"/>
                                        </p:tgtEl>
                                      </p:cBhvr>
                                    </p:animEffec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0" presetClass="entr" presetSubtype="0" fill="hold" grpId="1" nodeType="withEffect">
                                  <p:stCondLst>
                                    <p:cond delay="0"/>
                                  </p:stCondLst>
                                  <p:childTnLst>
                                    <p:set>
                                      <p:cBhvr>
                                        <p:cTn id="20" dur="1" fill="hold">
                                          <p:stCondLst>
                                            <p:cond delay="0"/>
                                          </p:stCondLst>
                                        </p:cTn>
                                        <p:tgtEl>
                                          <p:spTgt spid="345"/>
                                        </p:tgtEl>
                                        <p:attrNameLst>
                                          <p:attrName>style.visibility</p:attrName>
                                        </p:attrNameLst>
                                      </p:cBhvr>
                                      <p:to>
                                        <p:strVal val="visible"/>
                                      </p:to>
                                    </p:set>
                                    <p:animEffect transition="in" filter="fade">
                                      <p:cBhvr>
                                        <p:cTn id="21" dur="500"/>
                                        <p:tgtEl>
                                          <p:spTgt spid="345"/>
                                        </p:tgtEl>
                                      </p:cBhvr>
                                    </p:animEffect>
                                  </p:childTnLst>
                                </p:cTn>
                              </p:par>
                              <p:par>
                                <p:cTn id="22" presetID="10" presetClass="entr" presetSubtype="0" fill="hold" grpId="1" nodeType="withEffect">
                                  <p:stCondLst>
                                    <p:cond delay="0"/>
                                  </p:stCondLst>
                                  <p:childTnLst>
                                    <p:set>
                                      <p:cBhvr>
                                        <p:cTn id="23" dur="1" fill="hold">
                                          <p:stCondLst>
                                            <p:cond delay="0"/>
                                          </p:stCondLst>
                                        </p:cTn>
                                        <p:tgtEl>
                                          <p:spTgt spid="344"/>
                                        </p:tgtEl>
                                        <p:attrNameLst>
                                          <p:attrName>style.visibility</p:attrName>
                                        </p:attrNameLst>
                                      </p:cBhvr>
                                      <p:to>
                                        <p:strVal val="visible"/>
                                      </p:to>
                                    </p:set>
                                    <p:animEffect transition="in" filter="fade">
                                      <p:cBhvr>
                                        <p:cTn id="24" dur="500"/>
                                        <p:tgtEl>
                                          <p:spTgt spid="344"/>
                                        </p:tgtEl>
                                      </p:cBhvr>
                                    </p:animEffect>
                                  </p:childTnLst>
                                </p:cTn>
                              </p:par>
                              <p:par>
                                <p:cTn id="25" presetID="10" presetClass="entr" presetSubtype="0" fill="hold" grpId="1" nodeType="withEffect">
                                  <p:stCondLst>
                                    <p:cond delay="0"/>
                                  </p:stCondLst>
                                  <p:childTnLst>
                                    <p:set>
                                      <p:cBhvr>
                                        <p:cTn id="26" dur="1" fill="hold">
                                          <p:stCondLst>
                                            <p:cond delay="0"/>
                                          </p:stCondLst>
                                        </p:cTn>
                                        <p:tgtEl>
                                          <p:spTgt spid="343"/>
                                        </p:tgtEl>
                                        <p:attrNameLst>
                                          <p:attrName>style.visibility</p:attrName>
                                        </p:attrNameLst>
                                      </p:cBhvr>
                                      <p:to>
                                        <p:strVal val="visible"/>
                                      </p:to>
                                    </p:set>
                                    <p:animEffect transition="in" filter="fade">
                                      <p:cBhvr>
                                        <p:cTn id="27" dur="500"/>
                                        <p:tgtEl>
                                          <p:spTgt spid="343"/>
                                        </p:tgtEl>
                                      </p:cBhvr>
                                    </p:animEffect>
                                  </p:childTnLst>
                                </p:cTn>
                              </p:par>
                            </p:childTnLst>
                          </p:cTn>
                        </p:par>
                        <p:par>
                          <p:cTn id="28" fill="hold">
                            <p:stCondLst>
                              <p:cond delay="500"/>
                            </p:stCondLst>
                            <p:childTnLst>
                              <p:par>
                                <p:cTn id="29" presetID="1" presetClass="entr" presetSubtype="0" fill="hold" nodeType="afterEffect">
                                  <p:stCondLst>
                                    <p:cond delay="25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par>
                          <p:cTn id="33" fill="hold">
                            <p:stCondLst>
                              <p:cond delay="750"/>
                            </p:stCondLst>
                            <p:childTnLst>
                              <p:par>
                                <p:cTn id="34" presetID="1" presetClass="entr" presetSubtype="0" fill="hold" nodeType="afterEffect">
                                  <p:stCondLst>
                                    <p:cond delay="250"/>
                                  </p:stCondLst>
                                  <p:childTnLst>
                                    <p:set>
                                      <p:cBhvr>
                                        <p:cTn id="35" dur="1" fill="hold">
                                          <p:stCondLst>
                                            <p:cond delay="0"/>
                                          </p:stCondLst>
                                        </p:cTn>
                                        <p:tgtEl>
                                          <p:spTgt spid="86"/>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25"/>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25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par>
                          <p:cTn id="43" fill="hold">
                            <p:stCondLst>
                              <p:cond delay="1250"/>
                            </p:stCondLst>
                            <p:childTnLst>
                              <p:par>
                                <p:cTn id="44" presetID="1" presetClass="entr" presetSubtype="0" fill="hold" nodeType="afterEffect">
                                  <p:stCondLst>
                                    <p:cond delay="250"/>
                                  </p:stCondLst>
                                  <p:childTnLst>
                                    <p:set>
                                      <p:cBhvr>
                                        <p:cTn id="45" dur="1" fill="hold">
                                          <p:stCondLst>
                                            <p:cond delay="0"/>
                                          </p:stCondLst>
                                        </p:cTn>
                                        <p:tgtEl>
                                          <p:spTgt spid="9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9"/>
                                        </p:tgtEl>
                                        <p:attrNameLst>
                                          <p:attrName>style.visibility</p:attrName>
                                        </p:attrNameLst>
                                      </p:cBhvr>
                                      <p:to>
                                        <p:strVal val="visible"/>
                                      </p:to>
                                    </p:set>
                                  </p:childTnLst>
                                </p:cTn>
                              </p:par>
                            </p:childTnLst>
                          </p:cTn>
                        </p:par>
                        <p:par>
                          <p:cTn id="48" fill="hold">
                            <p:stCondLst>
                              <p:cond delay="1500"/>
                            </p:stCondLst>
                            <p:childTnLst>
                              <p:par>
                                <p:cTn id="49" presetID="1" presetClass="entr" presetSubtype="0" fill="hold" nodeType="afterEffect">
                                  <p:stCondLst>
                                    <p:cond delay="25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par>
                          <p:cTn id="53" fill="hold">
                            <p:stCondLst>
                              <p:cond delay="1750"/>
                            </p:stCondLst>
                            <p:childTnLst>
                              <p:par>
                                <p:cTn id="54" presetID="10" presetClass="exit" presetSubtype="0" fill="hold" nodeType="afterEffect">
                                  <p:stCondLst>
                                    <p:cond delay="25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30"/>
                                        </p:tgtEl>
                                      </p:cBhvr>
                                    </p:animEffect>
                                    <p:set>
                                      <p:cBhvr>
                                        <p:cTn id="59" dur="1" fill="hold">
                                          <p:stCondLst>
                                            <p:cond delay="499"/>
                                          </p:stCondLst>
                                        </p:cTn>
                                        <p:tgtEl>
                                          <p:spTgt spid="30"/>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339"/>
                                        </p:tgtEl>
                                      </p:cBhvr>
                                    </p:animEffect>
                                    <p:set>
                                      <p:cBhvr>
                                        <p:cTn id="68" dur="1" fill="hold">
                                          <p:stCondLst>
                                            <p:cond delay="499"/>
                                          </p:stCondLst>
                                        </p:cTn>
                                        <p:tgtEl>
                                          <p:spTgt spid="339"/>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500"/>
                                        <p:tgtEl>
                                          <p:spTgt spid="16"/>
                                        </p:tgtEl>
                                      </p:cBhvr>
                                    </p:animEffect>
                                    <p:set>
                                      <p:cBhvr>
                                        <p:cTn id="74" dur="1" fill="hold">
                                          <p:stCondLst>
                                            <p:cond delay="499"/>
                                          </p:stCondLst>
                                        </p:cTn>
                                        <p:tgtEl>
                                          <p:spTgt spid="16"/>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2"/>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0"/>
                                        </p:tgtEl>
                                        <p:attrNameLst>
                                          <p:attrName>style.visibility</p:attrName>
                                        </p:attrNameLst>
                                      </p:cBhvr>
                                      <p:to>
                                        <p:strVal val="visible"/>
                                      </p:to>
                                    </p:set>
                                  </p:childTnLst>
                                </p:cTn>
                              </p:par>
                            </p:childTnLst>
                          </p:cTn>
                        </p:par>
                        <p:par>
                          <p:cTn id="81" fill="hold">
                            <p:stCondLst>
                              <p:cond delay="0"/>
                            </p:stCondLst>
                            <p:childTnLst>
                              <p:par>
                                <p:cTn id="82" presetID="1" presetClass="entr" presetSubtype="0" fill="hold" nodeType="afterEffect">
                                  <p:stCondLst>
                                    <p:cond delay="250"/>
                                  </p:stCondLst>
                                  <p:childTnLst>
                                    <p:set>
                                      <p:cBhvr>
                                        <p:cTn id="83" dur="1" fill="hold">
                                          <p:stCondLst>
                                            <p:cond delay="0"/>
                                          </p:stCondLst>
                                        </p:cTn>
                                        <p:tgtEl>
                                          <p:spTgt spid="148"/>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64"/>
                                        </p:tgtEl>
                                        <p:attrNameLst>
                                          <p:attrName>style.visibility</p:attrName>
                                        </p:attrNameLst>
                                      </p:cBhvr>
                                      <p:to>
                                        <p:strVal val="visible"/>
                                      </p:to>
                                    </p:set>
                                  </p:childTnLst>
                                </p:cTn>
                              </p:par>
                            </p:childTnLst>
                          </p:cTn>
                        </p:par>
                        <p:par>
                          <p:cTn id="86" fill="hold">
                            <p:stCondLst>
                              <p:cond delay="250"/>
                            </p:stCondLst>
                            <p:childTnLst>
                              <p:par>
                                <p:cTn id="87" presetID="1" presetClass="entr" presetSubtype="0" fill="hold" nodeType="afterEffect">
                                  <p:stCondLst>
                                    <p:cond delay="250"/>
                                  </p:stCondLst>
                                  <p:childTnLst>
                                    <p:set>
                                      <p:cBhvr>
                                        <p:cTn id="88" dur="1" fill="hold">
                                          <p:stCondLst>
                                            <p:cond delay="0"/>
                                          </p:stCondLst>
                                        </p:cTn>
                                        <p:tgtEl>
                                          <p:spTgt spid="1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60"/>
                                        </p:tgtEl>
                                        <p:attrNameLst>
                                          <p:attrName>style.visibility</p:attrName>
                                        </p:attrNameLst>
                                      </p:cBhvr>
                                      <p:to>
                                        <p:strVal val="visible"/>
                                      </p:to>
                                    </p:set>
                                  </p:childTnLst>
                                </p:cTn>
                              </p:par>
                            </p:childTnLst>
                          </p:cTn>
                        </p:par>
                        <p:par>
                          <p:cTn id="91" fill="hold">
                            <p:stCondLst>
                              <p:cond delay="500"/>
                            </p:stCondLst>
                            <p:childTnLst>
                              <p:par>
                                <p:cTn id="92" presetID="1" presetClass="entr" presetSubtype="0" fill="hold" nodeType="afterEffect">
                                  <p:stCondLst>
                                    <p:cond delay="250"/>
                                  </p:stCondLst>
                                  <p:childTnLst>
                                    <p:set>
                                      <p:cBhvr>
                                        <p:cTn id="93" dur="1" fill="hold">
                                          <p:stCondLst>
                                            <p:cond delay="0"/>
                                          </p:stCondLst>
                                        </p:cTn>
                                        <p:tgtEl>
                                          <p:spTgt spid="15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0"/>
                                          </p:stCondLst>
                                        </p:cTn>
                                        <p:tgtEl>
                                          <p:spTgt spid="36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303"/>
                                        </p:tgtEl>
                                      </p:cBhvr>
                                    </p:animEffect>
                                    <p:set>
                                      <p:cBhvr>
                                        <p:cTn id="100" dur="1" fill="hold">
                                          <p:stCondLst>
                                            <p:cond delay="499"/>
                                          </p:stCondLst>
                                        </p:cTn>
                                        <p:tgtEl>
                                          <p:spTgt spid="30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77"/>
                                        </p:tgtEl>
                                      </p:cBhvr>
                                    </p:animEffect>
                                    <p:set>
                                      <p:cBhvr>
                                        <p:cTn id="103" dur="1" fill="hold">
                                          <p:stCondLst>
                                            <p:cond delay="499"/>
                                          </p:stCondLst>
                                        </p:cTn>
                                        <p:tgtEl>
                                          <p:spTgt spid="77"/>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86"/>
                                        </p:tgtEl>
                                      </p:cBhvr>
                                    </p:animEffect>
                                    <p:set>
                                      <p:cBhvr>
                                        <p:cTn id="106" dur="1" fill="hold">
                                          <p:stCondLst>
                                            <p:cond delay="499"/>
                                          </p:stCondLst>
                                        </p:cTn>
                                        <p:tgtEl>
                                          <p:spTgt spid="86"/>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70"/>
                                        </p:tgtEl>
                                      </p:cBhvr>
                                    </p:animEffect>
                                    <p:set>
                                      <p:cBhvr>
                                        <p:cTn id="109" dur="1" fill="hold">
                                          <p:stCondLst>
                                            <p:cond delay="499"/>
                                          </p:stCondLst>
                                        </p:cTn>
                                        <p:tgtEl>
                                          <p:spTgt spid="70"/>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95"/>
                                        </p:tgtEl>
                                      </p:cBhvr>
                                    </p:animEffect>
                                    <p:set>
                                      <p:cBhvr>
                                        <p:cTn id="112" dur="1" fill="hold">
                                          <p:stCondLst>
                                            <p:cond delay="499"/>
                                          </p:stCondLst>
                                        </p:cTn>
                                        <p:tgtEl>
                                          <p:spTgt spid="95"/>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71"/>
                                        </p:tgtEl>
                                      </p:cBhvr>
                                    </p:animEffect>
                                    <p:set>
                                      <p:cBhvr>
                                        <p:cTn id="115" dur="1" fill="hold">
                                          <p:stCondLst>
                                            <p:cond delay="499"/>
                                          </p:stCondLst>
                                        </p:cTn>
                                        <p:tgtEl>
                                          <p:spTgt spid="71"/>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130"/>
                                        </p:tgtEl>
                                      </p:cBhvr>
                                    </p:animEffect>
                                    <p:set>
                                      <p:cBhvr>
                                        <p:cTn id="118" dur="1" fill="hold">
                                          <p:stCondLst>
                                            <p:cond delay="499"/>
                                          </p:stCondLst>
                                        </p:cTn>
                                        <p:tgtEl>
                                          <p:spTgt spid="130"/>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364"/>
                                        </p:tgtEl>
                                      </p:cBhvr>
                                    </p:animEffect>
                                    <p:set>
                                      <p:cBhvr>
                                        <p:cTn id="121" dur="1" fill="hold">
                                          <p:stCondLst>
                                            <p:cond delay="499"/>
                                          </p:stCondLst>
                                        </p:cTn>
                                        <p:tgtEl>
                                          <p:spTgt spid="364"/>
                                        </p:tgtEl>
                                        <p:attrNameLst>
                                          <p:attrName>style.visibility</p:attrName>
                                        </p:attrNameLst>
                                      </p:cBhvr>
                                      <p:to>
                                        <p:strVal val="hidden"/>
                                      </p:to>
                                    </p:set>
                                  </p:childTnLst>
                                </p:cTn>
                              </p:par>
                              <p:par>
                                <p:cTn id="122" presetID="10" presetClass="exit" presetSubtype="0" fill="hold" nodeType="withEffect">
                                  <p:stCondLst>
                                    <p:cond delay="0"/>
                                  </p:stCondLst>
                                  <p:childTnLst>
                                    <p:animEffect transition="out" filter="fade">
                                      <p:cBhvr>
                                        <p:cTn id="123" dur="500"/>
                                        <p:tgtEl>
                                          <p:spTgt spid="360"/>
                                        </p:tgtEl>
                                      </p:cBhvr>
                                    </p:animEffect>
                                    <p:set>
                                      <p:cBhvr>
                                        <p:cTn id="124" dur="1" fill="hold">
                                          <p:stCondLst>
                                            <p:cond delay="499"/>
                                          </p:stCondLst>
                                        </p:cTn>
                                        <p:tgtEl>
                                          <p:spTgt spid="36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362"/>
                                        </p:tgtEl>
                                      </p:cBhvr>
                                    </p:animEffect>
                                    <p:set>
                                      <p:cBhvr>
                                        <p:cTn id="127" dur="1" fill="hold">
                                          <p:stCondLst>
                                            <p:cond delay="499"/>
                                          </p:stCondLst>
                                        </p:cTn>
                                        <p:tgtEl>
                                          <p:spTgt spid="362"/>
                                        </p:tgtEl>
                                        <p:attrNameLst>
                                          <p:attrName>style.visibility</p:attrName>
                                        </p:attrNameLst>
                                      </p:cBhvr>
                                      <p:to>
                                        <p:strVal val="hidden"/>
                                      </p:to>
                                    </p:set>
                                  </p:childTnLst>
                                </p:cTn>
                              </p:par>
                              <p:par>
                                <p:cTn id="128" presetID="10" presetClass="exit" presetSubtype="0" fill="hold" grpId="0" nodeType="withEffect">
                                  <p:stCondLst>
                                    <p:cond delay="0"/>
                                  </p:stCondLst>
                                  <p:childTnLst>
                                    <p:animEffect transition="out" filter="fade">
                                      <p:cBhvr>
                                        <p:cTn id="129" dur="500"/>
                                        <p:tgtEl>
                                          <p:spTgt spid="345"/>
                                        </p:tgtEl>
                                      </p:cBhvr>
                                    </p:animEffect>
                                    <p:set>
                                      <p:cBhvr>
                                        <p:cTn id="130" dur="1" fill="hold">
                                          <p:stCondLst>
                                            <p:cond delay="499"/>
                                          </p:stCondLst>
                                        </p:cTn>
                                        <p:tgtEl>
                                          <p:spTgt spid="345"/>
                                        </p:tgtEl>
                                        <p:attrNameLst>
                                          <p:attrName>style.visibility</p:attrName>
                                        </p:attrNameLst>
                                      </p:cBhvr>
                                      <p:to>
                                        <p:strVal val="hidden"/>
                                      </p:to>
                                    </p:set>
                                  </p:childTnLst>
                                </p:cTn>
                              </p:par>
                              <p:par>
                                <p:cTn id="131" presetID="10" presetClass="exit" presetSubtype="0" fill="hold" grpId="0" nodeType="withEffect">
                                  <p:stCondLst>
                                    <p:cond delay="0"/>
                                  </p:stCondLst>
                                  <p:childTnLst>
                                    <p:animEffect transition="out" filter="fade">
                                      <p:cBhvr>
                                        <p:cTn id="132" dur="500"/>
                                        <p:tgtEl>
                                          <p:spTgt spid="344"/>
                                        </p:tgtEl>
                                      </p:cBhvr>
                                    </p:animEffect>
                                    <p:set>
                                      <p:cBhvr>
                                        <p:cTn id="133" dur="1" fill="hold">
                                          <p:stCondLst>
                                            <p:cond delay="499"/>
                                          </p:stCondLst>
                                        </p:cTn>
                                        <p:tgtEl>
                                          <p:spTgt spid="344"/>
                                        </p:tgtEl>
                                        <p:attrNameLst>
                                          <p:attrName>style.visibility</p:attrName>
                                        </p:attrNameLst>
                                      </p:cBhvr>
                                      <p:to>
                                        <p:strVal val="hidden"/>
                                      </p:to>
                                    </p:set>
                                  </p:childTnLst>
                                </p:cTn>
                              </p:par>
                              <p:par>
                                <p:cTn id="134" presetID="10" presetClass="exit" presetSubtype="0" fill="hold" grpId="0" nodeType="withEffect">
                                  <p:stCondLst>
                                    <p:cond delay="0"/>
                                  </p:stCondLst>
                                  <p:childTnLst>
                                    <p:animEffect transition="out" filter="fade">
                                      <p:cBhvr>
                                        <p:cTn id="135" dur="500"/>
                                        <p:tgtEl>
                                          <p:spTgt spid="343"/>
                                        </p:tgtEl>
                                      </p:cBhvr>
                                    </p:animEffect>
                                    <p:set>
                                      <p:cBhvr>
                                        <p:cTn id="136" dur="1" fill="hold">
                                          <p:stCondLst>
                                            <p:cond delay="499"/>
                                          </p:stCondLst>
                                        </p:cTn>
                                        <p:tgtEl>
                                          <p:spTgt spid="343"/>
                                        </p:tgtEl>
                                        <p:attrNameLst>
                                          <p:attrName>style.visibility</p:attrName>
                                        </p:attrNameLst>
                                      </p:cBhvr>
                                      <p:to>
                                        <p:strVal val="hidden"/>
                                      </p:to>
                                    </p:set>
                                  </p:childTnLst>
                                </p:cTn>
                              </p:par>
                            </p:childTnLst>
                          </p:cTn>
                        </p:par>
                        <p:par>
                          <p:cTn id="137" fill="hold">
                            <p:stCondLst>
                              <p:cond delay="500"/>
                            </p:stCondLst>
                            <p:childTnLst>
                              <p:par>
                                <p:cTn id="138" presetID="1" presetClass="entr" presetSubtype="0" fill="hold" nodeType="afterEffect">
                                  <p:stCondLst>
                                    <p:cond delay="1000"/>
                                  </p:stCondLst>
                                  <p:childTnLst>
                                    <p:set>
                                      <p:cBhvr>
                                        <p:cTn id="139" dur="1" fill="hold">
                                          <p:stCondLst>
                                            <p:cond delay="0"/>
                                          </p:stCondLst>
                                        </p:cTn>
                                        <p:tgtEl>
                                          <p:spTgt spid="442"/>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25"/>
                                        </p:tgtEl>
                                        <p:attrNameLst>
                                          <p:attrName>style.visibility</p:attrName>
                                        </p:attrNameLst>
                                      </p:cBhvr>
                                      <p:to>
                                        <p:strVal val="visible"/>
                                      </p:to>
                                    </p:set>
                                    <p:animEffect transition="in" filter="fade">
                                      <p:cBhvr>
                                        <p:cTn id="14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 grpId="0" animBg="1"/>
      <p:bldP spid="345" grpId="1" animBg="1"/>
      <p:bldP spid="344" grpId="0" animBg="1"/>
      <p:bldP spid="344" grpId="1" animBg="1"/>
      <p:bldP spid="343" grpId="0" animBg="1"/>
      <p:bldP spid="343" grpId="1" animBg="1"/>
      <p:bldP spid="25" grpId="0"/>
      <p:bldP spid="202" grpId="0" animBg="1"/>
      <p:bldP spid="202"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 Example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130313"/>
            <a:ext cx="8229600" cy="3013299"/>
          </a:xfrm>
        </p:spPr>
      </p:pic>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24</a:t>
            </a:fld>
            <a:endParaRPr lang="en-US" dirty="0"/>
          </a:p>
        </p:txBody>
      </p:sp>
    </p:spTree>
    <p:extLst>
      <p:ext uri="{BB962C8B-B14F-4D97-AF65-F5344CB8AC3E}">
        <p14:creationId xmlns:p14="http://schemas.microsoft.com/office/powerpoint/2010/main" val="275455101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0245"/>
            <a:ext cx="7772400" cy="5767755"/>
          </a:xfrm>
        </p:spPr>
        <p:txBody>
          <a:bodyPr>
            <a:normAutofit/>
          </a:bodyPr>
          <a:lstStyle/>
          <a:p>
            <a:r>
              <a:rPr lang="en-US" dirty="0"/>
              <a:t>Actual number of Map tasks </a:t>
            </a:r>
            <a:r>
              <a:rPr lang="en-US" b="1" dirty="0">
                <a:latin typeface="Segoe Script" pitchFamily="34" charset="0"/>
              </a:rPr>
              <a:t>M</a:t>
            </a:r>
            <a:r>
              <a:rPr lang="en-US" dirty="0"/>
              <a:t> is generally made much larger than the number of </a:t>
            </a:r>
            <a:r>
              <a:rPr lang="en-US" dirty="0" smtClean="0"/>
              <a:t>nodes used. </a:t>
            </a:r>
            <a:endParaRPr lang="en-US" dirty="0"/>
          </a:p>
          <a:p>
            <a:r>
              <a:rPr lang="en-US" b="1" dirty="0"/>
              <a:t>Why?  </a:t>
            </a:r>
            <a:endParaRPr lang="en-US" b="1" dirty="0" smtClean="0"/>
          </a:p>
          <a:p>
            <a:pPr lvl="1"/>
            <a:r>
              <a:rPr lang="en-US" b="1" dirty="0" smtClean="0">
                <a:solidFill>
                  <a:srgbClr val="A50021"/>
                </a:solidFill>
                <a:latin typeface="Segoe Script" pitchFamily="34" charset="0"/>
              </a:rPr>
              <a:t>Helps </a:t>
            </a:r>
            <a:r>
              <a:rPr lang="en-US" b="1" dirty="0">
                <a:solidFill>
                  <a:srgbClr val="A50021"/>
                </a:solidFill>
                <a:latin typeface="Segoe Script" pitchFamily="34" charset="0"/>
              </a:rPr>
              <a:t>deal with data skew and </a:t>
            </a:r>
            <a:r>
              <a:rPr lang="en-US" b="1" dirty="0" smtClean="0">
                <a:solidFill>
                  <a:srgbClr val="A50021"/>
                </a:solidFill>
                <a:latin typeface="Segoe Script" pitchFamily="34" charset="0"/>
              </a:rPr>
              <a:t>failure</a:t>
            </a:r>
            <a:endParaRPr lang="en-US" b="1" dirty="0" smtClean="0">
              <a:latin typeface="Segoe Script" pitchFamily="34" charset="0"/>
            </a:endParaRPr>
          </a:p>
          <a:p>
            <a:pPr marL="457200" lvl="1" indent="0">
              <a:buNone/>
            </a:pPr>
            <a:r>
              <a:rPr lang="en-US" b="1" dirty="0" smtClean="0"/>
              <a:t>Example</a:t>
            </a:r>
            <a:r>
              <a:rPr lang="en-US" dirty="0" smtClean="0"/>
              <a:t>:</a:t>
            </a:r>
            <a:r>
              <a:rPr lang="en-US" dirty="0"/>
              <a:t>	</a:t>
            </a:r>
            <a:r>
              <a:rPr lang="en-US" sz="1600" dirty="0"/>
              <a:t>Say </a:t>
            </a:r>
            <a:r>
              <a:rPr lang="en-US" sz="1600" b="1" dirty="0">
                <a:latin typeface="Segoe Script" pitchFamily="34" charset="0"/>
              </a:rPr>
              <a:t>M</a:t>
            </a:r>
            <a:r>
              <a:rPr lang="en-US" sz="1600" b="1" dirty="0"/>
              <a:t> = 10,000 </a:t>
            </a:r>
            <a:r>
              <a:rPr lang="en-US" sz="1600" dirty="0"/>
              <a:t>and </a:t>
            </a:r>
          </a:p>
          <a:p>
            <a:pPr marL="1314450" lvl="3" indent="0">
              <a:buNone/>
            </a:pPr>
            <a:r>
              <a:rPr lang="en-US" sz="1600" dirty="0"/>
              <a:t>	       </a:t>
            </a:r>
            <a:r>
              <a:rPr lang="en-US" sz="1600" b="1" dirty="0">
                <a:latin typeface="Segoe Script" pitchFamily="34" charset="0"/>
              </a:rPr>
              <a:t>W</a:t>
            </a:r>
            <a:r>
              <a:rPr lang="en-US" sz="1600" b="1" dirty="0"/>
              <a:t> = 100 </a:t>
            </a:r>
            <a:r>
              <a:rPr lang="en-US" sz="1600" dirty="0"/>
              <a:t>(</a:t>
            </a:r>
            <a:r>
              <a:rPr lang="en-US" sz="1600" b="1" dirty="0">
                <a:latin typeface="Segoe Script" pitchFamily="34" charset="0"/>
              </a:rPr>
              <a:t>W</a:t>
            </a:r>
            <a:r>
              <a:rPr lang="en-US" sz="1600" dirty="0"/>
              <a:t> is number of Map workers)</a:t>
            </a:r>
          </a:p>
          <a:p>
            <a:pPr marL="1828800" lvl="4" indent="0">
              <a:buNone/>
            </a:pPr>
            <a:r>
              <a:rPr lang="en-US" dirty="0"/>
              <a:t>Each worker does </a:t>
            </a:r>
            <a:r>
              <a:rPr lang="en-US" b="1" dirty="0"/>
              <a:t>(10,000 / 100) = 100</a:t>
            </a:r>
            <a:r>
              <a:rPr lang="en-US" dirty="0"/>
              <a:t> Map </a:t>
            </a:r>
            <a:r>
              <a:rPr lang="en-US" dirty="0" smtClean="0"/>
              <a:t>tasks</a:t>
            </a:r>
          </a:p>
          <a:p>
            <a:pPr marL="1828800" lvl="4" indent="0">
              <a:buNone/>
            </a:pPr>
            <a:r>
              <a:rPr lang="en-US" dirty="0" smtClean="0"/>
              <a:t>If </a:t>
            </a:r>
            <a:r>
              <a:rPr lang="en-US" dirty="0"/>
              <a:t>it suffers from skew or fails the uncompleted work can </a:t>
            </a:r>
          </a:p>
          <a:p>
            <a:pPr marL="1314450" lvl="3" indent="0">
              <a:buNone/>
            </a:pPr>
            <a:r>
              <a:rPr lang="en-US" sz="1600" dirty="0"/>
              <a:t>	easily be shifted to another </a:t>
            </a:r>
            <a:r>
              <a:rPr lang="en-US" sz="1600" dirty="0" smtClean="0"/>
              <a:t>worker</a:t>
            </a:r>
            <a:r>
              <a:rPr lang="en-US" sz="1600" dirty="0"/>
              <a:t>	</a:t>
            </a:r>
            <a:endParaRPr lang="en-US" sz="1600" dirty="0" smtClean="0"/>
          </a:p>
          <a:p>
            <a:r>
              <a:rPr lang="en-US" dirty="0" smtClean="0"/>
              <a:t>Skew </a:t>
            </a:r>
            <a:r>
              <a:rPr lang="en-US" dirty="0"/>
              <a:t>with Reducers is still a </a:t>
            </a:r>
            <a:r>
              <a:rPr lang="en-US" dirty="0" smtClean="0"/>
              <a:t>problem</a:t>
            </a:r>
          </a:p>
          <a:p>
            <a:pPr lvl="1"/>
            <a:r>
              <a:rPr lang="en-US" b="1" dirty="0" smtClean="0"/>
              <a:t>Example: </a:t>
            </a:r>
            <a:r>
              <a:rPr lang="en-US" dirty="0" smtClean="0"/>
              <a:t>In a query = “</a:t>
            </a:r>
            <a:r>
              <a:rPr lang="en-US" b="1" dirty="0" smtClean="0">
                <a:solidFill>
                  <a:srgbClr val="C00000"/>
                </a:solidFill>
                <a:latin typeface="Courier New" pitchFamily="49" charset="0"/>
                <a:cs typeface="Courier New" pitchFamily="49" charset="0"/>
              </a:rPr>
              <a:t>get sales by </a:t>
            </a:r>
            <a:r>
              <a:rPr lang="en-US" b="1" dirty="0" err="1" smtClean="0">
                <a:solidFill>
                  <a:srgbClr val="C00000"/>
                </a:solidFill>
                <a:latin typeface="Courier New" pitchFamily="49" charset="0"/>
                <a:cs typeface="Courier New" pitchFamily="49" charset="0"/>
              </a:rPr>
              <a:t>zipcodes</a:t>
            </a:r>
            <a:r>
              <a:rPr lang="en-US" dirty="0" smtClean="0"/>
              <a:t>”</a:t>
            </a:r>
            <a:r>
              <a:rPr lang="en-US" b="1" dirty="0" smtClean="0"/>
              <a:t>, </a:t>
            </a:r>
            <a:r>
              <a:rPr lang="en-US" dirty="0" smtClean="0"/>
              <a:t>some </a:t>
            </a:r>
            <a:r>
              <a:rPr lang="en-US" dirty="0" err="1" smtClean="0"/>
              <a:t>zipCodes</a:t>
            </a:r>
            <a:r>
              <a:rPr lang="en-US" dirty="0" smtClean="0"/>
              <a:t> (e.g. 10025) may have many more sales records than others</a:t>
            </a:r>
            <a:endParaRPr lang="en-US" dirty="0"/>
          </a:p>
        </p:txBody>
      </p:sp>
      <p:sp>
        <p:nvSpPr>
          <p:cNvPr id="2" name="Title 1"/>
          <p:cNvSpPr>
            <a:spLocks noGrp="1"/>
          </p:cNvSpPr>
          <p:nvPr>
            <p:ph type="title"/>
          </p:nvPr>
        </p:nvSpPr>
        <p:spPr/>
        <p:txBody>
          <a:bodyPr/>
          <a:lstStyle/>
          <a:p>
            <a:r>
              <a:rPr lang="en-US" dirty="0" smtClean="0"/>
              <a:t>A Few More Details</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25</a:t>
            </a:fld>
            <a:endParaRPr lang="en-US" dirty="0"/>
          </a:p>
        </p:txBody>
      </p:sp>
      <p:pic>
        <p:nvPicPr>
          <p:cNvPr id="5" name="Picture 6" descr="Why Onions Make People Cry">
            <a:hlinkClick r:id="rId2"/>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flipH="1">
            <a:off x="46700" y="1963430"/>
            <a:ext cx="15240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709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fade">
                                      <p:cBhvr>
                                        <p:cTn id="40" dur="500"/>
                                        <p:tgtEl>
                                          <p:spTgt spid="3">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fad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Failures</a:t>
            </a:r>
            <a:endParaRPr lang="en-US" dirty="0"/>
          </a:p>
        </p:txBody>
      </p:sp>
      <p:sp>
        <p:nvSpPr>
          <p:cNvPr id="3" name="Content Placeholder 2"/>
          <p:cNvSpPr>
            <a:spLocks noGrp="1"/>
          </p:cNvSpPr>
          <p:nvPr>
            <p:ph idx="1"/>
          </p:nvPr>
        </p:nvSpPr>
        <p:spPr>
          <a:xfrm>
            <a:off x="838200" y="1090246"/>
            <a:ext cx="7745361" cy="4929554"/>
          </a:xfrm>
        </p:spPr>
        <p:txBody>
          <a:bodyPr>
            <a:normAutofit/>
          </a:bodyPr>
          <a:lstStyle/>
          <a:p>
            <a:r>
              <a:rPr lang="en-US" dirty="0" smtClean="0"/>
              <a:t>Like HDFS, MapReduce framework designed to be highly fault tolerant</a:t>
            </a:r>
          </a:p>
          <a:p>
            <a:r>
              <a:rPr lang="en-US" b="1" dirty="0" smtClean="0">
                <a:solidFill>
                  <a:srgbClr val="A50021"/>
                </a:solidFill>
              </a:rPr>
              <a:t>Worker (Map or Reduce) failures</a:t>
            </a:r>
          </a:p>
          <a:p>
            <a:pPr lvl="1"/>
            <a:r>
              <a:rPr lang="en-US" dirty="0" smtClean="0"/>
              <a:t>Detected by periodic Master pings</a:t>
            </a:r>
          </a:p>
          <a:p>
            <a:pPr lvl="1"/>
            <a:r>
              <a:rPr lang="en-US" dirty="0" smtClean="0"/>
              <a:t>Map or Reduce jobs that fail are reset and then given to a different node</a:t>
            </a:r>
          </a:p>
          <a:p>
            <a:pPr lvl="1"/>
            <a:r>
              <a:rPr lang="en-US" dirty="0" smtClean="0"/>
              <a:t>If a node failure occurs after the Map job has completed, the job is redone and all Reduce jobs are notified</a:t>
            </a:r>
          </a:p>
          <a:p>
            <a:r>
              <a:rPr lang="en-US" b="1" dirty="0" smtClean="0">
                <a:solidFill>
                  <a:srgbClr val="A50021"/>
                </a:solidFill>
              </a:rPr>
              <a:t>Master failure</a:t>
            </a:r>
          </a:p>
          <a:p>
            <a:pPr lvl="1"/>
            <a:r>
              <a:rPr lang="en-US" dirty="0" smtClean="0"/>
              <a:t>If the master fails for any reason the entire computation is redone</a:t>
            </a:r>
          </a:p>
          <a:p>
            <a:pPr lvl="1"/>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26</a:t>
            </a:fld>
            <a:endParaRPr lang="en-US" dirty="0"/>
          </a:p>
        </p:txBody>
      </p:sp>
    </p:spTree>
    <p:extLst>
      <p:ext uri="{BB962C8B-B14F-4D97-AF65-F5344CB8AC3E}">
        <p14:creationId xmlns:p14="http://schemas.microsoft.com/office/powerpoint/2010/main" val="36982076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152400"/>
            <a:ext cx="7953778" cy="5963302"/>
          </a:xfrm>
        </p:spPr>
      </p:pic>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27</a:t>
            </a:fld>
            <a:endParaRPr lang="en-US" dirty="0"/>
          </a:p>
        </p:txBody>
      </p:sp>
      <p:sp>
        <p:nvSpPr>
          <p:cNvPr id="6" name="Rectangle 5"/>
          <p:cNvSpPr/>
          <p:nvPr/>
        </p:nvSpPr>
        <p:spPr>
          <a:xfrm>
            <a:off x="838200" y="1752600"/>
            <a:ext cx="3124200" cy="3170099"/>
          </a:xfrm>
          <a:prstGeom prst="rect">
            <a:avLst/>
          </a:prstGeom>
        </p:spPr>
        <p:txBody>
          <a:bodyPr wrap="square">
            <a:spAutoFit/>
          </a:bodyPr>
          <a:lstStyle/>
          <a:p>
            <a:pPr marL="342900" indent="-342900" algn="l">
              <a:buClr>
                <a:schemeClr val="bg1"/>
              </a:buClr>
              <a:buFont typeface="Arial" panose="020B0604020202020204" pitchFamily="34" charset="0"/>
              <a:buChar char="•"/>
            </a:pPr>
            <a:r>
              <a:rPr lang="en-US" dirty="0">
                <a:solidFill>
                  <a:schemeClr val="bg1"/>
                </a:solidFill>
              </a:rPr>
              <a:t>Highly fault tolerant</a:t>
            </a:r>
          </a:p>
          <a:p>
            <a:pPr marL="342900" indent="-342900" algn="l">
              <a:buClr>
                <a:schemeClr val="bg1"/>
              </a:buClr>
              <a:buFont typeface="Arial" panose="020B0604020202020204" pitchFamily="34" charset="0"/>
              <a:buChar char="•"/>
            </a:pPr>
            <a:endParaRPr lang="en-US" dirty="0">
              <a:solidFill>
                <a:schemeClr val="bg1"/>
              </a:solidFill>
            </a:endParaRPr>
          </a:p>
          <a:p>
            <a:pPr marL="342900" indent="-342900" algn="l">
              <a:buClr>
                <a:schemeClr val="bg1"/>
              </a:buClr>
              <a:buFont typeface="Arial" panose="020B0604020202020204" pitchFamily="34" charset="0"/>
              <a:buChar char="•"/>
            </a:pPr>
            <a:r>
              <a:rPr lang="en-US" dirty="0">
                <a:solidFill>
                  <a:schemeClr val="bg1"/>
                </a:solidFill>
              </a:rPr>
              <a:t>Relatively easy to write “arbitrary” distributed computations over very large amounts of data</a:t>
            </a:r>
          </a:p>
          <a:p>
            <a:pPr marL="342900" indent="-342900" algn="l">
              <a:buClr>
                <a:schemeClr val="bg1"/>
              </a:buClr>
              <a:buFont typeface="Arial" panose="020B0604020202020204" pitchFamily="34" charset="0"/>
              <a:buChar char="•"/>
            </a:pPr>
            <a:endParaRPr lang="en-US" dirty="0">
              <a:solidFill>
                <a:schemeClr val="bg1"/>
              </a:solidFill>
            </a:endParaRPr>
          </a:p>
          <a:p>
            <a:pPr marL="342900" indent="-342900" algn="l">
              <a:buClr>
                <a:schemeClr val="bg1"/>
              </a:buClr>
              <a:buFont typeface="Arial" panose="020B0604020202020204" pitchFamily="34" charset="0"/>
              <a:buChar char="•"/>
            </a:pPr>
            <a:r>
              <a:rPr lang="en-US" dirty="0">
                <a:solidFill>
                  <a:schemeClr val="bg1"/>
                </a:solidFill>
              </a:rPr>
              <a:t>MR framework removes burden of dealing with failures from programmer</a:t>
            </a:r>
          </a:p>
        </p:txBody>
      </p:sp>
      <p:sp>
        <p:nvSpPr>
          <p:cNvPr id="7" name="Rectangle 6"/>
          <p:cNvSpPr/>
          <p:nvPr/>
        </p:nvSpPr>
        <p:spPr>
          <a:xfrm>
            <a:off x="4419600" y="1676400"/>
            <a:ext cx="3124200" cy="4093428"/>
          </a:xfrm>
          <a:prstGeom prst="rect">
            <a:avLst/>
          </a:prstGeom>
        </p:spPr>
        <p:txBody>
          <a:bodyPr wrap="square">
            <a:spAutoFit/>
          </a:bodyPr>
          <a:lstStyle/>
          <a:p>
            <a:pPr marL="342900" indent="-342900" algn="l">
              <a:buClr>
                <a:schemeClr val="bg1"/>
              </a:buClr>
              <a:buFont typeface="Arial" panose="020B0604020202020204" pitchFamily="34" charset="0"/>
              <a:buChar char="•"/>
            </a:pPr>
            <a:r>
              <a:rPr lang="en-US" dirty="0">
                <a:solidFill>
                  <a:schemeClr val="bg1"/>
                </a:solidFill>
              </a:rPr>
              <a:t>Schema embedded in application code</a:t>
            </a:r>
          </a:p>
          <a:p>
            <a:pPr marL="342900" indent="-342900" algn="l">
              <a:buClr>
                <a:schemeClr val="bg1"/>
              </a:buClr>
              <a:buFont typeface="Arial" panose="020B0604020202020204" pitchFamily="34" charset="0"/>
              <a:buChar char="•"/>
            </a:pPr>
            <a:r>
              <a:rPr lang="en-US" dirty="0">
                <a:solidFill>
                  <a:schemeClr val="bg1"/>
                </a:solidFill>
              </a:rPr>
              <a:t>A lack of shared schema</a:t>
            </a:r>
          </a:p>
          <a:p>
            <a:pPr marL="914400" lvl="1" indent="-457200" algn="l">
              <a:buClr>
                <a:schemeClr val="bg1"/>
              </a:buClr>
              <a:buFont typeface="+mj-lt"/>
              <a:buAutoNum type="alphaLcPeriod"/>
            </a:pPr>
            <a:r>
              <a:rPr lang="en-US" dirty="0">
                <a:solidFill>
                  <a:schemeClr val="bg1"/>
                </a:solidFill>
              </a:rPr>
              <a:t>Makes sharing data between applications difficult</a:t>
            </a:r>
          </a:p>
          <a:p>
            <a:pPr marL="914400" lvl="1" indent="-457200" algn="l">
              <a:buClr>
                <a:schemeClr val="bg1"/>
              </a:buClr>
              <a:buFont typeface="+mj-lt"/>
              <a:buAutoNum type="alphaLcPeriod"/>
            </a:pPr>
            <a:r>
              <a:rPr lang="en-US" dirty="0">
                <a:solidFill>
                  <a:schemeClr val="bg1"/>
                </a:solidFill>
              </a:rPr>
              <a:t>Makes lots of DBMS “goodies” such as indices, integrity constraints, views,  …  impossible</a:t>
            </a:r>
          </a:p>
          <a:p>
            <a:pPr marL="342900" indent="-342900" algn="l">
              <a:buClr>
                <a:schemeClr val="bg1"/>
              </a:buClr>
              <a:buFont typeface="Arial" panose="020B0604020202020204" pitchFamily="34" charset="0"/>
              <a:buChar char="•"/>
            </a:pPr>
            <a:r>
              <a:rPr lang="en-US" dirty="0">
                <a:solidFill>
                  <a:schemeClr val="bg1"/>
                </a:solidFill>
              </a:rPr>
              <a:t>No declarative query language</a:t>
            </a:r>
          </a:p>
        </p:txBody>
      </p:sp>
    </p:spTree>
    <p:extLst>
      <p:ext uri="{BB962C8B-B14F-4D97-AF65-F5344CB8AC3E}">
        <p14:creationId xmlns:p14="http://schemas.microsoft.com/office/powerpoint/2010/main" val="62922531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124700" y="6276975"/>
            <a:ext cx="1905000" cy="457200"/>
          </a:xfrm>
          <a:prstGeom prst="rect">
            <a:avLst/>
          </a:prstGeom>
        </p:spPr>
        <p:txBody>
          <a:bodyPr/>
          <a:lstStyle/>
          <a:p>
            <a:fld id="{28A6EE22-AA39-F641-8804-669485C68ED5}" type="slidenum">
              <a:rPr lang="en-US" smtClean="0"/>
              <a:pPr/>
              <a:t>28</a:t>
            </a:fld>
            <a:endParaRPr lang="en-US"/>
          </a:p>
        </p:txBody>
      </p:sp>
      <p:sp>
        <p:nvSpPr>
          <p:cNvPr id="3" name="Title 1"/>
          <p:cNvSpPr txBox="1">
            <a:spLocks/>
          </p:cNvSpPr>
          <p:nvPr/>
        </p:nvSpPr>
        <p:spPr bwMode="auto">
          <a:xfrm>
            <a:off x="650342" y="253595"/>
            <a:ext cx="7608136" cy="616634"/>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Arial Black" pitchFamily="34" charset="0"/>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algn="ctr"/>
            <a:r>
              <a:rPr lang="en-US" sz="5000" dirty="0" smtClean="0">
                <a:latin typeface="Arial" charset="0"/>
              </a:rPr>
              <a:t>Talk Outline	</a:t>
            </a:r>
            <a:endParaRPr lang="en-US" sz="5000" dirty="0">
              <a:latin typeface="Arial" charset="0"/>
            </a:endParaRPr>
          </a:p>
        </p:txBody>
      </p:sp>
      <p:grpSp>
        <p:nvGrpSpPr>
          <p:cNvPr id="4" name="Group 3"/>
          <p:cNvGrpSpPr/>
          <p:nvPr/>
        </p:nvGrpSpPr>
        <p:grpSpPr>
          <a:xfrm>
            <a:off x="1905584" y="2326234"/>
            <a:ext cx="2932026" cy="2725906"/>
            <a:chOff x="6874365" y="2674769"/>
            <a:chExt cx="2932026" cy="2725906"/>
          </a:xfrm>
        </p:grpSpPr>
        <p:sp>
          <p:nvSpPr>
            <p:cNvPr id="5" name="Round Diagonal Corner Rectangle 4"/>
            <p:cNvSpPr/>
            <p:nvPr/>
          </p:nvSpPr>
          <p:spPr>
            <a:xfrm>
              <a:off x="6878762" y="3610011"/>
              <a:ext cx="1363093" cy="1198499"/>
            </a:xfrm>
            <a:prstGeom prst="rect">
              <a:avLst/>
            </a:prstGeom>
            <a:scene3d>
              <a:camera prst="orthographicFront">
                <a:rot lat="0" lon="0" rev="0"/>
              </a:camera>
              <a:lightRig rig="glow" dir="t">
                <a:rot lat="0" lon="0" rev="141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a:effectLst>
                  <a:outerShdw blurRad="38100" dist="38100" dir="2700000" algn="tl">
                    <a:srgbClr val="000000">
                      <a:alpha val="43137"/>
                    </a:srgbClr>
                  </a:outerShdw>
                </a:effectLst>
                <a:latin typeface="+mj-lt"/>
              </a:endParaRPr>
            </a:p>
          </p:txBody>
        </p:sp>
        <p:sp>
          <p:nvSpPr>
            <p:cNvPr id="6" name="Rectangle 5"/>
            <p:cNvSpPr/>
            <p:nvPr/>
          </p:nvSpPr>
          <p:spPr bwMode="auto">
            <a:xfrm>
              <a:off x="6888287" y="2674769"/>
              <a:ext cx="2918104" cy="2725906"/>
            </a:xfrm>
            <a:prstGeom prst="rect">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 name="Round Diagonal Corner Rectangle 6"/>
            <p:cNvSpPr/>
            <p:nvPr/>
          </p:nvSpPr>
          <p:spPr>
            <a:xfrm>
              <a:off x="6874365" y="4692585"/>
              <a:ext cx="2927959" cy="708090"/>
            </a:xfrm>
            <a:prstGeom prst="round2DiagRect">
              <a:avLst>
                <a:gd name="adj1" fmla="val 0"/>
                <a:gd name="adj2" fmla="val 0"/>
              </a:avLst>
            </a:prstGeom>
            <a:gradFill flip="none" rotWithShape="1">
              <a:gsLst>
                <a:gs pos="30000">
                  <a:srgbClr val="9BBB59"/>
                </a:gs>
                <a:gs pos="0">
                  <a:schemeClr val="accent3"/>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000" dirty="0" smtClean="0">
                  <a:solidFill>
                    <a:schemeClr val="bg1"/>
                  </a:solidFill>
                  <a:effectLst>
                    <a:outerShdw blurRad="38100" dist="38100" dir="2700000" algn="tl">
                      <a:srgbClr val="000000">
                        <a:alpha val="43137"/>
                      </a:srgbClr>
                    </a:outerShdw>
                  </a:effectLst>
                  <a:latin typeface="+mj-lt"/>
                </a:rPr>
                <a:t>HDFS</a:t>
              </a:r>
              <a:endParaRPr lang="en-US" sz="2000" dirty="0">
                <a:solidFill>
                  <a:schemeClr val="bg1"/>
                </a:solidFill>
                <a:effectLst>
                  <a:outerShdw blurRad="38100" dist="38100" dir="2700000" algn="tl">
                    <a:srgbClr val="000000">
                      <a:alpha val="43137"/>
                    </a:srgbClr>
                  </a:outerShdw>
                </a:effectLst>
                <a:latin typeface="+mj-lt"/>
              </a:endParaRPr>
            </a:p>
          </p:txBody>
        </p:sp>
        <p:sp>
          <p:nvSpPr>
            <p:cNvPr id="8" name="Round Diagonal Corner Rectangle 7"/>
            <p:cNvSpPr/>
            <p:nvPr/>
          </p:nvSpPr>
          <p:spPr>
            <a:xfrm>
              <a:off x="6888287" y="3451762"/>
              <a:ext cx="1694556" cy="1240823"/>
            </a:xfrm>
            <a:prstGeom prst="round2DiagRect">
              <a:avLst>
                <a:gd name="adj1" fmla="val 0"/>
                <a:gd name="adj2" fmla="val 0"/>
              </a:avLst>
            </a:prstGeom>
            <a:gradFill rotWithShape="0">
              <a:gsLst>
                <a:gs pos="30000">
                  <a:srgbClr val="4F81BD"/>
                </a:gs>
                <a:gs pos="0">
                  <a:schemeClr val="accent1"/>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Map/</a:t>
              </a:r>
            </a:p>
            <a:p>
              <a:pPr algn="ctr"/>
              <a:r>
                <a:rPr lang="en-US" sz="2200" dirty="0" smtClean="0">
                  <a:solidFill>
                    <a:schemeClr val="bg1"/>
                  </a:solidFill>
                  <a:effectLst>
                    <a:outerShdw blurRad="38100" dist="38100" dir="2700000" algn="tl">
                      <a:srgbClr val="000000">
                        <a:alpha val="43137"/>
                      </a:srgbClr>
                    </a:outerShdw>
                  </a:effectLst>
                  <a:latin typeface="+mj-lt"/>
                </a:rPr>
                <a:t>Reduce</a:t>
              </a:r>
              <a:endParaRPr lang="en-US" sz="2200" dirty="0">
                <a:solidFill>
                  <a:schemeClr val="bg1"/>
                </a:solidFill>
                <a:effectLst>
                  <a:outerShdw blurRad="38100" dist="38100" dir="2700000" algn="tl">
                    <a:srgbClr val="000000">
                      <a:alpha val="43137"/>
                    </a:srgbClr>
                  </a:outerShdw>
                </a:effectLst>
                <a:latin typeface="+mj-lt"/>
              </a:endParaRPr>
            </a:p>
          </p:txBody>
        </p:sp>
        <p:grpSp>
          <p:nvGrpSpPr>
            <p:cNvPr id="9" name="Group 8"/>
            <p:cNvGrpSpPr/>
            <p:nvPr/>
          </p:nvGrpSpPr>
          <p:grpSpPr>
            <a:xfrm>
              <a:off x="6874366" y="2674770"/>
              <a:ext cx="1708477" cy="889588"/>
              <a:chOff x="0" y="1947133"/>
              <a:chExt cx="10537972" cy="438291"/>
            </a:xfrm>
            <a:scene3d>
              <a:camera prst="orthographicFront">
                <a:rot lat="0" lon="0" rev="0"/>
              </a:camera>
              <a:lightRig rig="glow" dir="t">
                <a:rot lat="0" lon="0" rev="14100000"/>
              </a:lightRig>
            </a:scene3d>
          </p:grpSpPr>
          <p:sp>
            <p:nvSpPr>
              <p:cNvPr id="13" name="Round Diagonal Corner Rectangle 12"/>
              <p:cNvSpPr/>
              <p:nvPr/>
            </p:nvSpPr>
            <p:spPr>
              <a:xfrm>
                <a:off x="0" y="1947133"/>
                <a:ext cx="10537972" cy="438291"/>
              </a:xfrm>
              <a:prstGeom prst="round2DiagRect">
                <a:avLst>
                  <a:gd name="adj1" fmla="val 0"/>
                  <a:gd name="adj2" fmla="val 0"/>
                </a:avLst>
              </a:prstGeom>
              <a:gradFill rotWithShape="0">
                <a:gsLst>
                  <a:gs pos="30000">
                    <a:srgbClr val="F79646"/>
                  </a:gs>
                  <a:gs pos="0">
                    <a:schemeClr val="accent6"/>
                  </a:gs>
                  <a:gs pos="100000">
                    <a:schemeClr val="accent6"/>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Hive &amp; Pig</a:t>
                </a:r>
                <a:endParaRPr lang="en-US" sz="2200" dirty="0">
                  <a:solidFill>
                    <a:schemeClr val="bg1"/>
                  </a:solidFill>
                  <a:effectLst>
                    <a:outerShdw blurRad="38100" dist="38100" dir="2700000" algn="tl">
                      <a:srgbClr val="000000">
                        <a:alpha val="43137"/>
                      </a:srgbClr>
                    </a:outerShdw>
                  </a:effectLst>
                  <a:latin typeface="+mj-lt"/>
                </a:endParaRPr>
              </a:p>
            </p:txBody>
          </p:sp>
          <p:sp>
            <p:nvSpPr>
              <p:cNvPr id="14" name="Round Diagonal Corner Rectangle 4"/>
              <p:cNvSpPr/>
              <p:nvPr/>
            </p:nvSpPr>
            <p:spPr>
              <a:xfrm>
                <a:off x="22494" y="1969627"/>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solidFill>
                  <a:latin typeface="+mj-lt"/>
                </a:endParaRPr>
              </a:p>
            </p:txBody>
          </p:sp>
        </p:grpSp>
        <p:grpSp>
          <p:nvGrpSpPr>
            <p:cNvPr id="10" name="Group 9"/>
            <p:cNvGrpSpPr/>
            <p:nvPr/>
          </p:nvGrpSpPr>
          <p:grpSpPr>
            <a:xfrm>
              <a:off x="8262645" y="2674771"/>
              <a:ext cx="1543746" cy="2017814"/>
              <a:chOff x="22494" y="3145764"/>
              <a:chExt cx="8540481" cy="444939"/>
            </a:xfrm>
            <a:scene3d>
              <a:camera prst="orthographicFront">
                <a:rot lat="0" lon="0" rev="0"/>
              </a:camera>
              <a:lightRig rig="glow" dir="t">
                <a:rot lat="0" lon="0" rev="14100000"/>
              </a:lightRig>
            </a:scene3d>
          </p:grpSpPr>
          <p:sp>
            <p:nvSpPr>
              <p:cNvPr id="11" name="Round Diagonal Corner Rectangle 10"/>
              <p:cNvSpPr/>
              <p:nvPr/>
            </p:nvSpPr>
            <p:spPr>
              <a:xfrm>
                <a:off x="1793929" y="3145764"/>
                <a:ext cx="6769046" cy="444939"/>
              </a:xfrm>
              <a:prstGeom prst="round2DiagRect">
                <a:avLst>
                  <a:gd name="adj1" fmla="val 0"/>
                  <a:gd name="adj2" fmla="val 0"/>
                </a:avLst>
              </a:prstGeom>
              <a:gradFill rotWithShape="0">
                <a:gsLst>
                  <a:gs pos="30000">
                    <a:srgbClr val="C0504D"/>
                  </a:gs>
                  <a:gs pos="0">
                    <a:schemeClr val="accent2"/>
                  </a:gs>
                  <a:gs pos="100000">
                    <a:schemeClr val="accent2"/>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effectLst>
                      <a:outerShdw blurRad="38100" dist="38100" dir="2700000" algn="tl">
                        <a:srgbClr val="000000">
                          <a:alpha val="43137"/>
                        </a:srgbClr>
                      </a:outerShdw>
                    </a:effectLst>
                    <a:latin typeface="+mj-lt"/>
                  </a:rPr>
                  <a:t>Sqoop</a:t>
                </a:r>
                <a:endParaRPr lang="en-US" sz="2200" dirty="0">
                  <a:effectLst>
                    <a:outerShdw blurRad="38100" dist="38100" dir="2700000" algn="tl">
                      <a:srgbClr val="000000">
                        <a:alpha val="43137"/>
                      </a:srgbClr>
                    </a:outerShdw>
                  </a:effectLst>
                  <a:latin typeface="+mj-lt"/>
                </a:endParaRPr>
              </a:p>
            </p:txBody>
          </p:sp>
          <p:sp>
            <p:nvSpPr>
              <p:cNvPr id="12" name="Round Diagonal Corner Rectangle 4"/>
              <p:cNvSpPr/>
              <p:nvPr/>
            </p:nvSpPr>
            <p:spPr>
              <a:xfrm>
                <a:off x="22494" y="3168258"/>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lumMod val="50000"/>
                    </a:schemeClr>
                  </a:solidFill>
                  <a:latin typeface="+mj-lt"/>
                </a:endParaRPr>
              </a:p>
            </p:txBody>
          </p:sp>
        </p:grpSp>
      </p:grpSp>
      <p:sp>
        <p:nvSpPr>
          <p:cNvPr id="15" name="TextBox 14"/>
          <p:cNvSpPr txBox="1"/>
          <p:nvPr/>
        </p:nvSpPr>
        <p:spPr>
          <a:xfrm>
            <a:off x="3328644" y="889228"/>
            <a:ext cx="2148345" cy="477054"/>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500" dirty="0" smtClean="0">
                <a:solidFill>
                  <a:srgbClr val="A50021"/>
                </a:solidFill>
                <a:latin typeface="Segoe Script" pitchFamily="34" charset="0"/>
              </a:rPr>
              <a:t>(Visually…)</a:t>
            </a:r>
          </a:p>
        </p:txBody>
      </p:sp>
      <p:sp>
        <p:nvSpPr>
          <p:cNvPr id="20" name="Plus 19"/>
          <p:cNvSpPr/>
          <p:nvPr/>
        </p:nvSpPr>
        <p:spPr bwMode="auto">
          <a:xfrm>
            <a:off x="5162549" y="3056411"/>
            <a:ext cx="771526" cy="798826"/>
          </a:xfrm>
          <a:prstGeom prst="mathPlus">
            <a:avLst>
              <a:gd name="adj1" fmla="val 16112"/>
            </a:avLst>
          </a:prstGeom>
          <a:solidFill>
            <a:schemeClr val="bg1">
              <a:lumMod val="85000"/>
            </a:schemeClr>
          </a:solidFill>
          <a:ln w="19050" cap="flat" cmpd="sng" algn="ctr">
            <a:solidFill>
              <a:schemeClr val="bg1">
                <a:lumMod val="65000"/>
              </a:schemeClr>
            </a:solidFill>
            <a:prstDash val="solid"/>
            <a:round/>
            <a:headEnd type="none" w="med" len="med"/>
            <a:tailEnd type="none" w="med" len="med"/>
          </a:ln>
          <a:effectLst>
            <a:outerShdw blurRad="63500" sx="102000" sy="102000" algn="ctr"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Flowchart: Magnetic Disk 20"/>
          <p:cNvSpPr/>
          <p:nvPr/>
        </p:nvSpPr>
        <p:spPr bwMode="auto">
          <a:xfrm>
            <a:off x="6191250" y="2793855"/>
            <a:ext cx="1885950" cy="1395359"/>
          </a:xfrm>
          <a:prstGeom prst="flowChartMagneticDisk">
            <a:avLst/>
          </a:prstGeom>
          <a:solidFill>
            <a:schemeClr val="bg1">
              <a:lumMod val="85000"/>
            </a:schemeClr>
          </a:solidFill>
          <a:ln w="12700" cap="flat" cmpd="sng" algn="ctr">
            <a:solidFill>
              <a:schemeClr val="tx1">
                <a:lumMod val="50000"/>
                <a:lumOff val="50000"/>
              </a:schemeClr>
            </a:solidFill>
            <a:prstDash val="solid"/>
            <a:round/>
            <a:headEnd type="none" w="med" len="med"/>
            <a:tailEnd type="none" w="med" len="med"/>
          </a:ln>
          <a:effectLst>
            <a:innerShdw blurRad="63500" dist="50800">
              <a:prstClr val="black">
                <a:alpha val="50000"/>
              </a:prstClr>
            </a:inn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bg1">
                    <a:lumMod val="75000"/>
                  </a:schemeClr>
                </a:solidFill>
                <a:effectLst/>
                <a:latin typeface="+mj-lt"/>
              </a:rPr>
              <a:t>Relational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2200" i="0" u="none" strike="noStrike" cap="none" normalizeH="0" baseline="0" dirty="0" smtClean="0">
                <a:ln>
                  <a:noFill/>
                </a:ln>
                <a:solidFill>
                  <a:schemeClr val="bg1">
                    <a:lumMod val="75000"/>
                  </a:schemeClr>
                </a:solidFill>
                <a:effectLst/>
                <a:latin typeface="+mj-lt"/>
              </a:rPr>
              <a:t>Databases</a:t>
            </a:r>
            <a:endParaRPr kumimoji="0" lang="en-US" sz="2200" i="0" u="none" strike="noStrike" cap="none" normalizeH="0" baseline="0" dirty="0">
              <a:ln>
                <a:noFill/>
              </a:ln>
              <a:solidFill>
                <a:schemeClr val="bg1">
                  <a:lumMod val="75000"/>
                </a:schemeClr>
              </a:solidFill>
              <a:effectLst/>
              <a:latin typeface="+mj-lt"/>
            </a:endParaRPr>
          </a:p>
        </p:txBody>
      </p:sp>
      <p:sp>
        <p:nvSpPr>
          <p:cNvPr id="22" name="Oval 21"/>
          <p:cNvSpPr/>
          <p:nvPr/>
        </p:nvSpPr>
        <p:spPr bwMode="auto">
          <a:xfrm>
            <a:off x="5952824" y="3847176"/>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5</a:t>
            </a:r>
            <a:endParaRPr kumimoji="0" lang="en-US" sz="2500" i="0" u="none" strike="noStrike" cap="none" normalizeH="0" baseline="0" dirty="0">
              <a:ln>
                <a:noFill/>
              </a:ln>
              <a:solidFill>
                <a:schemeClr val="bg1">
                  <a:lumMod val="75000"/>
                </a:schemeClr>
              </a:solidFill>
              <a:effectLst/>
              <a:latin typeface="+mj-lt"/>
            </a:endParaRPr>
          </a:p>
        </p:txBody>
      </p:sp>
      <p:sp>
        <p:nvSpPr>
          <p:cNvPr id="23" name="Rectangle 22"/>
          <p:cNvSpPr/>
          <p:nvPr/>
        </p:nvSpPr>
        <p:spPr bwMode="auto">
          <a:xfrm>
            <a:off x="1894561" y="4344050"/>
            <a:ext cx="2943049" cy="675240"/>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ectangle 24"/>
          <p:cNvSpPr/>
          <p:nvPr/>
        </p:nvSpPr>
        <p:spPr bwMode="auto">
          <a:xfrm>
            <a:off x="1905584" y="3231712"/>
            <a:ext cx="1694557" cy="1123433"/>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ectangle 25"/>
          <p:cNvSpPr/>
          <p:nvPr/>
        </p:nvSpPr>
        <p:spPr bwMode="auto">
          <a:xfrm>
            <a:off x="3610384" y="2341975"/>
            <a:ext cx="1220627" cy="2013170"/>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Oval 15"/>
          <p:cNvSpPr/>
          <p:nvPr/>
        </p:nvSpPr>
        <p:spPr bwMode="auto">
          <a:xfrm>
            <a:off x="4517228" y="4756865"/>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1</a:t>
            </a:r>
            <a:endParaRPr kumimoji="0" lang="en-US" sz="2500" i="0" u="none" strike="noStrike" cap="none" normalizeH="0" baseline="0" dirty="0">
              <a:ln>
                <a:noFill/>
              </a:ln>
              <a:solidFill>
                <a:schemeClr val="bg1">
                  <a:lumMod val="75000"/>
                </a:schemeClr>
              </a:solidFill>
              <a:effectLst/>
              <a:latin typeface="+mj-lt"/>
            </a:endParaRPr>
          </a:p>
        </p:txBody>
      </p:sp>
      <p:sp>
        <p:nvSpPr>
          <p:cNvPr id="19" name="Oval 18"/>
          <p:cNvSpPr/>
          <p:nvPr/>
        </p:nvSpPr>
        <p:spPr bwMode="auto">
          <a:xfrm>
            <a:off x="3987410" y="2560493"/>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4</a:t>
            </a:r>
            <a:endParaRPr kumimoji="0" lang="en-US" sz="2500" i="0" u="none" strike="noStrike" cap="none" normalizeH="0" baseline="0" dirty="0">
              <a:ln>
                <a:noFill/>
              </a:ln>
              <a:solidFill>
                <a:schemeClr val="bg1">
                  <a:lumMod val="75000"/>
                </a:schemeClr>
              </a:solidFill>
              <a:effectLst/>
              <a:latin typeface="+mj-lt"/>
            </a:endParaRPr>
          </a:p>
        </p:txBody>
      </p:sp>
      <p:sp>
        <p:nvSpPr>
          <p:cNvPr id="24" name="Rectangle 23"/>
          <p:cNvSpPr/>
          <p:nvPr/>
        </p:nvSpPr>
        <p:spPr bwMode="auto">
          <a:xfrm>
            <a:off x="1905585" y="2344056"/>
            <a:ext cx="1708478" cy="871767"/>
          </a:xfrm>
          <a:prstGeom prst="rect">
            <a:avLst/>
          </a:prstGeom>
          <a:noFill/>
          <a:ln w="57150" cap="flat" cmpd="sng" algn="ctr">
            <a:solidFill>
              <a:srgbClr val="C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7" name="Oval 26"/>
          <p:cNvSpPr/>
          <p:nvPr/>
        </p:nvSpPr>
        <p:spPr bwMode="auto">
          <a:xfrm>
            <a:off x="1720996" y="2138527"/>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3</a:t>
            </a:r>
            <a:endParaRPr kumimoji="0" lang="en-US" sz="2500" i="0" u="none" strike="noStrike" cap="none" normalizeH="0" baseline="0" dirty="0">
              <a:ln>
                <a:noFill/>
              </a:ln>
              <a:effectLst/>
              <a:latin typeface="+mj-lt"/>
            </a:endParaRPr>
          </a:p>
        </p:txBody>
      </p:sp>
      <p:sp>
        <p:nvSpPr>
          <p:cNvPr id="18" name="Oval 17"/>
          <p:cNvSpPr/>
          <p:nvPr/>
        </p:nvSpPr>
        <p:spPr bwMode="auto">
          <a:xfrm>
            <a:off x="1724622" y="3430273"/>
            <a:ext cx="476852" cy="466725"/>
          </a:xfrm>
          <a:prstGeom prst="ellipse">
            <a:avLst/>
          </a:prstGeom>
          <a:solidFill>
            <a:schemeClr val="bg1">
              <a:lumMod val="85000"/>
            </a:schemeClr>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solidFill>
                  <a:schemeClr val="bg1">
                    <a:lumMod val="75000"/>
                  </a:schemeClr>
                </a:solidFill>
                <a:effectLst/>
                <a:latin typeface="+mj-lt"/>
              </a:rPr>
              <a:t>2</a:t>
            </a:r>
            <a:endParaRPr kumimoji="0" lang="en-US" sz="2500" i="0" u="none" strike="noStrike" cap="none" normalizeH="0" baseline="0" dirty="0">
              <a:ln>
                <a:noFill/>
              </a:ln>
              <a:solidFill>
                <a:schemeClr val="bg1">
                  <a:lumMod val="75000"/>
                </a:schemeClr>
              </a:solidFill>
              <a:effectLst/>
              <a:latin typeface="+mj-lt"/>
            </a:endParaRPr>
          </a:p>
        </p:txBody>
      </p:sp>
    </p:spTree>
    <p:extLst>
      <p:ext uri="{BB962C8B-B14F-4D97-AF65-F5344CB8AC3E}">
        <p14:creationId xmlns:p14="http://schemas.microsoft.com/office/powerpoint/2010/main" val="426875626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sz="6000" dirty="0" smtClean="0"/>
              <a:t> </a:t>
            </a:r>
            <a:endParaRPr lang="en-US" sz="6000"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29</a:t>
            </a:fld>
            <a:endParaRPr lang="en-US" dirty="0"/>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50581"/>
            <a:ext cx="4823948" cy="304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195664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7124700" y="6276975"/>
            <a:ext cx="1905000" cy="457200"/>
          </a:xfrm>
          <a:prstGeom prst="rect">
            <a:avLst/>
          </a:prstGeom>
        </p:spPr>
        <p:txBody>
          <a:bodyPr/>
          <a:lstStyle/>
          <a:p>
            <a:fld id="{28A6EE22-AA39-F641-8804-669485C68ED5}" type="slidenum">
              <a:rPr lang="en-US" smtClean="0"/>
              <a:pPr/>
              <a:t>3</a:t>
            </a:fld>
            <a:endParaRPr lang="en-US"/>
          </a:p>
        </p:txBody>
      </p:sp>
      <p:sp>
        <p:nvSpPr>
          <p:cNvPr id="3" name="Title 1"/>
          <p:cNvSpPr txBox="1">
            <a:spLocks/>
          </p:cNvSpPr>
          <p:nvPr/>
        </p:nvSpPr>
        <p:spPr bwMode="auto">
          <a:xfrm>
            <a:off x="701751" y="457200"/>
            <a:ext cx="7608136" cy="616634"/>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Arial Black" pitchFamily="34" charset="0"/>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pPr algn="ctr"/>
            <a:r>
              <a:rPr lang="en-US" sz="5000" dirty="0" smtClean="0">
                <a:solidFill>
                  <a:srgbClr val="006600"/>
                </a:solidFill>
                <a:latin typeface="Arial" charset="0"/>
              </a:rPr>
              <a:t>T</a:t>
            </a:r>
            <a:r>
              <a:rPr lang="en-US" sz="5400" dirty="0" smtClean="0">
                <a:solidFill>
                  <a:srgbClr val="006600"/>
                </a:solidFill>
              </a:rPr>
              <a:t>a</a:t>
            </a:r>
            <a:r>
              <a:rPr lang="en-US" sz="5000" dirty="0" smtClean="0">
                <a:solidFill>
                  <a:srgbClr val="006600"/>
                </a:solidFill>
                <a:latin typeface="Arial" charset="0"/>
              </a:rPr>
              <a:t>lk Outline</a:t>
            </a:r>
            <a:r>
              <a:rPr lang="en-US" sz="5000" dirty="0" smtClean="0">
                <a:latin typeface="Arial" charset="0"/>
              </a:rPr>
              <a:t>	</a:t>
            </a:r>
            <a:endParaRPr lang="en-US" sz="5000" dirty="0">
              <a:latin typeface="Arial" charset="0"/>
            </a:endParaRPr>
          </a:p>
        </p:txBody>
      </p:sp>
      <p:grpSp>
        <p:nvGrpSpPr>
          <p:cNvPr id="4" name="Group 3"/>
          <p:cNvGrpSpPr/>
          <p:nvPr/>
        </p:nvGrpSpPr>
        <p:grpSpPr>
          <a:xfrm>
            <a:off x="3012171" y="2030959"/>
            <a:ext cx="2932026" cy="2725906"/>
            <a:chOff x="6874365" y="2674769"/>
            <a:chExt cx="2932026" cy="2725906"/>
          </a:xfrm>
        </p:grpSpPr>
        <p:sp>
          <p:nvSpPr>
            <p:cNvPr id="5" name="Round Diagonal Corner Rectangle 4"/>
            <p:cNvSpPr/>
            <p:nvPr/>
          </p:nvSpPr>
          <p:spPr>
            <a:xfrm>
              <a:off x="6878762" y="3610011"/>
              <a:ext cx="1363093" cy="1198499"/>
            </a:xfrm>
            <a:prstGeom prst="rect">
              <a:avLst/>
            </a:prstGeom>
            <a:scene3d>
              <a:camera prst="orthographicFront">
                <a:rot lat="0" lon="0" rev="0"/>
              </a:camera>
              <a:lightRig rig="glow" dir="t">
                <a:rot lat="0" lon="0" rev="141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a:effectLst>
                  <a:outerShdw blurRad="38100" dist="38100" dir="2700000" algn="tl">
                    <a:srgbClr val="000000">
                      <a:alpha val="43137"/>
                    </a:srgbClr>
                  </a:outerShdw>
                </a:effectLst>
                <a:latin typeface="+mj-lt"/>
              </a:endParaRPr>
            </a:p>
          </p:txBody>
        </p:sp>
        <p:sp>
          <p:nvSpPr>
            <p:cNvPr id="6" name="Rectangle 5"/>
            <p:cNvSpPr/>
            <p:nvPr/>
          </p:nvSpPr>
          <p:spPr bwMode="auto">
            <a:xfrm>
              <a:off x="6888287" y="2674769"/>
              <a:ext cx="2918104" cy="2725906"/>
            </a:xfrm>
            <a:prstGeom prst="rect">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 name="Round Diagonal Corner Rectangle 6"/>
            <p:cNvSpPr/>
            <p:nvPr/>
          </p:nvSpPr>
          <p:spPr>
            <a:xfrm>
              <a:off x="6874365" y="4692585"/>
              <a:ext cx="2927959" cy="708090"/>
            </a:xfrm>
            <a:prstGeom prst="round2DiagRect">
              <a:avLst>
                <a:gd name="adj1" fmla="val 0"/>
                <a:gd name="adj2" fmla="val 0"/>
              </a:avLst>
            </a:prstGeom>
            <a:gradFill flip="none" rotWithShape="1">
              <a:gsLst>
                <a:gs pos="30000">
                  <a:srgbClr val="9BBB59"/>
                </a:gs>
                <a:gs pos="0">
                  <a:schemeClr val="accent3"/>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000" dirty="0" smtClean="0">
                  <a:solidFill>
                    <a:schemeClr val="bg1"/>
                  </a:solidFill>
                  <a:effectLst>
                    <a:outerShdw blurRad="38100" dist="38100" dir="2700000" algn="tl">
                      <a:srgbClr val="000000">
                        <a:alpha val="43137"/>
                      </a:srgbClr>
                    </a:outerShdw>
                  </a:effectLst>
                  <a:latin typeface="+mj-lt"/>
                </a:rPr>
                <a:t>HDFS</a:t>
              </a:r>
              <a:endParaRPr lang="en-US" sz="2000" dirty="0">
                <a:solidFill>
                  <a:schemeClr val="bg1"/>
                </a:solidFill>
                <a:effectLst>
                  <a:outerShdw blurRad="38100" dist="38100" dir="2700000" algn="tl">
                    <a:srgbClr val="000000">
                      <a:alpha val="43137"/>
                    </a:srgbClr>
                  </a:outerShdw>
                </a:effectLst>
                <a:latin typeface="+mj-lt"/>
              </a:endParaRPr>
            </a:p>
          </p:txBody>
        </p:sp>
        <p:sp>
          <p:nvSpPr>
            <p:cNvPr id="8" name="Round Diagonal Corner Rectangle 7"/>
            <p:cNvSpPr/>
            <p:nvPr/>
          </p:nvSpPr>
          <p:spPr>
            <a:xfrm>
              <a:off x="6888287" y="3451762"/>
              <a:ext cx="1694556" cy="1240823"/>
            </a:xfrm>
            <a:prstGeom prst="round2DiagRect">
              <a:avLst>
                <a:gd name="adj1" fmla="val 0"/>
                <a:gd name="adj2" fmla="val 0"/>
              </a:avLst>
            </a:prstGeom>
            <a:gradFill rotWithShape="0">
              <a:gsLst>
                <a:gs pos="30000">
                  <a:srgbClr val="4F81BD"/>
                </a:gs>
                <a:gs pos="0">
                  <a:schemeClr val="accent1"/>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Map/</a:t>
              </a:r>
            </a:p>
            <a:p>
              <a:pPr algn="ctr"/>
              <a:r>
                <a:rPr lang="en-US" sz="2200" dirty="0" smtClean="0">
                  <a:solidFill>
                    <a:schemeClr val="bg1"/>
                  </a:solidFill>
                  <a:effectLst>
                    <a:outerShdw blurRad="38100" dist="38100" dir="2700000" algn="tl">
                      <a:srgbClr val="000000">
                        <a:alpha val="43137"/>
                      </a:srgbClr>
                    </a:outerShdw>
                  </a:effectLst>
                  <a:latin typeface="+mj-lt"/>
                </a:rPr>
                <a:t>Reduce</a:t>
              </a:r>
              <a:endParaRPr lang="en-US" sz="2200" dirty="0">
                <a:solidFill>
                  <a:schemeClr val="bg1"/>
                </a:solidFill>
                <a:effectLst>
                  <a:outerShdw blurRad="38100" dist="38100" dir="2700000" algn="tl">
                    <a:srgbClr val="000000">
                      <a:alpha val="43137"/>
                    </a:srgbClr>
                  </a:outerShdw>
                </a:effectLst>
                <a:latin typeface="+mj-lt"/>
              </a:endParaRPr>
            </a:p>
          </p:txBody>
        </p:sp>
        <p:grpSp>
          <p:nvGrpSpPr>
            <p:cNvPr id="9" name="Group 8"/>
            <p:cNvGrpSpPr/>
            <p:nvPr/>
          </p:nvGrpSpPr>
          <p:grpSpPr>
            <a:xfrm>
              <a:off x="6874366" y="2674770"/>
              <a:ext cx="1708477" cy="889588"/>
              <a:chOff x="0" y="1947133"/>
              <a:chExt cx="10537972" cy="438291"/>
            </a:xfrm>
            <a:scene3d>
              <a:camera prst="orthographicFront">
                <a:rot lat="0" lon="0" rev="0"/>
              </a:camera>
              <a:lightRig rig="glow" dir="t">
                <a:rot lat="0" lon="0" rev="14100000"/>
              </a:lightRig>
            </a:scene3d>
          </p:grpSpPr>
          <p:sp>
            <p:nvSpPr>
              <p:cNvPr id="13" name="Round Diagonal Corner Rectangle 12"/>
              <p:cNvSpPr/>
              <p:nvPr/>
            </p:nvSpPr>
            <p:spPr>
              <a:xfrm>
                <a:off x="0" y="1947133"/>
                <a:ext cx="10537972" cy="438291"/>
              </a:xfrm>
              <a:prstGeom prst="round2DiagRect">
                <a:avLst>
                  <a:gd name="adj1" fmla="val 0"/>
                  <a:gd name="adj2" fmla="val 0"/>
                </a:avLst>
              </a:prstGeom>
              <a:gradFill rotWithShape="0">
                <a:gsLst>
                  <a:gs pos="30000">
                    <a:srgbClr val="F79646"/>
                  </a:gs>
                  <a:gs pos="0">
                    <a:schemeClr val="accent6"/>
                  </a:gs>
                  <a:gs pos="100000">
                    <a:schemeClr val="accent6"/>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Hive &amp; Pig</a:t>
                </a:r>
                <a:endParaRPr lang="en-US" sz="2200" dirty="0">
                  <a:solidFill>
                    <a:schemeClr val="bg1"/>
                  </a:solidFill>
                  <a:effectLst>
                    <a:outerShdw blurRad="38100" dist="38100" dir="2700000" algn="tl">
                      <a:srgbClr val="000000">
                        <a:alpha val="43137"/>
                      </a:srgbClr>
                    </a:outerShdw>
                  </a:effectLst>
                  <a:latin typeface="+mj-lt"/>
                </a:endParaRPr>
              </a:p>
            </p:txBody>
          </p:sp>
          <p:sp>
            <p:nvSpPr>
              <p:cNvPr id="14" name="Round Diagonal Corner Rectangle 4"/>
              <p:cNvSpPr/>
              <p:nvPr/>
            </p:nvSpPr>
            <p:spPr>
              <a:xfrm>
                <a:off x="22494" y="1969627"/>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solidFill>
                  <a:latin typeface="+mj-lt"/>
                </a:endParaRPr>
              </a:p>
            </p:txBody>
          </p:sp>
        </p:grpSp>
        <p:grpSp>
          <p:nvGrpSpPr>
            <p:cNvPr id="10" name="Group 9"/>
            <p:cNvGrpSpPr/>
            <p:nvPr/>
          </p:nvGrpSpPr>
          <p:grpSpPr>
            <a:xfrm>
              <a:off x="8262645" y="2674771"/>
              <a:ext cx="1543746" cy="2017814"/>
              <a:chOff x="22494" y="3145764"/>
              <a:chExt cx="8540481" cy="444939"/>
            </a:xfrm>
            <a:scene3d>
              <a:camera prst="orthographicFront">
                <a:rot lat="0" lon="0" rev="0"/>
              </a:camera>
              <a:lightRig rig="glow" dir="t">
                <a:rot lat="0" lon="0" rev="14100000"/>
              </a:lightRig>
            </a:scene3d>
          </p:grpSpPr>
          <p:sp>
            <p:nvSpPr>
              <p:cNvPr id="11" name="Round Diagonal Corner Rectangle 10"/>
              <p:cNvSpPr/>
              <p:nvPr/>
            </p:nvSpPr>
            <p:spPr>
              <a:xfrm>
                <a:off x="1793929" y="3145764"/>
                <a:ext cx="6769046" cy="444939"/>
              </a:xfrm>
              <a:prstGeom prst="round2DiagRect">
                <a:avLst>
                  <a:gd name="adj1" fmla="val 0"/>
                  <a:gd name="adj2" fmla="val 0"/>
                </a:avLst>
              </a:prstGeom>
              <a:gradFill rotWithShape="0">
                <a:gsLst>
                  <a:gs pos="30000">
                    <a:srgbClr val="C0504D"/>
                  </a:gs>
                  <a:gs pos="0">
                    <a:schemeClr val="accent2"/>
                  </a:gs>
                  <a:gs pos="100000">
                    <a:schemeClr val="accent2"/>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effectLst>
                      <a:outerShdw blurRad="38100" dist="38100" dir="2700000" algn="tl">
                        <a:srgbClr val="000000">
                          <a:alpha val="43137"/>
                        </a:srgbClr>
                      </a:outerShdw>
                    </a:effectLst>
                    <a:latin typeface="+mj-lt"/>
                  </a:rPr>
                  <a:t>Sqoop</a:t>
                </a:r>
                <a:endParaRPr lang="en-US" sz="2200" dirty="0">
                  <a:effectLst>
                    <a:outerShdw blurRad="38100" dist="38100" dir="2700000" algn="tl">
                      <a:srgbClr val="000000">
                        <a:alpha val="43137"/>
                      </a:srgbClr>
                    </a:outerShdw>
                  </a:effectLst>
                  <a:latin typeface="+mj-lt"/>
                </a:endParaRPr>
              </a:p>
            </p:txBody>
          </p:sp>
          <p:sp>
            <p:nvSpPr>
              <p:cNvPr id="12" name="Round Diagonal Corner Rectangle 4"/>
              <p:cNvSpPr/>
              <p:nvPr/>
            </p:nvSpPr>
            <p:spPr>
              <a:xfrm>
                <a:off x="22494" y="3168258"/>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lumMod val="50000"/>
                    </a:schemeClr>
                  </a:solidFill>
                  <a:latin typeface="+mj-lt"/>
                </a:endParaRPr>
              </a:p>
            </p:txBody>
          </p:sp>
        </p:grpSp>
      </p:grpSp>
      <p:sp>
        <p:nvSpPr>
          <p:cNvPr id="15" name="TextBox 14"/>
          <p:cNvSpPr txBox="1"/>
          <p:nvPr/>
        </p:nvSpPr>
        <p:spPr>
          <a:xfrm>
            <a:off x="3328644" y="889228"/>
            <a:ext cx="2148345" cy="477054"/>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500" dirty="0" smtClean="0">
                <a:solidFill>
                  <a:srgbClr val="A50021"/>
                </a:solidFill>
                <a:latin typeface="Segoe Script" pitchFamily="34" charset="0"/>
              </a:rPr>
              <a:t>(Visually…)</a:t>
            </a:r>
          </a:p>
        </p:txBody>
      </p:sp>
      <p:sp>
        <p:nvSpPr>
          <p:cNvPr id="16" name="Oval 15"/>
          <p:cNvSpPr/>
          <p:nvPr/>
        </p:nvSpPr>
        <p:spPr bwMode="auto">
          <a:xfrm>
            <a:off x="4894879" y="4187737"/>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1</a:t>
            </a:r>
            <a:endParaRPr kumimoji="0" lang="en-US" sz="2500" i="0" u="none" strike="noStrike" cap="none" normalizeH="0" baseline="0" dirty="0">
              <a:ln>
                <a:noFill/>
              </a:ln>
              <a:effectLst/>
              <a:latin typeface="+mj-lt"/>
            </a:endParaRPr>
          </a:p>
        </p:txBody>
      </p:sp>
      <p:sp>
        <p:nvSpPr>
          <p:cNvPr id="17" name="Oval 16"/>
          <p:cNvSpPr/>
          <p:nvPr/>
        </p:nvSpPr>
        <p:spPr bwMode="auto">
          <a:xfrm>
            <a:off x="3012171" y="3659469"/>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2</a:t>
            </a:r>
            <a:endParaRPr kumimoji="0" lang="en-US" sz="2500" i="0" u="none" strike="noStrike" cap="none" normalizeH="0" baseline="0" dirty="0">
              <a:ln>
                <a:noFill/>
              </a:ln>
              <a:effectLst/>
              <a:latin typeface="+mj-lt"/>
            </a:endParaRPr>
          </a:p>
        </p:txBody>
      </p:sp>
      <p:sp>
        <p:nvSpPr>
          <p:cNvPr id="18" name="Oval 17"/>
          <p:cNvSpPr/>
          <p:nvPr/>
        </p:nvSpPr>
        <p:spPr bwMode="auto">
          <a:xfrm>
            <a:off x="3026093" y="1899609"/>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3</a:t>
            </a:r>
            <a:endParaRPr kumimoji="0" lang="en-US" sz="2500" i="0" u="none" strike="noStrike" cap="none" normalizeH="0" baseline="0" dirty="0">
              <a:ln>
                <a:noFill/>
              </a:ln>
              <a:effectLst/>
              <a:latin typeface="+mj-lt"/>
            </a:endParaRPr>
          </a:p>
        </p:txBody>
      </p:sp>
      <p:sp>
        <p:nvSpPr>
          <p:cNvPr id="19" name="Oval 18"/>
          <p:cNvSpPr/>
          <p:nvPr/>
        </p:nvSpPr>
        <p:spPr bwMode="auto">
          <a:xfrm>
            <a:off x="5080075" y="2253372"/>
            <a:ext cx="476852" cy="466725"/>
          </a:xfrm>
          <a:prstGeom prst="ellipse">
            <a:avLst/>
          </a:prstGeom>
          <a:solidFill>
            <a:srgbClr val="FFFF66"/>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500" i="0" u="none" strike="noStrike" cap="none" normalizeH="0" baseline="0" dirty="0" smtClean="0">
                <a:ln>
                  <a:noFill/>
                </a:ln>
                <a:effectLst/>
                <a:latin typeface="+mj-lt"/>
              </a:rPr>
              <a:t>4</a:t>
            </a:r>
            <a:endParaRPr kumimoji="0" lang="en-US" sz="2500" i="0" u="none" strike="noStrike" cap="none" normalizeH="0" baseline="0" dirty="0">
              <a:ln>
                <a:noFill/>
              </a:ln>
              <a:effectLst/>
              <a:latin typeface="+mj-lt"/>
            </a:endParaRPr>
          </a:p>
        </p:txBody>
      </p:sp>
    </p:spTree>
    <p:extLst>
      <p:ext uri="{BB962C8B-B14F-4D97-AF65-F5344CB8AC3E}">
        <p14:creationId xmlns:p14="http://schemas.microsoft.com/office/powerpoint/2010/main" val="13863452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Hadoop </a:t>
            </a:r>
            <a:r>
              <a:rPr lang="en-US" altLang="en-US" dirty="0" err="1">
                <a:latin typeface="Myriad Pro" charset="0"/>
              </a:rPr>
              <a:t>InteractiVE</a:t>
            </a:r>
            <a:r>
              <a:rPr lang="en-US" altLang="en-US" dirty="0">
                <a:latin typeface="Myriad Pro" charset="0"/>
              </a:rPr>
              <a:t>(HIVE)</a:t>
            </a:r>
            <a:br>
              <a:rPr lang="en-US" altLang="en-US" dirty="0">
                <a:latin typeface="Myriad Pro" charset="0"/>
              </a:rPr>
            </a:br>
            <a:endParaRPr lang="en-US" dirty="0"/>
          </a:p>
        </p:txBody>
      </p:sp>
      <p:sp>
        <p:nvSpPr>
          <p:cNvPr id="3" name="Content Placeholder 2"/>
          <p:cNvSpPr>
            <a:spLocks noGrp="1"/>
          </p:cNvSpPr>
          <p:nvPr>
            <p:ph idx="1"/>
          </p:nvPr>
        </p:nvSpPr>
        <p:spPr/>
        <p:txBody>
          <a:bodyPr/>
          <a:lstStyle/>
          <a:p>
            <a:pPr>
              <a:spcBef>
                <a:spcPts val="600"/>
              </a:spcBef>
              <a:buClrTx/>
              <a:buFontTx/>
              <a:buNone/>
            </a:pPr>
            <a:r>
              <a:rPr lang="en-US" altLang="en-US" sz="2400" dirty="0">
                <a:solidFill>
                  <a:srgbClr val="000000"/>
                </a:solidFill>
                <a:latin typeface="Myriad Pro" charset="0"/>
              </a:rPr>
              <a:t>A data warehouse infrastructure built on top of Hadoop for providing data summarization using Ad-hoc querying on large volumes of data.</a:t>
            </a:r>
          </a:p>
          <a:p>
            <a:pPr>
              <a:spcBef>
                <a:spcPts val="600"/>
              </a:spcBef>
              <a:buClrTx/>
              <a:buFontTx/>
              <a:buNone/>
            </a:pPr>
            <a:endParaRPr lang="en-US" altLang="en-US" sz="2400" dirty="0">
              <a:solidFill>
                <a:srgbClr val="000000"/>
              </a:solidFill>
              <a:latin typeface="Myriad Pro" charset="0"/>
            </a:endParaRPr>
          </a:p>
          <a:p>
            <a:pPr lvl="1">
              <a:buSzPct val="45000"/>
            </a:pPr>
            <a:r>
              <a:rPr lang="en-US" altLang="en-US" sz="2400" dirty="0">
                <a:solidFill>
                  <a:srgbClr val="000000"/>
                </a:solidFill>
                <a:latin typeface="Myriad Pro" charset="0"/>
              </a:rPr>
              <a:t>ETL.</a:t>
            </a:r>
          </a:p>
          <a:p>
            <a:pPr lvl="1">
              <a:buSzPct val="45000"/>
            </a:pPr>
            <a:r>
              <a:rPr lang="en-US" altLang="en-US" sz="2400" dirty="0" smtClean="0">
                <a:solidFill>
                  <a:srgbClr val="000000"/>
                </a:solidFill>
                <a:latin typeface="Myriad Pro" charset="0"/>
              </a:rPr>
              <a:t>Access </a:t>
            </a:r>
            <a:r>
              <a:rPr lang="en-US" altLang="en-US" sz="2400" dirty="0">
                <a:solidFill>
                  <a:srgbClr val="000000"/>
                </a:solidFill>
                <a:latin typeface="Myriad Pro" charset="0"/>
              </a:rPr>
              <a:t>to different storage.</a:t>
            </a:r>
          </a:p>
          <a:p>
            <a:pPr lvl="1">
              <a:buSzPct val="45000"/>
            </a:pPr>
            <a:r>
              <a:rPr lang="en-US" altLang="en-US" sz="2400" dirty="0">
                <a:solidFill>
                  <a:srgbClr val="000000"/>
                </a:solidFill>
                <a:latin typeface="Myriad Pro" charset="0"/>
              </a:rPr>
              <a:t>SQL like query language.</a:t>
            </a:r>
          </a:p>
          <a:p>
            <a:pPr lvl="1">
              <a:buSzPct val="45000"/>
            </a:pPr>
            <a:r>
              <a:rPr lang="en-US" altLang="en-US" sz="2400" dirty="0">
                <a:solidFill>
                  <a:srgbClr val="000000"/>
                </a:solidFill>
                <a:latin typeface="Myriad Pro" charset="0"/>
              </a:rPr>
              <a:t>Query execution via </a:t>
            </a:r>
            <a:r>
              <a:rPr lang="en-US" altLang="en-US" sz="2400" dirty="0" err="1">
                <a:solidFill>
                  <a:srgbClr val="000000"/>
                </a:solidFill>
                <a:latin typeface="Myriad Pro" charset="0"/>
              </a:rPr>
              <a:t>MapReduce</a:t>
            </a:r>
            <a:r>
              <a:rPr lang="en-US" altLang="en-US" sz="2400" dirty="0">
                <a:solidFill>
                  <a:srgbClr val="000000"/>
                </a:solidFill>
                <a:latin typeface="Myriad Pro" charset="0"/>
              </a:rPr>
              <a:t>.</a:t>
            </a:r>
          </a:p>
          <a:p>
            <a:endParaRPr lang="en-US" dirty="0"/>
          </a:p>
        </p:txBody>
      </p:sp>
    </p:spTree>
    <p:extLst>
      <p:ext uri="{BB962C8B-B14F-4D97-AF65-F5344CB8AC3E}">
        <p14:creationId xmlns:p14="http://schemas.microsoft.com/office/powerpoint/2010/main" val="5309760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Applications Of Hive</a:t>
            </a:r>
            <a:br>
              <a:rPr lang="en-US" altLang="en-US" dirty="0">
                <a:latin typeface="Myriad Pro" charset="0"/>
              </a:rPr>
            </a:br>
            <a:endParaRPr lang="en-US" dirty="0"/>
          </a:p>
        </p:txBody>
      </p:sp>
      <p:sp>
        <p:nvSpPr>
          <p:cNvPr id="3" name="Content Placeholder 2"/>
          <p:cNvSpPr>
            <a:spLocks noGrp="1"/>
          </p:cNvSpPr>
          <p:nvPr>
            <p:ph idx="1"/>
          </p:nvPr>
        </p:nvSpPr>
        <p:spPr/>
        <p:txBody>
          <a:bodyPr>
            <a:normAutofit/>
          </a:bodyPr>
          <a:lstStyle/>
          <a:p>
            <a:pPr>
              <a:buClrTx/>
              <a:buFontTx/>
              <a:buNone/>
            </a:pPr>
            <a:endParaRPr lang="en-US" altLang="en-US" sz="2200" dirty="0">
              <a:solidFill>
                <a:srgbClr val="000000"/>
              </a:solidFill>
              <a:latin typeface="Myriad Pro" charset="0"/>
            </a:endParaRPr>
          </a:p>
          <a:p>
            <a:r>
              <a:rPr lang="en-US" altLang="en-US" sz="2400" dirty="0">
                <a:solidFill>
                  <a:srgbClr val="000000"/>
                </a:solidFill>
                <a:latin typeface="Myriad Pro" charset="0"/>
              </a:rPr>
              <a:t>Works on immutable data.</a:t>
            </a:r>
          </a:p>
          <a:p>
            <a:pPr>
              <a:buFont typeface="Arial" charset="0"/>
              <a:buNone/>
            </a:pPr>
            <a:r>
              <a:rPr lang="en-US" altLang="en-US" sz="2400" dirty="0">
                <a:solidFill>
                  <a:srgbClr val="000000"/>
                </a:solidFill>
                <a:latin typeface="Myriad Pro" charset="0"/>
              </a:rPr>
              <a:t>  </a:t>
            </a:r>
          </a:p>
          <a:p>
            <a:r>
              <a:rPr lang="en-US" altLang="en-US" sz="2400" dirty="0">
                <a:solidFill>
                  <a:srgbClr val="000000"/>
                </a:solidFill>
                <a:latin typeface="Myriad Pro" charset="0"/>
              </a:rPr>
              <a:t>Log processing</a:t>
            </a:r>
          </a:p>
          <a:p>
            <a:pPr lvl="2">
              <a:buFont typeface="Courier New" pitchFamily="49" charset="0"/>
              <a:buChar char="o"/>
            </a:pPr>
            <a:r>
              <a:rPr lang="en-US" altLang="en-US" dirty="0">
                <a:solidFill>
                  <a:srgbClr val="000000"/>
                </a:solidFill>
                <a:latin typeface="Myriad Pro" charset="0"/>
              </a:rPr>
              <a:t>Daily Report</a:t>
            </a:r>
          </a:p>
          <a:p>
            <a:pPr lvl="2">
              <a:buFont typeface="Courier New" pitchFamily="49" charset="0"/>
              <a:buChar char="o"/>
            </a:pPr>
            <a:r>
              <a:rPr lang="en-US" altLang="en-US" dirty="0">
                <a:solidFill>
                  <a:srgbClr val="000000"/>
                </a:solidFill>
                <a:latin typeface="Myriad Pro" charset="0"/>
              </a:rPr>
              <a:t>User Activity Measurement</a:t>
            </a:r>
          </a:p>
          <a:p>
            <a:pPr>
              <a:buClrTx/>
              <a:buFontTx/>
              <a:buNone/>
            </a:pPr>
            <a:endParaRPr lang="en-US" altLang="en-US" sz="2400" dirty="0">
              <a:solidFill>
                <a:srgbClr val="000000"/>
              </a:solidFill>
              <a:latin typeface="Myriad Pro" charset="0"/>
            </a:endParaRPr>
          </a:p>
          <a:p>
            <a:r>
              <a:rPr lang="en-US" altLang="en-US" sz="2400" dirty="0">
                <a:solidFill>
                  <a:srgbClr val="000000"/>
                </a:solidFill>
                <a:latin typeface="Myriad Pro" charset="0"/>
              </a:rPr>
              <a:t>  Data/Text mining</a:t>
            </a:r>
          </a:p>
          <a:p>
            <a:pPr lvl="2">
              <a:buFont typeface="Courier New" pitchFamily="49" charset="0"/>
              <a:buChar char="o"/>
            </a:pPr>
            <a:r>
              <a:rPr lang="en-US" altLang="en-US" dirty="0">
                <a:solidFill>
                  <a:srgbClr val="000000"/>
                </a:solidFill>
                <a:latin typeface="Myriad Pro" charset="0"/>
              </a:rPr>
              <a:t>Machine learning (Training Data)</a:t>
            </a:r>
          </a:p>
          <a:p>
            <a:pPr>
              <a:buClrTx/>
              <a:buFontTx/>
              <a:buNone/>
            </a:pPr>
            <a:endParaRPr lang="en-US" altLang="en-US" sz="2400" dirty="0">
              <a:solidFill>
                <a:srgbClr val="000000"/>
              </a:solidFill>
              <a:latin typeface="Myriad Pro" charset="0"/>
            </a:endParaRPr>
          </a:p>
          <a:p>
            <a:r>
              <a:rPr lang="en-US" altLang="en-US" sz="2400" dirty="0">
                <a:solidFill>
                  <a:srgbClr val="000000"/>
                </a:solidFill>
                <a:latin typeface="Myriad Pro" charset="0"/>
              </a:rPr>
              <a:t>  Business intelligence</a:t>
            </a:r>
          </a:p>
          <a:p>
            <a:endParaRPr lang="en-US" dirty="0"/>
          </a:p>
        </p:txBody>
      </p:sp>
    </p:spTree>
    <p:extLst>
      <p:ext uri="{BB962C8B-B14F-4D97-AF65-F5344CB8AC3E}">
        <p14:creationId xmlns:p14="http://schemas.microsoft.com/office/powerpoint/2010/main" val="210867215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Myriad Pro" charset="0"/>
              </a:rPr>
              <a:t> </a:t>
            </a:r>
            <a:r>
              <a:rPr lang="en-US" altLang="en-US" dirty="0">
                <a:latin typeface="Myriad Pro" charset="0"/>
              </a:rPr>
              <a:t>Configuring Hive</a:t>
            </a:r>
            <a:endParaRPr lang="en-US" dirty="0"/>
          </a:p>
        </p:txBody>
      </p:sp>
      <p:sp>
        <p:nvSpPr>
          <p:cNvPr id="3" name="Content Placeholder 2"/>
          <p:cNvSpPr>
            <a:spLocks noGrp="1"/>
          </p:cNvSpPr>
          <p:nvPr>
            <p:ph idx="1"/>
          </p:nvPr>
        </p:nvSpPr>
        <p:spPr/>
        <p:txBody>
          <a:bodyPr>
            <a:normAutofit/>
          </a:bodyPr>
          <a:lstStyle/>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Unpack the </a:t>
            </a:r>
            <a:r>
              <a:rPr lang="en-US" altLang="en-US" dirty="0" err="1">
                <a:solidFill>
                  <a:srgbClr val="000000"/>
                </a:solidFill>
                <a:latin typeface="Myriad Pro" charset="0"/>
              </a:rPr>
              <a:t>tarball</a:t>
            </a:r>
            <a:r>
              <a:rPr lang="en-US" altLang="en-US" dirty="0">
                <a:solidFill>
                  <a:srgbClr val="000000"/>
                </a:solidFill>
                <a:latin typeface="Myriad Pro" charset="0"/>
              </a:rPr>
              <a:t> in a suitable place on your workplace</a:t>
            </a:r>
          </a:p>
          <a:p>
            <a:pPr>
              <a:spcBef>
                <a:spcPts val="550"/>
              </a:spcBef>
              <a:buClrTx/>
              <a:buFontTx/>
              <a:buNone/>
            </a:pPr>
            <a:r>
              <a:rPr lang="en-US" altLang="en-US" dirty="0">
                <a:solidFill>
                  <a:srgbClr val="000000"/>
                </a:solidFill>
                <a:latin typeface="Myriad Pro" charset="0"/>
              </a:rPr>
              <a:t>	$ tar </a:t>
            </a:r>
            <a:r>
              <a:rPr lang="en-US" altLang="en-US" dirty="0" err="1">
                <a:solidFill>
                  <a:srgbClr val="000000"/>
                </a:solidFill>
                <a:latin typeface="Myriad Pro" charset="0"/>
              </a:rPr>
              <a:t>xzf</a:t>
            </a:r>
            <a:r>
              <a:rPr lang="en-US" altLang="en-US" dirty="0">
                <a:solidFill>
                  <a:srgbClr val="000000"/>
                </a:solidFill>
                <a:latin typeface="Myriad Pro" charset="0"/>
              </a:rPr>
              <a:t> hive-x.y.z.tar.gz</a:t>
            </a:r>
          </a:p>
          <a:p>
            <a:pPr>
              <a:spcBef>
                <a:spcPts val="50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Put Hive on your class path</a:t>
            </a:r>
          </a:p>
          <a:p>
            <a:pPr>
              <a:spcBef>
                <a:spcPts val="550"/>
              </a:spcBef>
              <a:buClrTx/>
              <a:buFontTx/>
              <a:buNone/>
            </a:pPr>
            <a:r>
              <a:rPr lang="en-US" altLang="en-US" dirty="0">
                <a:solidFill>
                  <a:srgbClr val="000000"/>
                </a:solidFill>
                <a:latin typeface="Myriad Pro" charset="0"/>
              </a:rPr>
              <a:t>	$ export HIVE_HOME=/home/</a:t>
            </a:r>
            <a:r>
              <a:rPr lang="en-US" altLang="en-US" dirty="0" err="1">
                <a:solidFill>
                  <a:srgbClr val="000000"/>
                </a:solidFill>
                <a:latin typeface="Myriad Pro" charset="0"/>
              </a:rPr>
              <a:t>hive_install_path</a:t>
            </a:r>
            <a:r>
              <a:rPr lang="en-US" altLang="en-US" dirty="0">
                <a:solidFill>
                  <a:srgbClr val="000000"/>
                </a:solidFill>
                <a:latin typeface="Myriad Pro" charset="0"/>
              </a:rPr>
              <a:t>/hive-</a:t>
            </a:r>
            <a:r>
              <a:rPr lang="en-US" altLang="en-US" dirty="0" err="1">
                <a:solidFill>
                  <a:srgbClr val="000000"/>
                </a:solidFill>
                <a:latin typeface="Myriad Pro" charset="0"/>
              </a:rPr>
              <a:t>x.y.z</a:t>
            </a:r>
            <a:endParaRPr lang="en-US" altLang="en-US" dirty="0">
              <a:solidFill>
                <a:srgbClr val="000000"/>
              </a:solidFill>
              <a:latin typeface="Myriad Pro" charset="0"/>
            </a:endParaRPr>
          </a:p>
          <a:p>
            <a:pPr>
              <a:spcBef>
                <a:spcPts val="550"/>
              </a:spcBef>
              <a:buClrTx/>
              <a:buFontTx/>
              <a:buNone/>
            </a:pPr>
            <a:r>
              <a:rPr lang="en-US" altLang="en-US" dirty="0">
                <a:solidFill>
                  <a:srgbClr val="000000"/>
                </a:solidFill>
                <a:latin typeface="Myriad Pro" charset="0"/>
              </a:rPr>
              <a:t>	$ export PATH=$PATH:$HIVE_HOME/bin</a:t>
            </a:r>
          </a:p>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Type hive to launch the shell</a:t>
            </a:r>
          </a:p>
          <a:p>
            <a:pPr>
              <a:spcBef>
                <a:spcPts val="550"/>
              </a:spcBef>
              <a:buClrTx/>
              <a:buFontTx/>
              <a:buNone/>
            </a:pPr>
            <a:r>
              <a:rPr lang="en-US" altLang="en-US" dirty="0">
                <a:solidFill>
                  <a:srgbClr val="000000"/>
                </a:solidFill>
                <a:latin typeface="Myriad Pro" charset="0"/>
              </a:rPr>
              <a:t>	$ bin/hive</a:t>
            </a:r>
          </a:p>
          <a:p>
            <a:pPr>
              <a:spcBef>
                <a:spcPts val="550"/>
              </a:spcBef>
              <a:buClrTx/>
              <a:buFontTx/>
              <a:buNone/>
            </a:pPr>
            <a:r>
              <a:rPr lang="en-US" altLang="en-US" dirty="0">
                <a:solidFill>
                  <a:srgbClr val="000000"/>
                </a:solidFill>
                <a:latin typeface="Myriad Pro" charset="0"/>
              </a:rPr>
              <a:t>	hive&gt;</a:t>
            </a:r>
          </a:p>
          <a:p>
            <a:endParaRPr lang="en-US" dirty="0"/>
          </a:p>
        </p:txBody>
      </p:sp>
    </p:spTree>
    <p:extLst>
      <p:ext uri="{BB962C8B-B14F-4D97-AF65-F5344CB8AC3E}">
        <p14:creationId xmlns:p14="http://schemas.microsoft.com/office/powerpoint/2010/main" val="379948819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Myriad Pro" charset="0"/>
              </a:rPr>
              <a:t> </a:t>
            </a:r>
            <a:r>
              <a:rPr lang="en-US" altLang="en-US" dirty="0">
                <a:latin typeface="Myriad Pro" charset="0"/>
              </a:rPr>
              <a:t>Configuring Hive</a:t>
            </a:r>
            <a:endParaRPr lang="en-US" dirty="0"/>
          </a:p>
        </p:txBody>
      </p:sp>
      <p:sp>
        <p:nvSpPr>
          <p:cNvPr id="3" name="Content Placeholder 2"/>
          <p:cNvSpPr>
            <a:spLocks noGrp="1"/>
          </p:cNvSpPr>
          <p:nvPr>
            <p:ph idx="1"/>
          </p:nvPr>
        </p:nvSpPr>
        <p:spPr/>
        <p:txBody>
          <a:bodyPr>
            <a:normAutofit/>
          </a:bodyPr>
          <a:lstStyle/>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For batch processing in hive.</a:t>
            </a:r>
          </a:p>
          <a:p>
            <a:pPr>
              <a:spcBef>
                <a:spcPts val="550"/>
              </a:spcBef>
              <a:buClrTx/>
              <a:buFontTx/>
              <a:buNone/>
            </a:pPr>
            <a:r>
              <a:rPr lang="en-US" altLang="en-US" dirty="0">
                <a:solidFill>
                  <a:srgbClr val="000000"/>
                </a:solidFill>
                <a:latin typeface="Myriad Pro" charset="0"/>
              </a:rPr>
              <a:t>		$ bin/hive -f '/home/</a:t>
            </a:r>
            <a:r>
              <a:rPr lang="en-US" altLang="en-US" dirty="0" err="1">
                <a:solidFill>
                  <a:srgbClr val="000000"/>
                </a:solidFill>
                <a:latin typeface="Myriad Pro" charset="0"/>
              </a:rPr>
              <a:t>hadoop</a:t>
            </a:r>
            <a:r>
              <a:rPr lang="en-US" altLang="en-US" dirty="0">
                <a:solidFill>
                  <a:srgbClr val="000000"/>
                </a:solidFill>
                <a:latin typeface="Myriad Pro" charset="0"/>
              </a:rPr>
              <a:t>/Desktop/</a:t>
            </a:r>
            <a:r>
              <a:rPr lang="en-US" altLang="en-US" dirty="0" err="1">
                <a:solidFill>
                  <a:srgbClr val="000000"/>
                </a:solidFill>
                <a:latin typeface="Myriad Pro" charset="0"/>
              </a:rPr>
              <a:t>hivescr.q</a:t>
            </a:r>
            <a:r>
              <a:rPr lang="en-US" altLang="en-US" dirty="0">
                <a:solidFill>
                  <a:srgbClr val="000000"/>
                </a:solidFill>
                <a:latin typeface="Myriad Pro" charset="0"/>
              </a:rPr>
              <a:t>'</a:t>
            </a:r>
          </a:p>
          <a:p>
            <a:pPr>
              <a:spcBef>
                <a:spcPts val="550"/>
              </a:spcBef>
              <a:buClrTx/>
              <a:buFontTx/>
              <a:buNone/>
            </a:pPr>
            <a:endParaRPr lang="en-US" altLang="en-US" dirty="0">
              <a:solidFill>
                <a:srgbClr val="000000"/>
              </a:solidFill>
              <a:latin typeface="Myriad Pro" charset="0"/>
            </a:endParaRPr>
          </a:p>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 To stop the common messages such as time taken to </a:t>
            </a:r>
            <a:r>
              <a:rPr lang="en-US" altLang="en-US" dirty="0" smtClean="0">
                <a:solidFill>
                  <a:srgbClr val="000000"/>
                </a:solidFill>
                <a:latin typeface="Myriad Pro" charset="0"/>
              </a:rPr>
              <a:t>            run </a:t>
            </a:r>
            <a:r>
              <a:rPr lang="en-US" altLang="en-US" dirty="0">
                <a:solidFill>
                  <a:srgbClr val="000000"/>
                </a:solidFill>
                <a:latin typeface="Myriad Pro" charset="0"/>
              </a:rPr>
              <a:t>a query.(Silent mode)</a:t>
            </a:r>
          </a:p>
          <a:p>
            <a:pPr>
              <a:spcBef>
                <a:spcPts val="550"/>
              </a:spcBef>
              <a:buClrTx/>
              <a:buFontTx/>
              <a:buNone/>
            </a:pPr>
            <a:r>
              <a:rPr lang="en-US" altLang="en-US" dirty="0">
                <a:solidFill>
                  <a:srgbClr val="000000"/>
                </a:solidFill>
                <a:latin typeface="Myriad Pro" charset="0"/>
              </a:rPr>
              <a:t>		$ bin/hive -S -e 'show tables'</a:t>
            </a:r>
          </a:p>
          <a:p>
            <a:endParaRPr lang="en-US" dirty="0"/>
          </a:p>
        </p:txBody>
      </p:sp>
    </p:spTree>
    <p:extLst>
      <p:ext uri="{BB962C8B-B14F-4D97-AF65-F5344CB8AC3E}">
        <p14:creationId xmlns:p14="http://schemas.microsoft.com/office/powerpoint/2010/main" val="418690921"/>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latin typeface="Myriad Pro" charset="0"/>
              </a:rPr>
              <a:t>HiveQL</a:t>
            </a:r>
            <a:endParaRPr lang="en-US" dirty="0"/>
          </a:p>
        </p:txBody>
      </p:sp>
      <p:sp>
        <p:nvSpPr>
          <p:cNvPr id="3" name="Content Placeholder 2"/>
          <p:cNvSpPr>
            <a:spLocks noGrp="1"/>
          </p:cNvSpPr>
          <p:nvPr>
            <p:ph idx="1"/>
          </p:nvPr>
        </p:nvSpPr>
        <p:spPr/>
        <p:txBody>
          <a:bodyPr/>
          <a:lstStyle/>
          <a:p>
            <a:r>
              <a:rPr lang="en-US" altLang="en-US" sz="2400" dirty="0" err="1">
                <a:solidFill>
                  <a:srgbClr val="000000"/>
                </a:solidFill>
                <a:latin typeface="Myriad Pro" charset="0"/>
              </a:rPr>
              <a:t>HiveQL</a:t>
            </a:r>
            <a:r>
              <a:rPr lang="en-US" altLang="en-US" sz="2400" dirty="0">
                <a:solidFill>
                  <a:srgbClr val="000000"/>
                </a:solidFill>
                <a:latin typeface="Myriad Pro" charset="0"/>
              </a:rPr>
              <a:t> is hive's SQL dialect</a:t>
            </a:r>
          </a:p>
          <a:p>
            <a:r>
              <a:rPr lang="en-US" altLang="en-US" sz="2400" dirty="0">
                <a:solidFill>
                  <a:srgbClr val="000000"/>
                </a:solidFill>
                <a:latin typeface="Myriad Pro" charset="0"/>
              </a:rPr>
              <a:t>It does not provide the full features of SQL_92 language constructs</a:t>
            </a:r>
          </a:p>
          <a:p>
            <a:r>
              <a:rPr lang="en-US" altLang="en-US" sz="2400" dirty="0">
                <a:solidFill>
                  <a:srgbClr val="000000"/>
                </a:solidFill>
                <a:latin typeface="Myriad Pro" charset="0"/>
              </a:rPr>
              <a:t>The main differences between </a:t>
            </a:r>
            <a:r>
              <a:rPr lang="en-US" altLang="en-US" sz="2400" dirty="0" err="1">
                <a:solidFill>
                  <a:srgbClr val="000000"/>
                </a:solidFill>
                <a:latin typeface="Myriad Pro" charset="0"/>
              </a:rPr>
              <a:t>HiveQL</a:t>
            </a:r>
            <a:r>
              <a:rPr lang="en-US" altLang="en-US" sz="2400" dirty="0">
                <a:solidFill>
                  <a:srgbClr val="000000"/>
                </a:solidFill>
                <a:latin typeface="Myriad Pro" charset="0"/>
              </a:rPr>
              <a:t> and SQL </a:t>
            </a:r>
            <a:r>
              <a:rPr lang="en-US" altLang="en-US" sz="2400" dirty="0" smtClean="0">
                <a:solidFill>
                  <a:srgbClr val="000000"/>
                </a:solidFill>
                <a:latin typeface="Myriad Pro" charset="0"/>
              </a:rPr>
              <a:t>are</a:t>
            </a:r>
          </a:p>
          <a:p>
            <a:pPr>
              <a:buFont typeface="Arial" charset="0"/>
              <a:buChar char="•"/>
            </a:pPr>
            <a:endParaRPr lang="en-US" altLang="en-US" dirty="0">
              <a:solidFill>
                <a:srgbClr val="000000"/>
              </a:solidFill>
              <a:latin typeface="Myriad Pro"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206" y="3124200"/>
            <a:ext cx="6200775" cy="2409825"/>
          </a:xfrm>
          <a:prstGeom prst="rect">
            <a:avLst/>
          </a:prstGeom>
        </p:spPr>
      </p:pic>
    </p:spTree>
    <p:extLst>
      <p:ext uri="{BB962C8B-B14F-4D97-AF65-F5344CB8AC3E}">
        <p14:creationId xmlns:p14="http://schemas.microsoft.com/office/powerpoint/2010/main" val="381850411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 Data 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Primitive Data Types</a:t>
            </a:r>
          </a:p>
          <a:p>
            <a:pPr marL="0" indent="0">
              <a:buNone/>
            </a:pPr>
            <a:endParaRPr lang="en-US" dirty="0"/>
          </a:p>
          <a:p>
            <a:pPr marL="0" indent="0">
              <a:buNone/>
            </a:pPr>
            <a:r>
              <a:rPr lang="en-US" sz="1700" b="1" dirty="0" smtClean="0"/>
              <a:t>Type		Size			Example</a:t>
            </a:r>
          </a:p>
          <a:p>
            <a:pPr marL="0" indent="0">
              <a:buNone/>
            </a:pPr>
            <a:endParaRPr lang="en-US" sz="1700" dirty="0"/>
          </a:p>
          <a:p>
            <a:pPr>
              <a:buClrTx/>
              <a:buFontTx/>
              <a:buNone/>
            </a:pPr>
            <a:r>
              <a:rPr lang="en-US" altLang="en-US" sz="1700" dirty="0">
                <a:solidFill>
                  <a:srgbClr val="000000"/>
                </a:solidFill>
                <a:latin typeface="Myriad Pro" charset="0"/>
              </a:rPr>
              <a:t>TINYINT 		</a:t>
            </a:r>
            <a:r>
              <a:rPr lang="en-US" altLang="en-US" sz="1700" dirty="0" smtClean="0">
                <a:solidFill>
                  <a:srgbClr val="000000"/>
                </a:solidFill>
                <a:latin typeface="Myriad Pro" charset="0"/>
              </a:rPr>
              <a:t>1-byte </a:t>
            </a:r>
            <a:r>
              <a:rPr lang="en-US" altLang="en-US" sz="1700" dirty="0">
                <a:solidFill>
                  <a:srgbClr val="000000"/>
                </a:solidFill>
                <a:latin typeface="Myriad Pro" charset="0"/>
              </a:rPr>
              <a:t>signed integer	</a:t>
            </a:r>
            <a:r>
              <a:rPr lang="en-US" altLang="en-US" sz="1700" dirty="0" smtClean="0">
                <a:solidFill>
                  <a:srgbClr val="000000"/>
                </a:solidFill>
                <a:latin typeface="Myriad Pro" charset="0"/>
              </a:rPr>
              <a:t>20</a:t>
            </a:r>
            <a:endParaRPr lang="en-US" altLang="en-US" sz="1700" dirty="0">
              <a:solidFill>
                <a:srgbClr val="000000"/>
              </a:solidFill>
              <a:latin typeface="Myriad Pro" charset="0"/>
            </a:endParaRPr>
          </a:p>
          <a:p>
            <a:pPr>
              <a:buClrTx/>
              <a:buFontTx/>
              <a:buNone/>
            </a:pPr>
            <a:r>
              <a:rPr lang="en-US" altLang="en-US" sz="1700" dirty="0">
                <a:solidFill>
                  <a:srgbClr val="000000"/>
                </a:solidFill>
                <a:latin typeface="Myriad Pro" charset="0"/>
              </a:rPr>
              <a:t>SMALLINT 	2-byte signed integer 	</a:t>
            </a:r>
            <a:r>
              <a:rPr lang="en-US" altLang="en-US" sz="1700" dirty="0" smtClean="0">
                <a:solidFill>
                  <a:srgbClr val="000000"/>
                </a:solidFill>
                <a:latin typeface="Myriad Pro" charset="0"/>
              </a:rPr>
              <a:t>20</a:t>
            </a:r>
            <a:endParaRPr lang="en-US" altLang="en-US" sz="1700" dirty="0">
              <a:solidFill>
                <a:srgbClr val="000000"/>
              </a:solidFill>
              <a:latin typeface="Myriad Pro" charset="0"/>
            </a:endParaRPr>
          </a:p>
          <a:p>
            <a:pPr>
              <a:buClrTx/>
              <a:buFontTx/>
              <a:buNone/>
            </a:pPr>
            <a:r>
              <a:rPr lang="en-US" altLang="en-US" sz="1700" dirty="0">
                <a:solidFill>
                  <a:srgbClr val="000000"/>
                </a:solidFill>
                <a:latin typeface="Myriad Pro" charset="0"/>
              </a:rPr>
              <a:t>INT 		</a:t>
            </a:r>
            <a:r>
              <a:rPr lang="en-US" altLang="en-US" sz="1700" dirty="0" smtClean="0">
                <a:solidFill>
                  <a:srgbClr val="000000"/>
                </a:solidFill>
                <a:latin typeface="Myriad Pro" charset="0"/>
              </a:rPr>
              <a:t>4-byte </a:t>
            </a:r>
            <a:r>
              <a:rPr lang="en-US" altLang="en-US" sz="1700" dirty="0">
                <a:solidFill>
                  <a:srgbClr val="000000"/>
                </a:solidFill>
                <a:latin typeface="Myriad Pro" charset="0"/>
              </a:rPr>
              <a:t>signed </a:t>
            </a:r>
            <a:r>
              <a:rPr lang="en-US" altLang="en-US" sz="1700" dirty="0" smtClean="0">
                <a:solidFill>
                  <a:srgbClr val="000000"/>
                </a:solidFill>
                <a:latin typeface="Myriad Pro" charset="0"/>
              </a:rPr>
              <a:t>integer</a:t>
            </a:r>
            <a:r>
              <a:rPr lang="en-US" altLang="en-US" sz="1700" dirty="0">
                <a:solidFill>
                  <a:srgbClr val="000000"/>
                </a:solidFill>
                <a:latin typeface="Myriad Pro" charset="0"/>
              </a:rPr>
              <a:t>	20</a:t>
            </a:r>
          </a:p>
          <a:p>
            <a:pPr>
              <a:buClrTx/>
              <a:buFontTx/>
              <a:buNone/>
            </a:pPr>
            <a:r>
              <a:rPr lang="en-US" altLang="en-US" sz="1700" dirty="0">
                <a:solidFill>
                  <a:srgbClr val="000000"/>
                </a:solidFill>
                <a:latin typeface="Myriad Pro" charset="0"/>
              </a:rPr>
              <a:t>BIGINT 		8-byte signed </a:t>
            </a:r>
            <a:r>
              <a:rPr lang="en-US" altLang="en-US" sz="1700" dirty="0" smtClean="0">
                <a:solidFill>
                  <a:srgbClr val="000000"/>
                </a:solidFill>
                <a:latin typeface="Myriad Pro" charset="0"/>
              </a:rPr>
              <a:t>integer</a:t>
            </a:r>
            <a:r>
              <a:rPr lang="en-US" altLang="en-US" sz="1700" dirty="0">
                <a:solidFill>
                  <a:srgbClr val="000000"/>
                </a:solidFill>
                <a:latin typeface="Myriad Pro" charset="0"/>
              </a:rPr>
              <a:t>	20</a:t>
            </a:r>
          </a:p>
          <a:p>
            <a:pPr>
              <a:buClrTx/>
              <a:buFontTx/>
              <a:buNone/>
            </a:pPr>
            <a:r>
              <a:rPr lang="en-US" altLang="en-US" sz="1700" dirty="0">
                <a:solidFill>
                  <a:srgbClr val="000000"/>
                </a:solidFill>
                <a:latin typeface="Myriad Pro" charset="0"/>
              </a:rPr>
              <a:t>BOOLEAN 	TRUE | FALSE 		TRUE</a:t>
            </a:r>
          </a:p>
          <a:p>
            <a:pPr>
              <a:buClrTx/>
              <a:buFontTx/>
              <a:buNone/>
            </a:pPr>
            <a:r>
              <a:rPr lang="en-US" altLang="en-US" sz="1700" dirty="0">
                <a:solidFill>
                  <a:srgbClr val="000000"/>
                </a:solidFill>
                <a:latin typeface="Myriad Pro" charset="0"/>
              </a:rPr>
              <a:t>FLOAT 		4-byte single </a:t>
            </a:r>
            <a:r>
              <a:rPr lang="en-US" altLang="en-US" sz="1700" dirty="0" smtClean="0">
                <a:solidFill>
                  <a:srgbClr val="000000"/>
                </a:solidFill>
                <a:latin typeface="Myriad Pro" charset="0"/>
              </a:rPr>
              <a:t>precision</a:t>
            </a:r>
            <a:r>
              <a:rPr lang="en-US" altLang="en-US" sz="1700" dirty="0">
                <a:solidFill>
                  <a:srgbClr val="000000"/>
                </a:solidFill>
                <a:latin typeface="Myriad Pro" charset="0"/>
              </a:rPr>
              <a:t>	3.14159</a:t>
            </a:r>
          </a:p>
          <a:p>
            <a:pPr>
              <a:buClrTx/>
              <a:buFontTx/>
              <a:buNone/>
            </a:pPr>
            <a:r>
              <a:rPr lang="en-US" altLang="en-US" sz="1700" dirty="0">
                <a:solidFill>
                  <a:srgbClr val="000000"/>
                </a:solidFill>
                <a:latin typeface="Myriad Pro" charset="0"/>
              </a:rPr>
              <a:t>DOUBLE 	</a:t>
            </a:r>
            <a:r>
              <a:rPr lang="en-US" altLang="en-US" sz="1700" dirty="0" smtClean="0">
                <a:solidFill>
                  <a:srgbClr val="000000"/>
                </a:solidFill>
                <a:latin typeface="Myriad Pro" charset="0"/>
              </a:rPr>
              <a:t>8-byte </a:t>
            </a:r>
            <a:r>
              <a:rPr lang="en-US" altLang="en-US" sz="1700" dirty="0">
                <a:solidFill>
                  <a:srgbClr val="000000"/>
                </a:solidFill>
                <a:latin typeface="Myriad Pro" charset="0"/>
              </a:rPr>
              <a:t>double precision 	3.14159</a:t>
            </a:r>
          </a:p>
          <a:p>
            <a:pPr>
              <a:buClrTx/>
              <a:buFontTx/>
              <a:buNone/>
            </a:pPr>
            <a:r>
              <a:rPr lang="en-US" altLang="en-US" sz="1700" dirty="0">
                <a:solidFill>
                  <a:srgbClr val="000000"/>
                </a:solidFill>
                <a:latin typeface="Myriad Pro" charset="0"/>
              </a:rPr>
              <a:t>STRING		Sequence of </a:t>
            </a:r>
            <a:r>
              <a:rPr lang="en-US" altLang="en-US" sz="1700" dirty="0" smtClean="0">
                <a:solidFill>
                  <a:srgbClr val="000000"/>
                </a:solidFill>
                <a:latin typeface="Myriad Pro" charset="0"/>
              </a:rPr>
              <a:t>characters</a:t>
            </a:r>
            <a:r>
              <a:rPr lang="en-US" altLang="en-US" sz="1700" dirty="0">
                <a:solidFill>
                  <a:srgbClr val="000000"/>
                </a:solidFill>
                <a:latin typeface="Myriad Pro" charset="0"/>
              </a:rPr>
              <a:t>	</a:t>
            </a:r>
            <a:r>
              <a:rPr lang="en-US" altLang="en-US" sz="1700" dirty="0" err="1">
                <a:solidFill>
                  <a:srgbClr val="000000"/>
                </a:solidFill>
                <a:latin typeface="Myriad Pro" charset="0"/>
              </a:rPr>
              <a:t>usf</a:t>
            </a:r>
            <a:endParaRPr lang="en-US" altLang="en-US" sz="1700" dirty="0">
              <a:solidFill>
                <a:srgbClr val="000000"/>
              </a:solidFill>
              <a:latin typeface="Myriad Pro" charset="0"/>
            </a:endParaRPr>
          </a:p>
          <a:p>
            <a:pPr>
              <a:buClrTx/>
              <a:buFontTx/>
              <a:buNone/>
            </a:pPr>
            <a:r>
              <a:rPr lang="en-US" altLang="en-US" sz="1700" dirty="0">
                <a:solidFill>
                  <a:srgbClr val="000000"/>
                </a:solidFill>
                <a:latin typeface="Myriad Pro" charset="0"/>
              </a:rPr>
              <a:t>TIMESTAMP 	Unix epoch </a:t>
            </a:r>
            <a:r>
              <a:rPr lang="en-US" altLang="en-US" sz="1700" dirty="0" smtClean="0">
                <a:solidFill>
                  <a:srgbClr val="000000"/>
                </a:solidFill>
                <a:latin typeface="Myriad Pro" charset="0"/>
              </a:rPr>
              <a:t>seconds</a:t>
            </a:r>
            <a:r>
              <a:rPr lang="en-US" altLang="en-US" sz="1700" dirty="0">
                <a:solidFill>
                  <a:srgbClr val="000000"/>
                </a:solidFill>
                <a:latin typeface="Myriad Pro" charset="0"/>
              </a:rPr>
              <a:t>	</a:t>
            </a:r>
            <a:r>
              <a:rPr lang="en-US" altLang="en-US" sz="1700" dirty="0" smtClean="0">
                <a:solidFill>
                  <a:srgbClr val="000000"/>
                </a:solidFill>
                <a:latin typeface="Myriad Pro" charset="0"/>
              </a:rPr>
              <a:t>'2014-02-03:12:34:56.123456789’  </a:t>
            </a:r>
            <a:endParaRPr lang="en-US" altLang="en-US" sz="1700" dirty="0">
              <a:solidFill>
                <a:srgbClr val="000000"/>
              </a:solidFill>
              <a:latin typeface="Myriad Pro" charset="0"/>
            </a:endParaRPr>
          </a:p>
          <a:p>
            <a:pPr marL="0" indent="0">
              <a:buNone/>
            </a:pPr>
            <a:endParaRPr lang="en-US" sz="1700" dirty="0"/>
          </a:p>
        </p:txBody>
      </p:sp>
    </p:spTree>
    <p:extLst>
      <p:ext uri="{BB962C8B-B14F-4D97-AF65-F5344CB8AC3E}">
        <p14:creationId xmlns:p14="http://schemas.microsoft.com/office/powerpoint/2010/main" val="100360311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 Data Types</a:t>
            </a:r>
            <a:endParaRPr lang="en-US" dirty="0"/>
          </a:p>
        </p:txBody>
      </p:sp>
      <p:sp>
        <p:nvSpPr>
          <p:cNvPr id="3" name="Content Placeholder 2"/>
          <p:cNvSpPr>
            <a:spLocks noGrp="1"/>
          </p:cNvSpPr>
          <p:nvPr>
            <p:ph idx="1"/>
          </p:nvPr>
        </p:nvSpPr>
        <p:spPr/>
        <p:txBody>
          <a:bodyPr>
            <a:normAutofit/>
          </a:bodyPr>
          <a:lstStyle/>
          <a:p>
            <a:pPr marL="0" indent="0">
              <a:buNone/>
            </a:pPr>
            <a:endParaRPr lang="en-US" altLang="en-US" b="1" dirty="0" smtClean="0">
              <a:solidFill>
                <a:srgbClr val="000000"/>
              </a:solidFill>
              <a:latin typeface="Myriad Pro" charset="0"/>
            </a:endParaRPr>
          </a:p>
          <a:p>
            <a:pPr marL="0" indent="0">
              <a:buNone/>
            </a:pPr>
            <a:r>
              <a:rPr lang="en-US" altLang="en-US" b="1" dirty="0">
                <a:solidFill>
                  <a:srgbClr val="000000"/>
                </a:solidFill>
                <a:latin typeface="Myriad Pro" charset="0"/>
              </a:rPr>
              <a:t>	</a:t>
            </a:r>
            <a:r>
              <a:rPr lang="en-US" altLang="en-US" b="1" dirty="0" smtClean="0">
                <a:solidFill>
                  <a:srgbClr val="000000"/>
                </a:solidFill>
                <a:latin typeface="Myriad Pro" charset="0"/>
              </a:rPr>
              <a:t>Complex </a:t>
            </a:r>
            <a:r>
              <a:rPr lang="en-US" altLang="en-US" b="1" dirty="0">
                <a:solidFill>
                  <a:srgbClr val="000000"/>
                </a:solidFill>
                <a:latin typeface="Myriad Pro" charset="0"/>
              </a:rPr>
              <a:t>Data Types</a:t>
            </a:r>
          </a:p>
          <a:p>
            <a:pPr>
              <a:buClrTx/>
              <a:buFontTx/>
              <a:buNone/>
            </a:pPr>
            <a:r>
              <a:rPr lang="en-US" altLang="en-US" b="1" dirty="0">
                <a:solidFill>
                  <a:srgbClr val="000000"/>
                </a:solidFill>
                <a:latin typeface="Myriad Pro" charset="0"/>
              </a:rPr>
              <a:t> </a:t>
            </a:r>
          </a:p>
          <a:p>
            <a:pPr>
              <a:buClrTx/>
              <a:buFontTx/>
              <a:buNone/>
            </a:pPr>
            <a:r>
              <a:rPr lang="en-US" altLang="en-US" b="1" dirty="0">
                <a:solidFill>
                  <a:srgbClr val="000000"/>
                </a:solidFill>
                <a:latin typeface="Myriad Pro" charset="0"/>
              </a:rPr>
              <a:t>	      </a:t>
            </a:r>
            <a:r>
              <a:rPr lang="en-US" altLang="en-US" b="1" dirty="0" smtClean="0">
                <a:solidFill>
                  <a:srgbClr val="000000"/>
                </a:solidFill>
                <a:latin typeface="Myriad Pro" charset="0"/>
              </a:rPr>
              <a:t>Type	</a:t>
            </a:r>
            <a:r>
              <a:rPr lang="en-US" altLang="en-US" b="1" dirty="0">
                <a:solidFill>
                  <a:srgbClr val="000000"/>
                </a:solidFill>
                <a:latin typeface="Myriad Pro" charset="0"/>
              </a:rPr>
              <a:t>		Syntax </a:t>
            </a:r>
            <a:r>
              <a:rPr lang="en-US" altLang="en-US" b="1" dirty="0" smtClean="0">
                <a:solidFill>
                  <a:srgbClr val="000000"/>
                </a:solidFill>
                <a:latin typeface="Myriad Pro" charset="0"/>
              </a:rPr>
              <a:t>Examples</a:t>
            </a:r>
            <a:r>
              <a:rPr lang="en-US" altLang="en-US" dirty="0">
                <a:solidFill>
                  <a:srgbClr val="000000"/>
                </a:solidFill>
                <a:latin typeface="Myriad Pro" charset="0"/>
              </a:rPr>
              <a:t>	</a:t>
            </a:r>
          </a:p>
          <a:p>
            <a:pPr>
              <a:buClrTx/>
              <a:buFontTx/>
              <a:buNone/>
            </a:pPr>
            <a:r>
              <a:rPr lang="en-US" altLang="en-US" dirty="0">
                <a:solidFill>
                  <a:srgbClr val="000000"/>
                </a:solidFill>
                <a:latin typeface="Myriad Pro" charset="0"/>
              </a:rPr>
              <a:t>		</a:t>
            </a:r>
            <a:r>
              <a:rPr lang="en-US" altLang="en-US" sz="2200" dirty="0" smtClean="0">
                <a:solidFill>
                  <a:srgbClr val="000000"/>
                </a:solidFill>
                <a:latin typeface="Myriad Pro" charset="0"/>
              </a:rPr>
              <a:t>STRUCT</a:t>
            </a:r>
            <a:r>
              <a:rPr lang="en-US" altLang="en-US" sz="2200" dirty="0">
                <a:solidFill>
                  <a:srgbClr val="000000"/>
                </a:solidFill>
                <a:latin typeface="Myriad Pro" charset="0"/>
              </a:rPr>
              <a:t>		</a:t>
            </a:r>
            <a:r>
              <a:rPr lang="en-US" altLang="en-US" sz="2200" dirty="0" err="1">
                <a:solidFill>
                  <a:srgbClr val="000000"/>
                </a:solidFill>
                <a:latin typeface="Myriad Pro" charset="0"/>
              </a:rPr>
              <a:t>struct</a:t>
            </a:r>
            <a:r>
              <a:rPr lang="en-US" altLang="en-US" sz="2200" dirty="0">
                <a:solidFill>
                  <a:srgbClr val="000000"/>
                </a:solidFill>
                <a:latin typeface="Myriad Pro" charset="0"/>
              </a:rPr>
              <a:t>&lt;</a:t>
            </a:r>
            <a:r>
              <a:rPr lang="en-US" altLang="en-US" sz="2200" dirty="0" err="1">
                <a:solidFill>
                  <a:srgbClr val="000000"/>
                </a:solidFill>
                <a:latin typeface="Myriad Pro" charset="0"/>
              </a:rPr>
              <a:t>id:int,name:string</a:t>
            </a:r>
            <a:r>
              <a:rPr lang="en-US" altLang="en-US" sz="2200" dirty="0" smtClean="0">
                <a:solidFill>
                  <a:srgbClr val="000000"/>
                </a:solidFill>
                <a:latin typeface="Myriad Pro" charset="0"/>
              </a:rPr>
              <a:t>&gt;</a:t>
            </a:r>
            <a:endParaRPr lang="en-US" altLang="en-US" sz="2200" dirty="0">
              <a:solidFill>
                <a:srgbClr val="000000"/>
              </a:solidFill>
              <a:latin typeface="Myriad Pro" charset="0"/>
            </a:endParaRPr>
          </a:p>
          <a:p>
            <a:pPr>
              <a:buClrTx/>
              <a:buFontTx/>
              <a:buNone/>
            </a:pPr>
            <a:r>
              <a:rPr lang="en-US" altLang="en-US" sz="2200" dirty="0">
                <a:solidFill>
                  <a:srgbClr val="000000"/>
                </a:solidFill>
                <a:latin typeface="Myriad Pro" charset="0"/>
              </a:rPr>
              <a:t>		MAP			map(</a:t>
            </a:r>
            <a:r>
              <a:rPr lang="en-US" altLang="en-US" sz="2200" dirty="0" err="1">
                <a:solidFill>
                  <a:srgbClr val="000000"/>
                </a:solidFill>
                <a:latin typeface="Myriad Pro" charset="0"/>
              </a:rPr>
              <a:t>string,string</a:t>
            </a:r>
            <a:r>
              <a:rPr lang="en-US" altLang="en-US" sz="2200" dirty="0" smtClean="0">
                <a:solidFill>
                  <a:srgbClr val="000000"/>
                </a:solidFill>
                <a:latin typeface="Myriad Pro" charset="0"/>
              </a:rPr>
              <a:t>)</a:t>
            </a:r>
            <a:endParaRPr lang="en-US" altLang="en-US" sz="2200" dirty="0">
              <a:solidFill>
                <a:srgbClr val="000000"/>
              </a:solidFill>
              <a:latin typeface="Myriad Pro" charset="0"/>
            </a:endParaRPr>
          </a:p>
          <a:p>
            <a:pPr>
              <a:buClrTx/>
              <a:buFontTx/>
              <a:buNone/>
            </a:pPr>
            <a:r>
              <a:rPr lang="en-US" altLang="en-US" sz="2200" dirty="0">
                <a:solidFill>
                  <a:srgbClr val="000000"/>
                </a:solidFill>
                <a:latin typeface="Myriad Pro" charset="0"/>
              </a:rPr>
              <a:t>		</a:t>
            </a:r>
            <a:r>
              <a:rPr lang="en-US" altLang="en-US" sz="2200" dirty="0" smtClean="0">
                <a:solidFill>
                  <a:srgbClr val="000000"/>
                </a:solidFill>
                <a:latin typeface="Myriad Pro" charset="0"/>
              </a:rPr>
              <a:t>Array</a:t>
            </a:r>
            <a:r>
              <a:rPr lang="en-US" altLang="en-US" sz="2200" dirty="0">
                <a:solidFill>
                  <a:srgbClr val="000000"/>
                </a:solidFill>
                <a:latin typeface="Myriad Pro" charset="0"/>
              </a:rPr>
              <a:t>			array(string)</a:t>
            </a:r>
            <a:r>
              <a:rPr lang="en-US" altLang="en-US" dirty="0">
                <a:solidFill>
                  <a:srgbClr val="000000"/>
                </a:solidFill>
                <a:latin typeface="Myriad Pro" charset="0"/>
              </a:rPr>
              <a:t>	</a:t>
            </a:r>
            <a:endParaRPr lang="en-US" dirty="0"/>
          </a:p>
        </p:txBody>
      </p:sp>
    </p:spTree>
    <p:extLst>
      <p:ext uri="{BB962C8B-B14F-4D97-AF65-F5344CB8AC3E}">
        <p14:creationId xmlns:p14="http://schemas.microsoft.com/office/powerpoint/2010/main" val="206616273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latin typeface="Myriad Pro" charset="0"/>
              </a:rPr>
              <a:t>Hive </a:t>
            </a:r>
            <a:r>
              <a:rPr lang="en-US" altLang="en-US" dirty="0">
                <a:latin typeface="Myriad Pro" charset="0"/>
              </a:rPr>
              <a:t>Data Model</a:t>
            </a:r>
            <a:br>
              <a:rPr lang="en-US" altLang="en-US" dirty="0">
                <a:latin typeface="Myriad Pro" charset="0"/>
              </a:rPr>
            </a:br>
            <a:endParaRPr lang="en-US" dirty="0"/>
          </a:p>
        </p:txBody>
      </p:sp>
      <p:sp>
        <p:nvSpPr>
          <p:cNvPr id="3" name="Content Placeholder 2"/>
          <p:cNvSpPr>
            <a:spLocks noGrp="1"/>
          </p:cNvSpPr>
          <p:nvPr>
            <p:ph idx="1"/>
          </p:nvPr>
        </p:nvSpPr>
        <p:spPr/>
        <p:txBody>
          <a:bodyPr/>
          <a:lstStyle/>
          <a:p>
            <a:pPr>
              <a:buClrTx/>
              <a:buFontTx/>
              <a:buNone/>
            </a:pPr>
            <a:endParaRPr lang="en-US" altLang="en-US" sz="2200" dirty="0">
              <a:solidFill>
                <a:srgbClr val="000000"/>
              </a:solidFill>
              <a:latin typeface="Myriad Pro" charset="0"/>
            </a:endParaRPr>
          </a:p>
          <a:p>
            <a:pPr>
              <a:buClrTx/>
              <a:buFontTx/>
              <a:buNone/>
            </a:pPr>
            <a:r>
              <a:rPr lang="en-US" altLang="en-US" sz="2200" dirty="0" smtClean="0">
                <a:solidFill>
                  <a:srgbClr val="000000"/>
                </a:solidFill>
                <a:latin typeface="Myriad Pro" charset="0"/>
              </a:rPr>
              <a:t>Data </a:t>
            </a:r>
            <a:r>
              <a:rPr lang="en-US" altLang="en-US" sz="2200" dirty="0">
                <a:solidFill>
                  <a:srgbClr val="000000"/>
                </a:solidFill>
                <a:latin typeface="Myriad Pro" charset="0"/>
              </a:rPr>
              <a:t>in hive is organized into :</a:t>
            </a:r>
          </a:p>
          <a:p>
            <a:pPr>
              <a:buClrTx/>
              <a:buFontTx/>
              <a:buNone/>
            </a:pPr>
            <a:endParaRPr lang="en-US" altLang="en-US" sz="2200" dirty="0">
              <a:solidFill>
                <a:srgbClr val="000000"/>
              </a:solidFill>
              <a:latin typeface="Myriad Pro" charset="0"/>
            </a:endParaRPr>
          </a:p>
          <a:p>
            <a:pPr lvl="1"/>
            <a:r>
              <a:rPr lang="en-US" altLang="en-US" sz="2200" b="1" dirty="0" smtClean="0">
                <a:solidFill>
                  <a:srgbClr val="000000"/>
                </a:solidFill>
                <a:latin typeface="Myriad Pro" charset="0"/>
              </a:rPr>
              <a:t>Tables</a:t>
            </a:r>
            <a:r>
              <a:rPr lang="en-US" altLang="en-US" sz="2200" dirty="0" smtClean="0">
                <a:solidFill>
                  <a:srgbClr val="000000"/>
                </a:solidFill>
                <a:latin typeface="Myriad Pro" charset="0"/>
              </a:rPr>
              <a:t> </a:t>
            </a:r>
          </a:p>
          <a:p>
            <a:pPr marL="457200" lvl="1" indent="0">
              <a:buNone/>
            </a:pPr>
            <a:endParaRPr lang="en-US" altLang="en-US" sz="2200" dirty="0">
              <a:solidFill>
                <a:srgbClr val="000000"/>
              </a:solidFill>
              <a:latin typeface="Myriad Pro" charset="0"/>
            </a:endParaRPr>
          </a:p>
          <a:p>
            <a:pPr lvl="2">
              <a:buFont typeface="Arial" charset="0"/>
              <a:buChar char="­"/>
            </a:pPr>
            <a:r>
              <a:rPr lang="en-US" altLang="en-US" sz="2200" dirty="0">
                <a:solidFill>
                  <a:srgbClr val="000000"/>
                </a:solidFill>
                <a:latin typeface="Myriad Pro" charset="0"/>
              </a:rPr>
              <a:t>Managed Tables</a:t>
            </a:r>
          </a:p>
          <a:p>
            <a:pPr lvl="2">
              <a:buFont typeface="Arial" charset="0"/>
              <a:buChar char="­"/>
            </a:pPr>
            <a:r>
              <a:rPr lang="en-US" altLang="en-US" sz="2200" dirty="0">
                <a:solidFill>
                  <a:srgbClr val="000000"/>
                </a:solidFill>
                <a:latin typeface="Myriad Pro" charset="0"/>
              </a:rPr>
              <a:t>External Tables</a:t>
            </a:r>
          </a:p>
          <a:p>
            <a:pPr>
              <a:buClrTx/>
              <a:buFontTx/>
              <a:buNone/>
            </a:pPr>
            <a:endParaRPr lang="en-US" altLang="en-US" sz="2200" dirty="0">
              <a:solidFill>
                <a:srgbClr val="000000"/>
              </a:solidFill>
              <a:latin typeface="Myriad Pro" charset="0"/>
            </a:endParaRPr>
          </a:p>
          <a:p>
            <a:pPr marL="0" indent="0">
              <a:buNone/>
            </a:pPr>
            <a:endParaRPr lang="en-US" dirty="0"/>
          </a:p>
        </p:txBody>
      </p:sp>
    </p:spTree>
    <p:extLst>
      <p:ext uri="{BB962C8B-B14F-4D97-AF65-F5344CB8AC3E}">
        <p14:creationId xmlns:p14="http://schemas.microsoft.com/office/powerpoint/2010/main" val="4036742559"/>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a:t>
            </a:r>
            <a:endParaRPr lang="en-US" dirty="0"/>
          </a:p>
        </p:txBody>
      </p:sp>
      <p:sp>
        <p:nvSpPr>
          <p:cNvPr id="3" name="Content Placeholder 2"/>
          <p:cNvSpPr>
            <a:spLocks noGrp="1"/>
          </p:cNvSpPr>
          <p:nvPr>
            <p:ph idx="1"/>
          </p:nvPr>
        </p:nvSpPr>
        <p:spPr/>
        <p:txBody>
          <a:bodyPr/>
          <a:lstStyle/>
          <a:p>
            <a:pPr lvl="1"/>
            <a:r>
              <a:rPr lang="en-US" altLang="en-US" dirty="0" smtClean="0">
                <a:solidFill>
                  <a:srgbClr val="000000"/>
                </a:solidFill>
                <a:latin typeface="Myriad Pro" charset="0"/>
              </a:rPr>
              <a:t>Dividing the table into coarse-grained parts based on the value of partition column</a:t>
            </a:r>
          </a:p>
          <a:p>
            <a:pPr lvl="1"/>
            <a:r>
              <a:rPr lang="en-US" altLang="en-US" sz="2200" dirty="0" smtClean="0">
                <a:solidFill>
                  <a:srgbClr val="000000"/>
                </a:solidFill>
                <a:latin typeface="Myriad Pro" charset="0"/>
              </a:rPr>
              <a:t>Partition makes queries faster to do queries on slices of data</a:t>
            </a:r>
            <a:endParaRPr lang="en-US" altLang="en-US" sz="2200" dirty="0">
              <a:solidFill>
                <a:srgbClr val="000000"/>
              </a:solidFill>
              <a:latin typeface="Myriad Pro" charset="0"/>
            </a:endParaRPr>
          </a:p>
          <a:p>
            <a:pPr marL="457200" lvl="1" indent="0">
              <a:buNone/>
            </a:pPr>
            <a:endParaRPr lang="en-US" altLang="en-US" b="1" dirty="0" smtClean="0">
              <a:solidFill>
                <a:srgbClr val="000000"/>
              </a:solidFill>
              <a:latin typeface="Myriad Pro" charset="0"/>
            </a:endParaRPr>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895600"/>
            <a:ext cx="4852986" cy="2892975"/>
          </a:xfrm>
          <a:prstGeom prst="rect">
            <a:avLst/>
          </a:prstGeom>
        </p:spPr>
      </p:pic>
    </p:spTree>
    <p:extLst>
      <p:ext uri="{BB962C8B-B14F-4D97-AF65-F5344CB8AC3E}">
        <p14:creationId xmlns:p14="http://schemas.microsoft.com/office/powerpoint/2010/main" val="65655535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a:t>
            </a:r>
            <a:endParaRPr lang="en-US" dirty="0"/>
          </a:p>
        </p:txBody>
      </p:sp>
      <p:sp>
        <p:nvSpPr>
          <p:cNvPr id="3" name="Content Placeholder 2"/>
          <p:cNvSpPr>
            <a:spLocks noGrp="1"/>
          </p:cNvSpPr>
          <p:nvPr>
            <p:ph idx="1"/>
          </p:nvPr>
        </p:nvSpPr>
        <p:spPr/>
        <p:txBody>
          <a:bodyPr/>
          <a:lstStyle/>
          <a:p>
            <a:pPr marL="457200" lvl="1" indent="0">
              <a:buNone/>
            </a:pPr>
            <a:endParaRPr lang="en-US" altLang="en-US" b="1" dirty="0" smtClean="0">
              <a:solidFill>
                <a:srgbClr val="000000"/>
              </a:solidFill>
              <a:latin typeface="Myriad Pro" charset="0"/>
            </a:endParaRPr>
          </a:p>
          <a:p>
            <a:pPr lvl="1"/>
            <a:r>
              <a:rPr lang="en-US" altLang="en-US" b="1" dirty="0" smtClean="0">
                <a:solidFill>
                  <a:srgbClr val="000000"/>
                </a:solidFill>
                <a:latin typeface="Myriad Pro" charset="0"/>
              </a:rPr>
              <a:t>To enable more efficient queries</a:t>
            </a:r>
          </a:p>
          <a:p>
            <a:pPr lvl="1"/>
            <a:r>
              <a:rPr lang="en-US" altLang="en-US" b="1" dirty="0" smtClean="0">
                <a:solidFill>
                  <a:srgbClr val="000000"/>
                </a:solidFill>
                <a:latin typeface="Myriad Pro" charset="0"/>
              </a:rPr>
              <a:t>Makes sampling efficient</a:t>
            </a:r>
          </a:p>
          <a:p>
            <a:pPr marL="457200" lvl="1" indent="0">
              <a:buNone/>
            </a:pPr>
            <a:endParaRPr lang="en-US" altLang="en-US" b="1" dirty="0">
              <a:solidFill>
                <a:srgbClr val="000000"/>
              </a:solidFill>
              <a:latin typeface="Myriad Pro" charset="0"/>
            </a:endParaRPr>
          </a:p>
          <a:p>
            <a:r>
              <a:rPr lang="en-US" dirty="0" smtClean="0"/>
              <a:t>CREATE </a:t>
            </a:r>
            <a:r>
              <a:rPr lang="en-US" dirty="0"/>
              <a:t>TABLE </a:t>
            </a:r>
            <a:r>
              <a:rPr lang="en-US" dirty="0" err="1"/>
              <a:t>bucketed_users</a:t>
            </a:r>
            <a:r>
              <a:rPr lang="en-US" dirty="0"/>
              <a:t> (id INT, name STRING)</a:t>
            </a:r>
          </a:p>
          <a:p>
            <a:pPr marL="0" indent="0">
              <a:buNone/>
            </a:pPr>
            <a:r>
              <a:rPr lang="en-US" dirty="0"/>
              <a:t> </a:t>
            </a:r>
            <a:r>
              <a:rPr lang="en-US" dirty="0" smtClean="0"/>
              <a:t>    CLUSTERED </a:t>
            </a:r>
            <a:r>
              <a:rPr lang="en-US" dirty="0"/>
              <a:t>BY (id) INTO 4 BUCKETS;</a:t>
            </a:r>
            <a:endParaRPr lang="en-US" altLang="en-US" b="1" dirty="0" smtClean="0">
              <a:solidFill>
                <a:srgbClr val="000000"/>
              </a:solidFill>
              <a:latin typeface="Myriad Pro" charset="0"/>
            </a:endParaRPr>
          </a:p>
          <a:p>
            <a:pPr marL="0" indent="0">
              <a:buNone/>
            </a:pPr>
            <a:r>
              <a:rPr lang="en-US" dirty="0" smtClean="0"/>
              <a:t>	</a:t>
            </a:r>
          </a:p>
          <a:p>
            <a:r>
              <a:rPr lang="en-US" dirty="0" smtClean="0"/>
              <a:t>Select * from users </a:t>
            </a:r>
          </a:p>
          <a:p>
            <a:pPr marL="0" indent="0">
              <a:buNone/>
            </a:pPr>
            <a:r>
              <a:rPr lang="en-US" dirty="0" smtClean="0"/>
              <a:t>     TABLESAMPLE(BUCKET 1 OUT OF 4 ON rand());</a:t>
            </a:r>
            <a:endParaRPr lang="en-US"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39</a:t>
            </a:fld>
            <a:endParaRPr lang="en-US" dirty="0"/>
          </a:p>
        </p:txBody>
      </p:sp>
    </p:spTree>
    <p:extLst>
      <p:ext uri="{BB962C8B-B14F-4D97-AF65-F5344CB8AC3E}">
        <p14:creationId xmlns:p14="http://schemas.microsoft.com/office/powerpoint/2010/main" val="33415907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775" y="157943"/>
            <a:ext cx="8905874" cy="715926"/>
          </a:xfrm>
        </p:spPr>
        <p:txBody>
          <a:bodyPr>
            <a:noAutofit/>
          </a:bodyPr>
          <a:lstStyle/>
          <a:p>
            <a:r>
              <a:rPr lang="en-US" sz="3200" dirty="0" smtClean="0"/>
              <a:t>HDFS – </a:t>
            </a:r>
            <a:r>
              <a:rPr lang="en-US" sz="3200" dirty="0" err="1" smtClean="0"/>
              <a:t>Hadoop</a:t>
            </a:r>
            <a:r>
              <a:rPr lang="en-US" sz="3200" dirty="0" smtClean="0"/>
              <a:t> Distributed File System</a:t>
            </a:r>
            <a:endParaRPr lang="en-US" sz="3200" dirty="0"/>
          </a:p>
        </p:txBody>
      </p:sp>
      <p:sp>
        <p:nvSpPr>
          <p:cNvPr id="3" name="Content Placeholder 2"/>
          <p:cNvSpPr>
            <a:spLocks noGrp="1"/>
          </p:cNvSpPr>
          <p:nvPr>
            <p:ph idx="1"/>
          </p:nvPr>
        </p:nvSpPr>
        <p:spPr>
          <a:xfrm>
            <a:off x="390526" y="1251305"/>
            <a:ext cx="5009610" cy="4929554"/>
          </a:xfrm>
        </p:spPr>
        <p:txBody>
          <a:bodyPr>
            <a:normAutofit lnSpcReduction="10000"/>
          </a:bodyPr>
          <a:lstStyle/>
          <a:p>
            <a:r>
              <a:rPr lang="en-US" dirty="0" smtClean="0"/>
              <a:t>Underpinnings of the entire </a:t>
            </a:r>
            <a:r>
              <a:rPr lang="en-US" dirty="0" err="1" smtClean="0"/>
              <a:t>Hadoop</a:t>
            </a:r>
            <a:r>
              <a:rPr lang="en-US" dirty="0" smtClean="0"/>
              <a:t> ecosystem</a:t>
            </a:r>
          </a:p>
          <a:p>
            <a:r>
              <a:rPr lang="en-US" dirty="0" smtClean="0"/>
              <a:t>HDFS design goals:</a:t>
            </a:r>
          </a:p>
          <a:p>
            <a:pPr lvl="1"/>
            <a:r>
              <a:rPr lang="en-US" dirty="0" smtClean="0"/>
              <a:t>Scalable to 1000s of nodes</a:t>
            </a:r>
          </a:p>
          <a:p>
            <a:pPr lvl="1"/>
            <a:r>
              <a:rPr lang="en-US" dirty="0" smtClean="0"/>
              <a:t>Assume failures (hardware and software) are common</a:t>
            </a:r>
          </a:p>
          <a:p>
            <a:pPr lvl="1"/>
            <a:r>
              <a:rPr lang="en-US" dirty="0" smtClean="0"/>
              <a:t>Targeted towards small numbers of very large files</a:t>
            </a:r>
          </a:p>
          <a:p>
            <a:pPr lvl="1"/>
            <a:r>
              <a:rPr lang="en-US" dirty="0" smtClean="0"/>
              <a:t>Write once, read multiple times</a:t>
            </a:r>
          </a:p>
          <a:p>
            <a:r>
              <a:rPr lang="en-US" dirty="0" smtClean="0"/>
              <a:t>Traditional </a:t>
            </a:r>
            <a:r>
              <a:rPr lang="en-US" dirty="0"/>
              <a:t>hierarchical file organization of directories and </a:t>
            </a:r>
            <a:r>
              <a:rPr lang="en-US" dirty="0" smtClean="0"/>
              <a:t>files</a:t>
            </a:r>
          </a:p>
          <a:p>
            <a:r>
              <a:rPr lang="en-US" dirty="0" smtClean="0"/>
              <a:t>Highly portable</a:t>
            </a:r>
            <a:endParaRPr lang="en-US" dirty="0"/>
          </a:p>
          <a:p>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4</a:t>
            </a:fld>
            <a:endParaRPr lang="en-US" dirty="0"/>
          </a:p>
        </p:txBody>
      </p:sp>
      <p:grpSp>
        <p:nvGrpSpPr>
          <p:cNvPr id="11" name="Group 10"/>
          <p:cNvGrpSpPr/>
          <p:nvPr/>
        </p:nvGrpSpPr>
        <p:grpSpPr>
          <a:xfrm>
            <a:off x="5838824" y="2330997"/>
            <a:ext cx="2772833" cy="2612478"/>
            <a:chOff x="6874365" y="2674769"/>
            <a:chExt cx="2932026" cy="2725906"/>
          </a:xfrm>
        </p:grpSpPr>
        <p:sp>
          <p:nvSpPr>
            <p:cNvPr id="12" name="Round Diagonal Corner Rectangle 4"/>
            <p:cNvSpPr/>
            <p:nvPr/>
          </p:nvSpPr>
          <p:spPr>
            <a:xfrm>
              <a:off x="6878762" y="3610011"/>
              <a:ext cx="1363093" cy="1198499"/>
            </a:xfrm>
            <a:prstGeom prst="rect">
              <a:avLst/>
            </a:prstGeom>
            <a:scene3d>
              <a:camera prst="orthographicFront">
                <a:rot lat="0" lon="0" rev="0"/>
              </a:camera>
              <a:lightRig rig="glow" dir="t">
                <a:rot lat="0" lon="0" rev="141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l" defTabSz="1066800">
                <a:lnSpc>
                  <a:spcPct val="90000"/>
                </a:lnSpc>
                <a:spcBef>
                  <a:spcPct val="0"/>
                </a:spcBef>
                <a:spcAft>
                  <a:spcPct val="35000"/>
                </a:spcAft>
              </a:pPr>
              <a:endParaRPr lang="en-US" sz="2400" b="1" kern="1200" dirty="0">
                <a:effectLst>
                  <a:outerShdw blurRad="38100" dist="38100" dir="2700000" algn="tl">
                    <a:srgbClr val="000000">
                      <a:alpha val="43137"/>
                    </a:srgbClr>
                  </a:outerShdw>
                </a:effectLst>
                <a:latin typeface="+mj-lt"/>
              </a:endParaRPr>
            </a:p>
          </p:txBody>
        </p:sp>
        <p:sp>
          <p:nvSpPr>
            <p:cNvPr id="13" name="Rectangle 12"/>
            <p:cNvSpPr/>
            <p:nvPr/>
          </p:nvSpPr>
          <p:spPr bwMode="auto">
            <a:xfrm>
              <a:off x="6888287" y="2674769"/>
              <a:ext cx="2918104" cy="2725906"/>
            </a:xfrm>
            <a:prstGeom prst="rect">
              <a:avLst/>
            </a:prstGeom>
            <a:solidFill>
              <a:schemeClr val="bg1"/>
            </a:solidFill>
            <a:ln w="12700" cap="flat" cmpd="sng" algn="ctr">
              <a:solidFill>
                <a:schemeClr val="bg1">
                  <a:lumMod val="50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4" name="Round Diagonal Corner Rectangle 13"/>
            <p:cNvSpPr/>
            <p:nvPr/>
          </p:nvSpPr>
          <p:spPr>
            <a:xfrm>
              <a:off x="6874365" y="4692585"/>
              <a:ext cx="2927959" cy="708090"/>
            </a:xfrm>
            <a:prstGeom prst="round2DiagRect">
              <a:avLst>
                <a:gd name="adj1" fmla="val 0"/>
                <a:gd name="adj2" fmla="val 0"/>
              </a:avLst>
            </a:prstGeom>
            <a:gradFill flip="none" rotWithShape="1">
              <a:gsLst>
                <a:gs pos="30000">
                  <a:srgbClr val="9BBB59"/>
                </a:gs>
                <a:gs pos="0">
                  <a:schemeClr val="accent3"/>
                </a:gs>
                <a:gs pos="100000">
                  <a:schemeClr val="accent3"/>
                </a:gs>
              </a:gsLst>
              <a:lin ang="0" scaled="1"/>
              <a:tileRect/>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000" dirty="0" smtClean="0">
                  <a:solidFill>
                    <a:schemeClr val="bg1"/>
                  </a:solidFill>
                  <a:effectLst>
                    <a:outerShdw blurRad="38100" dist="38100" dir="2700000" algn="tl">
                      <a:srgbClr val="000000">
                        <a:alpha val="43137"/>
                      </a:srgbClr>
                    </a:outerShdw>
                  </a:effectLst>
                  <a:latin typeface="+mj-lt"/>
                </a:rPr>
                <a:t>HDFS</a:t>
              </a:r>
              <a:endParaRPr lang="en-US" sz="2000" dirty="0">
                <a:solidFill>
                  <a:schemeClr val="bg1"/>
                </a:solidFill>
                <a:effectLst>
                  <a:outerShdw blurRad="38100" dist="38100" dir="2700000" algn="tl">
                    <a:srgbClr val="000000">
                      <a:alpha val="43137"/>
                    </a:srgbClr>
                  </a:outerShdw>
                </a:effectLst>
                <a:latin typeface="+mj-lt"/>
              </a:endParaRPr>
            </a:p>
          </p:txBody>
        </p:sp>
        <p:sp>
          <p:nvSpPr>
            <p:cNvPr id="15" name="Round Diagonal Corner Rectangle 14"/>
            <p:cNvSpPr/>
            <p:nvPr/>
          </p:nvSpPr>
          <p:spPr>
            <a:xfrm>
              <a:off x="6888287" y="3451762"/>
              <a:ext cx="1694556" cy="1240823"/>
            </a:xfrm>
            <a:prstGeom prst="round2DiagRect">
              <a:avLst>
                <a:gd name="adj1" fmla="val 0"/>
                <a:gd name="adj2" fmla="val 0"/>
              </a:avLst>
            </a:prstGeom>
            <a:gradFill rotWithShape="0">
              <a:gsLst>
                <a:gs pos="30000">
                  <a:srgbClr val="4F81BD"/>
                </a:gs>
                <a:gs pos="0">
                  <a:schemeClr val="accent1"/>
                </a:gs>
                <a:gs pos="100000">
                  <a:schemeClr val="accent1"/>
                </a:gs>
              </a:gsLst>
              <a:lin ang="0" scaled="1"/>
            </a:gradFill>
            <a:ln>
              <a:noFill/>
            </a:ln>
            <a:effectLst/>
            <a:scene3d>
              <a:camera prst="orthographicFront">
                <a:rot lat="0" lon="0" rev="0"/>
              </a:camera>
              <a:lightRig rig="glow" dir="t">
                <a:rot lat="0" lon="0" rev="14100000"/>
              </a:lightRig>
            </a:scene3d>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Map/</a:t>
              </a:r>
            </a:p>
            <a:p>
              <a:pPr algn="ctr"/>
              <a:r>
                <a:rPr lang="en-US" sz="2200" dirty="0" smtClean="0">
                  <a:solidFill>
                    <a:schemeClr val="bg1"/>
                  </a:solidFill>
                  <a:effectLst>
                    <a:outerShdw blurRad="38100" dist="38100" dir="2700000" algn="tl">
                      <a:srgbClr val="000000">
                        <a:alpha val="43137"/>
                      </a:srgbClr>
                    </a:outerShdw>
                  </a:effectLst>
                  <a:latin typeface="+mj-lt"/>
                </a:rPr>
                <a:t>Reduce</a:t>
              </a:r>
              <a:endParaRPr lang="en-US" sz="2200" dirty="0">
                <a:solidFill>
                  <a:schemeClr val="bg1"/>
                </a:solidFill>
                <a:effectLst>
                  <a:outerShdw blurRad="38100" dist="38100" dir="2700000" algn="tl">
                    <a:srgbClr val="000000">
                      <a:alpha val="43137"/>
                    </a:srgbClr>
                  </a:outerShdw>
                </a:effectLst>
                <a:latin typeface="+mj-lt"/>
              </a:endParaRPr>
            </a:p>
          </p:txBody>
        </p:sp>
        <p:grpSp>
          <p:nvGrpSpPr>
            <p:cNvPr id="16" name="Group 15"/>
            <p:cNvGrpSpPr/>
            <p:nvPr/>
          </p:nvGrpSpPr>
          <p:grpSpPr>
            <a:xfrm>
              <a:off x="6874366" y="2674770"/>
              <a:ext cx="1708477" cy="889588"/>
              <a:chOff x="0" y="1947133"/>
              <a:chExt cx="10537972" cy="438291"/>
            </a:xfrm>
            <a:scene3d>
              <a:camera prst="orthographicFront">
                <a:rot lat="0" lon="0" rev="0"/>
              </a:camera>
              <a:lightRig rig="glow" dir="t">
                <a:rot lat="0" lon="0" rev="14100000"/>
              </a:lightRig>
            </a:scene3d>
          </p:grpSpPr>
          <p:sp>
            <p:nvSpPr>
              <p:cNvPr id="20" name="Round Diagonal Corner Rectangle 19"/>
              <p:cNvSpPr/>
              <p:nvPr/>
            </p:nvSpPr>
            <p:spPr>
              <a:xfrm>
                <a:off x="0" y="1947133"/>
                <a:ext cx="10537972" cy="438291"/>
              </a:xfrm>
              <a:prstGeom prst="round2DiagRect">
                <a:avLst>
                  <a:gd name="adj1" fmla="val 0"/>
                  <a:gd name="adj2" fmla="val 0"/>
                </a:avLst>
              </a:prstGeom>
              <a:gradFill rotWithShape="0">
                <a:gsLst>
                  <a:gs pos="30000">
                    <a:srgbClr val="F79646"/>
                  </a:gs>
                  <a:gs pos="0">
                    <a:schemeClr val="accent6"/>
                  </a:gs>
                  <a:gs pos="100000">
                    <a:schemeClr val="accent6"/>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smtClean="0">
                    <a:solidFill>
                      <a:schemeClr val="bg1"/>
                    </a:solidFill>
                    <a:effectLst>
                      <a:outerShdw blurRad="38100" dist="38100" dir="2700000" algn="tl">
                        <a:srgbClr val="000000">
                          <a:alpha val="43137"/>
                        </a:srgbClr>
                      </a:outerShdw>
                    </a:effectLst>
                    <a:latin typeface="+mj-lt"/>
                  </a:rPr>
                  <a:t>Hive &amp; Pig</a:t>
                </a:r>
                <a:endParaRPr lang="en-US" sz="2200" dirty="0">
                  <a:solidFill>
                    <a:schemeClr val="bg1"/>
                  </a:solidFill>
                  <a:effectLst>
                    <a:outerShdw blurRad="38100" dist="38100" dir="2700000" algn="tl">
                      <a:srgbClr val="000000">
                        <a:alpha val="43137"/>
                      </a:srgbClr>
                    </a:outerShdw>
                  </a:effectLst>
                  <a:latin typeface="+mj-lt"/>
                </a:endParaRPr>
              </a:p>
            </p:txBody>
          </p:sp>
          <p:sp>
            <p:nvSpPr>
              <p:cNvPr id="21" name="Round Diagonal Corner Rectangle 4"/>
              <p:cNvSpPr/>
              <p:nvPr/>
            </p:nvSpPr>
            <p:spPr>
              <a:xfrm>
                <a:off x="22494" y="1969627"/>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solidFill>
                  <a:latin typeface="+mj-lt"/>
                </a:endParaRPr>
              </a:p>
            </p:txBody>
          </p:sp>
        </p:grpSp>
        <p:grpSp>
          <p:nvGrpSpPr>
            <p:cNvPr id="17" name="Group 16"/>
            <p:cNvGrpSpPr/>
            <p:nvPr/>
          </p:nvGrpSpPr>
          <p:grpSpPr>
            <a:xfrm>
              <a:off x="8262645" y="2674771"/>
              <a:ext cx="1543746" cy="2017814"/>
              <a:chOff x="22494" y="3145764"/>
              <a:chExt cx="8540481" cy="444939"/>
            </a:xfrm>
            <a:scene3d>
              <a:camera prst="orthographicFront">
                <a:rot lat="0" lon="0" rev="0"/>
              </a:camera>
              <a:lightRig rig="glow" dir="t">
                <a:rot lat="0" lon="0" rev="14100000"/>
              </a:lightRig>
            </a:scene3d>
          </p:grpSpPr>
          <p:sp>
            <p:nvSpPr>
              <p:cNvPr id="18" name="Round Diagonal Corner Rectangle 17"/>
              <p:cNvSpPr/>
              <p:nvPr/>
            </p:nvSpPr>
            <p:spPr>
              <a:xfrm>
                <a:off x="1793929" y="3145764"/>
                <a:ext cx="6769046" cy="444939"/>
              </a:xfrm>
              <a:prstGeom prst="round2DiagRect">
                <a:avLst>
                  <a:gd name="adj1" fmla="val 0"/>
                  <a:gd name="adj2" fmla="val 0"/>
                </a:avLst>
              </a:prstGeom>
              <a:gradFill rotWithShape="0">
                <a:gsLst>
                  <a:gs pos="30000">
                    <a:srgbClr val="C0504D"/>
                  </a:gs>
                  <a:gs pos="0">
                    <a:schemeClr val="accent2"/>
                  </a:gs>
                  <a:gs pos="100000">
                    <a:schemeClr val="accent2"/>
                  </a:gs>
                </a:gsLst>
                <a:lin ang="0" scaled="1"/>
              </a:gradFill>
              <a:ln>
                <a:noFill/>
              </a:ln>
              <a:effectLst/>
              <a:sp3d prstMaterial="softEdge">
                <a:bevelT w="127000" prst="artDeco"/>
              </a:sp3d>
            </p:spPr>
            <p:style>
              <a:lnRef idx="2">
                <a:scrgbClr r="0" g="0" b="0"/>
              </a:lnRef>
              <a:fillRef idx="1">
                <a:scrgbClr r="0" g="0" b="0"/>
              </a:fillRef>
              <a:effectRef idx="0">
                <a:scrgbClr r="0" g="0" b="0"/>
              </a:effectRef>
              <a:fontRef idx="minor">
                <a:schemeClr val="lt1"/>
              </a:fontRef>
            </p:style>
            <p:txBody>
              <a:bodyPr anchor="ctr"/>
              <a:lstStyle/>
              <a:p>
                <a:pPr algn="ctr"/>
                <a:r>
                  <a:rPr lang="en-US" sz="2200" dirty="0" err="1" smtClean="0">
                    <a:effectLst>
                      <a:outerShdw blurRad="38100" dist="38100" dir="2700000" algn="tl">
                        <a:srgbClr val="000000">
                          <a:alpha val="43137"/>
                        </a:srgbClr>
                      </a:outerShdw>
                    </a:effectLst>
                    <a:latin typeface="+mj-lt"/>
                  </a:rPr>
                  <a:t>Sqoop</a:t>
                </a:r>
                <a:endParaRPr lang="en-US" sz="2200" dirty="0">
                  <a:effectLst>
                    <a:outerShdw blurRad="38100" dist="38100" dir="2700000" algn="tl">
                      <a:srgbClr val="000000">
                        <a:alpha val="43137"/>
                      </a:srgbClr>
                    </a:outerShdw>
                  </a:effectLst>
                  <a:latin typeface="+mj-lt"/>
                </a:endParaRPr>
              </a:p>
            </p:txBody>
          </p:sp>
          <p:sp>
            <p:nvSpPr>
              <p:cNvPr id="19" name="Round Diagonal Corner Rectangle 4"/>
              <p:cNvSpPr/>
              <p:nvPr/>
            </p:nvSpPr>
            <p:spPr>
              <a:xfrm>
                <a:off x="22494" y="3168258"/>
                <a:ext cx="8517987" cy="4157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743200" tIns="91440" rIns="91440" bIns="91440" numCol="1" spcCol="1270" anchor="ctr" anchorCtr="0">
                <a:noAutofit/>
              </a:bodyPr>
              <a:lstStyle/>
              <a:p>
                <a:pPr lvl="0" algn="ctr" defTabSz="1066800">
                  <a:lnSpc>
                    <a:spcPct val="90000"/>
                  </a:lnSpc>
                  <a:spcBef>
                    <a:spcPct val="0"/>
                  </a:spcBef>
                  <a:spcAft>
                    <a:spcPct val="35000"/>
                  </a:spcAft>
                </a:pPr>
                <a:endParaRPr lang="en-US" sz="2200" kern="1200" dirty="0">
                  <a:solidFill>
                    <a:schemeClr val="bg1">
                      <a:lumMod val="50000"/>
                    </a:schemeClr>
                  </a:solidFill>
                  <a:latin typeface="+mj-lt"/>
                </a:endParaRPr>
              </a:p>
            </p:txBody>
          </p:sp>
        </p:grpSp>
      </p:grpSp>
      <p:sp>
        <p:nvSpPr>
          <p:cNvPr id="5" name="Rectangle 4"/>
          <p:cNvSpPr/>
          <p:nvPr/>
        </p:nvSpPr>
        <p:spPr bwMode="auto">
          <a:xfrm>
            <a:off x="5851972" y="2345217"/>
            <a:ext cx="2755821" cy="1933850"/>
          </a:xfrm>
          <a:prstGeom prst="rect">
            <a:avLst/>
          </a:prstGeom>
          <a:solidFill>
            <a:schemeClr val="bg1">
              <a:lumMod val="85000"/>
              <a:alpha val="70000"/>
            </a:schemeClr>
          </a:solid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 name="Rectangle 5"/>
          <p:cNvSpPr/>
          <p:nvPr/>
        </p:nvSpPr>
        <p:spPr bwMode="auto">
          <a:xfrm>
            <a:off x="5851990" y="4264850"/>
            <a:ext cx="2755821" cy="678625"/>
          </a:xfrm>
          <a:prstGeom prst="rect">
            <a:avLst/>
          </a:prstGeom>
          <a:noFill/>
          <a:ln w="57150" cap="flat" cmpd="sng" algn="ctr">
            <a:solidFill>
              <a:srgbClr val="C00000"/>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Tree>
    <p:extLst>
      <p:ext uri="{BB962C8B-B14F-4D97-AF65-F5344CB8AC3E}">
        <p14:creationId xmlns:p14="http://schemas.microsoft.com/office/powerpoint/2010/main" val="34651668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		</a:t>
            </a:r>
            <a:r>
              <a:rPr lang="en-US" altLang="en-US" dirty="0" smtClean="0">
                <a:latin typeface="Myriad Pro" charset="0"/>
              </a:rPr>
              <a:t> </a:t>
            </a:r>
            <a:r>
              <a:rPr lang="en-US" altLang="en-US" dirty="0">
                <a:latin typeface="Myriad Pro" charset="0"/>
              </a:rPr>
              <a:t>External Table 			</a:t>
            </a:r>
            <a:r>
              <a:rPr lang="en-US" altLang="en-US" dirty="0" smtClean="0">
                <a:latin typeface="Myriad Pro" charset="0"/>
              </a:rPr>
              <a:t>	</a:t>
            </a:r>
            <a:r>
              <a:rPr lang="en-US" altLang="en-US" dirty="0">
                <a:latin typeface="Myriad Pro" charset="0"/>
              </a:rPr>
              <a:t/>
            </a:r>
            <a:br>
              <a:rPr lang="en-US" altLang="en-US" dirty="0">
                <a:latin typeface="Myriad Pro" charset="0"/>
              </a:rPr>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altLang="en-US" b="1" dirty="0">
                <a:solidFill>
                  <a:srgbClr val="000000"/>
                </a:solidFill>
                <a:latin typeface="Myriad Pro" charset="0"/>
              </a:rPr>
              <a:t>External table</a:t>
            </a:r>
            <a:r>
              <a:rPr lang="en-US" altLang="en-US" dirty="0">
                <a:solidFill>
                  <a:srgbClr val="000000"/>
                </a:solidFill>
                <a:latin typeface="Myriad Pro" charset="0"/>
              </a:rPr>
              <a:t> : Hive refers to the data that is at an existing      location  outside the warehouse directory</a:t>
            </a:r>
          </a:p>
          <a:p>
            <a:pPr>
              <a:buClrTx/>
              <a:buFontTx/>
              <a:buNone/>
            </a:pPr>
            <a:endParaRPr lang="en-US" altLang="en-US" dirty="0">
              <a:solidFill>
                <a:srgbClr val="000000"/>
              </a:solidFill>
              <a:latin typeface="Myriad Pro" charset="0"/>
            </a:endParaRP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hive&gt;	Create </a:t>
            </a:r>
            <a:r>
              <a:rPr lang="en-US" altLang="en-US" dirty="0">
                <a:solidFill>
                  <a:srgbClr val="000000"/>
                </a:solidFill>
                <a:latin typeface="Myriad Pro" charset="0"/>
              </a:rPr>
              <a:t>EXTERNAL table</a:t>
            </a:r>
          </a:p>
          <a:p>
            <a:pPr>
              <a:buClrTx/>
              <a:buFontTx/>
              <a:buNone/>
            </a:pPr>
            <a:r>
              <a:rPr lang="en-US" altLang="en-US" dirty="0">
                <a:solidFill>
                  <a:srgbClr val="000000"/>
                </a:solidFill>
                <a:latin typeface="Myriad Pro" charset="0"/>
              </a:rPr>
              <a:t>			</a:t>
            </a:r>
            <a:r>
              <a:rPr lang="en-US" altLang="en-US" dirty="0" err="1" smtClean="0">
                <a:solidFill>
                  <a:srgbClr val="000000"/>
                </a:solidFill>
                <a:latin typeface="Myriad Pro" charset="0"/>
              </a:rPr>
              <a:t>ext_table</a:t>
            </a:r>
            <a:r>
              <a:rPr lang="en-US" altLang="en-US" dirty="0" smtClean="0">
                <a:solidFill>
                  <a:srgbClr val="000000"/>
                </a:solidFill>
                <a:latin typeface="Myriad Pro" charset="0"/>
              </a:rPr>
              <a:t>(</a:t>
            </a:r>
            <a:r>
              <a:rPr lang="en-US" altLang="en-US" dirty="0" err="1" smtClean="0">
                <a:solidFill>
                  <a:srgbClr val="000000"/>
                </a:solidFill>
                <a:latin typeface="Myriad Pro" charset="0"/>
              </a:rPr>
              <a:t>dummyString</a:t>
            </a:r>
            <a:r>
              <a:rPr lang="en-US" altLang="en-US" dirty="0">
                <a:solidFill>
                  <a:srgbClr val="000000"/>
                </a:solidFill>
                <a:latin typeface="Myriad Pro" charset="0"/>
              </a:rPr>
              <a:t>)               </a:t>
            </a:r>
            <a:r>
              <a:rPr lang="en-US" altLang="en-US" dirty="0" smtClean="0">
                <a:solidFill>
                  <a:srgbClr val="000000"/>
                </a:solidFill>
                <a:latin typeface="Myriad Pro" charset="0"/>
              </a:rPr>
              <a:t> </a:t>
            </a:r>
            <a:r>
              <a:rPr lang="en-US" altLang="en-US" dirty="0">
                <a:solidFill>
                  <a:srgbClr val="000000"/>
                </a:solidFill>
                <a:latin typeface="Myriad Pro" charset="0"/>
              </a:rPr>
              <a:t>			</a:t>
            </a:r>
            <a:r>
              <a:rPr lang="en-US" altLang="en-US" dirty="0" smtClean="0">
                <a:solidFill>
                  <a:srgbClr val="000000"/>
                </a:solidFill>
                <a:latin typeface="Myriad Pro" charset="0"/>
              </a:rPr>
              <a:t>location </a:t>
            </a:r>
            <a:r>
              <a:rPr lang="en-US" altLang="en-US" dirty="0">
                <a:solidFill>
                  <a:srgbClr val="000000"/>
                </a:solidFill>
                <a:latin typeface="Myriad Pro" charset="0"/>
              </a:rPr>
              <a:t>'/user/tom/</a:t>
            </a:r>
            <a:r>
              <a:rPr lang="en-US" altLang="en-US" dirty="0" err="1">
                <a:solidFill>
                  <a:srgbClr val="000000"/>
                </a:solidFill>
                <a:latin typeface="Myriad Pro" charset="0"/>
              </a:rPr>
              <a:t>ext_table</a:t>
            </a:r>
            <a:r>
              <a:rPr lang="en-US" altLang="en-US" dirty="0">
                <a:solidFill>
                  <a:srgbClr val="000000"/>
                </a:solidFill>
                <a:latin typeface="Myriad Pro" charset="0"/>
              </a:rPr>
              <a:t>';                                   </a:t>
            </a:r>
          </a:p>
          <a:p>
            <a:pPr>
              <a:buClrTx/>
              <a:buFontTx/>
              <a:buNone/>
            </a:pPr>
            <a:r>
              <a:rPr lang="en-US" altLang="en-US" dirty="0">
                <a:solidFill>
                  <a:srgbClr val="000000"/>
                </a:solidFill>
                <a:latin typeface="Myriad Pro" charset="0"/>
              </a:rPr>
              <a:t>		</a:t>
            </a:r>
            <a:endParaRPr lang="en-US" altLang="en-US" dirty="0" smtClean="0">
              <a:solidFill>
                <a:srgbClr val="000000"/>
              </a:solidFill>
              <a:latin typeface="Myriad Pro" charset="0"/>
            </a:endParaRP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	 </a:t>
            </a:r>
            <a:r>
              <a:rPr lang="en-US" altLang="en-US" dirty="0">
                <a:solidFill>
                  <a:srgbClr val="000000"/>
                </a:solidFill>
                <a:latin typeface="Myriad Pro" charset="0"/>
              </a:rPr>
              <a:t>hive</a:t>
            </a:r>
            <a:r>
              <a:rPr lang="en-US" altLang="en-US" dirty="0" smtClean="0">
                <a:solidFill>
                  <a:srgbClr val="000000"/>
                </a:solidFill>
                <a:latin typeface="Myriad Pro" charset="0"/>
              </a:rPr>
              <a:t>&gt;	load </a:t>
            </a:r>
            <a:r>
              <a:rPr lang="en-US" altLang="en-US" dirty="0">
                <a:solidFill>
                  <a:srgbClr val="000000"/>
                </a:solidFill>
                <a:latin typeface="Myriad Pro" charset="0"/>
              </a:rPr>
              <a:t>data </a:t>
            </a:r>
            <a:r>
              <a:rPr lang="en-US" altLang="en-US" dirty="0" err="1">
                <a:solidFill>
                  <a:srgbClr val="000000"/>
                </a:solidFill>
                <a:latin typeface="Myriad Pro" charset="0"/>
              </a:rPr>
              <a:t>inpath</a:t>
            </a:r>
            <a:r>
              <a:rPr lang="en-US" altLang="en-US" dirty="0">
                <a:solidFill>
                  <a:srgbClr val="000000"/>
                </a:solidFill>
                <a:latin typeface="Myriad Pro" charset="0"/>
              </a:rPr>
              <a:t> '/user/text' into table</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	</a:t>
            </a:r>
            <a:r>
              <a:rPr lang="en-US" altLang="en-US" dirty="0" err="1" smtClean="0">
                <a:solidFill>
                  <a:srgbClr val="000000"/>
                </a:solidFill>
                <a:latin typeface="Myriad Pro" charset="0"/>
              </a:rPr>
              <a:t>ext_table</a:t>
            </a:r>
            <a:r>
              <a:rPr lang="en-US" altLang="en-US" dirty="0">
                <a:solidFill>
                  <a:srgbClr val="000000"/>
                </a:solidFill>
                <a:latin typeface="Myriad Pro" charset="0"/>
              </a:rPr>
              <a:t>;</a:t>
            </a:r>
          </a:p>
          <a:p>
            <a:pPr>
              <a:buClrTx/>
              <a:buFontTx/>
              <a:buNone/>
            </a:pPr>
            <a:endParaRPr lang="en-US" altLang="en-US" dirty="0">
              <a:solidFill>
                <a:srgbClr val="000000"/>
              </a:solidFill>
              <a:latin typeface="Myriad Pro" charset="0"/>
            </a:endParaRPr>
          </a:p>
          <a:p>
            <a:pPr marL="0" indent="0">
              <a:buNone/>
            </a:pPr>
            <a:r>
              <a:rPr lang="en-US" altLang="en-US" dirty="0">
                <a:solidFill>
                  <a:srgbClr val="000000"/>
                </a:solidFill>
                <a:latin typeface="Myriad Pro" charset="0"/>
              </a:rPr>
              <a:t>When an external table is dropped hive will leave the data untouched and delete only the metadata.</a:t>
            </a:r>
          </a:p>
          <a:p>
            <a:pPr marL="0" indent="0">
              <a:buNone/>
            </a:pPr>
            <a:endParaRPr lang="en-US" dirty="0"/>
          </a:p>
        </p:txBody>
      </p:sp>
    </p:spTree>
    <p:extLst>
      <p:ext uri="{BB962C8B-B14F-4D97-AF65-F5344CB8AC3E}">
        <p14:creationId xmlns:p14="http://schemas.microsoft.com/office/powerpoint/2010/main" val="2125189908"/>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Queries</a:t>
            </a:r>
            <a:endParaRPr lang="en-US" dirty="0"/>
          </a:p>
        </p:txBody>
      </p:sp>
      <p:sp>
        <p:nvSpPr>
          <p:cNvPr id="3" name="Content Placeholder 2"/>
          <p:cNvSpPr>
            <a:spLocks noGrp="1"/>
          </p:cNvSpPr>
          <p:nvPr>
            <p:ph idx="1"/>
          </p:nvPr>
        </p:nvSpPr>
        <p:spPr/>
        <p:txBody>
          <a:bodyPr>
            <a:normAutofit fontScale="92500" lnSpcReduction="10000"/>
          </a:bodyPr>
          <a:lstStyle/>
          <a:p>
            <a:r>
              <a:rPr lang="en-US" altLang="en-US" b="1" dirty="0">
                <a:solidFill>
                  <a:srgbClr val="000000"/>
                </a:solidFill>
                <a:latin typeface="Myriad Pro" charset="0"/>
              </a:rPr>
              <a:t>Table Creation </a:t>
            </a:r>
          </a:p>
          <a:p>
            <a:pPr>
              <a:buClrTx/>
              <a:buFontTx/>
              <a:buNone/>
            </a:pPr>
            <a:r>
              <a:rPr lang="en-US" altLang="en-US" dirty="0">
                <a:solidFill>
                  <a:srgbClr val="000000"/>
                </a:solidFill>
                <a:latin typeface="Myriad Pro" charset="0"/>
              </a:rPr>
              <a:t>	hive&gt; </a:t>
            </a:r>
            <a:r>
              <a:rPr lang="en-US" altLang="en-US" dirty="0" smtClean="0">
                <a:solidFill>
                  <a:srgbClr val="000000"/>
                </a:solidFill>
                <a:latin typeface="Myriad Pro" charset="0"/>
              </a:rPr>
              <a:t> </a:t>
            </a:r>
            <a:r>
              <a:rPr lang="en-US" altLang="en-US" sz="2300" dirty="0" smtClean="0">
                <a:solidFill>
                  <a:srgbClr val="000000"/>
                </a:solidFill>
                <a:latin typeface="Myriad Pro" charset="0"/>
              </a:rPr>
              <a:t>create table &lt;</a:t>
            </a:r>
            <a:r>
              <a:rPr lang="en-US" altLang="en-US" sz="2300" dirty="0" err="1">
                <a:solidFill>
                  <a:srgbClr val="000000"/>
                </a:solidFill>
                <a:latin typeface="Myriad Pro" charset="0"/>
              </a:rPr>
              <a:t>tablename</a:t>
            </a:r>
            <a:r>
              <a:rPr lang="en-US" altLang="en-US" sz="2300" dirty="0" smtClean="0">
                <a:solidFill>
                  <a:srgbClr val="000000"/>
                </a:solidFill>
                <a:latin typeface="Myriad Pro" charset="0"/>
              </a:rPr>
              <a:t>&gt; (&lt;</a:t>
            </a:r>
            <a:r>
              <a:rPr lang="en-US" altLang="en-US" sz="2300" dirty="0" err="1">
                <a:solidFill>
                  <a:srgbClr val="000000"/>
                </a:solidFill>
                <a:latin typeface="Myriad Pro" charset="0"/>
              </a:rPr>
              <a:t>columnname</a:t>
            </a:r>
            <a:r>
              <a:rPr lang="en-US" altLang="en-US" sz="2300" dirty="0">
                <a:solidFill>
                  <a:srgbClr val="000000"/>
                </a:solidFill>
                <a:latin typeface="Myriad Pro" charset="0"/>
              </a:rPr>
              <a:t> </a:t>
            </a:r>
            <a:r>
              <a:rPr lang="en-US" altLang="en-US" sz="2300" dirty="0" err="1">
                <a:solidFill>
                  <a:srgbClr val="000000"/>
                </a:solidFill>
                <a:latin typeface="Myriad Pro" charset="0"/>
              </a:rPr>
              <a:t>datatype</a:t>
            </a:r>
            <a:r>
              <a:rPr lang="en-US" altLang="en-US" sz="2300" dirty="0">
                <a:solidFill>
                  <a:srgbClr val="000000"/>
                </a:solidFill>
                <a:latin typeface="Myriad Pro" charset="0"/>
              </a:rPr>
              <a:t>,..&gt;)</a:t>
            </a:r>
          </a:p>
          <a:p>
            <a:pPr>
              <a:buClrTx/>
              <a:buFontTx/>
              <a:buNone/>
            </a:pPr>
            <a:r>
              <a:rPr lang="en-US" altLang="en-US" sz="2300" dirty="0">
                <a:solidFill>
                  <a:srgbClr val="000000"/>
                </a:solidFill>
                <a:latin typeface="Myriad Pro" charset="0"/>
              </a:rPr>
              <a:t>		   </a:t>
            </a:r>
            <a:r>
              <a:rPr lang="en-US" altLang="en-US" sz="2300" dirty="0" smtClean="0">
                <a:solidFill>
                  <a:srgbClr val="000000"/>
                </a:solidFill>
                <a:latin typeface="Myriad Pro" charset="0"/>
              </a:rPr>
              <a:t>row </a:t>
            </a:r>
            <a:r>
              <a:rPr lang="en-US" altLang="en-US" sz="2300" dirty="0">
                <a:solidFill>
                  <a:srgbClr val="000000"/>
                </a:solidFill>
                <a:latin typeface="Myriad Pro" charset="0"/>
              </a:rPr>
              <a:t>format delimited fields terminated </a:t>
            </a:r>
            <a:r>
              <a:rPr lang="en-US" altLang="en-US" sz="2300" dirty="0" smtClean="0">
                <a:solidFill>
                  <a:srgbClr val="000000"/>
                </a:solidFill>
                <a:latin typeface="Myriad Pro" charset="0"/>
              </a:rPr>
              <a:t>by ‘&lt;</a:t>
            </a:r>
            <a:r>
              <a:rPr lang="en-US" altLang="en-US" sz="2300" dirty="0">
                <a:solidFill>
                  <a:srgbClr val="000000"/>
                </a:solidFill>
                <a:latin typeface="Myriad Pro" charset="0"/>
              </a:rPr>
              <a:t>character&gt;';</a:t>
            </a:r>
          </a:p>
          <a:p>
            <a:pPr>
              <a:buClrTx/>
              <a:buFontTx/>
              <a:buNone/>
            </a:pPr>
            <a:r>
              <a:rPr lang="en-US" altLang="en-US" dirty="0">
                <a:latin typeface="Myriad Pro" charset="0"/>
              </a:rPr>
              <a:t>               </a:t>
            </a:r>
          </a:p>
          <a:p>
            <a:r>
              <a:rPr lang="en-US" altLang="en-US" b="1" i="1" dirty="0" smtClean="0">
                <a:solidFill>
                  <a:srgbClr val="000000"/>
                </a:solidFill>
                <a:latin typeface="Myriad Pro" charset="0"/>
              </a:rPr>
              <a:t>Alter </a:t>
            </a:r>
            <a:r>
              <a:rPr lang="en-US" altLang="en-US" b="1" i="1" dirty="0">
                <a:solidFill>
                  <a:srgbClr val="000000"/>
                </a:solidFill>
                <a:latin typeface="Myriad Pro" charset="0"/>
              </a:rPr>
              <a:t>Table </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hive</a:t>
            </a:r>
            <a:r>
              <a:rPr lang="en-US" altLang="en-US" dirty="0">
                <a:solidFill>
                  <a:srgbClr val="000000"/>
                </a:solidFill>
                <a:latin typeface="Myriad Pro" charset="0"/>
              </a:rPr>
              <a:t>&gt; </a:t>
            </a:r>
            <a:r>
              <a:rPr lang="en-US" altLang="en-US" dirty="0" smtClean="0">
                <a:solidFill>
                  <a:srgbClr val="000000"/>
                </a:solidFill>
                <a:latin typeface="Myriad Pro" charset="0"/>
              </a:rPr>
              <a:t>alter </a:t>
            </a:r>
            <a:r>
              <a:rPr lang="en-US" altLang="en-US" dirty="0">
                <a:solidFill>
                  <a:srgbClr val="000000"/>
                </a:solidFill>
                <a:latin typeface="Myriad Pro" charset="0"/>
              </a:rPr>
              <a:t>table&lt;</a:t>
            </a:r>
            <a:r>
              <a:rPr lang="en-US" altLang="en-US" dirty="0" err="1">
                <a:solidFill>
                  <a:srgbClr val="000000"/>
                </a:solidFill>
                <a:latin typeface="Myriad Pro" charset="0"/>
              </a:rPr>
              <a:t>tablename</a:t>
            </a:r>
            <a:r>
              <a:rPr lang="en-US" altLang="en-US" dirty="0">
                <a:solidFill>
                  <a:srgbClr val="000000"/>
                </a:solidFill>
                <a:latin typeface="Myriad Pro" charset="0"/>
              </a:rPr>
              <a:t>&gt;</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   </a:t>
            </a:r>
            <a:r>
              <a:rPr lang="en-US" altLang="en-US" dirty="0" err="1" smtClean="0">
                <a:solidFill>
                  <a:srgbClr val="000000"/>
                </a:solidFill>
                <a:latin typeface="Myriad Pro" charset="0"/>
              </a:rPr>
              <a:t>addcolumn</a:t>
            </a:r>
            <a:r>
              <a:rPr lang="en-US" altLang="en-US" dirty="0">
                <a:solidFill>
                  <a:srgbClr val="000000"/>
                </a:solidFill>
                <a:latin typeface="Myriad Pro" charset="0"/>
              </a:rPr>
              <a:t>(&lt;</a:t>
            </a:r>
            <a:r>
              <a:rPr lang="en-US" altLang="en-US" dirty="0" err="1">
                <a:solidFill>
                  <a:srgbClr val="000000"/>
                </a:solidFill>
                <a:latin typeface="Myriad Pro" charset="0"/>
              </a:rPr>
              <a:t>columnname</a:t>
            </a:r>
            <a:r>
              <a:rPr lang="en-US" altLang="en-US" dirty="0">
                <a:solidFill>
                  <a:srgbClr val="000000"/>
                </a:solidFill>
                <a:latin typeface="Myriad Pro" charset="0"/>
              </a:rPr>
              <a:t>&gt;&lt;</a:t>
            </a:r>
            <a:r>
              <a:rPr lang="en-US" altLang="en-US" dirty="0" err="1">
                <a:solidFill>
                  <a:srgbClr val="000000"/>
                </a:solidFill>
                <a:latin typeface="Myriad Pro" charset="0"/>
              </a:rPr>
              <a:t>datatype</a:t>
            </a:r>
            <a:r>
              <a:rPr lang="en-US" altLang="en-US" dirty="0">
                <a:solidFill>
                  <a:srgbClr val="000000"/>
                </a:solidFill>
                <a:latin typeface="Myriad Pro" charset="0"/>
              </a:rPr>
              <a:t>&gt;);</a:t>
            </a:r>
          </a:p>
          <a:p>
            <a:pPr>
              <a:buClrTx/>
              <a:buFontTx/>
              <a:buNone/>
            </a:pPr>
            <a:endParaRPr lang="en-US" altLang="en-US" dirty="0">
              <a:solidFill>
                <a:srgbClr val="000000"/>
              </a:solidFill>
              <a:latin typeface="Myriad Pro" charset="0"/>
            </a:endParaRPr>
          </a:p>
          <a:p>
            <a:r>
              <a:rPr lang="en-US" altLang="en-US" b="1" i="1" dirty="0" smtClean="0">
                <a:solidFill>
                  <a:srgbClr val="000000"/>
                </a:solidFill>
                <a:latin typeface="Myriad Pro" charset="0"/>
              </a:rPr>
              <a:t>Drop </a:t>
            </a:r>
            <a:r>
              <a:rPr lang="en-US" altLang="en-US" b="1" i="1" dirty="0">
                <a:solidFill>
                  <a:srgbClr val="000000"/>
                </a:solidFill>
                <a:latin typeface="Myriad Pro" charset="0"/>
              </a:rPr>
              <a:t>Table</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hive</a:t>
            </a:r>
            <a:r>
              <a:rPr lang="en-US" altLang="en-US" dirty="0">
                <a:solidFill>
                  <a:srgbClr val="000000"/>
                </a:solidFill>
                <a:latin typeface="Myriad Pro" charset="0"/>
              </a:rPr>
              <a:t>&gt; </a:t>
            </a:r>
            <a:r>
              <a:rPr lang="en-US" altLang="en-US" dirty="0" smtClean="0">
                <a:solidFill>
                  <a:srgbClr val="000000"/>
                </a:solidFill>
                <a:latin typeface="Myriad Pro" charset="0"/>
              </a:rPr>
              <a:t>drop table &lt;</a:t>
            </a:r>
            <a:r>
              <a:rPr lang="en-US" altLang="en-US" dirty="0" err="1">
                <a:solidFill>
                  <a:srgbClr val="000000"/>
                </a:solidFill>
                <a:latin typeface="Myriad Pro" charset="0"/>
              </a:rPr>
              <a:t>tablename</a:t>
            </a:r>
            <a:r>
              <a:rPr lang="en-US" altLang="en-US" dirty="0">
                <a:solidFill>
                  <a:srgbClr val="000000"/>
                </a:solidFill>
                <a:latin typeface="Myriad Pro" charset="0"/>
              </a:rPr>
              <a:t>&gt;;  </a:t>
            </a:r>
          </a:p>
          <a:p>
            <a:pPr>
              <a:buClrTx/>
              <a:buFontTx/>
              <a:buNone/>
            </a:pPr>
            <a:endParaRPr lang="en-US" altLang="en-US" dirty="0">
              <a:solidFill>
                <a:srgbClr val="000000"/>
              </a:solidFill>
              <a:latin typeface="Myriad Pro" charset="0"/>
            </a:endParaRPr>
          </a:p>
          <a:p>
            <a:r>
              <a:rPr lang="en-US" altLang="en-US" b="1" i="1" dirty="0" smtClean="0">
                <a:solidFill>
                  <a:srgbClr val="000000"/>
                </a:solidFill>
                <a:latin typeface="Myriad Pro" charset="0"/>
              </a:rPr>
              <a:t>Load </a:t>
            </a:r>
            <a:r>
              <a:rPr lang="en-US" altLang="en-US" b="1" i="1" dirty="0">
                <a:solidFill>
                  <a:srgbClr val="000000"/>
                </a:solidFill>
                <a:latin typeface="Myriad Pro" charset="0"/>
              </a:rPr>
              <a:t>Data</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hive&gt; load </a:t>
            </a:r>
            <a:r>
              <a:rPr lang="en-US" altLang="en-US" dirty="0">
                <a:solidFill>
                  <a:srgbClr val="000000"/>
                </a:solidFill>
                <a:latin typeface="Myriad Pro" charset="0"/>
              </a:rPr>
              <a:t>data </a:t>
            </a:r>
            <a:r>
              <a:rPr lang="en-US" altLang="en-US" dirty="0" err="1">
                <a:solidFill>
                  <a:srgbClr val="000000"/>
                </a:solidFill>
                <a:latin typeface="Myriad Pro" charset="0"/>
              </a:rPr>
              <a:t>inpath</a:t>
            </a:r>
            <a:r>
              <a:rPr lang="en-US" altLang="en-US" dirty="0">
                <a:solidFill>
                  <a:srgbClr val="000000"/>
                </a:solidFill>
                <a:latin typeface="Myriad Pro" charset="0"/>
              </a:rPr>
              <a:t> &lt;</a:t>
            </a:r>
            <a:r>
              <a:rPr lang="en-US" altLang="en-US" dirty="0" err="1">
                <a:solidFill>
                  <a:srgbClr val="000000"/>
                </a:solidFill>
                <a:latin typeface="Myriad Pro" charset="0"/>
              </a:rPr>
              <a:t>filepath</a:t>
            </a:r>
            <a:r>
              <a:rPr lang="en-US" altLang="en-US" dirty="0">
                <a:solidFill>
                  <a:srgbClr val="000000"/>
                </a:solidFill>
                <a:latin typeface="Myriad Pro" charset="0"/>
              </a:rPr>
              <a:t>&gt; into table &lt;</a:t>
            </a:r>
            <a:r>
              <a:rPr lang="en-US" altLang="en-US" dirty="0" err="1">
                <a:solidFill>
                  <a:srgbClr val="000000"/>
                </a:solidFill>
                <a:latin typeface="Myriad Pro" charset="0"/>
              </a:rPr>
              <a:t>tablename</a:t>
            </a:r>
            <a:r>
              <a:rPr lang="en-US" altLang="en-US" dirty="0">
                <a:solidFill>
                  <a:srgbClr val="000000"/>
                </a:solidFill>
                <a:latin typeface="Myriad Pro" charset="0"/>
              </a:rPr>
              <a:t>&gt;</a:t>
            </a:r>
          </a:p>
          <a:p>
            <a:pPr>
              <a:buClrTx/>
              <a:buFontTx/>
              <a:buNone/>
            </a:pPr>
            <a:endParaRPr lang="en-US" altLang="en-US" dirty="0">
              <a:solidFill>
                <a:srgbClr val="000000"/>
              </a:solidFill>
              <a:latin typeface="Myriad Pro" charset="0"/>
            </a:endParaRPr>
          </a:p>
          <a:p>
            <a:endParaRPr lang="en-US" dirty="0"/>
          </a:p>
        </p:txBody>
      </p:sp>
    </p:spTree>
    <p:extLst>
      <p:ext uri="{BB962C8B-B14F-4D97-AF65-F5344CB8AC3E}">
        <p14:creationId xmlns:p14="http://schemas.microsoft.com/office/powerpoint/2010/main" val="28951776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Queries</a:t>
            </a:r>
            <a:endParaRPr lang="en-US" dirty="0"/>
          </a:p>
        </p:txBody>
      </p:sp>
      <p:sp>
        <p:nvSpPr>
          <p:cNvPr id="3" name="Content Placeholder 2"/>
          <p:cNvSpPr>
            <a:spLocks noGrp="1"/>
          </p:cNvSpPr>
          <p:nvPr>
            <p:ph idx="1"/>
          </p:nvPr>
        </p:nvSpPr>
        <p:spPr/>
        <p:txBody>
          <a:bodyPr>
            <a:normAutofit/>
          </a:bodyPr>
          <a:lstStyle/>
          <a:p>
            <a:pPr>
              <a:buClrTx/>
              <a:buFontTx/>
              <a:buNone/>
            </a:pPr>
            <a:r>
              <a:rPr lang="en-US" altLang="en-US" b="1" dirty="0">
                <a:solidFill>
                  <a:srgbClr val="000000"/>
                </a:solidFill>
                <a:latin typeface="Myriad Pro" charset="0"/>
              </a:rPr>
              <a:t>VIEWS:</a:t>
            </a:r>
          </a:p>
          <a:p>
            <a:pPr>
              <a:buClrTx/>
              <a:buFontTx/>
              <a:buNone/>
            </a:pPr>
            <a:endParaRPr lang="en-US" altLang="en-US" dirty="0">
              <a:solidFill>
                <a:srgbClr val="000000"/>
              </a:solidFill>
              <a:latin typeface="Myriad Pro" charset="0"/>
            </a:endParaRPr>
          </a:p>
          <a:p>
            <a:r>
              <a:rPr lang="en-US" altLang="en-US" dirty="0">
                <a:solidFill>
                  <a:srgbClr val="000000"/>
                </a:solidFill>
                <a:latin typeface="Myriad Pro" charset="0"/>
              </a:rPr>
              <a:t>A view is a sort of “virtual table” that is defined by a SELECT  statement</a:t>
            </a:r>
          </a:p>
          <a:p>
            <a:pPr>
              <a:buClrTx/>
              <a:buFontTx/>
              <a:buNone/>
            </a:pPr>
            <a:endParaRPr lang="en-US" altLang="en-US" dirty="0">
              <a:solidFill>
                <a:srgbClr val="000000"/>
              </a:solidFill>
              <a:latin typeface="Myriad Pro" charset="0"/>
            </a:endParaRPr>
          </a:p>
          <a:p>
            <a:r>
              <a:rPr lang="en-US" altLang="en-US" dirty="0">
                <a:solidFill>
                  <a:srgbClr val="000000"/>
                </a:solidFill>
                <a:latin typeface="Myriad Pro" charset="0"/>
              </a:rPr>
              <a:t>Views in hive are read-only.</a:t>
            </a:r>
          </a:p>
          <a:p>
            <a:pPr>
              <a:buClrTx/>
              <a:buFontTx/>
              <a:buNone/>
            </a:pPr>
            <a:endParaRPr lang="en-US" altLang="en-US" dirty="0">
              <a:solidFill>
                <a:srgbClr val="000000"/>
              </a:solidFill>
              <a:latin typeface="Myriad Pro" charset="0"/>
            </a:endParaRPr>
          </a:p>
          <a:p>
            <a:r>
              <a:rPr lang="en-US" altLang="en-US" dirty="0">
                <a:solidFill>
                  <a:srgbClr val="000000"/>
                </a:solidFill>
                <a:latin typeface="Myriad Pro" charset="0"/>
              </a:rPr>
              <a:t>Syntax :</a:t>
            </a:r>
          </a:p>
          <a:p>
            <a:pPr>
              <a:buClrTx/>
              <a:buFontTx/>
              <a:buNone/>
            </a:pPr>
            <a:r>
              <a:rPr lang="en-US" altLang="en-US" dirty="0">
                <a:solidFill>
                  <a:srgbClr val="000000"/>
                </a:solidFill>
                <a:latin typeface="Myriad Pro" charset="0"/>
              </a:rPr>
              <a:t>		hive</a:t>
            </a:r>
            <a:r>
              <a:rPr lang="en-US" altLang="en-US" dirty="0" smtClean="0">
                <a:solidFill>
                  <a:srgbClr val="000000"/>
                </a:solidFill>
                <a:latin typeface="Myriad Pro" charset="0"/>
              </a:rPr>
              <a:t>&gt;	create  </a:t>
            </a:r>
            <a:r>
              <a:rPr lang="en-US" altLang="en-US" dirty="0">
                <a:solidFill>
                  <a:srgbClr val="000000"/>
                </a:solidFill>
                <a:latin typeface="Myriad Pro" charset="0"/>
              </a:rPr>
              <a:t>view &lt;</a:t>
            </a:r>
            <a:r>
              <a:rPr lang="en-US" altLang="en-US" dirty="0" err="1">
                <a:solidFill>
                  <a:srgbClr val="000000"/>
                </a:solidFill>
                <a:latin typeface="Myriad Pro" charset="0"/>
              </a:rPr>
              <a:t>tablename</a:t>
            </a:r>
            <a:r>
              <a:rPr lang="en-US" altLang="en-US" dirty="0">
                <a:solidFill>
                  <a:srgbClr val="000000"/>
                </a:solidFill>
                <a:latin typeface="Myriad Pro" charset="0"/>
              </a:rPr>
              <a:t>&gt;</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	as </a:t>
            </a:r>
            <a:r>
              <a:rPr lang="en-US" altLang="en-US" dirty="0">
                <a:solidFill>
                  <a:srgbClr val="000000"/>
                </a:solidFill>
                <a:latin typeface="Myriad Pro" charset="0"/>
              </a:rPr>
              <a:t>select  *from &lt;</a:t>
            </a:r>
            <a:r>
              <a:rPr lang="en-US" altLang="en-US" dirty="0" err="1">
                <a:solidFill>
                  <a:srgbClr val="000000"/>
                </a:solidFill>
                <a:latin typeface="Myriad Pro" charset="0"/>
              </a:rPr>
              <a:t>tablename</a:t>
            </a:r>
            <a:r>
              <a:rPr lang="en-US" altLang="en-US" dirty="0">
                <a:solidFill>
                  <a:srgbClr val="000000"/>
                </a:solidFill>
                <a:latin typeface="Myriad Pro" charset="0"/>
              </a:rPr>
              <a:t>&gt;</a:t>
            </a:r>
          </a:p>
          <a:p>
            <a:pPr>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where </a:t>
            </a:r>
            <a:r>
              <a:rPr lang="en-US" altLang="en-US" dirty="0">
                <a:solidFill>
                  <a:srgbClr val="000000"/>
                </a:solidFill>
                <a:latin typeface="Myriad Pro" charset="0"/>
              </a:rPr>
              <a:t>&lt;condition&gt;;</a:t>
            </a:r>
          </a:p>
          <a:p>
            <a:pPr marL="0" indent="0">
              <a:buNone/>
            </a:pPr>
            <a:endParaRPr lang="en-US" dirty="0"/>
          </a:p>
        </p:txBody>
      </p:sp>
    </p:spTree>
    <p:extLst>
      <p:ext uri="{BB962C8B-B14F-4D97-AF65-F5344CB8AC3E}">
        <p14:creationId xmlns:p14="http://schemas.microsoft.com/office/powerpoint/2010/main" val="857932772"/>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Queries</a:t>
            </a:r>
            <a:endParaRPr lang="en-US" dirty="0"/>
          </a:p>
        </p:txBody>
      </p:sp>
      <p:sp>
        <p:nvSpPr>
          <p:cNvPr id="3" name="Content Placeholder 2"/>
          <p:cNvSpPr>
            <a:spLocks noGrp="1"/>
          </p:cNvSpPr>
          <p:nvPr>
            <p:ph idx="1"/>
          </p:nvPr>
        </p:nvSpPr>
        <p:spPr/>
        <p:txBody>
          <a:bodyPr>
            <a:normAutofit fontScale="92500" lnSpcReduction="10000"/>
          </a:bodyPr>
          <a:lstStyle/>
          <a:p>
            <a:pPr>
              <a:spcBef>
                <a:spcPts val="550"/>
              </a:spcBef>
            </a:pPr>
            <a:r>
              <a:rPr lang="en-US" altLang="en-US" dirty="0">
                <a:solidFill>
                  <a:srgbClr val="000000"/>
                </a:solidFill>
              </a:rPr>
              <a:t>Insert Overwrite Table</a:t>
            </a:r>
          </a:p>
          <a:p>
            <a:pPr hangingPunct="0">
              <a:spcBef>
                <a:spcPts val="550"/>
              </a:spcBef>
              <a:buClrTx/>
              <a:buFontTx/>
              <a:buNone/>
            </a:pPr>
            <a:r>
              <a:rPr lang="en-US" altLang="en-US" dirty="0">
                <a:solidFill>
                  <a:srgbClr val="000000"/>
                </a:solidFill>
              </a:rPr>
              <a:t>			hive</a:t>
            </a:r>
            <a:r>
              <a:rPr lang="en-US" altLang="en-US" dirty="0" smtClean="0">
                <a:solidFill>
                  <a:srgbClr val="000000"/>
                </a:solidFill>
              </a:rPr>
              <a:t>&gt;	insert </a:t>
            </a:r>
            <a:r>
              <a:rPr lang="en-US" altLang="en-US" dirty="0">
                <a:solidFill>
                  <a:srgbClr val="000000"/>
                </a:solidFill>
              </a:rPr>
              <a:t>overwrite table </a:t>
            </a:r>
            <a:r>
              <a:rPr lang="en-US" altLang="en-US" dirty="0" smtClean="0">
                <a:solidFill>
                  <a:srgbClr val="000000"/>
                </a:solidFill>
              </a:rPr>
              <a:t>&lt;</a:t>
            </a:r>
            <a:r>
              <a:rPr lang="en-US" altLang="en-US" dirty="0" err="1" smtClean="0">
                <a:solidFill>
                  <a:srgbClr val="000000"/>
                </a:solidFill>
              </a:rPr>
              <a:t>table_name</a:t>
            </a:r>
            <a:r>
              <a:rPr lang="en-US" altLang="en-US" dirty="0" smtClean="0">
                <a:solidFill>
                  <a:srgbClr val="000000"/>
                </a:solidFill>
              </a:rPr>
              <a:t>&gt;</a:t>
            </a:r>
            <a:endParaRPr lang="en-US" altLang="en-US" dirty="0">
              <a:solidFill>
                <a:srgbClr val="000000"/>
              </a:solidFill>
            </a:endParaRPr>
          </a:p>
          <a:p>
            <a:pPr hangingPunct="0">
              <a:spcBef>
                <a:spcPts val="550"/>
              </a:spcBef>
              <a:buClrTx/>
              <a:buFontTx/>
              <a:buNone/>
            </a:pPr>
            <a:r>
              <a:rPr lang="en-US" altLang="en-US" dirty="0">
                <a:solidFill>
                  <a:srgbClr val="000000"/>
                </a:solidFill>
              </a:rPr>
              <a:t>				</a:t>
            </a:r>
            <a:r>
              <a:rPr lang="en-US" altLang="en-US" dirty="0" smtClean="0">
                <a:solidFill>
                  <a:srgbClr val="000000"/>
                </a:solidFill>
              </a:rPr>
              <a:t>select </a:t>
            </a:r>
            <a:r>
              <a:rPr lang="en-US" altLang="en-US" dirty="0">
                <a:solidFill>
                  <a:srgbClr val="000000"/>
                </a:solidFill>
              </a:rPr>
              <a:t>col1, col2</a:t>
            </a:r>
          </a:p>
          <a:p>
            <a:pPr hangingPunct="0">
              <a:spcBef>
                <a:spcPts val="550"/>
              </a:spcBef>
              <a:buClrTx/>
              <a:buFontTx/>
              <a:buNone/>
            </a:pPr>
            <a:r>
              <a:rPr lang="en-US" altLang="en-US" dirty="0">
                <a:solidFill>
                  <a:srgbClr val="000000"/>
                </a:solidFill>
              </a:rPr>
              <a:t>			</a:t>
            </a:r>
            <a:r>
              <a:rPr lang="en-US" altLang="en-US" dirty="0" smtClean="0">
                <a:solidFill>
                  <a:srgbClr val="000000"/>
                </a:solidFill>
              </a:rPr>
              <a:t>	from </a:t>
            </a:r>
            <a:r>
              <a:rPr lang="en-US" altLang="en-US" dirty="0">
                <a:solidFill>
                  <a:srgbClr val="000000"/>
                </a:solidFill>
              </a:rPr>
              <a:t>&lt;table&gt;;</a:t>
            </a:r>
          </a:p>
          <a:p>
            <a:pPr hangingPunct="0">
              <a:spcBef>
                <a:spcPts val="550"/>
              </a:spcBef>
              <a:buClrTx/>
              <a:buFontTx/>
              <a:buNone/>
            </a:pPr>
            <a:endParaRPr lang="en-US" altLang="en-US" dirty="0">
              <a:solidFill>
                <a:srgbClr val="000000"/>
              </a:solidFill>
            </a:endParaRPr>
          </a:p>
          <a:p>
            <a:pPr>
              <a:spcBef>
                <a:spcPts val="550"/>
              </a:spcBef>
            </a:pPr>
            <a:r>
              <a:rPr lang="en-US" altLang="en-US" dirty="0">
                <a:solidFill>
                  <a:srgbClr val="000000"/>
                </a:solidFill>
              </a:rPr>
              <a:t>Multi-Table Insert</a:t>
            </a:r>
          </a:p>
          <a:p>
            <a:pPr hangingPunct="0">
              <a:spcBef>
                <a:spcPts val="550"/>
              </a:spcBef>
              <a:buClrTx/>
              <a:buFontTx/>
              <a:buNone/>
            </a:pPr>
            <a:r>
              <a:rPr lang="en-US" altLang="en-US" dirty="0">
                <a:solidFill>
                  <a:srgbClr val="000000"/>
                </a:solidFill>
              </a:rPr>
              <a:t>			hive</a:t>
            </a:r>
            <a:r>
              <a:rPr lang="en-US" altLang="en-US" dirty="0" smtClean="0">
                <a:solidFill>
                  <a:srgbClr val="000000"/>
                </a:solidFill>
              </a:rPr>
              <a:t>&gt;	from </a:t>
            </a:r>
            <a:r>
              <a:rPr lang="en-US" altLang="en-US" dirty="0">
                <a:solidFill>
                  <a:srgbClr val="000000"/>
                </a:solidFill>
              </a:rPr>
              <a:t>table</a:t>
            </a:r>
          </a:p>
          <a:p>
            <a:pPr hangingPunct="0">
              <a:spcBef>
                <a:spcPts val="550"/>
              </a:spcBef>
              <a:buClrTx/>
              <a:buFontTx/>
              <a:buNone/>
            </a:pPr>
            <a:r>
              <a:rPr lang="en-US" altLang="en-US" dirty="0">
                <a:solidFill>
                  <a:srgbClr val="000000"/>
                </a:solidFill>
              </a:rPr>
              <a:t>				</a:t>
            </a:r>
            <a:r>
              <a:rPr lang="en-US" altLang="en-US" dirty="0" smtClean="0">
                <a:solidFill>
                  <a:srgbClr val="000000"/>
                </a:solidFill>
              </a:rPr>
              <a:t>insert </a:t>
            </a:r>
            <a:r>
              <a:rPr lang="en-US" altLang="en-US" dirty="0">
                <a:solidFill>
                  <a:srgbClr val="000000"/>
                </a:solidFill>
              </a:rPr>
              <a:t>overwrite table table1</a:t>
            </a:r>
          </a:p>
          <a:p>
            <a:pPr hangingPunct="0">
              <a:spcBef>
                <a:spcPts val="550"/>
              </a:spcBef>
              <a:buClrTx/>
              <a:buFontTx/>
              <a:buNone/>
            </a:pPr>
            <a:r>
              <a:rPr lang="en-US" altLang="en-US" dirty="0">
                <a:solidFill>
                  <a:srgbClr val="000000"/>
                </a:solidFill>
              </a:rPr>
              <a:t>				</a:t>
            </a:r>
            <a:r>
              <a:rPr lang="en-US" altLang="en-US" dirty="0" smtClean="0">
                <a:solidFill>
                  <a:srgbClr val="000000"/>
                </a:solidFill>
              </a:rPr>
              <a:t>select </a:t>
            </a:r>
            <a:r>
              <a:rPr lang="en-US" altLang="en-US" dirty="0">
                <a:solidFill>
                  <a:srgbClr val="000000"/>
                </a:solidFill>
              </a:rPr>
              <a:t>col1, col2</a:t>
            </a:r>
          </a:p>
          <a:p>
            <a:pPr hangingPunct="0">
              <a:spcBef>
                <a:spcPts val="550"/>
              </a:spcBef>
              <a:buClrTx/>
              <a:buFontTx/>
              <a:buNone/>
            </a:pPr>
            <a:r>
              <a:rPr lang="en-US" altLang="en-US" dirty="0">
                <a:solidFill>
                  <a:srgbClr val="000000"/>
                </a:solidFill>
              </a:rPr>
              <a:t>				</a:t>
            </a:r>
            <a:r>
              <a:rPr lang="en-US" altLang="en-US" dirty="0" smtClean="0">
                <a:solidFill>
                  <a:srgbClr val="000000"/>
                </a:solidFill>
              </a:rPr>
              <a:t>insert </a:t>
            </a:r>
            <a:r>
              <a:rPr lang="en-US" altLang="en-US" dirty="0">
                <a:solidFill>
                  <a:srgbClr val="000000"/>
                </a:solidFill>
              </a:rPr>
              <a:t>overwrite table table2</a:t>
            </a:r>
          </a:p>
          <a:p>
            <a:pPr hangingPunct="0">
              <a:spcBef>
                <a:spcPts val="550"/>
              </a:spcBef>
              <a:buClrTx/>
              <a:buFontTx/>
              <a:buNone/>
            </a:pPr>
            <a:r>
              <a:rPr lang="en-US" altLang="en-US" dirty="0">
                <a:solidFill>
                  <a:srgbClr val="000000"/>
                </a:solidFill>
              </a:rPr>
              <a:t>				</a:t>
            </a:r>
            <a:r>
              <a:rPr lang="en-US" altLang="en-US" dirty="0" smtClean="0">
                <a:solidFill>
                  <a:srgbClr val="000000"/>
                </a:solidFill>
              </a:rPr>
              <a:t>select </a:t>
            </a:r>
            <a:r>
              <a:rPr lang="en-US" altLang="en-US" dirty="0">
                <a:solidFill>
                  <a:srgbClr val="000000"/>
                </a:solidFill>
              </a:rPr>
              <a:t>col1, count(col3) group by col1</a:t>
            </a:r>
          </a:p>
          <a:p>
            <a:pPr hangingPunct="0">
              <a:spcBef>
                <a:spcPts val="550"/>
              </a:spcBef>
              <a:buClrTx/>
              <a:buFontTx/>
              <a:buNone/>
            </a:pPr>
            <a:r>
              <a:rPr lang="en-US" altLang="en-US" dirty="0">
                <a:solidFill>
                  <a:srgbClr val="000000"/>
                </a:solidFill>
              </a:rPr>
              <a:t>				</a:t>
            </a:r>
            <a:r>
              <a:rPr lang="en-US" altLang="en-US" dirty="0" smtClean="0">
                <a:solidFill>
                  <a:srgbClr val="000000"/>
                </a:solidFill>
              </a:rPr>
              <a:t>insert </a:t>
            </a:r>
            <a:r>
              <a:rPr lang="en-US" altLang="en-US" dirty="0">
                <a:solidFill>
                  <a:srgbClr val="000000"/>
                </a:solidFill>
              </a:rPr>
              <a:t>overwrite table table3</a:t>
            </a:r>
          </a:p>
          <a:p>
            <a:pPr hangingPunct="0">
              <a:spcBef>
                <a:spcPts val="550"/>
              </a:spcBef>
              <a:buClrTx/>
              <a:buFontTx/>
              <a:buNone/>
            </a:pPr>
            <a:r>
              <a:rPr lang="en-US" altLang="en-US" dirty="0">
                <a:solidFill>
                  <a:srgbClr val="000000"/>
                </a:solidFill>
              </a:rPr>
              <a:t>				</a:t>
            </a:r>
            <a:r>
              <a:rPr lang="en-US" altLang="en-US" dirty="0" smtClean="0">
                <a:solidFill>
                  <a:srgbClr val="000000"/>
                </a:solidFill>
              </a:rPr>
              <a:t>select </a:t>
            </a:r>
            <a:r>
              <a:rPr lang="en-US" altLang="en-US" dirty="0">
                <a:solidFill>
                  <a:srgbClr val="000000"/>
                </a:solidFill>
              </a:rPr>
              <a:t>col1, col4 where &lt;condition&gt;;</a:t>
            </a:r>
          </a:p>
          <a:p>
            <a:pPr marL="0" indent="0">
              <a:buNone/>
            </a:pPr>
            <a:endParaRPr lang="en-US" dirty="0"/>
          </a:p>
        </p:txBody>
      </p:sp>
    </p:spTree>
    <p:extLst>
      <p:ext uri="{BB962C8B-B14F-4D97-AF65-F5344CB8AC3E}">
        <p14:creationId xmlns:p14="http://schemas.microsoft.com/office/powerpoint/2010/main" val="30093525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latin typeface="Myriad Pro" charset="0"/>
              </a:rPr>
              <a:t>Subquery</a:t>
            </a:r>
            <a:endParaRPr lang="en-US" dirty="0"/>
          </a:p>
        </p:txBody>
      </p:sp>
      <p:sp>
        <p:nvSpPr>
          <p:cNvPr id="3" name="Content Placeholder 2"/>
          <p:cNvSpPr>
            <a:spLocks noGrp="1"/>
          </p:cNvSpPr>
          <p:nvPr>
            <p:ph idx="1"/>
          </p:nvPr>
        </p:nvSpPr>
        <p:spPr/>
        <p:txBody>
          <a:bodyPr>
            <a:normAutofit/>
          </a:bodyPr>
          <a:lstStyle/>
          <a:p>
            <a:r>
              <a:rPr lang="en-US" altLang="en-US" dirty="0">
                <a:solidFill>
                  <a:srgbClr val="000000"/>
                </a:solidFill>
                <a:latin typeface="Myriad Pro" charset="0"/>
              </a:rPr>
              <a:t>Hive supports </a:t>
            </a:r>
            <a:r>
              <a:rPr lang="en-US" altLang="en-US" dirty="0" err="1">
                <a:solidFill>
                  <a:srgbClr val="000000"/>
                </a:solidFill>
                <a:latin typeface="Myriad Pro" charset="0"/>
              </a:rPr>
              <a:t>subqueries</a:t>
            </a:r>
            <a:r>
              <a:rPr lang="en-US" altLang="en-US" dirty="0">
                <a:solidFill>
                  <a:srgbClr val="000000"/>
                </a:solidFill>
                <a:latin typeface="Myriad Pro" charset="0"/>
              </a:rPr>
              <a:t> only in the FROM clause.</a:t>
            </a:r>
          </a:p>
          <a:p>
            <a:pPr>
              <a:buClrTx/>
              <a:buFontTx/>
              <a:buNone/>
            </a:pPr>
            <a:endParaRPr lang="en-US" altLang="en-US" dirty="0">
              <a:solidFill>
                <a:srgbClr val="000000"/>
              </a:solidFill>
              <a:latin typeface="Myriad Pro" charset="0"/>
            </a:endParaRPr>
          </a:p>
          <a:p>
            <a:r>
              <a:rPr lang="en-US" altLang="en-US" dirty="0" smtClean="0">
                <a:solidFill>
                  <a:srgbClr val="000000"/>
                </a:solidFill>
                <a:latin typeface="Myriad Pro" charset="0"/>
              </a:rPr>
              <a:t>The </a:t>
            </a:r>
            <a:r>
              <a:rPr lang="en-US" altLang="en-US" dirty="0">
                <a:solidFill>
                  <a:srgbClr val="000000"/>
                </a:solidFill>
                <a:latin typeface="Myriad Pro" charset="0"/>
              </a:rPr>
              <a:t>columns in the </a:t>
            </a:r>
            <a:r>
              <a:rPr lang="en-US" altLang="en-US" dirty="0" err="1">
                <a:solidFill>
                  <a:srgbClr val="000000"/>
                </a:solidFill>
                <a:latin typeface="Myriad Pro" charset="0"/>
              </a:rPr>
              <a:t>subquery</a:t>
            </a:r>
            <a:r>
              <a:rPr lang="en-US" altLang="en-US" dirty="0">
                <a:solidFill>
                  <a:srgbClr val="000000"/>
                </a:solidFill>
                <a:latin typeface="Myriad Pro" charset="0"/>
              </a:rPr>
              <a:t> select list are available in the outer query just like columns of a table.</a:t>
            </a:r>
          </a:p>
          <a:p>
            <a:pPr>
              <a:buClrTx/>
              <a:buFontTx/>
              <a:buNone/>
            </a:pPr>
            <a:endParaRPr lang="en-US" altLang="en-US" dirty="0">
              <a:solidFill>
                <a:srgbClr val="000000"/>
              </a:solidFill>
              <a:latin typeface="Myriad Pro" charset="0"/>
            </a:endParaRPr>
          </a:p>
          <a:p>
            <a:r>
              <a:rPr lang="en-US" altLang="en-US" dirty="0">
                <a:solidFill>
                  <a:srgbClr val="000000"/>
                </a:solidFill>
                <a:latin typeface="Myriad Pro" charset="0"/>
              </a:rPr>
              <a:t>Example :</a:t>
            </a:r>
          </a:p>
          <a:p>
            <a:pPr>
              <a:buClrTx/>
              <a:buFontTx/>
              <a:buNone/>
            </a:pPr>
            <a:r>
              <a:rPr lang="en-US" altLang="en-US" dirty="0">
                <a:solidFill>
                  <a:srgbClr val="000000"/>
                </a:solidFill>
                <a:latin typeface="Myriad Pro" charset="0"/>
              </a:rPr>
              <a:t>			Select col1,col2 from</a:t>
            </a:r>
          </a:p>
          <a:p>
            <a:pPr>
              <a:buClrTx/>
              <a:buFontTx/>
              <a:buNone/>
            </a:pPr>
            <a:r>
              <a:rPr lang="en-US" altLang="en-US" dirty="0">
                <a:solidFill>
                  <a:srgbClr val="000000"/>
                </a:solidFill>
                <a:latin typeface="Myriad Pro" charset="0"/>
              </a:rPr>
              <a:t>			(select  col3+col4 as col1, col5+col6 as col2 </a:t>
            </a:r>
          </a:p>
          <a:p>
            <a:pPr>
              <a:buClrTx/>
              <a:buFontTx/>
              <a:buNone/>
            </a:pPr>
            <a:r>
              <a:rPr lang="en-US" altLang="en-US" dirty="0">
                <a:solidFill>
                  <a:srgbClr val="000000"/>
                </a:solidFill>
                <a:latin typeface="Myriad Pro" charset="0"/>
              </a:rPr>
              <a:t>			from &lt;table1&gt;) &lt;table2&gt;;</a:t>
            </a:r>
          </a:p>
          <a:p>
            <a:pPr marL="0" indent="0">
              <a:buNone/>
            </a:pPr>
            <a:endParaRPr lang="en-US" dirty="0"/>
          </a:p>
        </p:txBody>
      </p:sp>
    </p:spTree>
    <p:extLst>
      <p:ext uri="{BB962C8B-B14F-4D97-AF65-F5344CB8AC3E}">
        <p14:creationId xmlns:p14="http://schemas.microsoft.com/office/powerpoint/2010/main" val="3369175255"/>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Join in Hive</a:t>
            </a:r>
            <a:br>
              <a:rPr lang="en-US" altLang="en-US" dirty="0">
                <a:latin typeface="Myriad Pro" charset="0"/>
              </a:rPr>
            </a:b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solidFill>
                  <a:srgbClr val="000000"/>
                </a:solidFill>
                <a:latin typeface="Myriad Pro" charset="0"/>
              </a:rPr>
              <a:t>Hive supports only </a:t>
            </a:r>
            <a:r>
              <a:rPr lang="en-US" altLang="en-US" dirty="0" err="1">
                <a:solidFill>
                  <a:srgbClr val="000000"/>
                </a:solidFill>
                <a:latin typeface="Myriad Pro" charset="0"/>
              </a:rPr>
              <a:t>equi</a:t>
            </a:r>
            <a:r>
              <a:rPr lang="en-US" altLang="en-US" dirty="0">
                <a:solidFill>
                  <a:srgbClr val="000000"/>
                </a:solidFill>
                <a:latin typeface="Myriad Pro" charset="0"/>
              </a:rPr>
              <a:t> joins.</a:t>
            </a:r>
          </a:p>
          <a:p>
            <a:pPr>
              <a:buClrTx/>
              <a:buFontTx/>
              <a:buNone/>
            </a:pPr>
            <a:endParaRPr lang="en-US" altLang="en-US" dirty="0">
              <a:solidFill>
                <a:srgbClr val="000000"/>
              </a:solidFill>
              <a:latin typeface="Myriad Pro" charset="0"/>
            </a:endParaRPr>
          </a:p>
          <a:p>
            <a:pPr>
              <a:buClrTx/>
              <a:buFontTx/>
              <a:buNone/>
            </a:pPr>
            <a:r>
              <a:rPr lang="en-US" altLang="en-US" dirty="0">
                <a:solidFill>
                  <a:srgbClr val="000000"/>
                </a:solidFill>
                <a:latin typeface="Myriad Pro" charset="0"/>
              </a:rPr>
              <a:t>		hive&gt; SELECT table1.*, table2.*</a:t>
            </a:r>
          </a:p>
          <a:p>
            <a:pPr>
              <a:buClrTx/>
              <a:buFontTx/>
              <a:buNone/>
            </a:pPr>
            <a:r>
              <a:rPr lang="en-US" altLang="en-US" dirty="0">
                <a:solidFill>
                  <a:srgbClr val="000000"/>
                </a:solidFill>
                <a:latin typeface="Myriad Pro" charset="0"/>
              </a:rPr>
              <a:t>			    FROM table1 JOIN table2 </a:t>
            </a:r>
          </a:p>
          <a:p>
            <a:pPr>
              <a:buClrTx/>
              <a:buFontTx/>
              <a:buNone/>
            </a:pPr>
            <a:r>
              <a:rPr lang="en-US" altLang="en-US" dirty="0">
                <a:solidFill>
                  <a:srgbClr val="000000"/>
                </a:solidFill>
                <a:latin typeface="Myriad Pro" charset="0"/>
              </a:rPr>
              <a:t>			    ON (table1.col1 = table2.col1) ;</a:t>
            </a:r>
          </a:p>
          <a:p>
            <a:pPr>
              <a:buClrTx/>
              <a:buFontTx/>
              <a:buNone/>
            </a:pPr>
            <a:endParaRPr lang="en-US" altLang="en-US" dirty="0">
              <a:solidFill>
                <a:srgbClr val="000000"/>
              </a:solidFill>
              <a:latin typeface="Myriad Pro" charset="0"/>
            </a:endParaRPr>
          </a:p>
          <a:p>
            <a:r>
              <a:rPr lang="en-US" altLang="en-US" dirty="0" smtClean="0">
                <a:solidFill>
                  <a:srgbClr val="000000"/>
                </a:solidFill>
                <a:latin typeface="Myriad Pro" charset="0"/>
              </a:rPr>
              <a:t>More </a:t>
            </a:r>
            <a:r>
              <a:rPr lang="en-US" altLang="en-US" dirty="0">
                <a:solidFill>
                  <a:srgbClr val="000000"/>
                </a:solidFill>
                <a:latin typeface="Myriad Pro" charset="0"/>
              </a:rPr>
              <a:t>than two tables can be joined in Hive</a:t>
            </a:r>
          </a:p>
          <a:p>
            <a:pPr>
              <a:buClrTx/>
              <a:buFontTx/>
              <a:buNone/>
            </a:pPr>
            <a:endParaRPr lang="en-US" altLang="en-US" dirty="0">
              <a:solidFill>
                <a:srgbClr val="000000"/>
              </a:solidFill>
              <a:latin typeface="Myriad Pro" charset="0"/>
            </a:endParaRPr>
          </a:p>
          <a:p>
            <a:pPr>
              <a:buClrTx/>
              <a:buFontTx/>
              <a:buNone/>
            </a:pPr>
            <a:r>
              <a:rPr lang="en-US" altLang="en-US" dirty="0">
                <a:solidFill>
                  <a:srgbClr val="000000"/>
                </a:solidFill>
                <a:latin typeface="Myriad Pro" charset="0"/>
              </a:rPr>
              <a:t>		hive&gt; SELECT </a:t>
            </a:r>
            <a:r>
              <a:rPr lang="en-US" altLang="en-US" dirty="0" err="1">
                <a:solidFill>
                  <a:srgbClr val="000000"/>
                </a:solidFill>
                <a:latin typeface="Myriad Pro" charset="0"/>
              </a:rPr>
              <a:t>a.val</a:t>
            </a:r>
            <a:r>
              <a:rPr lang="en-US" altLang="en-US" dirty="0">
                <a:solidFill>
                  <a:srgbClr val="000000"/>
                </a:solidFill>
                <a:latin typeface="Myriad Pro" charset="0"/>
              </a:rPr>
              <a:t>, </a:t>
            </a:r>
            <a:r>
              <a:rPr lang="en-US" altLang="en-US" dirty="0" err="1">
                <a:solidFill>
                  <a:srgbClr val="000000"/>
                </a:solidFill>
                <a:latin typeface="Myriad Pro" charset="0"/>
              </a:rPr>
              <a:t>b.val</a:t>
            </a:r>
            <a:r>
              <a:rPr lang="en-US" altLang="en-US" dirty="0">
                <a:solidFill>
                  <a:srgbClr val="000000"/>
                </a:solidFill>
                <a:latin typeface="Myriad Pro" charset="0"/>
              </a:rPr>
              <a:t>, </a:t>
            </a:r>
            <a:r>
              <a:rPr lang="en-US" altLang="en-US" dirty="0" err="1">
                <a:solidFill>
                  <a:srgbClr val="000000"/>
                </a:solidFill>
                <a:latin typeface="Myriad Pro" charset="0"/>
              </a:rPr>
              <a:t>c.val</a:t>
            </a:r>
            <a:r>
              <a:rPr lang="en-US" altLang="en-US" dirty="0">
                <a:solidFill>
                  <a:srgbClr val="000000"/>
                </a:solidFill>
                <a:latin typeface="Myriad Pro" charset="0"/>
              </a:rPr>
              <a:t> </a:t>
            </a:r>
          </a:p>
          <a:p>
            <a:pPr>
              <a:buClrTx/>
              <a:buFontTx/>
              <a:buNone/>
            </a:pPr>
            <a:r>
              <a:rPr lang="en-US" altLang="en-US" dirty="0">
                <a:solidFill>
                  <a:srgbClr val="000000"/>
                </a:solidFill>
                <a:latin typeface="Myriad Pro" charset="0"/>
              </a:rPr>
              <a:t>			    FROM a JOIN b ON (</a:t>
            </a:r>
            <a:r>
              <a:rPr lang="en-US" altLang="en-US" dirty="0" err="1">
                <a:solidFill>
                  <a:srgbClr val="000000"/>
                </a:solidFill>
                <a:latin typeface="Myriad Pro" charset="0"/>
              </a:rPr>
              <a:t>a.key</a:t>
            </a:r>
            <a:r>
              <a:rPr lang="en-US" altLang="en-US" dirty="0">
                <a:solidFill>
                  <a:srgbClr val="000000"/>
                </a:solidFill>
                <a:latin typeface="Myriad Pro" charset="0"/>
              </a:rPr>
              <a:t> = b.key1) </a:t>
            </a:r>
          </a:p>
          <a:p>
            <a:pPr>
              <a:buClrTx/>
              <a:buFontTx/>
              <a:buNone/>
            </a:pPr>
            <a:r>
              <a:rPr lang="en-US" altLang="en-US" dirty="0">
                <a:solidFill>
                  <a:srgbClr val="000000"/>
                </a:solidFill>
                <a:latin typeface="Myriad Pro" charset="0"/>
              </a:rPr>
              <a:t>			    JOIN c ON (</a:t>
            </a:r>
            <a:r>
              <a:rPr lang="en-US" altLang="en-US" dirty="0" err="1">
                <a:solidFill>
                  <a:srgbClr val="000000"/>
                </a:solidFill>
                <a:latin typeface="Myriad Pro" charset="0"/>
              </a:rPr>
              <a:t>c.key</a:t>
            </a:r>
            <a:r>
              <a:rPr lang="en-US" altLang="en-US" dirty="0">
                <a:solidFill>
                  <a:srgbClr val="000000"/>
                </a:solidFill>
                <a:latin typeface="Myriad Pro" charset="0"/>
              </a:rPr>
              <a:t> = b.key1);</a:t>
            </a:r>
          </a:p>
          <a:p>
            <a:pPr>
              <a:buClrTx/>
              <a:buFontTx/>
              <a:buNone/>
            </a:pPr>
            <a:endParaRPr lang="en-US" altLang="en-US" dirty="0">
              <a:solidFill>
                <a:srgbClr val="000000"/>
              </a:solidFill>
              <a:latin typeface="Myriad Pro" charset="0"/>
            </a:endParaRPr>
          </a:p>
          <a:p>
            <a:r>
              <a:rPr lang="en-US" altLang="en-US" dirty="0">
                <a:solidFill>
                  <a:srgbClr val="000000"/>
                </a:solidFill>
                <a:latin typeface="Myriad Pro" charset="0"/>
              </a:rPr>
              <a:t>Map join</a:t>
            </a:r>
          </a:p>
          <a:p>
            <a:pPr>
              <a:buClrTx/>
              <a:buFontTx/>
              <a:buNone/>
            </a:pPr>
            <a:r>
              <a:rPr lang="en-US" altLang="en-US" dirty="0">
                <a:solidFill>
                  <a:srgbClr val="000000"/>
                </a:solidFill>
                <a:latin typeface="Myriad Pro" charset="0"/>
              </a:rPr>
              <a:t>	hive&gt; SELECT </a:t>
            </a:r>
            <a:r>
              <a:rPr lang="en-US" altLang="en-US" b="1" dirty="0">
                <a:solidFill>
                  <a:srgbClr val="000000"/>
                </a:solidFill>
                <a:latin typeface="Myriad Pro" charset="0"/>
              </a:rPr>
              <a:t>/*+ MAPJOIN(things) */ </a:t>
            </a:r>
            <a:r>
              <a:rPr lang="en-US" altLang="en-US" dirty="0">
                <a:solidFill>
                  <a:srgbClr val="000000"/>
                </a:solidFill>
                <a:latin typeface="Myriad Pro" charset="0"/>
              </a:rPr>
              <a:t>sales.*, things.*</a:t>
            </a:r>
          </a:p>
          <a:p>
            <a:pPr>
              <a:buClrTx/>
              <a:buFontTx/>
              <a:buNone/>
            </a:pPr>
            <a:r>
              <a:rPr lang="en-US" altLang="en-US" dirty="0">
                <a:solidFill>
                  <a:srgbClr val="000000"/>
                </a:solidFill>
                <a:latin typeface="Myriad Pro" charset="0"/>
              </a:rPr>
              <a:t>		    FROM sales JOIN things ON (sales.id = things.id);</a:t>
            </a:r>
          </a:p>
          <a:p>
            <a:pPr>
              <a:buClrTx/>
              <a:buFontTx/>
              <a:buNone/>
            </a:pPr>
            <a:endParaRPr lang="en-US" altLang="en-US" dirty="0">
              <a:solidFill>
                <a:srgbClr val="000000"/>
              </a:solidFill>
              <a:latin typeface="Myriad Pro" charset="0"/>
            </a:endParaRPr>
          </a:p>
          <a:p>
            <a:pPr>
              <a:buClrTx/>
              <a:buFontTx/>
              <a:buNone/>
            </a:pPr>
            <a:endParaRPr lang="en-US" altLang="en-US" dirty="0">
              <a:solidFill>
                <a:srgbClr val="000000"/>
              </a:solidFill>
              <a:latin typeface="Myriad Pro" charset="0"/>
            </a:endParaRPr>
          </a:p>
          <a:p>
            <a:endParaRPr lang="en-US" dirty="0"/>
          </a:p>
        </p:txBody>
      </p:sp>
    </p:spTree>
    <p:extLst>
      <p:ext uri="{BB962C8B-B14F-4D97-AF65-F5344CB8AC3E}">
        <p14:creationId xmlns:p14="http://schemas.microsoft.com/office/powerpoint/2010/main" val="1426293329"/>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Storage Formats</a:t>
            </a:r>
            <a:br>
              <a:rPr lang="en-US" altLang="en-US" dirty="0">
                <a:latin typeface="Myriad Pro" charset="0"/>
              </a:rPr>
            </a:br>
            <a:endParaRPr lang="en-US" dirty="0"/>
          </a:p>
        </p:txBody>
      </p:sp>
      <p:sp>
        <p:nvSpPr>
          <p:cNvPr id="3" name="Content Placeholder 2"/>
          <p:cNvSpPr>
            <a:spLocks noGrp="1"/>
          </p:cNvSpPr>
          <p:nvPr>
            <p:ph idx="1"/>
          </p:nvPr>
        </p:nvSpPr>
        <p:spPr/>
        <p:txBody>
          <a:bodyPr/>
          <a:lstStyle/>
          <a:p>
            <a:r>
              <a:rPr lang="en-US" altLang="en-US" sz="2400" dirty="0">
                <a:solidFill>
                  <a:srgbClr val="000000"/>
                </a:solidFill>
                <a:latin typeface="Myriad Pro" charset="0"/>
              </a:rPr>
              <a:t>There are two kinds of storage formats</a:t>
            </a:r>
          </a:p>
          <a:p>
            <a:pPr>
              <a:buClrTx/>
              <a:buFontTx/>
              <a:buNone/>
            </a:pPr>
            <a:endParaRPr lang="en-US" altLang="en-US" sz="2400" dirty="0">
              <a:solidFill>
                <a:srgbClr val="000000"/>
              </a:solidFill>
              <a:latin typeface="Myriad Pro" charset="0"/>
            </a:endParaRPr>
          </a:p>
          <a:p>
            <a:pPr>
              <a:buSzPct val="45000"/>
            </a:pPr>
            <a:r>
              <a:rPr lang="en-US" altLang="en-US" sz="2400" dirty="0">
                <a:solidFill>
                  <a:srgbClr val="000000"/>
                </a:solidFill>
                <a:latin typeface="Myriad Pro" charset="0"/>
              </a:rPr>
              <a:t>Row </a:t>
            </a:r>
            <a:r>
              <a:rPr lang="en-US" altLang="en-US" sz="2400" dirty="0" smtClean="0">
                <a:solidFill>
                  <a:srgbClr val="000000"/>
                </a:solidFill>
                <a:latin typeface="Myriad Pro" charset="0"/>
              </a:rPr>
              <a:t>Format</a:t>
            </a:r>
          </a:p>
          <a:p>
            <a:pPr lvl="1">
              <a:buSzPct val="45000"/>
            </a:pPr>
            <a:r>
              <a:rPr lang="en-US" altLang="en-US" dirty="0" smtClean="0">
                <a:solidFill>
                  <a:srgbClr val="000000"/>
                </a:solidFill>
                <a:latin typeface="Myriad Pro" charset="0"/>
              </a:rPr>
              <a:t>The </a:t>
            </a:r>
            <a:r>
              <a:rPr lang="en-US" altLang="en-US" dirty="0">
                <a:solidFill>
                  <a:srgbClr val="000000"/>
                </a:solidFill>
                <a:latin typeface="Myriad Pro" charset="0"/>
              </a:rPr>
              <a:t>row format dictates how rows, and the fields in a particular row, are stored.</a:t>
            </a:r>
          </a:p>
          <a:p>
            <a:pPr lvl="1">
              <a:buSzPct val="45000"/>
            </a:pPr>
            <a:r>
              <a:rPr lang="en-US" altLang="en-US" dirty="0">
                <a:solidFill>
                  <a:srgbClr val="000000"/>
                </a:solidFill>
                <a:latin typeface="Myriad Pro" charset="0"/>
              </a:rPr>
              <a:t>The row format is defined by a </a:t>
            </a:r>
            <a:r>
              <a:rPr lang="en-US" altLang="en-US" dirty="0" err="1" smtClean="0">
                <a:solidFill>
                  <a:srgbClr val="000000"/>
                </a:solidFill>
                <a:latin typeface="Myriad Pro" charset="0"/>
              </a:rPr>
              <a:t>S</a:t>
            </a:r>
            <a:r>
              <a:rPr lang="en-US" altLang="en-US" i="1" dirty="0" err="1" smtClean="0">
                <a:solidFill>
                  <a:srgbClr val="000000"/>
                </a:solidFill>
                <a:latin typeface="Myriad Pro" charset="0"/>
              </a:rPr>
              <a:t>erDe</a:t>
            </a:r>
            <a:r>
              <a:rPr lang="en-US" altLang="en-US" i="1" dirty="0" smtClean="0">
                <a:solidFill>
                  <a:srgbClr val="000000"/>
                </a:solidFill>
                <a:latin typeface="Myriad Pro" charset="0"/>
              </a:rPr>
              <a:t>(</a:t>
            </a:r>
            <a:r>
              <a:rPr lang="en-US" altLang="en-US" i="1" dirty="0" err="1" smtClean="0">
                <a:solidFill>
                  <a:srgbClr val="000000"/>
                </a:solidFill>
                <a:latin typeface="Myriad Pro" charset="0"/>
              </a:rPr>
              <a:t>Serializer-Deserializer</a:t>
            </a:r>
            <a:r>
              <a:rPr lang="en-US" altLang="en-US" i="1" dirty="0" smtClean="0">
                <a:solidFill>
                  <a:srgbClr val="000000"/>
                </a:solidFill>
                <a:latin typeface="Myriad Pro" charset="0"/>
              </a:rPr>
              <a:t>).</a:t>
            </a:r>
            <a:endParaRPr lang="en-US" altLang="en-US" sz="2000" dirty="0">
              <a:solidFill>
                <a:srgbClr val="000000"/>
              </a:solidFill>
              <a:latin typeface="Myriad Pro" charset="0"/>
            </a:endParaRPr>
          </a:p>
          <a:p>
            <a:pPr>
              <a:buClrTx/>
              <a:buFontTx/>
              <a:buNone/>
            </a:pPr>
            <a:endParaRPr lang="en-US" altLang="en-US" sz="2400" dirty="0" smtClean="0">
              <a:solidFill>
                <a:srgbClr val="000000"/>
              </a:solidFill>
              <a:latin typeface="Myriad Pro" charset="0"/>
            </a:endParaRPr>
          </a:p>
          <a:p>
            <a:pPr>
              <a:buSzPct val="45000"/>
            </a:pPr>
            <a:r>
              <a:rPr lang="en-US" altLang="en-US" sz="2400" dirty="0" smtClean="0">
                <a:solidFill>
                  <a:srgbClr val="000000"/>
                </a:solidFill>
                <a:latin typeface="Myriad Pro" charset="0"/>
              </a:rPr>
              <a:t>File Format</a:t>
            </a:r>
            <a:endParaRPr lang="en-US" altLang="en-US" sz="2400" dirty="0">
              <a:solidFill>
                <a:srgbClr val="000000"/>
              </a:solidFill>
              <a:latin typeface="Myriad Pro" charset="0"/>
            </a:endParaRPr>
          </a:p>
          <a:p>
            <a:pPr lvl="2">
              <a:buSzPct val="45000"/>
              <a:buFont typeface="Wingdings" charset="2"/>
              <a:buChar char=""/>
            </a:pPr>
            <a:r>
              <a:rPr lang="en-US" altLang="en-US" dirty="0">
                <a:solidFill>
                  <a:srgbClr val="000000"/>
                </a:solidFill>
                <a:latin typeface="Myriad Pro" charset="0"/>
              </a:rPr>
              <a:t>Text Format(Default)</a:t>
            </a:r>
          </a:p>
          <a:p>
            <a:pPr lvl="2">
              <a:buSzPct val="45000"/>
              <a:buFont typeface="Wingdings" charset="2"/>
              <a:buChar char=""/>
            </a:pPr>
            <a:r>
              <a:rPr lang="en-US" altLang="en-US" dirty="0">
                <a:solidFill>
                  <a:srgbClr val="000000"/>
                </a:solidFill>
                <a:latin typeface="Myriad Pro" charset="0"/>
              </a:rPr>
              <a:t>Sequence File Format</a:t>
            </a:r>
          </a:p>
          <a:p>
            <a:pPr marL="0" indent="0">
              <a:buNone/>
            </a:pPr>
            <a:endParaRPr lang="en-US" dirty="0"/>
          </a:p>
        </p:txBody>
      </p:sp>
    </p:spTree>
    <p:extLst>
      <p:ext uri="{BB962C8B-B14F-4D97-AF65-F5344CB8AC3E}">
        <p14:creationId xmlns:p14="http://schemas.microsoft.com/office/powerpoint/2010/main" val="1550584219"/>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latin typeface="Myriad Pro" charset="0"/>
              </a:rPr>
              <a:t>User Defined Functions</a:t>
            </a:r>
            <a:br>
              <a:rPr lang="en-US" altLang="en-US" dirty="0">
                <a:latin typeface="Myriad Pro" charset="0"/>
              </a:rPr>
            </a:br>
            <a:endParaRPr lang="en-US" dirty="0"/>
          </a:p>
        </p:txBody>
      </p:sp>
      <p:sp>
        <p:nvSpPr>
          <p:cNvPr id="3" name="Content Placeholder 2"/>
          <p:cNvSpPr>
            <a:spLocks noGrp="1"/>
          </p:cNvSpPr>
          <p:nvPr>
            <p:ph idx="1"/>
          </p:nvPr>
        </p:nvSpPr>
        <p:spPr/>
        <p:txBody>
          <a:bodyPr/>
          <a:lstStyle/>
          <a:p>
            <a:r>
              <a:rPr lang="en-US" altLang="en-US" sz="2400" dirty="0" smtClean="0">
                <a:solidFill>
                  <a:srgbClr val="000000"/>
                </a:solidFill>
                <a:latin typeface="Times New Roman" pitchFamily="16" charset="0"/>
              </a:rPr>
              <a:t>UDFs </a:t>
            </a:r>
            <a:r>
              <a:rPr lang="en-US" altLang="en-US" sz="2400" dirty="0">
                <a:solidFill>
                  <a:srgbClr val="000000"/>
                </a:solidFill>
                <a:latin typeface="Times New Roman" pitchFamily="16" charset="0"/>
              </a:rPr>
              <a:t>have to be written in Java</a:t>
            </a:r>
          </a:p>
          <a:p>
            <a:pPr>
              <a:buClrTx/>
              <a:buFontTx/>
              <a:buNone/>
            </a:pPr>
            <a:endParaRPr lang="en-US" altLang="en-US" sz="2400" dirty="0">
              <a:solidFill>
                <a:srgbClr val="000000"/>
              </a:solidFill>
              <a:latin typeface="Times New Roman" pitchFamily="16" charset="0"/>
            </a:endParaRPr>
          </a:p>
          <a:p>
            <a:pPr>
              <a:buClrTx/>
              <a:buFontTx/>
              <a:buNone/>
            </a:pPr>
            <a:endParaRPr lang="en-US" altLang="en-US" sz="2400" dirty="0">
              <a:solidFill>
                <a:srgbClr val="000000"/>
              </a:solidFill>
              <a:latin typeface="Times New Roman" pitchFamily="16" charset="0"/>
            </a:endParaRPr>
          </a:p>
          <a:p>
            <a:r>
              <a:rPr lang="en-US" altLang="en-US" sz="2400" dirty="0" smtClean="0">
                <a:solidFill>
                  <a:srgbClr val="000000"/>
                </a:solidFill>
                <a:latin typeface="Times New Roman" pitchFamily="16" charset="0"/>
              </a:rPr>
              <a:t> </a:t>
            </a:r>
            <a:r>
              <a:rPr lang="en-US" altLang="en-US" sz="2400" dirty="0">
                <a:solidFill>
                  <a:srgbClr val="000000"/>
                </a:solidFill>
                <a:latin typeface="Times New Roman" pitchFamily="16" charset="0"/>
              </a:rPr>
              <a:t>Three Types:</a:t>
            </a:r>
          </a:p>
          <a:p>
            <a:pPr lvl="1"/>
            <a:r>
              <a:rPr lang="en-US" altLang="en-US" sz="2400" dirty="0">
                <a:solidFill>
                  <a:srgbClr val="000000"/>
                </a:solidFill>
                <a:latin typeface="Times New Roman" pitchFamily="16" charset="0"/>
              </a:rPr>
              <a:t>Regular UDFs.</a:t>
            </a:r>
          </a:p>
          <a:p>
            <a:pPr lvl="1"/>
            <a:r>
              <a:rPr lang="en-US" altLang="en-US" sz="2400" dirty="0">
                <a:solidFill>
                  <a:srgbClr val="000000"/>
                </a:solidFill>
                <a:latin typeface="Times New Roman" pitchFamily="16" charset="0"/>
              </a:rPr>
              <a:t>UDAFs - user-defined aggregate functions. </a:t>
            </a:r>
          </a:p>
          <a:p>
            <a:pPr lvl="1"/>
            <a:r>
              <a:rPr lang="en-US" altLang="en-US" sz="2400" dirty="0">
                <a:solidFill>
                  <a:srgbClr val="000000"/>
                </a:solidFill>
                <a:latin typeface="Times New Roman" pitchFamily="16" charset="0"/>
              </a:rPr>
              <a:t>UDTFs - user-defined table-generating functions</a:t>
            </a:r>
            <a:endParaRPr lang="en-US" dirty="0"/>
          </a:p>
        </p:txBody>
      </p:sp>
    </p:spTree>
    <p:extLst>
      <p:ext uri="{BB962C8B-B14F-4D97-AF65-F5344CB8AC3E}">
        <p14:creationId xmlns:p14="http://schemas.microsoft.com/office/powerpoint/2010/main" val="405338126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Implementation of UDFs</a:t>
            </a:r>
            <a:endParaRPr lang="en-US" dirty="0"/>
          </a:p>
        </p:txBody>
      </p:sp>
      <p:sp>
        <p:nvSpPr>
          <p:cNvPr id="3" name="Content Placeholder 2"/>
          <p:cNvSpPr>
            <a:spLocks noGrp="1"/>
          </p:cNvSpPr>
          <p:nvPr>
            <p:ph idx="1"/>
          </p:nvPr>
        </p:nvSpPr>
        <p:spPr/>
        <p:txBody>
          <a:bodyPr>
            <a:normAutofit/>
          </a:bodyPr>
          <a:lstStyle/>
          <a:p>
            <a:pPr>
              <a:spcBef>
                <a:spcPts val="550"/>
              </a:spcBef>
              <a:buClrTx/>
              <a:buFontTx/>
              <a:buNone/>
            </a:pPr>
            <a:r>
              <a:rPr lang="en-US" altLang="en-US" dirty="0">
                <a:solidFill>
                  <a:srgbClr val="000000"/>
                </a:solidFill>
                <a:latin typeface="Myriad Pro" charset="0"/>
              </a:rPr>
              <a:t>If you have a custom UDF implemented in Java,</a:t>
            </a:r>
          </a:p>
          <a:p>
            <a:pPr>
              <a:spcBef>
                <a:spcPts val="550"/>
              </a:spcBef>
            </a:pPr>
            <a:r>
              <a:rPr lang="en-US" altLang="en-US" dirty="0" smtClean="0">
                <a:solidFill>
                  <a:srgbClr val="000000"/>
                </a:solidFill>
                <a:latin typeface="Myriad Pro" charset="0"/>
              </a:rPr>
              <a:t>Add </a:t>
            </a:r>
            <a:r>
              <a:rPr lang="en-US" altLang="en-US" dirty="0">
                <a:solidFill>
                  <a:srgbClr val="000000"/>
                </a:solidFill>
                <a:latin typeface="Myriad Pro" charset="0"/>
              </a:rPr>
              <a:t>jar to </a:t>
            </a:r>
            <a:r>
              <a:rPr lang="en-US" altLang="en-US" dirty="0" err="1">
                <a:solidFill>
                  <a:srgbClr val="000000"/>
                </a:solidFill>
                <a:latin typeface="Myriad Pro" charset="0"/>
              </a:rPr>
              <a:t>hadoop</a:t>
            </a:r>
            <a:r>
              <a:rPr lang="en-US" altLang="en-US" dirty="0">
                <a:solidFill>
                  <a:srgbClr val="000000"/>
                </a:solidFill>
                <a:latin typeface="Myriad Pro" charset="0"/>
              </a:rPr>
              <a:t> </a:t>
            </a:r>
            <a:r>
              <a:rPr lang="en-US" altLang="en-US" dirty="0" err="1">
                <a:solidFill>
                  <a:srgbClr val="000000"/>
                </a:solidFill>
                <a:latin typeface="Myriad Pro" charset="0"/>
              </a:rPr>
              <a:t>classpath</a:t>
            </a:r>
            <a:r>
              <a:rPr lang="en-US" altLang="en-US" dirty="0">
                <a:solidFill>
                  <a:srgbClr val="000000"/>
                </a:solidFill>
                <a:latin typeface="Myriad Pro" charset="0"/>
              </a:rPr>
              <a:t>.</a:t>
            </a:r>
          </a:p>
          <a:p>
            <a:pPr>
              <a:spcBef>
                <a:spcPts val="550"/>
              </a:spcBef>
              <a:buClrTx/>
              <a:buFontTx/>
              <a:buNone/>
            </a:pPr>
            <a:r>
              <a:rPr lang="en-US" altLang="en-US" dirty="0" smtClean="0">
                <a:solidFill>
                  <a:srgbClr val="000000"/>
                </a:solidFill>
                <a:latin typeface="Myriad Pro" charset="0"/>
              </a:rPr>
              <a:t>	hive</a:t>
            </a:r>
            <a:r>
              <a:rPr lang="en-US" altLang="en-US" dirty="0">
                <a:solidFill>
                  <a:srgbClr val="000000"/>
                </a:solidFill>
                <a:latin typeface="Myriad Pro" charset="0"/>
              </a:rPr>
              <a:t>&gt; ADD JAR sample.jar;</a:t>
            </a:r>
          </a:p>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Create a “temporary” function that calls to your UDF</a:t>
            </a:r>
          </a:p>
          <a:p>
            <a:pPr>
              <a:spcBef>
                <a:spcPts val="550"/>
              </a:spcBef>
              <a:buClrTx/>
              <a:buFontTx/>
              <a:buNone/>
            </a:pPr>
            <a:r>
              <a:rPr lang="en-US" altLang="en-US" dirty="0" smtClean="0">
                <a:solidFill>
                  <a:srgbClr val="000000"/>
                </a:solidFill>
                <a:latin typeface="Myriad Pro" charset="0"/>
              </a:rPr>
              <a:t>	hive</a:t>
            </a:r>
            <a:r>
              <a:rPr lang="en-US" altLang="en-US" dirty="0">
                <a:solidFill>
                  <a:srgbClr val="000000"/>
                </a:solidFill>
                <a:latin typeface="Myriad Pro" charset="0"/>
              </a:rPr>
              <a:t>&gt; CREATE TEMPORARY FUNCTION Strip AS</a:t>
            </a:r>
          </a:p>
          <a:p>
            <a:pPr>
              <a:spcBef>
                <a:spcPts val="550"/>
              </a:spcBef>
              <a:buClrTx/>
              <a:buFontTx/>
              <a:buNone/>
            </a:pPr>
            <a:r>
              <a:rPr lang="en-US" altLang="en-US" dirty="0">
                <a:solidFill>
                  <a:srgbClr val="000000"/>
                </a:solidFill>
                <a:latin typeface="Myriad Pro" charset="0"/>
              </a:rPr>
              <a:t>	</a:t>
            </a:r>
            <a:r>
              <a:rPr lang="en-US" altLang="en-US" dirty="0" smtClean="0">
                <a:solidFill>
                  <a:srgbClr val="000000"/>
                </a:solidFill>
                <a:latin typeface="Myriad Pro" charset="0"/>
              </a:rPr>
              <a:t>'</a:t>
            </a:r>
            <a:r>
              <a:rPr lang="en-US" altLang="en-US" dirty="0" err="1" smtClean="0">
                <a:solidFill>
                  <a:srgbClr val="000000"/>
                </a:solidFill>
                <a:latin typeface="Myriad Pro" charset="0"/>
              </a:rPr>
              <a:t>com.example.sample</a:t>
            </a:r>
            <a:r>
              <a:rPr lang="en-US" altLang="en-US" dirty="0">
                <a:solidFill>
                  <a:srgbClr val="000000"/>
                </a:solidFill>
                <a:latin typeface="Myriad Pro" charset="0"/>
              </a:rPr>
              <a:t>';</a:t>
            </a:r>
          </a:p>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smtClean="0">
                <a:solidFill>
                  <a:srgbClr val="000000"/>
                </a:solidFill>
                <a:latin typeface="Myriad Pro" charset="0"/>
              </a:rPr>
              <a:t>Run </a:t>
            </a:r>
            <a:r>
              <a:rPr lang="en-US" altLang="en-US" dirty="0">
                <a:solidFill>
                  <a:srgbClr val="000000"/>
                </a:solidFill>
                <a:latin typeface="Myriad Pro" charset="0"/>
              </a:rPr>
              <a:t>the query.</a:t>
            </a:r>
          </a:p>
          <a:p>
            <a:pPr>
              <a:spcBef>
                <a:spcPts val="550"/>
              </a:spcBef>
              <a:buClrTx/>
              <a:buFontTx/>
              <a:buNone/>
            </a:pPr>
            <a:r>
              <a:rPr lang="en-US" altLang="en-US" dirty="0" smtClean="0">
                <a:solidFill>
                  <a:srgbClr val="000000"/>
                </a:solidFill>
                <a:latin typeface="Myriad Pro" charset="0"/>
              </a:rPr>
              <a:t>	hive</a:t>
            </a:r>
            <a:r>
              <a:rPr lang="en-US" altLang="en-US" dirty="0">
                <a:solidFill>
                  <a:srgbClr val="000000"/>
                </a:solidFill>
                <a:latin typeface="Myriad Pro" charset="0"/>
              </a:rPr>
              <a:t>&gt; SELECT Strip(</a:t>
            </a:r>
            <a:r>
              <a:rPr lang="en-US" altLang="en-US" dirty="0" err="1">
                <a:solidFill>
                  <a:srgbClr val="000000"/>
                </a:solidFill>
                <a:latin typeface="Myriad Pro" charset="0"/>
              </a:rPr>
              <a:t>Column_Name</a:t>
            </a:r>
            <a:r>
              <a:rPr lang="en-US" altLang="en-US" dirty="0">
                <a:solidFill>
                  <a:srgbClr val="000000"/>
                </a:solidFill>
                <a:latin typeface="Myriad Pro" charset="0"/>
              </a:rPr>
              <a:t>) FROM table;</a:t>
            </a:r>
          </a:p>
          <a:p>
            <a:endParaRPr lang="en-US" dirty="0"/>
          </a:p>
        </p:txBody>
      </p:sp>
    </p:spTree>
    <p:extLst>
      <p:ext uri="{BB962C8B-B14F-4D97-AF65-F5344CB8AC3E}">
        <p14:creationId xmlns:p14="http://schemas.microsoft.com/office/powerpoint/2010/main" val="3381852755"/>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Regular UDFs</a:t>
            </a:r>
            <a:endParaRPr lang="en-US" dirty="0"/>
          </a:p>
        </p:txBody>
      </p:sp>
      <p:sp>
        <p:nvSpPr>
          <p:cNvPr id="3" name="Content Placeholder 2"/>
          <p:cNvSpPr>
            <a:spLocks noGrp="1"/>
          </p:cNvSpPr>
          <p:nvPr>
            <p:ph idx="1"/>
          </p:nvPr>
        </p:nvSpPr>
        <p:spPr>
          <a:xfrm>
            <a:off x="457200" y="1143000"/>
            <a:ext cx="8458200" cy="4987925"/>
          </a:xfrm>
        </p:spPr>
        <p:txBody>
          <a:bodyPr>
            <a:normAutofit lnSpcReduction="10000"/>
          </a:bodyPr>
          <a:lstStyle/>
          <a:p>
            <a:r>
              <a:rPr lang="en-US" altLang="en-US" dirty="0">
                <a:solidFill>
                  <a:srgbClr val="000000"/>
                </a:solidFill>
                <a:latin typeface="Myriad Pro"/>
              </a:rPr>
              <a:t>User Defined Functions (UDFs) take a row (which could be a single value) and return a new row (or value). UDFs are one-to-one  mappings.</a:t>
            </a:r>
          </a:p>
          <a:p>
            <a:pPr>
              <a:buClrTx/>
              <a:buFontTx/>
              <a:buNone/>
            </a:pPr>
            <a:endParaRPr lang="en-US" altLang="en-US" dirty="0">
              <a:solidFill>
                <a:srgbClr val="000000"/>
              </a:solidFill>
              <a:latin typeface="Myriad Pro"/>
            </a:endParaRPr>
          </a:p>
          <a:p>
            <a:r>
              <a:rPr lang="en-US" altLang="en-US" dirty="0" smtClean="0">
                <a:solidFill>
                  <a:srgbClr val="000000"/>
                </a:solidFill>
                <a:latin typeface="Myriad Pro"/>
              </a:rPr>
              <a:t>The </a:t>
            </a:r>
            <a:r>
              <a:rPr lang="en-US" altLang="en-US" dirty="0">
                <a:solidFill>
                  <a:srgbClr val="000000"/>
                </a:solidFill>
                <a:latin typeface="Myriad Pro"/>
              </a:rPr>
              <a:t>following dividends query uses the year() and month() UDFs to extract the year and month from a trading day date stamp, respectively</a:t>
            </a:r>
            <a:r>
              <a:rPr lang="en-US" altLang="en-US" dirty="0" smtClean="0">
                <a:solidFill>
                  <a:srgbClr val="000000"/>
                </a:solidFill>
                <a:latin typeface="Myriad Pro"/>
              </a:rPr>
              <a:t>.</a:t>
            </a:r>
          </a:p>
          <a:p>
            <a:pPr>
              <a:buClrTx/>
              <a:buFontTx/>
              <a:buNone/>
            </a:pPr>
            <a:endParaRPr lang="en-US" altLang="en-US" dirty="0">
              <a:solidFill>
                <a:srgbClr val="000000"/>
              </a:solidFill>
              <a:latin typeface="Myriad Pro"/>
            </a:endParaRPr>
          </a:p>
          <a:p>
            <a:pPr>
              <a:buClrTx/>
              <a:buFontTx/>
              <a:buNone/>
            </a:pPr>
            <a:r>
              <a:rPr lang="en-US" altLang="en-US" dirty="0">
                <a:solidFill>
                  <a:srgbClr val="000000"/>
                </a:solidFill>
                <a:latin typeface="Myriad Pro"/>
              </a:rPr>
              <a:t>hive&gt; </a:t>
            </a:r>
            <a:r>
              <a:rPr lang="en-US" altLang="en-US" sz="2200" dirty="0">
                <a:solidFill>
                  <a:srgbClr val="000000"/>
                </a:solidFill>
                <a:latin typeface="Myriad Pro"/>
              </a:rPr>
              <a:t>SELECT </a:t>
            </a:r>
            <a:r>
              <a:rPr lang="en-US" altLang="en-US" sz="2200" dirty="0" err="1">
                <a:solidFill>
                  <a:srgbClr val="000000"/>
                </a:solidFill>
                <a:latin typeface="Myriad Pro"/>
              </a:rPr>
              <a:t>ymd</a:t>
            </a:r>
            <a:r>
              <a:rPr lang="en-US" altLang="en-US" sz="2200" dirty="0">
                <a:solidFill>
                  <a:srgbClr val="000000"/>
                </a:solidFill>
                <a:latin typeface="Myriad Pro"/>
              </a:rPr>
              <a:t>, year(</a:t>
            </a:r>
            <a:r>
              <a:rPr lang="en-US" altLang="en-US" sz="2200" dirty="0" err="1">
                <a:solidFill>
                  <a:srgbClr val="000000"/>
                </a:solidFill>
                <a:latin typeface="Myriad Pro"/>
              </a:rPr>
              <a:t>ymd</a:t>
            </a:r>
            <a:r>
              <a:rPr lang="en-US" altLang="en-US" sz="2200" dirty="0">
                <a:solidFill>
                  <a:srgbClr val="000000"/>
                </a:solidFill>
                <a:latin typeface="Myriad Pro"/>
              </a:rPr>
              <a:t>), month(</a:t>
            </a:r>
            <a:r>
              <a:rPr lang="en-US" altLang="en-US" sz="2200" dirty="0" err="1">
                <a:solidFill>
                  <a:srgbClr val="000000"/>
                </a:solidFill>
                <a:latin typeface="Myriad Pro"/>
              </a:rPr>
              <a:t>ymd</a:t>
            </a:r>
            <a:r>
              <a:rPr lang="en-US" altLang="en-US" sz="2200" dirty="0">
                <a:solidFill>
                  <a:srgbClr val="000000"/>
                </a:solidFill>
                <a:latin typeface="Myriad Pro"/>
              </a:rPr>
              <a:t>) FROM dividends LIMIT 20;</a:t>
            </a:r>
          </a:p>
          <a:p>
            <a:pPr>
              <a:buClrTx/>
              <a:buFontTx/>
              <a:buNone/>
            </a:pPr>
            <a:r>
              <a:rPr lang="en-US" altLang="en-US" sz="1900" dirty="0">
                <a:solidFill>
                  <a:srgbClr val="000000"/>
                </a:solidFill>
                <a:latin typeface="Myriad Pro"/>
              </a:rPr>
              <a:t>OK</a:t>
            </a:r>
          </a:p>
          <a:p>
            <a:pPr>
              <a:buClrTx/>
              <a:buFontTx/>
              <a:buNone/>
            </a:pPr>
            <a:r>
              <a:rPr lang="en-US" altLang="en-US" sz="1900" dirty="0">
                <a:solidFill>
                  <a:srgbClr val="000000"/>
                </a:solidFill>
                <a:latin typeface="Myriad Pro"/>
              </a:rPr>
              <a:t>2006-01-25 2006 1</a:t>
            </a:r>
          </a:p>
          <a:p>
            <a:pPr>
              <a:buClrTx/>
              <a:buFontTx/>
              <a:buNone/>
            </a:pPr>
            <a:r>
              <a:rPr lang="en-US" altLang="en-US" sz="1900" dirty="0">
                <a:solidFill>
                  <a:srgbClr val="000000"/>
                </a:solidFill>
                <a:latin typeface="Myriad Pro"/>
              </a:rPr>
              <a:t>2009-11-09 2009 11</a:t>
            </a:r>
          </a:p>
          <a:p>
            <a:pPr>
              <a:buClrTx/>
              <a:buFontTx/>
              <a:buNone/>
            </a:pPr>
            <a:r>
              <a:rPr lang="en-US" altLang="en-US" sz="1900" dirty="0">
                <a:solidFill>
                  <a:srgbClr val="000000"/>
                </a:solidFill>
                <a:latin typeface="Myriad Pro"/>
              </a:rPr>
              <a:t>2009-08-10 2009 8</a:t>
            </a:r>
          </a:p>
          <a:p>
            <a:endParaRPr lang="en-US" dirty="0"/>
          </a:p>
        </p:txBody>
      </p:sp>
    </p:spTree>
    <p:extLst>
      <p:ext uri="{BB962C8B-B14F-4D97-AF65-F5344CB8AC3E}">
        <p14:creationId xmlns:p14="http://schemas.microsoft.com/office/powerpoint/2010/main" val="29189140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88" y="189135"/>
            <a:ext cx="8095861" cy="616634"/>
          </a:xfrm>
        </p:spPr>
        <p:txBody>
          <a:bodyPr/>
          <a:lstStyle/>
          <a:p>
            <a:r>
              <a:rPr lang="en-US" dirty="0" smtClean="0"/>
              <a:t>File Splits</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5</a:t>
            </a:fld>
            <a:endParaRPr lang="en-US" dirty="0"/>
          </a:p>
        </p:txBody>
      </p:sp>
      <p:sp>
        <p:nvSpPr>
          <p:cNvPr id="5" name="Folded Corner 4"/>
          <p:cNvSpPr/>
          <p:nvPr/>
        </p:nvSpPr>
        <p:spPr bwMode="auto">
          <a:xfrm>
            <a:off x="400051" y="1302764"/>
            <a:ext cx="8201024" cy="1781176"/>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rPr>
              <a:t>Large File</a:t>
            </a:r>
          </a:p>
          <a:p>
            <a:pPr algn="ctr"/>
            <a:r>
              <a:rPr lang="en-US" sz="1000" b="0" dirty="0" smtClean="0">
                <a:solidFill>
                  <a:srgbClr val="01020B"/>
                </a:solidFill>
              </a:rPr>
              <a:t>1100101010011100101010011100101010011100101010011100110010101001110010101001110010101001110010101001110010101001</a:t>
            </a:r>
          </a:p>
          <a:p>
            <a:pPr algn="ctr"/>
            <a:r>
              <a:rPr lang="en-US" sz="1000" b="0" dirty="0" smtClean="0">
                <a:solidFill>
                  <a:srgbClr val="01020B"/>
                </a:solidFill>
              </a:rPr>
              <a:t>1100101010011100101010011100101010011100101010011100110010101001110010101001110010101001110010101001110010101001</a:t>
            </a:r>
            <a:endParaRPr lang="en-US" sz="1000" b="0" dirty="0">
              <a:solidFill>
                <a:srgbClr val="01020B"/>
              </a:solidFill>
            </a:endParaRP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a:solidFill>
                  <a:srgbClr val="01020B"/>
                </a:solidFill>
              </a:rPr>
              <a:t>1100101010011100101010011100101010011100101010011100110010101001110010101001110010101001110010101001110010101001</a:t>
            </a:r>
          </a:p>
          <a:p>
            <a:pPr algn="ctr"/>
            <a:r>
              <a:rPr lang="en-US" sz="1000" b="0" dirty="0" smtClean="0">
                <a:solidFill>
                  <a:srgbClr val="01020B"/>
                </a:solidFill>
              </a:rPr>
              <a:t>1100101010011100101010011100101010011100101010011100110010101001110010101001110010101001110010101001110010101001</a:t>
            </a:r>
          </a:p>
          <a:p>
            <a:pPr algn="ctr"/>
            <a:r>
              <a:rPr lang="en-US" sz="1000" b="0" dirty="0" smtClean="0">
                <a:solidFill>
                  <a:srgbClr val="01020B"/>
                </a:solidFill>
              </a:rPr>
              <a:t>…</a:t>
            </a:r>
            <a:endParaRPr lang="en-US" sz="1000" b="0" dirty="0">
              <a:solidFill>
                <a:srgbClr val="01020B"/>
              </a:solidFill>
            </a:endParaRPr>
          </a:p>
          <a:p>
            <a:pPr algn="ctr"/>
            <a:endParaRPr lang="en-US" sz="1000" b="0" dirty="0">
              <a:solidFill>
                <a:srgbClr val="01020B"/>
              </a:solidFill>
            </a:endParaRPr>
          </a:p>
        </p:txBody>
      </p:sp>
      <p:sp>
        <p:nvSpPr>
          <p:cNvPr id="6" name="Rectangle 5"/>
          <p:cNvSpPr/>
          <p:nvPr/>
        </p:nvSpPr>
        <p:spPr>
          <a:xfrm>
            <a:off x="3858876" y="3143918"/>
            <a:ext cx="1350050" cy="461665"/>
          </a:xfrm>
          <a:prstGeom prst="rect">
            <a:avLst/>
          </a:prstGeom>
        </p:spPr>
        <p:txBody>
          <a:bodyPr wrap="none">
            <a:spAutoFit/>
          </a:bodyPr>
          <a:lstStyle/>
          <a:p>
            <a:pPr algn="ctr"/>
            <a:r>
              <a:rPr lang="en-US" dirty="0" smtClean="0">
                <a:solidFill>
                  <a:srgbClr val="01020B"/>
                </a:solidFill>
                <a:latin typeface="+mj-lt"/>
              </a:rPr>
              <a:t>6440MB</a:t>
            </a:r>
            <a:endParaRPr lang="en-US" dirty="0">
              <a:solidFill>
                <a:srgbClr val="01020B"/>
              </a:solidFill>
              <a:latin typeface="+mj-lt"/>
            </a:endParaRPr>
          </a:p>
        </p:txBody>
      </p:sp>
      <p:sp>
        <p:nvSpPr>
          <p:cNvPr id="7" name="Rounded Rectangle 6"/>
          <p:cNvSpPr/>
          <p:nvPr/>
        </p:nvSpPr>
        <p:spPr bwMode="auto">
          <a:xfrm>
            <a:off x="69532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8" name="Rounded Rectangle 7"/>
          <p:cNvSpPr/>
          <p:nvPr/>
        </p:nvSpPr>
        <p:spPr bwMode="auto">
          <a:xfrm>
            <a:off x="160008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9" name="Rounded Rectangle 8"/>
          <p:cNvSpPr/>
          <p:nvPr/>
        </p:nvSpPr>
        <p:spPr bwMode="auto">
          <a:xfrm>
            <a:off x="250484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10" name="Rounded Rectangle 9"/>
          <p:cNvSpPr/>
          <p:nvPr/>
        </p:nvSpPr>
        <p:spPr bwMode="auto">
          <a:xfrm>
            <a:off x="340960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4</a:t>
            </a:r>
            <a:endParaRPr kumimoji="0" lang="en-US" sz="1400" b="0" i="0" u="none" strike="noStrike" cap="none" normalizeH="0" baseline="0" dirty="0">
              <a:ln>
                <a:noFill/>
              </a:ln>
              <a:solidFill>
                <a:srgbClr val="01020B"/>
              </a:solidFill>
              <a:effectLst/>
              <a:latin typeface="+mj-lt"/>
            </a:endParaRPr>
          </a:p>
        </p:txBody>
      </p:sp>
      <p:sp>
        <p:nvSpPr>
          <p:cNvPr id="11" name="Rounded Rectangle 10"/>
          <p:cNvSpPr/>
          <p:nvPr/>
        </p:nvSpPr>
        <p:spPr bwMode="auto">
          <a:xfrm>
            <a:off x="4314366"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5</a:t>
            </a:r>
            <a:endParaRPr kumimoji="0" lang="en-US" sz="1400" b="0" i="0" u="none" strike="noStrike" cap="none" normalizeH="0" baseline="0" dirty="0">
              <a:ln>
                <a:noFill/>
              </a:ln>
              <a:solidFill>
                <a:srgbClr val="01020B"/>
              </a:solidFill>
              <a:effectLst/>
              <a:latin typeface="+mj-lt"/>
            </a:endParaRPr>
          </a:p>
        </p:txBody>
      </p:sp>
      <p:sp>
        <p:nvSpPr>
          <p:cNvPr id="12" name="Rounded Rectangle 11"/>
          <p:cNvSpPr/>
          <p:nvPr/>
        </p:nvSpPr>
        <p:spPr bwMode="auto">
          <a:xfrm>
            <a:off x="5219124"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6</a:t>
            </a:r>
            <a:endParaRPr kumimoji="0" lang="en-US" sz="1400" b="0" i="0" u="none" strike="noStrike" cap="none" normalizeH="0" baseline="0" dirty="0">
              <a:ln>
                <a:noFill/>
              </a:ln>
              <a:solidFill>
                <a:srgbClr val="01020B"/>
              </a:solidFill>
              <a:effectLst/>
              <a:latin typeface="+mj-lt"/>
            </a:endParaRPr>
          </a:p>
        </p:txBody>
      </p:sp>
      <p:sp>
        <p:nvSpPr>
          <p:cNvPr id="13" name="Rounded Rectangle 12"/>
          <p:cNvSpPr/>
          <p:nvPr/>
        </p:nvSpPr>
        <p:spPr bwMode="auto">
          <a:xfrm>
            <a:off x="6647874" y="4347908"/>
            <a:ext cx="819149"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100</a:t>
            </a:r>
            <a:endParaRPr kumimoji="0" lang="en-US" sz="1400" b="0" i="0" u="none" strike="noStrike" cap="none" normalizeH="0" baseline="0" dirty="0">
              <a:ln>
                <a:noFill/>
              </a:ln>
              <a:solidFill>
                <a:srgbClr val="01020B"/>
              </a:solidFill>
              <a:effectLst/>
              <a:latin typeface="+mj-lt"/>
            </a:endParaRPr>
          </a:p>
        </p:txBody>
      </p:sp>
      <p:sp>
        <p:nvSpPr>
          <p:cNvPr id="14" name="Rounded Rectangle 13"/>
          <p:cNvSpPr/>
          <p:nvPr/>
        </p:nvSpPr>
        <p:spPr bwMode="auto">
          <a:xfrm>
            <a:off x="7562275" y="4347908"/>
            <a:ext cx="667326" cy="638176"/>
          </a:xfrm>
          <a:prstGeom prst="roundRect">
            <a:avLst/>
          </a:prstGeom>
          <a:solidFill>
            <a:srgbClr val="FFFF93"/>
          </a:solidFill>
          <a:ln>
            <a:solidFill>
              <a:schemeClr val="bg1">
                <a:lumMod val="50000"/>
              </a:schemeClr>
            </a:solidFill>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101</a:t>
            </a:r>
            <a:endParaRPr kumimoji="0" lang="en-US" sz="1400" b="0" i="0" u="none" strike="noStrike" cap="none" normalizeH="0" baseline="0" dirty="0">
              <a:ln>
                <a:noFill/>
              </a:ln>
              <a:solidFill>
                <a:srgbClr val="01020B"/>
              </a:solidFill>
              <a:effectLst/>
              <a:latin typeface="+mj-lt"/>
            </a:endParaRPr>
          </a:p>
        </p:txBody>
      </p:sp>
      <p:sp>
        <p:nvSpPr>
          <p:cNvPr id="15" name="Down Arrow 14"/>
          <p:cNvSpPr/>
          <p:nvPr/>
        </p:nvSpPr>
        <p:spPr bwMode="auto">
          <a:xfrm>
            <a:off x="4247346" y="3650976"/>
            <a:ext cx="271808" cy="457200"/>
          </a:xfrm>
          <a:prstGeom prst="downArrow">
            <a:avLst/>
          </a:prstGeom>
          <a:solidFill>
            <a:schemeClr val="accent1"/>
          </a:solidFill>
          <a:ln w="19050" cap="flat" cmpd="sng" algn="ctr">
            <a:solidFill>
              <a:schemeClr val="bg1">
                <a:lumMod val="50000"/>
              </a:schemeClr>
            </a:solidFill>
            <a:prstDash val="solid"/>
            <a:round/>
            <a:headEnd type="none" w="med" len="med"/>
            <a:tailEnd type="none" w="med" len="med"/>
          </a:ln>
          <a:effectLst/>
          <a:scene3d>
            <a:camera prst="orthographicFront"/>
            <a:lightRig rig="threePt" dir="t"/>
          </a:scene3d>
          <a:sp3d>
            <a:bevelT/>
          </a:sp3d>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ectangle 15"/>
          <p:cNvSpPr/>
          <p:nvPr/>
        </p:nvSpPr>
        <p:spPr>
          <a:xfrm>
            <a:off x="70479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7" name="Rectangle 16"/>
          <p:cNvSpPr/>
          <p:nvPr/>
        </p:nvSpPr>
        <p:spPr>
          <a:xfrm>
            <a:off x="160955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8" name="Rectangle 17"/>
          <p:cNvSpPr/>
          <p:nvPr/>
        </p:nvSpPr>
        <p:spPr>
          <a:xfrm>
            <a:off x="251431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19" name="Rectangle 18"/>
          <p:cNvSpPr/>
          <p:nvPr/>
        </p:nvSpPr>
        <p:spPr>
          <a:xfrm>
            <a:off x="341907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0" name="Rectangle 19"/>
          <p:cNvSpPr/>
          <p:nvPr/>
        </p:nvSpPr>
        <p:spPr>
          <a:xfrm>
            <a:off x="4323830"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1" name="Rectangle 20"/>
          <p:cNvSpPr/>
          <p:nvPr/>
        </p:nvSpPr>
        <p:spPr>
          <a:xfrm>
            <a:off x="5228588"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2" name="Rectangle 21"/>
          <p:cNvSpPr/>
          <p:nvPr/>
        </p:nvSpPr>
        <p:spPr>
          <a:xfrm>
            <a:off x="6137070" y="4347908"/>
            <a:ext cx="441147" cy="400110"/>
          </a:xfrm>
          <a:prstGeom prst="rect">
            <a:avLst/>
          </a:prstGeom>
        </p:spPr>
        <p:txBody>
          <a:bodyPr wrap="none">
            <a:spAutoFit/>
          </a:bodyPr>
          <a:lstStyle/>
          <a:p>
            <a:pPr algn="ctr"/>
            <a:r>
              <a:rPr lang="en-US" sz="2000" dirty="0" smtClean="0">
                <a:solidFill>
                  <a:srgbClr val="01020B"/>
                </a:solidFill>
                <a:latin typeface="+mj-lt"/>
              </a:rPr>
              <a:t>…</a:t>
            </a:r>
            <a:endParaRPr lang="en-US" sz="2000" dirty="0">
              <a:solidFill>
                <a:srgbClr val="01020B"/>
              </a:solidFill>
              <a:latin typeface="+mj-lt"/>
            </a:endParaRPr>
          </a:p>
        </p:txBody>
      </p:sp>
      <p:sp>
        <p:nvSpPr>
          <p:cNvPr id="23" name="Rectangle 22"/>
          <p:cNvSpPr/>
          <p:nvPr/>
        </p:nvSpPr>
        <p:spPr>
          <a:xfrm>
            <a:off x="6657338" y="5023231"/>
            <a:ext cx="800219" cy="369332"/>
          </a:xfrm>
          <a:prstGeom prst="rect">
            <a:avLst/>
          </a:prstGeom>
        </p:spPr>
        <p:txBody>
          <a:bodyPr wrap="none">
            <a:spAutoFit/>
          </a:bodyPr>
          <a:lstStyle/>
          <a:p>
            <a:pPr algn="ctr"/>
            <a:r>
              <a:rPr lang="en-US" sz="1800" dirty="0" smtClean="0">
                <a:solidFill>
                  <a:srgbClr val="01020B"/>
                </a:solidFill>
                <a:latin typeface="+mj-lt"/>
              </a:rPr>
              <a:t>64MB</a:t>
            </a:r>
            <a:endParaRPr lang="en-US" sz="1800" dirty="0">
              <a:solidFill>
                <a:srgbClr val="01020B"/>
              </a:solidFill>
              <a:latin typeface="+mj-lt"/>
            </a:endParaRPr>
          </a:p>
        </p:txBody>
      </p:sp>
      <p:sp>
        <p:nvSpPr>
          <p:cNvPr id="24" name="Rectangle 23"/>
          <p:cNvSpPr/>
          <p:nvPr/>
        </p:nvSpPr>
        <p:spPr>
          <a:xfrm>
            <a:off x="7503766" y="5023231"/>
            <a:ext cx="800219" cy="369332"/>
          </a:xfrm>
          <a:prstGeom prst="rect">
            <a:avLst/>
          </a:prstGeom>
        </p:spPr>
        <p:txBody>
          <a:bodyPr wrap="none">
            <a:spAutoFit/>
          </a:bodyPr>
          <a:lstStyle/>
          <a:p>
            <a:pPr algn="ctr"/>
            <a:r>
              <a:rPr lang="en-US" sz="1800" dirty="0" smtClean="0">
                <a:solidFill>
                  <a:srgbClr val="01020B"/>
                </a:solidFill>
                <a:latin typeface="+mj-lt"/>
              </a:rPr>
              <a:t>40MB</a:t>
            </a:r>
            <a:endParaRPr lang="en-US" sz="1800" dirty="0">
              <a:solidFill>
                <a:srgbClr val="01020B"/>
              </a:solidFill>
              <a:latin typeface="+mj-lt"/>
            </a:endParaRPr>
          </a:p>
        </p:txBody>
      </p:sp>
      <p:sp>
        <p:nvSpPr>
          <p:cNvPr id="25" name="Title 1"/>
          <p:cNvSpPr txBox="1">
            <a:spLocks/>
          </p:cNvSpPr>
          <p:nvPr/>
        </p:nvSpPr>
        <p:spPr bwMode="auto">
          <a:xfrm>
            <a:off x="400051" y="864613"/>
            <a:ext cx="1523999" cy="3945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r>
              <a:rPr lang="en-US" sz="2200" dirty="0" smtClean="0">
                <a:solidFill>
                  <a:srgbClr val="A50021"/>
                </a:solidFill>
              </a:rPr>
              <a:t>Example:</a:t>
            </a:r>
            <a:endParaRPr lang="en-US" sz="2200" dirty="0">
              <a:solidFill>
                <a:srgbClr val="A50021"/>
              </a:solidFill>
            </a:endParaRPr>
          </a:p>
        </p:txBody>
      </p:sp>
      <p:sp>
        <p:nvSpPr>
          <p:cNvPr id="26" name="Rounded Rectangle 25"/>
          <p:cNvSpPr/>
          <p:nvPr/>
        </p:nvSpPr>
        <p:spPr bwMode="auto">
          <a:xfrm>
            <a:off x="685860" y="4347908"/>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27" name="Rounded Rectangle 26"/>
          <p:cNvSpPr/>
          <p:nvPr/>
        </p:nvSpPr>
        <p:spPr bwMode="auto">
          <a:xfrm>
            <a:off x="1609550" y="4347908"/>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8" name="TextBox 27"/>
          <p:cNvSpPr txBox="1"/>
          <p:nvPr/>
        </p:nvSpPr>
        <p:spPr>
          <a:xfrm>
            <a:off x="323850" y="3822426"/>
            <a:ext cx="3102131" cy="40011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Let’s color-code them</a:t>
            </a:r>
          </a:p>
        </p:txBody>
      </p:sp>
      <p:sp>
        <p:nvSpPr>
          <p:cNvPr id="29" name="Rounded Rectangle 28"/>
          <p:cNvSpPr/>
          <p:nvPr/>
        </p:nvSpPr>
        <p:spPr bwMode="auto">
          <a:xfrm>
            <a:off x="2504846" y="4347908"/>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30" name="Rounded Rectangle 29"/>
          <p:cNvSpPr/>
          <p:nvPr/>
        </p:nvSpPr>
        <p:spPr bwMode="auto">
          <a:xfrm>
            <a:off x="3409606" y="4347908"/>
            <a:ext cx="819149" cy="638176"/>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bg1"/>
                </a:solidFill>
                <a:effectLst/>
                <a:latin typeface="+mj-lt"/>
              </a:rPr>
              <a:t>4</a:t>
            </a:r>
            <a:endParaRPr kumimoji="0" lang="en-US" sz="1400" b="0" i="0" u="none" strike="noStrike" cap="none" normalizeH="0" baseline="0" dirty="0">
              <a:ln>
                <a:noFill/>
              </a:ln>
              <a:solidFill>
                <a:schemeClr val="bg1"/>
              </a:solidFill>
              <a:effectLst/>
              <a:latin typeface="+mj-lt"/>
            </a:endParaRPr>
          </a:p>
        </p:txBody>
      </p:sp>
      <p:sp>
        <p:nvSpPr>
          <p:cNvPr id="31" name="Rounded Rectangle 30"/>
          <p:cNvSpPr/>
          <p:nvPr/>
        </p:nvSpPr>
        <p:spPr bwMode="auto">
          <a:xfrm>
            <a:off x="4314366" y="4347908"/>
            <a:ext cx="819149" cy="638176"/>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5</a:t>
            </a:r>
            <a:endParaRPr kumimoji="0" lang="en-US" sz="1400" b="0" i="0" u="none" strike="noStrike" cap="none" normalizeH="0" baseline="0" dirty="0">
              <a:ln>
                <a:noFill/>
              </a:ln>
              <a:solidFill>
                <a:srgbClr val="01020B"/>
              </a:solidFill>
              <a:effectLst/>
              <a:latin typeface="+mj-lt"/>
            </a:endParaRPr>
          </a:p>
        </p:txBody>
      </p:sp>
      <p:sp>
        <p:nvSpPr>
          <p:cNvPr id="32" name="Rounded Rectangle 31"/>
          <p:cNvSpPr/>
          <p:nvPr/>
        </p:nvSpPr>
        <p:spPr bwMode="auto">
          <a:xfrm>
            <a:off x="5228588" y="4347908"/>
            <a:ext cx="819149" cy="638176"/>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54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6</a:t>
            </a:r>
            <a:endParaRPr kumimoji="0" lang="en-US" sz="1400" b="0" i="0" u="none" strike="noStrike" cap="none" normalizeH="0" baseline="0" dirty="0">
              <a:ln>
                <a:noFill/>
              </a:ln>
              <a:solidFill>
                <a:srgbClr val="01020B"/>
              </a:solidFill>
              <a:effectLst/>
              <a:latin typeface="+mj-lt"/>
            </a:endParaRPr>
          </a:p>
        </p:txBody>
      </p:sp>
      <p:sp>
        <p:nvSpPr>
          <p:cNvPr id="33" name="Rounded Rectangle 32"/>
          <p:cNvSpPr/>
          <p:nvPr/>
        </p:nvSpPr>
        <p:spPr bwMode="auto">
          <a:xfrm>
            <a:off x="6657338" y="4347908"/>
            <a:ext cx="819149" cy="638176"/>
          </a:xfrm>
          <a:prstGeom prst="round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81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100</a:t>
            </a:r>
            <a:endParaRPr kumimoji="0" lang="en-US" sz="1400" b="0" i="0" u="none" strike="noStrike" cap="none" normalizeH="0" baseline="0" dirty="0">
              <a:ln>
                <a:noFill/>
              </a:ln>
              <a:solidFill>
                <a:srgbClr val="01020B"/>
              </a:solidFill>
              <a:effectLst/>
              <a:latin typeface="+mj-lt"/>
            </a:endParaRPr>
          </a:p>
        </p:txBody>
      </p:sp>
      <p:sp>
        <p:nvSpPr>
          <p:cNvPr id="34" name="Rounded Rectangle 33"/>
          <p:cNvSpPr/>
          <p:nvPr/>
        </p:nvSpPr>
        <p:spPr bwMode="auto">
          <a:xfrm>
            <a:off x="7562275" y="4347908"/>
            <a:ext cx="667326" cy="638176"/>
          </a:xfrm>
          <a:prstGeom prst="roundRect">
            <a:avLst/>
          </a:prstGeom>
          <a:gradFill flip="none" rotWithShape="1">
            <a:gsLst>
              <a:gs pos="0">
                <a:srgbClr val="FFCCFF">
                  <a:shade val="30000"/>
                  <a:satMod val="115000"/>
                </a:srgbClr>
              </a:gs>
              <a:gs pos="50000">
                <a:srgbClr val="FFCCFF">
                  <a:shade val="67500"/>
                  <a:satMod val="115000"/>
                </a:srgbClr>
              </a:gs>
              <a:gs pos="100000">
                <a:srgbClr val="FFCCFF">
                  <a:shade val="100000"/>
                  <a:satMod val="115000"/>
                </a:srgbClr>
              </a:gs>
            </a:gsLst>
            <a:lin ang="18900000" scaled="1"/>
            <a:tileRect/>
          </a:gradFill>
          <a:ln>
            <a:solidFill>
              <a:schemeClr val="bg1">
                <a:lumMod val="50000"/>
              </a:schemeClr>
            </a:solidFill>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101</a:t>
            </a:r>
            <a:endParaRPr kumimoji="0" lang="en-US" sz="1400" b="0" i="0" u="none" strike="noStrike" cap="none" normalizeH="0" baseline="0" dirty="0">
              <a:ln>
                <a:noFill/>
              </a:ln>
              <a:solidFill>
                <a:srgbClr val="01020B"/>
              </a:solidFill>
              <a:effectLst/>
              <a:latin typeface="+mj-lt"/>
            </a:endParaRPr>
          </a:p>
        </p:txBody>
      </p:sp>
      <p:sp>
        <p:nvSpPr>
          <p:cNvPr id="35" name="TextBox 34"/>
          <p:cNvSpPr txBox="1"/>
          <p:nvPr/>
        </p:nvSpPr>
        <p:spPr>
          <a:xfrm>
            <a:off x="472218" y="5938066"/>
            <a:ext cx="3074881"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e.g., Block Size = 64MB</a:t>
            </a:r>
          </a:p>
        </p:txBody>
      </p:sp>
      <p:sp>
        <p:nvSpPr>
          <p:cNvPr id="3" name="Rectangle 2"/>
          <p:cNvSpPr/>
          <p:nvPr/>
        </p:nvSpPr>
        <p:spPr>
          <a:xfrm>
            <a:off x="3778733" y="5370259"/>
            <a:ext cx="4655255" cy="830997"/>
          </a:xfrm>
          <a:prstGeom prst="rect">
            <a:avLst/>
          </a:prstGeom>
        </p:spPr>
        <p:txBody>
          <a:bodyPr wrap="square">
            <a:spAutoFit/>
          </a:bodyPr>
          <a:lstStyle/>
          <a:p>
            <a:r>
              <a:rPr lang="en-US" sz="1600" b="0" dirty="0">
                <a:latin typeface="+mj-lt"/>
              </a:rPr>
              <a:t> </a:t>
            </a:r>
            <a:r>
              <a:rPr lang="en-US" sz="1600" b="0" dirty="0" smtClean="0">
                <a:latin typeface="+mj-lt"/>
              </a:rPr>
              <a:t>   Files </a:t>
            </a:r>
            <a:r>
              <a:rPr lang="en-US" sz="1600" b="0" dirty="0">
                <a:latin typeface="+mj-lt"/>
              </a:rPr>
              <a:t>are composed of set of blocks</a:t>
            </a:r>
          </a:p>
          <a:p>
            <a:pPr marL="742950" lvl="1" indent="-285750">
              <a:buFont typeface="Arial" pitchFamily="34" charset="0"/>
              <a:buChar char="•"/>
            </a:pPr>
            <a:r>
              <a:rPr lang="en-US" sz="1600" b="0" dirty="0">
                <a:latin typeface="+mj-lt"/>
              </a:rPr>
              <a:t>Typically 64MB in size</a:t>
            </a:r>
          </a:p>
          <a:p>
            <a:pPr marL="742950" lvl="1" indent="-285750">
              <a:buFont typeface="Arial" pitchFamily="34" charset="0"/>
              <a:buChar char="•"/>
            </a:pPr>
            <a:r>
              <a:rPr lang="en-US" sz="1600" b="0" dirty="0">
                <a:latin typeface="+mj-lt"/>
              </a:rPr>
              <a:t>Each block is stored as a separate </a:t>
            </a:r>
            <a:r>
              <a:rPr lang="en-US" sz="1600" b="0" dirty="0" smtClean="0">
                <a:latin typeface="+mj-lt"/>
              </a:rPr>
              <a:t>file</a:t>
            </a:r>
            <a:endParaRPr lang="en-US" sz="1600" b="0" dirty="0">
              <a:latin typeface="+mj-lt"/>
            </a:endParaRPr>
          </a:p>
        </p:txBody>
      </p:sp>
    </p:spTree>
    <p:extLst>
      <p:ext uri="{BB962C8B-B14F-4D97-AF65-F5344CB8AC3E}">
        <p14:creationId xmlns:p14="http://schemas.microsoft.com/office/powerpoint/2010/main" val="2895435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1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childTnLst>
                          </p:cTn>
                        </p:par>
                        <p:par>
                          <p:cTn id="50" fill="hold">
                            <p:stCondLst>
                              <p:cond delay="2500"/>
                            </p:stCondLst>
                            <p:childTnLst>
                              <p:par>
                                <p:cTn id="51" presetID="10"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par>
                          <p:cTn id="68" fill="hold">
                            <p:stCondLst>
                              <p:cond delay="4000"/>
                            </p:stCondLst>
                            <p:childTnLst>
                              <p:par>
                                <p:cTn id="69" presetID="10" presetClass="entr" presetSubtype="0"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500"/>
                                        <p:tgtEl>
                                          <p:spTgt spid="1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childTnLst>
                          </p:cTn>
                        </p:par>
                        <p:par>
                          <p:cTn id="75" fill="hold">
                            <p:stCondLst>
                              <p:cond delay="4500"/>
                            </p:stCondLst>
                            <p:childTnLst>
                              <p:par>
                                <p:cTn id="76" presetID="10" presetClass="entr" presetSubtype="0" fill="hold" grpId="0" nodeType="after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fade">
                                      <p:cBhvr>
                                        <p:cTn id="78" dur="500"/>
                                        <p:tgtEl>
                                          <p:spTgt spid="1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fade">
                                      <p:cBhvr>
                                        <p:cTn id="86" dur="500"/>
                                        <p:tgtEl>
                                          <p:spTgt spid="2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500"/>
                                        <p:tgtEl>
                                          <p:spTgt spid="2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animEffect transition="in" filter="fade">
                                      <p:cBhvr>
                                        <p:cTn id="95" dur="500"/>
                                        <p:tgtEl>
                                          <p:spTgt spid="30"/>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fade">
                                      <p:cBhvr>
                                        <p:cTn id="98" dur="500"/>
                                        <p:tgtEl>
                                          <p:spTgt spid="31"/>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fade">
                                      <p:cBhvr>
                                        <p:cTn id="101" dur="500"/>
                                        <p:tgtEl>
                                          <p:spTgt spid="3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fade">
                                      <p:cBhvr>
                                        <p:cTn id="104" dur="500"/>
                                        <p:tgtEl>
                                          <p:spTgt spid="3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4"/>
                                        </p:tgtEl>
                                        <p:attrNameLst>
                                          <p:attrName>style.visibility</p:attrName>
                                        </p:attrNameLst>
                                      </p:cBhvr>
                                      <p:to>
                                        <p:strVal val="visible"/>
                                      </p:to>
                                    </p:set>
                                    <p:animEffect transition="in" filter="fade">
                                      <p:cBhvr>
                                        <p:cTn id="107" dur="500"/>
                                        <p:tgtEl>
                                          <p:spTgt spid="34"/>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6" grpId="0" animBg="1"/>
      <p:bldP spid="27" grpId="0" animBg="1"/>
      <p:bldP spid="28" grpId="0"/>
      <p:bldP spid="29" grpId="0" animBg="1"/>
      <p:bldP spid="30" grpId="0" animBg="1"/>
      <p:bldP spid="31" grpId="0" animBg="1"/>
      <p:bldP spid="32" grpId="0" animBg="1"/>
      <p:bldP spid="33" grpId="0" animBg="1"/>
      <p:bldP spid="34" grpId="0" animBg="1"/>
      <p:bldP spid="35"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UDAFs</a:t>
            </a:r>
            <a:endParaRPr lang="en-US" dirty="0"/>
          </a:p>
        </p:txBody>
      </p:sp>
      <p:sp>
        <p:nvSpPr>
          <p:cNvPr id="3" name="Content Placeholder 2"/>
          <p:cNvSpPr>
            <a:spLocks noGrp="1"/>
          </p:cNvSpPr>
          <p:nvPr>
            <p:ph idx="1"/>
          </p:nvPr>
        </p:nvSpPr>
        <p:spPr/>
        <p:txBody>
          <a:bodyPr>
            <a:normAutofit/>
          </a:bodyPr>
          <a:lstStyle/>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User Defined Aggregate Functions (UDAFs) take multiple rows and return an aggregate of them as a new row. UDAFs are many-to-one mappings.</a:t>
            </a:r>
          </a:p>
          <a:p>
            <a:pPr>
              <a:spcBef>
                <a:spcPts val="550"/>
              </a:spcBef>
              <a:buClrTx/>
              <a:buFontTx/>
              <a:buNone/>
            </a:pPr>
            <a:endParaRPr lang="en-US" altLang="en-US" dirty="0">
              <a:solidFill>
                <a:srgbClr val="000000"/>
              </a:solidFill>
              <a:latin typeface="Myriad Pro" charset="0"/>
            </a:endParaRPr>
          </a:p>
          <a:p>
            <a:pPr>
              <a:spcBef>
                <a:spcPts val="550"/>
              </a:spcBef>
              <a:buClrTx/>
              <a:buFontTx/>
              <a:buNone/>
            </a:pPr>
            <a:r>
              <a:rPr lang="en-US" altLang="en-US" dirty="0">
                <a:solidFill>
                  <a:srgbClr val="000000"/>
                </a:solidFill>
                <a:latin typeface="Myriad Pro" charset="0"/>
              </a:rPr>
              <a:t>hive&gt; SELECT </a:t>
            </a:r>
            <a:r>
              <a:rPr lang="en-US" altLang="en-US" dirty="0" err="1" smtClean="0">
                <a:solidFill>
                  <a:srgbClr val="000000"/>
                </a:solidFill>
                <a:latin typeface="Myriad Pro" charset="0"/>
              </a:rPr>
              <a:t>avg</a:t>
            </a:r>
            <a:r>
              <a:rPr lang="en-US" altLang="en-US" dirty="0" smtClean="0">
                <a:solidFill>
                  <a:srgbClr val="000000"/>
                </a:solidFill>
                <a:latin typeface="Myriad Pro" charset="0"/>
              </a:rPr>
              <a:t>(dividend</a:t>
            </a:r>
            <a:r>
              <a:rPr lang="en-US" altLang="en-US" dirty="0">
                <a:solidFill>
                  <a:srgbClr val="000000"/>
                </a:solidFill>
                <a:latin typeface="Myriad Pro" charset="0"/>
              </a:rPr>
              <a:t>), count(dividend) FROM   	</a:t>
            </a:r>
            <a:r>
              <a:rPr lang="en-US" altLang="en-US" dirty="0" smtClean="0">
                <a:solidFill>
                  <a:srgbClr val="000000"/>
                </a:solidFill>
                <a:latin typeface="Myriad Pro" charset="0"/>
              </a:rPr>
              <a:t>dividends </a:t>
            </a:r>
            <a:r>
              <a:rPr lang="en-US" altLang="en-US" dirty="0">
                <a:solidFill>
                  <a:srgbClr val="000000"/>
                </a:solidFill>
                <a:latin typeface="Myriad Pro" charset="0"/>
              </a:rPr>
              <a:t>WHERE symbol = 'AAPL';</a:t>
            </a:r>
          </a:p>
          <a:p>
            <a:pPr>
              <a:spcBef>
                <a:spcPts val="550"/>
              </a:spcBef>
              <a:buClrTx/>
              <a:buFontTx/>
              <a:buNone/>
            </a:pPr>
            <a:r>
              <a:rPr lang="en-US" altLang="en-US" dirty="0">
                <a:solidFill>
                  <a:srgbClr val="000000"/>
                </a:solidFill>
                <a:latin typeface="Myriad Pro" charset="0"/>
              </a:rPr>
              <a:t>OK</a:t>
            </a:r>
          </a:p>
          <a:p>
            <a:pPr>
              <a:spcBef>
                <a:spcPts val="550"/>
              </a:spcBef>
              <a:buClrTx/>
              <a:buFontTx/>
              <a:buNone/>
            </a:pPr>
            <a:r>
              <a:rPr lang="en-US" altLang="en-US" dirty="0">
                <a:solidFill>
                  <a:srgbClr val="000000"/>
                </a:solidFill>
                <a:latin typeface="Myriad Pro" charset="0"/>
              </a:rPr>
              <a:t>0.027142856695822306		35</a:t>
            </a:r>
          </a:p>
          <a:p>
            <a:endParaRPr lang="en-US" dirty="0"/>
          </a:p>
        </p:txBody>
      </p:sp>
    </p:spTree>
    <p:extLst>
      <p:ext uri="{BB962C8B-B14F-4D97-AF65-F5344CB8AC3E}">
        <p14:creationId xmlns:p14="http://schemas.microsoft.com/office/powerpoint/2010/main" val="326073150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yriad Pro" charset="0"/>
              </a:rPr>
              <a:t>UDTFs</a:t>
            </a:r>
            <a:endParaRPr lang="en-US" dirty="0"/>
          </a:p>
        </p:txBody>
      </p:sp>
      <p:sp>
        <p:nvSpPr>
          <p:cNvPr id="3" name="Content Placeholder 2"/>
          <p:cNvSpPr>
            <a:spLocks noGrp="1"/>
          </p:cNvSpPr>
          <p:nvPr>
            <p:ph idx="1"/>
          </p:nvPr>
        </p:nvSpPr>
        <p:spPr/>
        <p:txBody>
          <a:bodyPr>
            <a:normAutofit fontScale="92500" lnSpcReduction="10000"/>
          </a:bodyPr>
          <a:lstStyle/>
          <a:p>
            <a:pPr>
              <a:spcBef>
                <a:spcPts val="550"/>
              </a:spcBef>
            </a:pPr>
            <a:r>
              <a:rPr lang="en-US" altLang="en-US" dirty="0">
                <a:solidFill>
                  <a:srgbClr val="000000"/>
                </a:solidFill>
                <a:latin typeface="Myriad Pro" charset="0"/>
              </a:rPr>
              <a:t>User Defined Table-Generating Functions (UDTFs) are the least well known. They take a single row and return multiple new rows, effectively generating a new table.</a:t>
            </a:r>
          </a:p>
          <a:p>
            <a:pPr>
              <a:spcBef>
                <a:spcPts val="550"/>
              </a:spcBef>
              <a:buClrTx/>
              <a:buFontTx/>
              <a:buNone/>
            </a:pPr>
            <a:endParaRPr lang="en-US" altLang="en-US" dirty="0">
              <a:solidFill>
                <a:srgbClr val="000000"/>
              </a:solidFill>
              <a:latin typeface="Myriad Pro" charset="0"/>
            </a:endParaRPr>
          </a:p>
          <a:p>
            <a:pPr>
              <a:spcBef>
                <a:spcPts val="550"/>
              </a:spcBef>
            </a:pPr>
            <a:r>
              <a:rPr lang="en-US" altLang="en-US" dirty="0">
                <a:solidFill>
                  <a:srgbClr val="000000"/>
                </a:solidFill>
                <a:latin typeface="Myriad Pro" charset="0"/>
              </a:rPr>
              <a:t>UDTFs are one-to-many mappings</a:t>
            </a:r>
            <a:r>
              <a:rPr lang="en-US" altLang="en-US" dirty="0" smtClean="0">
                <a:solidFill>
                  <a:srgbClr val="000000"/>
                </a:solidFill>
                <a:latin typeface="Myriad Pro" charset="0"/>
              </a:rPr>
              <a:t>.</a:t>
            </a:r>
          </a:p>
          <a:p>
            <a:pPr marL="0" indent="0">
              <a:spcBef>
                <a:spcPts val="550"/>
              </a:spcBef>
              <a:buNone/>
            </a:pPr>
            <a:endParaRPr lang="en-US" altLang="en-US" dirty="0">
              <a:solidFill>
                <a:srgbClr val="000000"/>
              </a:solidFill>
              <a:latin typeface="Myriad Pro" charset="0"/>
            </a:endParaRPr>
          </a:p>
          <a:p>
            <a:pPr>
              <a:spcBef>
                <a:spcPts val="550"/>
              </a:spcBef>
              <a:buClrTx/>
              <a:buFontTx/>
              <a:buNone/>
            </a:pPr>
            <a:r>
              <a:rPr lang="en-US" altLang="en-US" dirty="0">
                <a:solidFill>
                  <a:srgbClr val="000000"/>
                </a:solidFill>
                <a:latin typeface="Myriad Pro" charset="0"/>
              </a:rPr>
              <a:t>	hive&gt; SELECT explode(subordinates) as subs FROM </a:t>
            </a:r>
            <a:r>
              <a:rPr lang="en-US" altLang="en-US" dirty="0" smtClean="0">
                <a:solidFill>
                  <a:srgbClr val="000000"/>
                </a:solidFill>
                <a:latin typeface="Myriad Pro" charset="0"/>
              </a:rPr>
              <a:t>		   employees</a:t>
            </a:r>
            <a:r>
              <a:rPr lang="en-US" altLang="en-US" dirty="0">
                <a:solidFill>
                  <a:srgbClr val="000000"/>
                </a:solidFill>
                <a:latin typeface="Myriad Pro" charset="0"/>
              </a:rPr>
              <a:t>;</a:t>
            </a:r>
          </a:p>
          <a:p>
            <a:pPr>
              <a:spcBef>
                <a:spcPts val="550"/>
              </a:spcBef>
              <a:buClrTx/>
              <a:buFontTx/>
              <a:buNone/>
            </a:pPr>
            <a:r>
              <a:rPr lang="en-US" altLang="en-US" dirty="0">
                <a:solidFill>
                  <a:srgbClr val="000000"/>
                </a:solidFill>
                <a:latin typeface="Myriad Pro" charset="0"/>
              </a:rPr>
              <a:t>	OK</a:t>
            </a:r>
          </a:p>
          <a:p>
            <a:pPr>
              <a:spcBef>
                <a:spcPts val="550"/>
              </a:spcBef>
              <a:buClrTx/>
              <a:buFontTx/>
              <a:buNone/>
            </a:pPr>
            <a:r>
              <a:rPr lang="en-US" altLang="en-US" dirty="0">
                <a:solidFill>
                  <a:srgbClr val="000000"/>
                </a:solidFill>
                <a:latin typeface="Myriad Pro" charset="0"/>
              </a:rPr>
              <a:t>	Mary Smith</a:t>
            </a:r>
          </a:p>
          <a:p>
            <a:pPr>
              <a:spcBef>
                <a:spcPts val="550"/>
              </a:spcBef>
              <a:buClrTx/>
              <a:buFontTx/>
              <a:buNone/>
            </a:pPr>
            <a:r>
              <a:rPr lang="en-US" altLang="en-US" dirty="0">
                <a:solidFill>
                  <a:srgbClr val="000000"/>
                </a:solidFill>
                <a:latin typeface="Myriad Pro" charset="0"/>
              </a:rPr>
              <a:t>	Todd Jones</a:t>
            </a:r>
          </a:p>
          <a:p>
            <a:pPr>
              <a:spcBef>
                <a:spcPts val="550"/>
              </a:spcBef>
              <a:buClrTx/>
              <a:buFontTx/>
              <a:buNone/>
            </a:pPr>
            <a:r>
              <a:rPr lang="en-US" altLang="en-US" dirty="0">
                <a:solidFill>
                  <a:srgbClr val="000000"/>
                </a:solidFill>
                <a:latin typeface="Myriad Pro" charset="0"/>
              </a:rPr>
              <a:t>	Bill King</a:t>
            </a:r>
          </a:p>
          <a:p>
            <a:pPr>
              <a:spcBef>
                <a:spcPts val="550"/>
              </a:spcBef>
              <a:buClrTx/>
              <a:buFontTx/>
              <a:buNone/>
            </a:pPr>
            <a:r>
              <a:rPr lang="en-US" altLang="en-US" dirty="0">
                <a:solidFill>
                  <a:srgbClr val="000000"/>
                </a:solidFill>
                <a:latin typeface="Myriad Pro" charset="0"/>
              </a:rPr>
              <a:t>	John Doe</a:t>
            </a:r>
          </a:p>
          <a:p>
            <a:endParaRPr lang="en-US" dirty="0"/>
          </a:p>
        </p:txBody>
      </p:sp>
    </p:spTree>
    <p:extLst>
      <p:ext uri="{BB962C8B-B14F-4D97-AF65-F5344CB8AC3E}">
        <p14:creationId xmlns:p14="http://schemas.microsoft.com/office/powerpoint/2010/main" val="36727218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33400" y="2362200"/>
            <a:ext cx="7772400" cy="1470025"/>
          </a:xfrm>
        </p:spPr>
        <p:txBody>
          <a:bodyPr/>
          <a:lstStyle/>
          <a:p>
            <a:r>
              <a:rPr lang="en-US" dirty="0" smtClean="0"/>
              <a:t>Pig Latin</a:t>
            </a:r>
            <a:endParaRPr lang="en-US"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52</a:t>
            </a:fld>
            <a:endParaRPr lang="en-US" dirty="0"/>
          </a:p>
        </p:txBody>
      </p:sp>
      <p:pic>
        <p:nvPicPr>
          <p:cNvPr id="6" name="Picture 5" descr="pig_logo.jpg"/>
          <p:cNvPicPr>
            <a:picLocks noChangeAspect="1"/>
          </p:cNvPicPr>
          <p:nvPr/>
        </p:nvPicPr>
        <p:blipFill>
          <a:blip r:embed="rId3" cstate="print"/>
          <a:stretch>
            <a:fillRect/>
          </a:stretch>
        </p:blipFill>
        <p:spPr>
          <a:xfrm>
            <a:off x="5791200" y="3657600"/>
            <a:ext cx="2971800" cy="2511095"/>
          </a:xfrm>
          <a:prstGeom prst="rect">
            <a:avLst/>
          </a:prstGeom>
        </p:spPr>
      </p:pic>
    </p:spTree>
    <p:extLst>
      <p:ext uri="{BB962C8B-B14F-4D97-AF65-F5344CB8AC3E}">
        <p14:creationId xmlns:p14="http://schemas.microsoft.com/office/powerpoint/2010/main" val="1149421473"/>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r>
              <a:rPr lang="en-US" dirty="0" smtClean="0"/>
              <a:t>Introduction to Pig</a:t>
            </a:r>
          </a:p>
          <a:p>
            <a:r>
              <a:rPr lang="en-US" dirty="0" smtClean="0"/>
              <a:t>Features of Pig</a:t>
            </a:r>
          </a:p>
          <a:p>
            <a:r>
              <a:rPr lang="en-US" dirty="0" smtClean="0"/>
              <a:t>Pig Usage Scenarios</a:t>
            </a:r>
          </a:p>
          <a:p>
            <a:r>
              <a:rPr lang="en-US" dirty="0" smtClean="0"/>
              <a:t>Getting started with Pig </a:t>
            </a:r>
          </a:p>
          <a:p>
            <a:r>
              <a:rPr lang="en-US" dirty="0" smtClean="0"/>
              <a:t>Working with Pig</a:t>
            </a:r>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53</a:t>
            </a:fld>
            <a:endParaRPr lang="en-US" dirty="0"/>
          </a:p>
        </p:txBody>
      </p:sp>
    </p:spTree>
    <p:extLst>
      <p:ext uri="{BB962C8B-B14F-4D97-AF65-F5344CB8AC3E}">
        <p14:creationId xmlns:p14="http://schemas.microsoft.com/office/powerpoint/2010/main" val="766275980"/>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108D2A4-458A-AE49-B16B-2FA93C0D98CD}" type="slidenum">
              <a:rPr lang="en-US"/>
              <a:pPr/>
              <a:t>54</a:t>
            </a:fld>
            <a:endParaRPr lang="en-US"/>
          </a:p>
        </p:txBody>
      </p:sp>
      <p:sp>
        <p:nvSpPr>
          <p:cNvPr id="1028" name="Rectangle 4"/>
          <p:cNvSpPr>
            <a:spLocks noGrp="1" noChangeArrowheads="1"/>
          </p:cNvSpPr>
          <p:nvPr>
            <p:ph type="title"/>
          </p:nvPr>
        </p:nvSpPr>
        <p:spPr>
          <a:xfrm>
            <a:off x="685800" y="228600"/>
            <a:ext cx="7620000" cy="914400"/>
          </a:xfrm>
        </p:spPr>
        <p:txBody>
          <a:bodyPr/>
          <a:lstStyle/>
          <a:p>
            <a:r>
              <a:rPr lang="en-US" dirty="0" smtClean="0"/>
              <a:t>Introduction to Pig</a:t>
            </a:r>
            <a:endParaRPr lang="en-US" dirty="0"/>
          </a:p>
        </p:txBody>
      </p:sp>
      <p:sp>
        <p:nvSpPr>
          <p:cNvPr id="8" name="TextBox 7"/>
          <p:cNvSpPr txBox="1"/>
          <p:nvPr/>
        </p:nvSpPr>
        <p:spPr>
          <a:xfrm>
            <a:off x="990600" y="1219200"/>
            <a:ext cx="7391400" cy="4708981"/>
          </a:xfrm>
          <a:prstGeom prst="rect">
            <a:avLst/>
          </a:prstGeom>
          <a:noFill/>
        </p:spPr>
        <p:txBody>
          <a:bodyPr wrap="square" rtlCol="0">
            <a:spAutoFit/>
          </a:bodyPr>
          <a:lstStyle/>
          <a:p>
            <a:pPr algn="l">
              <a:buNone/>
            </a:pPr>
            <a:r>
              <a:rPr lang="en-US" dirty="0" smtClean="0"/>
              <a:t>Pig is a scripting language used for exploring large data sets. Pig Latin is a </a:t>
            </a:r>
            <a:r>
              <a:rPr lang="en-US" dirty="0" err="1" smtClean="0"/>
              <a:t>Hadoop</a:t>
            </a:r>
            <a:r>
              <a:rPr lang="en-US" dirty="0" smtClean="0"/>
              <a:t> extension that simplifies </a:t>
            </a:r>
            <a:r>
              <a:rPr lang="en-US" dirty="0" err="1" smtClean="0"/>
              <a:t>hadoop</a:t>
            </a:r>
            <a:r>
              <a:rPr lang="en-US" dirty="0" smtClean="0"/>
              <a:t> programming by giving a high-level data processing language.</a:t>
            </a:r>
          </a:p>
          <a:p>
            <a:pPr algn="l">
              <a:buNone/>
            </a:pPr>
            <a:endParaRPr lang="en-US" dirty="0" smtClean="0"/>
          </a:p>
          <a:p>
            <a:pPr algn="l">
              <a:buNone/>
            </a:pPr>
            <a:r>
              <a:rPr lang="en-US" b="1" dirty="0" smtClean="0"/>
              <a:t>Components of Pig</a:t>
            </a:r>
          </a:p>
          <a:p>
            <a:pPr algn="l">
              <a:buFont typeface="Wingdings" pitchFamily="2" charset="2"/>
              <a:buChar char="§"/>
            </a:pPr>
            <a:r>
              <a:rPr lang="en-US" dirty="0" smtClean="0"/>
              <a:t>Pig Latin — a language used to express data flows</a:t>
            </a:r>
          </a:p>
          <a:p>
            <a:pPr algn="l">
              <a:buFont typeface="Wingdings" pitchFamily="2" charset="2"/>
              <a:buChar char="§"/>
            </a:pPr>
            <a:r>
              <a:rPr lang="en-US" dirty="0" smtClean="0"/>
              <a:t>Pig Engine — an engine over </a:t>
            </a:r>
            <a:r>
              <a:rPr lang="en-US" dirty="0" err="1" smtClean="0"/>
              <a:t>hadoop</a:t>
            </a:r>
            <a:r>
              <a:rPr lang="en-US" dirty="0" smtClean="0"/>
              <a:t> </a:t>
            </a:r>
          </a:p>
          <a:p>
            <a:pPr algn="l">
              <a:buFont typeface="Wingdings" pitchFamily="2" charset="2"/>
              <a:buChar char="§"/>
            </a:pPr>
            <a:r>
              <a:rPr lang="en-US" dirty="0" smtClean="0"/>
              <a:t>Grunt — an interactive shell for Pig scripts</a:t>
            </a:r>
          </a:p>
          <a:p>
            <a:pPr algn="l"/>
            <a:endParaRPr lang="en-US" dirty="0" smtClean="0"/>
          </a:p>
          <a:p>
            <a:pPr algn="l">
              <a:buNone/>
            </a:pPr>
            <a:r>
              <a:rPr lang="en-US" b="1" dirty="0" smtClean="0"/>
              <a:t>Advantages of using Pig</a:t>
            </a:r>
          </a:p>
          <a:p>
            <a:pPr algn="l">
              <a:buNone/>
            </a:pPr>
            <a:r>
              <a:rPr lang="en-US" dirty="0" smtClean="0"/>
              <a:t>• Insulates users from changes in </a:t>
            </a:r>
            <a:r>
              <a:rPr lang="en-US" dirty="0" err="1" smtClean="0"/>
              <a:t>Hadoop</a:t>
            </a:r>
            <a:r>
              <a:rPr lang="en-US" dirty="0" smtClean="0"/>
              <a:t> interfaces. </a:t>
            </a:r>
          </a:p>
          <a:p>
            <a:pPr algn="l">
              <a:buNone/>
            </a:pPr>
            <a:r>
              <a:rPr lang="en-US" dirty="0" smtClean="0"/>
              <a:t>• Increases productivity. In one test</a:t>
            </a:r>
          </a:p>
          <a:p>
            <a:pPr lvl="1" algn="l">
              <a:buFont typeface="Wingdings" pitchFamily="2" charset="2"/>
              <a:buChar char="Ø"/>
            </a:pPr>
            <a:r>
              <a:rPr lang="en-US" dirty="0" smtClean="0"/>
              <a:t>10 lines of Pig Latin ≈ 200 lines of Java</a:t>
            </a:r>
          </a:p>
          <a:p>
            <a:pPr lvl="1" algn="l">
              <a:buFont typeface="Wingdings" pitchFamily="2" charset="2"/>
              <a:buChar char="Ø"/>
            </a:pPr>
            <a:r>
              <a:rPr lang="en-US" dirty="0" smtClean="0"/>
              <a:t>What takes 4 hours to write in Java takes about 15 minutes in Pig Latin</a:t>
            </a:r>
          </a:p>
          <a:p>
            <a:pPr lvl="1" algn="l">
              <a:buFont typeface="Wingdings" pitchFamily="2" charset="2"/>
              <a:buChar char="Ø"/>
            </a:pPr>
            <a:r>
              <a:rPr lang="en-US" dirty="0" smtClean="0"/>
              <a:t>Opens the system to non-Java programmers</a:t>
            </a:r>
          </a:p>
        </p:txBody>
      </p:sp>
    </p:spTree>
    <p:extLst>
      <p:ext uri="{BB962C8B-B14F-4D97-AF65-F5344CB8AC3E}">
        <p14:creationId xmlns:p14="http://schemas.microsoft.com/office/powerpoint/2010/main" val="414039101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8987"/>
          </a:xfrm>
        </p:spPr>
        <p:txBody>
          <a:bodyPr/>
          <a:lstStyle/>
          <a:p>
            <a:r>
              <a:rPr lang="en-US" dirty="0" smtClean="0"/>
              <a:t>Features of Pig</a:t>
            </a:r>
            <a:endParaRPr lang="en-US" dirty="0"/>
          </a:p>
        </p:txBody>
      </p:sp>
      <p:sp>
        <p:nvSpPr>
          <p:cNvPr id="6" name="Content Placeholder 5"/>
          <p:cNvSpPr>
            <a:spLocks noGrp="1"/>
          </p:cNvSpPr>
          <p:nvPr>
            <p:ph idx="1"/>
          </p:nvPr>
        </p:nvSpPr>
        <p:spPr/>
        <p:txBody>
          <a:bodyPr/>
          <a:lstStyle/>
          <a:p>
            <a:pPr>
              <a:buNone/>
            </a:pPr>
            <a:r>
              <a:rPr lang="en-US" sz="2000" kern="1200" dirty="0" smtClean="0">
                <a:latin typeface="Arial Narrow" pitchFamily="34" charset="0"/>
              </a:rPr>
              <a:t>Pig Latin is a data flow language</a:t>
            </a:r>
          </a:p>
          <a:p>
            <a:r>
              <a:rPr lang="en-US" sz="2000" kern="1200" dirty="0" smtClean="0">
                <a:latin typeface="Arial Narrow" pitchFamily="34" charset="0"/>
              </a:rPr>
              <a:t>Provides support for data types – long, float, </a:t>
            </a:r>
            <a:r>
              <a:rPr lang="en-US" sz="2000" kern="1200" dirty="0" err="1" smtClean="0">
                <a:latin typeface="Arial Narrow" pitchFamily="34" charset="0"/>
              </a:rPr>
              <a:t>chararray</a:t>
            </a:r>
            <a:r>
              <a:rPr lang="en-US" sz="2000" kern="1200" dirty="0" smtClean="0">
                <a:latin typeface="Arial Narrow" pitchFamily="34" charset="0"/>
              </a:rPr>
              <a:t>, schemas and functions</a:t>
            </a:r>
          </a:p>
          <a:p>
            <a:r>
              <a:rPr lang="en-US" sz="2000" kern="1200" dirty="0" smtClean="0">
                <a:latin typeface="Arial Narrow" pitchFamily="34" charset="0"/>
              </a:rPr>
              <a:t>Is extensible and supports User Defined Functions</a:t>
            </a:r>
          </a:p>
          <a:p>
            <a:r>
              <a:rPr lang="en-US" sz="2000" kern="1200" dirty="0" smtClean="0">
                <a:latin typeface="Arial Narrow" pitchFamily="34" charset="0"/>
              </a:rPr>
              <a:t>Operates on files in HDFS</a:t>
            </a:r>
          </a:p>
          <a:p>
            <a:r>
              <a:rPr lang="en-US" sz="2000" kern="1200" dirty="0" smtClean="0">
                <a:latin typeface="Arial Narrow" pitchFamily="34" charset="0"/>
              </a:rPr>
              <a:t>Provides common operations like JOIN, GROUP, FILTER, SORT</a:t>
            </a:r>
          </a:p>
          <a:p>
            <a:pPr>
              <a:buNone/>
            </a:pPr>
            <a:endParaRPr lang="en-US" sz="2000" kern="1200" dirty="0" smtClean="0">
              <a:latin typeface="Arial Narrow" pitchFamily="34" charset="0"/>
            </a:endParaRPr>
          </a:p>
          <a:p>
            <a:pPr>
              <a:buNone/>
            </a:pPr>
            <a:r>
              <a:rPr lang="en-US" sz="2000" kern="1200" dirty="0" smtClean="0">
                <a:latin typeface="Arial Narrow" pitchFamily="34" charset="0"/>
              </a:rPr>
              <a:t>Pig Usage Scenario </a:t>
            </a:r>
          </a:p>
          <a:p>
            <a:r>
              <a:rPr lang="en-US" sz="2000" kern="1200" dirty="0" smtClean="0">
                <a:latin typeface="Arial Narrow" pitchFamily="34" charset="0"/>
              </a:rPr>
              <a:t>Web log processing</a:t>
            </a:r>
          </a:p>
          <a:p>
            <a:r>
              <a:rPr lang="en-US" sz="2000" kern="1200" dirty="0" smtClean="0">
                <a:latin typeface="Arial Narrow" pitchFamily="34" charset="0"/>
              </a:rPr>
              <a:t>Transforming data according to business needs </a:t>
            </a:r>
          </a:p>
          <a:p>
            <a:r>
              <a:rPr lang="en-US" sz="2000" kern="1200" dirty="0" smtClean="0">
                <a:latin typeface="Arial Narrow" pitchFamily="34" charset="0"/>
              </a:rPr>
              <a:t>Data processing for web search platforms</a:t>
            </a:r>
          </a:p>
          <a:p>
            <a:r>
              <a:rPr lang="en-US" sz="2000" kern="1200" dirty="0" smtClean="0">
                <a:latin typeface="Arial Narrow" pitchFamily="34" charset="0"/>
              </a:rPr>
              <a:t>Ad hoc queries across large data sets</a:t>
            </a:r>
          </a:p>
          <a:p>
            <a:r>
              <a:rPr lang="en-US" sz="2000" kern="1200" dirty="0" smtClean="0">
                <a:latin typeface="Arial Narrow" pitchFamily="34" charset="0"/>
              </a:rPr>
              <a:t>Rapid prototyping of algorithms for processing large data sets</a:t>
            </a:r>
          </a:p>
          <a:p>
            <a:endParaRPr lang="en-US" sz="2000" kern="1200" dirty="0" smtClean="0">
              <a:latin typeface="Arial Narrow" pitchFamily="34" charset="0"/>
            </a:endParaRPr>
          </a:p>
        </p:txBody>
      </p:sp>
      <p:sp>
        <p:nvSpPr>
          <p:cNvPr id="4" name="Slide Number Placeholder 3"/>
          <p:cNvSpPr>
            <a:spLocks noGrp="1"/>
          </p:cNvSpPr>
          <p:nvPr>
            <p:ph type="sldNum" sz="quarter" idx="11"/>
          </p:nvPr>
        </p:nvSpPr>
        <p:spPr/>
        <p:txBody>
          <a:bodyPr/>
          <a:lstStyle/>
          <a:p>
            <a:fld id="{67D556D4-3C9A-8E4F-B2C2-60782E00C02C}" type="slidenum">
              <a:rPr lang="en-US" smtClean="0"/>
              <a:pPr/>
              <a:t>55</a:t>
            </a:fld>
            <a:endParaRPr lang="en-US"/>
          </a:p>
        </p:txBody>
      </p:sp>
    </p:spTree>
    <p:extLst>
      <p:ext uri="{BB962C8B-B14F-4D97-AF65-F5344CB8AC3E}">
        <p14:creationId xmlns:p14="http://schemas.microsoft.com/office/powerpoint/2010/main" val="3765887020"/>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dirty="0" smtClean="0"/>
              <a:t>Getting started with Pig</a:t>
            </a:r>
            <a:endParaRPr lang="en-US" dirty="0"/>
          </a:p>
        </p:txBody>
      </p:sp>
      <p:sp>
        <p:nvSpPr>
          <p:cNvPr id="441347" name="Rectangle 3"/>
          <p:cNvSpPr>
            <a:spLocks noGrp="1" noChangeArrowheads="1"/>
          </p:cNvSpPr>
          <p:nvPr>
            <p:ph idx="1"/>
          </p:nvPr>
        </p:nvSpPr>
        <p:spPr/>
        <p:txBody>
          <a:bodyPr/>
          <a:lstStyle/>
          <a:p>
            <a:pPr>
              <a:buNone/>
            </a:pPr>
            <a:endParaRPr lang="en-US" dirty="0" smtClean="0"/>
          </a:p>
          <a:p>
            <a:r>
              <a:rPr lang="en-US" dirty="0" smtClean="0"/>
              <a:t>Running Pig scripts</a:t>
            </a:r>
          </a:p>
          <a:p>
            <a:r>
              <a:rPr lang="en-US" dirty="0" smtClean="0"/>
              <a:t>Data Types</a:t>
            </a:r>
          </a:p>
          <a:p>
            <a:r>
              <a:rPr lang="en-US" dirty="0" smtClean="0"/>
              <a:t>Pig Latin Statements</a:t>
            </a:r>
          </a:p>
          <a:p>
            <a:r>
              <a:rPr lang="en-US" dirty="0" smtClean="0"/>
              <a:t>Examples</a:t>
            </a:r>
            <a:endParaRPr lang="en-US" dirty="0"/>
          </a:p>
        </p:txBody>
      </p:sp>
      <p:sp>
        <p:nvSpPr>
          <p:cNvPr id="4" name="Slide Number Placeholder 3"/>
          <p:cNvSpPr>
            <a:spLocks noGrp="1"/>
          </p:cNvSpPr>
          <p:nvPr>
            <p:ph type="sldNum" sz="quarter" idx="11"/>
          </p:nvPr>
        </p:nvSpPr>
        <p:spPr/>
        <p:txBody>
          <a:bodyPr/>
          <a:lstStyle/>
          <a:p>
            <a:fld id="{86A29578-D05D-9C49-9CE2-58FC3C339016}" type="slidenum">
              <a:rPr lang="en-US" smtClean="0"/>
              <a:pPr/>
              <a:t>56</a:t>
            </a:fld>
            <a:endParaRPr lang="en-US"/>
          </a:p>
        </p:txBody>
      </p:sp>
    </p:spTree>
    <p:extLst>
      <p:ext uri="{BB962C8B-B14F-4D97-AF65-F5344CB8AC3E}">
        <p14:creationId xmlns:p14="http://schemas.microsoft.com/office/powerpoint/2010/main" val="2567146076"/>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Running Pig Programs </a:t>
            </a:r>
            <a:endParaRPr lang="en-US"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57</a:t>
            </a:fld>
            <a:endParaRPr lang="en-US" dirty="0"/>
          </a:p>
        </p:txBody>
      </p:sp>
      <p:sp>
        <p:nvSpPr>
          <p:cNvPr id="10" name="TextBox 9"/>
          <p:cNvSpPr txBox="1"/>
          <p:nvPr/>
        </p:nvSpPr>
        <p:spPr>
          <a:xfrm>
            <a:off x="685800" y="990600"/>
            <a:ext cx="8077200" cy="5016758"/>
          </a:xfrm>
          <a:prstGeom prst="rect">
            <a:avLst/>
          </a:prstGeom>
          <a:noFill/>
        </p:spPr>
        <p:txBody>
          <a:bodyPr wrap="square" rtlCol="0">
            <a:spAutoFit/>
          </a:bodyPr>
          <a:lstStyle/>
          <a:p>
            <a:pPr algn="l"/>
            <a:endParaRPr lang="en-US" dirty="0" smtClean="0"/>
          </a:p>
          <a:p>
            <a:pPr algn="l"/>
            <a:r>
              <a:rPr lang="en-US" dirty="0" smtClean="0"/>
              <a:t>There are two modes for running Pig programs</a:t>
            </a:r>
          </a:p>
          <a:p>
            <a:pPr algn="l"/>
            <a:endParaRPr lang="en-US" dirty="0" smtClean="0"/>
          </a:p>
          <a:p>
            <a:pPr algn="l"/>
            <a:r>
              <a:rPr lang="en-US" dirty="0" smtClean="0"/>
              <a:t>1. Local mode - Pig accesses local </a:t>
            </a:r>
            <a:r>
              <a:rPr lang="en-US" dirty="0" err="1" smtClean="0"/>
              <a:t>filesystem</a:t>
            </a:r>
            <a:r>
              <a:rPr lang="en-US" dirty="0" smtClean="0"/>
              <a:t> and suitable for trying pig. </a:t>
            </a:r>
          </a:p>
          <a:p>
            <a:pPr algn="l"/>
            <a:r>
              <a:rPr lang="en-US" dirty="0" smtClean="0"/>
              <a:t>2. MapReduce mode - Pig translates queries into MapReduce jobs and runs them </a:t>
            </a:r>
          </a:p>
          <a:p>
            <a:pPr algn="l"/>
            <a:r>
              <a:rPr lang="en-US" dirty="0" smtClean="0"/>
              <a:t>on a </a:t>
            </a:r>
            <a:r>
              <a:rPr lang="en-US" dirty="0" err="1" smtClean="0"/>
              <a:t>Hadoop</a:t>
            </a:r>
            <a:r>
              <a:rPr lang="en-US" dirty="0" smtClean="0"/>
              <a:t> cluster.</a:t>
            </a:r>
          </a:p>
          <a:p>
            <a:pPr algn="l"/>
            <a:endParaRPr lang="en-US" dirty="0" smtClean="0"/>
          </a:p>
          <a:p>
            <a:pPr algn="l"/>
            <a:r>
              <a:rPr lang="en-US" dirty="0" smtClean="0"/>
              <a:t>There are three ways of executing Pig programs, all of which work in both local and </a:t>
            </a:r>
          </a:p>
          <a:p>
            <a:pPr algn="l"/>
            <a:r>
              <a:rPr lang="en-US" dirty="0" smtClean="0"/>
              <a:t>MapReduce mode:</a:t>
            </a:r>
          </a:p>
          <a:p>
            <a:pPr algn="l"/>
            <a:endParaRPr lang="en-US" dirty="0" smtClean="0"/>
          </a:p>
          <a:p>
            <a:pPr algn="l"/>
            <a:r>
              <a:rPr lang="en-US" b="1" dirty="0" smtClean="0">
                <a:solidFill>
                  <a:srgbClr val="006600"/>
                </a:solidFill>
              </a:rPr>
              <a:t>Script</a:t>
            </a:r>
          </a:p>
          <a:p>
            <a:pPr algn="l"/>
            <a:r>
              <a:rPr lang="en-US" dirty="0" smtClean="0"/>
              <a:t> Pig can run a script file that contains Pig commands. For example, pig Script. Pig runs the commands in the local file script.pig. Alternatively, for very short scripts, </a:t>
            </a:r>
          </a:p>
          <a:p>
            <a:pPr algn="l"/>
            <a:r>
              <a:rPr lang="en-US" dirty="0" smtClean="0"/>
              <a:t>you can use the -e option to run a script specified as a string on the command line.</a:t>
            </a:r>
          </a:p>
          <a:p>
            <a:pPr algn="l"/>
            <a:endParaRPr lang="en-US" dirty="0" smtClean="0"/>
          </a:p>
          <a:p>
            <a:endParaRPr lang="en-US" dirty="0"/>
          </a:p>
        </p:txBody>
      </p:sp>
    </p:spTree>
    <p:extLst>
      <p:ext uri="{BB962C8B-B14F-4D97-AF65-F5344CB8AC3E}">
        <p14:creationId xmlns:p14="http://schemas.microsoft.com/office/powerpoint/2010/main" val="297500650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1"/>
          </p:nvPr>
        </p:nvSpPr>
        <p:spPr/>
        <p:txBody>
          <a:bodyPr/>
          <a:lstStyle/>
          <a:p>
            <a:fld id="{C7CC5433-85FB-8F4D-9487-E1893778F93D}" type="slidenum">
              <a:rPr lang="en-US"/>
              <a:pPr/>
              <a:t>58</a:t>
            </a:fld>
            <a:endParaRPr lang="en-US" dirty="0"/>
          </a:p>
        </p:txBody>
      </p:sp>
      <p:sp>
        <p:nvSpPr>
          <p:cNvPr id="24" name="TextBox 23"/>
          <p:cNvSpPr txBox="1"/>
          <p:nvPr/>
        </p:nvSpPr>
        <p:spPr>
          <a:xfrm>
            <a:off x="533400" y="457200"/>
            <a:ext cx="8229600" cy="3477875"/>
          </a:xfrm>
          <a:prstGeom prst="rect">
            <a:avLst/>
          </a:prstGeom>
          <a:noFill/>
        </p:spPr>
        <p:txBody>
          <a:bodyPr wrap="square" rtlCol="0">
            <a:spAutoFit/>
          </a:bodyPr>
          <a:lstStyle/>
          <a:p>
            <a:pPr algn="l"/>
            <a:r>
              <a:rPr lang="en-US" b="1" dirty="0" smtClean="0">
                <a:solidFill>
                  <a:srgbClr val="006600"/>
                </a:solidFill>
              </a:rPr>
              <a:t>Grunt</a:t>
            </a:r>
          </a:p>
          <a:p>
            <a:pPr algn="l"/>
            <a:endParaRPr lang="en-US" dirty="0" smtClean="0"/>
          </a:p>
          <a:p>
            <a:pPr algn="l"/>
            <a:r>
              <a:rPr lang="en-US" dirty="0" smtClean="0"/>
              <a:t>Grunt is an interactive shell for running Pig commands. Grunt is started when no file is specified for Pig to run, and the -e option is not used. It is also possible to run Pig scripts from within Grunt using run and exec.</a:t>
            </a:r>
          </a:p>
          <a:p>
            <a:pPr algn="l"/>
            <a:endParaRPr lang="en-US" dirty="0" smtClean="0"/>
          </a:p>
          <a:p>
            <a:pPr algn="l"/>
            <a:r>
              <a:rPr lang="en-US" b="1" dirty="0" smtClean="0">
                <a:solidFill>
                  <a:srgbClr val="006600"/>
                </a:solidFill>
              </a:rPr>
              <a:t>Embedded</a:t>
            </a:r>
          </a:p>
          <a:p>
            <a:pPr algn="l"/>
            <a:endParaRPr lang="en-US" dirty="0" smtClean="0"/>
          </a:p>
          <a:p>
            <a:pPr algn="l"/>
            <a:r>
              <a:rPr lang="en-US" dirty="0" smtClean="0"/>
              <a:t> You can run Pig programs from Java using the </a:t>
            </a:r>
            <a:r>
              <a:rPr lang="en-US" dirty="0" err="1" smtClean="0"/>
              <a:t>PigServer</a:t>
            </a:r>
            <a:r>
              <a:rPr lang="en-US" dirty="0" smtClean="0"/>
              <a:t> class, much like you can use </a:t>
            </a:r>
          </a:p>
          <a:p>
            <a:pPr algn="l"/>
            <a:r>
              <a:rPr lang="en-US" dirty="0" smtClean="0"/>
              <a:t>JDBC to run SQL programs from Java. Gives you more control than pig script provides.</a:t>
            </a:r>
          </a:p>
          <a:p>
            <a:endParaRPr lang="en-US" dirty="0"/>
          </a:p>
        </p:txBody>
      </p:sp>
    </p:spTree>
    <p:extLst>
      <p:ext uri="{BB962C8B-B14F-4D97-AF65-F5344CB8AC3E}">
        <p14:creationId xmlns:p14="http://schemas.microsoft.com/office/powerpoint/2010/main" val="1736204225"/>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Introducing Data Types</a:t>
            </a:r>
            <a:endParaRPr lang="en-US" dirty="0"/>
          </a:p>
        </p:txBody>
      </p:sp>
      <p:sp>
        <p:nvSpPr>
          <p:cNvPr id="4" name="Slide Number Placeholder 3"/>
          <p:cNvSpPr>
            <a:spLocks noGrp="1"/>
          </p:cNvSpPr>
          <p:nvPr>
            <p:ph type="sldNum" sz="quarter" idx="11"/>
          </p:nvPr>
        </p:nvSpPr>
        <p:spPr/>
        <p:txBody>
          <a:bodyPr/>
          <a:lstStyle/>
          <a:p>
            <a:fld id="{DA0808DD-652B-604D-91BA-73E82DE0172E}" type="slidenum">
              <a:rPr lang="en-US" smtClean="0"/>
              <a:pPr/>
              <a:t>59</a:t>
            </a:fld>
            <a:endParaRPr lang="en-US"/>
          </a:p>
        </p:txBody>
      </p:sp>
      <p:sp>
        <p:nvSpPr>
          <p:cNvPr id="7" name="TextBox 6"/>
          <p:cNvSpPr txBox="1"/>
          <p:nvPr/>
        </p:nvSpPr>
        <p:spPr>
          <a:xfrm>
            <a:off x="381000" y="1143000"/>
            <a:ext cx="8610600" cy="3477875"/>
          </a:xfrm>
          <a:prstGeom prst="rect">
            <a:avLst/>
          </a:prstGeom>
          <a:noFill/>
        </p:spPr>
        <p:txBody>
          <a:bodyPr wrap="square" rtlCol="0">
            <a:spAutoFit/>
          </a:bodyPr>
          <a:lstStyle/>
          <a:p>
            <a:pPr algn="l"/>
            <a:r>
              <a:rPr lang="en-US" dirty="0" smtClean="0"/>
              <a:t>Data type is a </a:t>
            </a:r>
            <a:r>
              <a:rPr lang="en-US" dirty="0" err="1" smtClean="0"/>
              <a:t>a</a:t>
            </a:r>
            <a:r>
              <a:rPr lang="en-US" dirty="0" smtClean="0"/>
              <a:t> data storage format that can contain a specific type or range of values.</a:t>
            </a:r>
          </a:p>
          <a:p>
            <a:pPr algn="l"/>
            <a:endParaRPr lang="en-US" dirty="0" smtClean="0"/>
          </a:p>
          <a:p>
            <a:pPr algn="l"/>
            <a:r>
              <a:rPr lang="en-US" dirty="0" smtClean="0"/>
              <a:t>PIG supports two types of data type:</a:t>
            </a:r>
          </a:p>
          <a:p>
            <a:pPr algn="l"/>
            <a:endParaRPr lang="en-US" dirty="0" smtClean="0"/>
          </a:p>
          <a:p>
            <a:pPr algn="l"/>
            <a:r>
              <a:rPr lang="en-US" dirty="0" smtClean="0"/>
              <a:t>1. Scalar types</a:t>
            </a:r>
          </a:p>
          <a:p>
            <a:pPr algn="l"/>
            <a:r>
              <a:rPr lang="en-US" dirty="0" smtClean="0"/>
              <a:t> Sample: </a:t>
            </a:r>
            <a:r>
              <a:rPr lang="en-US" dirty="0" err="1" smtClean="0"/>
              <a:t>int</a:t>
            </a:r>
            <a:r>
              <a:rPr lang="en-US" dirty="0" smtClean="0"/>
              <a:t>, long, float, double, </a:t>
            </a:r>
            <a:r>
              <a:rPr lang="en-US" dirty="0" err="1" smtClean="0"/>
              <a:t>chararray</a:t>
            </a:r>
            <a:r>
              <a:rPr lang="en-US" dirty="0" smtClean="0"/>
              <a:t>, </a:t>
            </a:r>
            <a:r>
              <a:rPr lang="en-US" dirty="0" err="1" smtClean="0"/>
              <a:t>bytearray</a:t>
            </a:r>
            <a:endParaRPr lang="en-US" dirty="0" smtClean="0"/>
          </a:p>
          <a:p>
            <a:pPr algn="l"/>
            <a:endParaRPr lang="en-US" dirty="0" smtClean="0"/>
          </a:p>
          <a:p>
            <a:pPr algn="l"/>
            <a:r>
              <a:rPr lang="en-US" dirty="0" smtClean="0"/>
              <a:t>2. Complex types</a:t>
            </a:r>
          </a:p>
          <a:p>
            <a:pPr algn="l"/>
            <a:r>
              <a:rPr lang="en-US" dirty="0" smtClean="0"/>
              <a:t> Sample: </a:t>
            </a:r>
            <a:r>
              <a:rPr lang="en-US" dirty="0" err="1" smtClean="0"/>
              <a:t>i</a:t>
            </a:r>
            <a:r>
              <a:rPr lang="en-US" dirty="0" smtClean="0"/>
              <a:t>. map – is a set of key value pairs</a:t>
            </a:r>
          </a:p>
          <a:p>
            <a:pPr algn="l"/>
            <a:r>
              <a:rPr lang="en-US" dirty="0" smtClean="0"/>
              <a:t> ii. </a:t>
            </a:r>
            <a:r>
              <a:rPr lang="en-US" dirty="0" err="1" smtClean="0"/>
              <a:t>tuple</a:t>
            </a:r>
            <a:r>
              <a:rPr lang="en-US" dirty="0" smtClean="0"/>
              <a:t> – is an ordered set of fields</a:t>
            </a:r>
          </a:p>
          <a:p>
            <a:pPr algn="l"/>
            <a:r>
              <a:rPr lang="en-US" dirty="0" smtClean="0"/>
              <a:t> iii. bag – is a collection of </a:t>
            </a:r>
            <a:r>
              <a:rPr lang="en-US" dirty="0" err="1" smtClean="0"/>
              <a:t>tuples</a:t>
            </a:r>
            <a:endParaRPr lang="en-US" dirty="0"/>
          </a:p>
        </p:txBody>
      </p:sp>
      <p:pic>
        <p:nvPicPr>
          <p:cNvPr id="5" name="Picture 4" descr="1.bmp"/>
          <p:cNvPicPr>
            <a:picLocks noChangeAspect="1"/>
          </p:cNvPicPr>
          <p:nvPr/>
        </p:nvPicPr>
        <p:blipFill>
          <a:blip r:embed="rId3"/>
          <a:srcRect r="75833" b="78162"/>
          <a:stretch>
            <a:fillRect/>
          </a:stretch>
        </p:blipFill>
        <p:spPr>
          <a:xfrm>
            <a:off x="5029200" y="3276600"/>
            <a:ext cx="3599627" cy="1828800"/>
          </a:xfrm>
          <a:prstGeom prst="rect">
            <a:avLst/>
          </a:prstGeom>
        </p:spPr>
      </p:pic>
    </p:spTree>
    <p:extLst>
      <p:ext uri="{BB962C8B-B14F-4D97-AF65-F5344CB8AC3E}">
        <p14:creationId xmlns:p14="http://schemas.microsoft.com/office/powerpoint/2010/main" val="157266055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2"/>
          <p:cNvSpPr>
            <a:spLocks noGrp="1"/>
          </p:cNvSpPr>
          <p:nvPr>
            <p:ph idx="1"/>
          </p:nvPr>
        </p:nvSpPr>
        <p:spPr>
          <a:xfrm>
            <a:off x="190317" y="4776009"/>
            <a:ext cx="8787428" cy="1877636"/>
          </a:xfrm>
        </p:spPr>
        <p:txBody>
          <a:bodyPr>
            <a:normAutofit lnSpcReduction="10000"/>
          </a:bodyPr>
          <a:lstStyle/>
          <a:p>
            <a:r>
              <a:rPr lang="en-US" b="1" u="sng" dirty="0" smtClean="0"/>
              <a:t>Default placement policy:</a:t>
            </a:r>
          </a:p>
          <a:p>
            <a:pPr lvl="1"/>
            <a:r>
              <a:rPr lang="en-US" sz="1600" b="1" dirty="0"/>
              <a:t>First copy </a:t>
            </a:r>
            <a:r>
              <a:rPr lang="en-US" sz="1600" dirty="0">
                <a:solidFill>
                  <a:schemeClr val="tx1"/>
                </a:solidFill>
              </a:rPr>
              <a:t>is written to the node creating the file (</a:t>
            </a:r>
            <a:r>
              <a:rPr lang="en-US" sz="1600" b="1" dirty="0">
                <a:solidFill>
                  <a:srgbClr val="A50021"/>
                </a:solidFill>
                <a:latin typeface="Segoe Script" pitchFamily="34" charset="0"/>
              </a:rPr>
              <a:t>write affinity</a:t>
            </a:r>
            <a:r>
              <a:rPr lang="en-US" sz="1600" dirty="0">
                <a:solidFill>
                  <a:schemeClr val="tx1"/>
                </a:solidFill>
              </a:rPr>
              <a:t>)</a:t>
            </a:r>
          </a:p>
          <a:p>
            <a:pPr lvl="1"/>
            <a:r>
              <a:rPr lang="en-US" sz="1600" b="1" dirty="0"/>
              <a:t>Second copy </a:t>
            </a:r>
            <a:r>
              <a:rPr lang="en-US" sz="1600" dirty="0">
                <a:solidFill>
                  <a:schemeClr val="tx1"/>
                </a:solidFill>
              </a:rPr>
              <a:t>is written to a data node within </a:t>
            </a:r>
            <a:r>
              <a:rPr lang="en-US" sz="1600" dirty="0" smtClean="0">
                <a:solidFill>
                  <a:schemeClr val="tx1"/>
                </a:solidFill>
              </a:rPr>
              <a:t>the </a:t>
            </a:r>
            <a:r>
              <a:rPr lang="en-US" sz="1600" b="1" dirty="0" smtClean="0"/>
              <a:t>same rack</a:t>
            </a:r>
            <a:endParaRPr lang="en-US" sz="1600" b="1" dirty="0" smtClean="0">
              <a:solidFill>
                <a:srgbClr val="0070C0"/>
              </a:solidFill>
            </a:endParaRPr>
          </a:p>
          <a:p>
            <a:pPr marL="457200" lvl="1" indent="0">
              <a:buNone/>
            </a:pPr>
            <a:r>
              <a:rPr lang="en-US" sz="1600" dirty="0">
                <a:solidFill>
                  <a:schemeClr val="tx1"/>
                </a:solidFill>
              </a:rPr>
              <a:t> </a:t>
            </a:r>
            <a:r>
              <a:rPr lang="en-US" sz="1600" dirty="0" smtClean="0">
                <a:solidFill>
                  <a:schemeClr val="tx1"/>
                </a:solidFill>
              </a:rPr>
              <a:t>                         (</a:t>
            </a:r>
            <a:r>
              <a:rPr lang="en-US" sz="1600" b="1" dirty="0" smtClean="0">
                <a:solidFill>
                  <a:srgbClr val="A50021"/>
                </a:solidFill>
                <a:latin typeface="Segoe Script" pitchFamily="34" charset="0"/>
              </a:rPr>
              <a:t>to</a:t>
            </a:r>
            <a:r>
              <a:rPr lang="en-US" sz="1600" dirty="0" smtClean="0">
                <a:solidFill>
                  <a:srgbClr val="A50021"/>
                </a:solidFill>
                <a:latin typeface="Segoe Script" pitchFamily="34" charset="0"/>
              </a:rPr>
              <a:t> </a:t>
            </a:r>
            <a:r>
              <a:rPr lang="en-US" sz="1600" b="1" dirty="0" smtClean="0">
                <a:solidFill>
                  <a:srgbClr val="A50021"/>
                </a:solidFill>
                <a:latin typeface="Segoe Script" pitchFamily="34" charset="0"/>
              </a:rPr>
              <a:t>minimize cross-rack network traffic</a:t>
            </a:r>
            <a:r>
              <a:rPr lang="en-US" sz="1600" dirty="0" smtClean="0">
                <a:solidFill>
                  <a:schemeClr val="tx1"/>
                </a:solidFill>
              </a:rPr>
              <a:t>)</a:t>
            </a:r>
            <a:endParaRPr lang="en-US" sz="1600" dirty="0">
              <a:solidFill>
                <a:schemeClr val="tx1"/>
              </a:solidFill>
            </a:endParaRPr>
          </a:p>
          <a:p>
            <a:pPr lvl="1"/>
            <a:r>
              <a:rPr lang="en-US" sz="1600" b="1" dirty="0"/>
              <a:t>Third copy </a:t>
            </a:r>
            <a:r>
              <a:rPr lang="en-US" sz="1600" dirty="0">
                <a:solidFill>
                  <a:schemeClr val="tx1"/>
                </a:solidFill>
              </a:rPr>
              <a:t>is written to a data node in a </a:t>
            </a:r>
            <a:r>
              <a:rPr lang="en-US" sz="1600" b="1" dirty="0" smtClean="0"/>
              <a:t>different rack</a:t>
            </a:r>
            <a:r>
              <a:rPr lang="en-US" sz="1600" dirty="0"/>
              <a:t>(</a:t>
            </a:r>
            <a:r>
              <a:rPr lang="en-US" sz="1600" b="1" dirty="0">
                <a:solidFill>
                  <a:srgbClr val="A50021"/>
                </a:solidFill>
                <a:latin typeface="Segoe Script" pitchFamily="34" charset="0"/>
              </a:rPr>
              <a:t>to tolerate switch failures</a:t>
            </a:r>
            <a:r>
              <a:rPr lang="en-US" sz="1600" dirty="0" smtClean="0"/>
              <a:t>)</a:t>
            </a:r>
            <a:endParaRPr lang="en-US" sz="1600" dirty="0" smtClean="0">
              <a:solidFill>
                <a:schemeClr val="tx1"/>
              </a:solidFill>
            </a:endParaRPr>
          </a:p>
          <a:p>
            <a:pPr marL="457200" lvl="1" indent="0">
              <a:buNone/>
            </a:pPr>
            <a:r>
              <a:rPr lang="en-US" sz="1600" dirty="0">
                <a:solidFill>
                  <a:schemeClr val="tx1"/>
                </a:solidFill>
              </a:rPr>
              <a:t> </a:t>
            </a:r>
            <a:r>
              <a:rPr lang="en-US" sz="1600" dirty="0" smtClean="0">
                <a:solidFill>
                  <a:schemeClr val="tx1"/>
                </a:solidFill>
              </a:rPr>
              <a:t>                         </a:t>
            </a:r>
            <a:endParaRPr lang="en-US" sz="1600" dirty="0">
              <a:solidFill>
                <a:schemeClr val="tx1"/>
              </a:solidFill>
            </a:endParaRPr>
          </a:p>
        </p:txBody>
      </p:sp>
      <p:grpSp>
        <p:nvGrpSpPr>
          <p:cNvPr id="9" name="Group 8"/>
          <p:cNvGrpSpPr/>
          <p:nvPr/>
        </p:nvGrpSpPr>
        <p:grpSpPr>
          <a:xfrm>
            <a:off x="6594387" y="1095361"/>
            <a:ext cx="1004886" cy="3263058"/>
            <a:chOff x="6594387" y="1657350"/>
            <a:chExt cx="1004886" cy="3901323"/>
          </a:xfrm>
        </p:grpSpPr>
        <p:sp>
          <p:nvSpPr>
            <p:cNvPr id="25" name="Rounded Rectangle 24"/>
            <p:cNvSpPr/>
            <p:nvPr/>
          </p:nvSpPr>
          <p:spPr bwMode="auto">
            <a:xfrm>
              <a:off x="6594387"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8" name="Rectangle 27"/>
            <p:cNvSpPr/>
            <p:nvPr/>
          </p:nvSpPr>
          <p:spPr>
            <a:xfrm>
              <a:off x="6610311" y="5189341"/>
              <a:ext cx="954108" cy="369332"/>
            </a:xfrm>
            <a:prstGeom prst="rect">
              <a:avLst/>
            </a:prstGeom>
          </p:spPr>
          <p:txBody>
            <a:bodyPr wrap="none">
              <a:spAutoFit/>
            </a:bodyPr>
            <a:lstStyle/>
            <a:p>
              <a:pPr algn="ctr"/>
              <a:r>
                <a:rPr lang="en-US" sz="1800" dirty="0" smtClean="0">
                  <a:solidFill>
                    <a:srgbClr val="01020B"/>
                  </a:solidFill>
                  <a:latin typeface="+mj-lt"/>
                </a:rPr>
                <a:t>Node 5</a:t>
              </a:r>
              <a:endParaRPr lang="en-US" sz="1800" dirty="0">
                <a:solidFill>
                  <a:srgbClr val="01020B"/>
                </a:solidFill>
                <a:latin typeface="+mj-lt"/>
              </a:endParaRPr>
            </a:p>
          </p:txBody>
        </p:sp>
      </p:grpSp>
      <p:grpSp>
        <p:nvGrpSpPr>
          <p:cNvPr id="8" name="Group 7"/>
          <p:cNvGrpSpPr/>
          <p:nvPr/>
        </p:nvGrpSpPr>
        <p:grpSpPr>
          <a:xfrm>
            <a:off x="5322801" y="1095360"/>
            <a:ext cx="1004886" cy="3263058"/>
            <a:chOff x="5322801" y="1657349"/>
            <a:chExt cx="1004886" cy="3901323"/>
          </a:xfrm>
        </p:grpSpPr>
        <p:sp>
          <p:nvSpPr>
            <p:cNvPr id="21" name="Rounded Rectangle 20"/>
            <p:cNvSpPr/>
            <p:nvPr/>
          </p:nvSpPr>
          <p:spPr bwMode="auto">
            <a:xfrm>
              <a:off x="5322801" y="1657349"/>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4" name="Rectangle 23"/>
            <p:cNvSpPr/>
            <p:nvPr/>
          </p:nvSpPr>
          <p:spPr>
            <a:xfrm>
              <a:off x="5338725" y="5189340"/>
              <a:ext cx="954108" cy="369332"/>
            </a:xfrm>
            <a:prstGeom prst="rect">
              <a:avLst/>
            </a:prstGeom>
          </p:spPr>
          <p:txBody>
            <a:bodyPr wrap="none">
              <a:spAutoFit/>
            </a:bodyPr>
            <a:lstStyle/>
            <a:p>
              <a:pPr algn="ctr"/>
              <a:r>
                <a:rPr lang="en-US" sz="1800" dirty="0" smtClean="0">
                  <a:solidFill>
                    <a:srgbClr val="01020B"/>
                  </a:solidFill>
                  <a:latin typeface="+mj-lt"/>
                </a:rPr>
                <a:t>Node 4</a:t>
              </a:r>
              <a:endParaRPr lang="en-US" sz="1800" dirty="0">
                <a:solidFill>
                  <a:srgbClr val="01020B"/>
                </a:solidFill>
                <a:latin typeface="+mj-lt"/>
              </a:endParaRPr>
            </a:p>
          </p:txBody>
        </p:sp>
      </p:grpSp>
      <p:grpSp>
        <p:nvGrpSpPr>
          <p:cNvPr id="7" name="Group 6"/>
          <p:cNvGrpSpPr/>
          <p:nvPr/>
        </p:nvGrpSpPr>
        <p:grpSpPr>
          <a:xfrm>
            <a:off x="4041690" y="1095360"/>
            <a:ext cx="1004886" cy="3263058"/>
            <a:chOff x="4041690" y="1657349"/>
            <a:chExt cx="1004886" cy="3901323"/>
          </a:xfrm>
        </p:grpSpPr>
        <p:sp>
          <p:nvSpPr>
            <p:cNvPr id="17" name="Rounded Rectangle 16"/>
            <p:cNvSpPr/>
            <p:nvPr/>
          </p:nvSpPr>
          <p:spPr bwMode="auto">
            <a:xfrm>
              <a:off x="4041690" y="1657349"/>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20" name="Rectangle 19"/>
            <p:cNvSpPr/>
            <p:nvPr/>
          </p:nvSpPr>
          <p:spPr>
            <a:xfrm>
              <a:off x="4057614" y="5189340"/>
              <a:ext cx="954108" cy="369332"/>
            </a:xfrm>
            <a:prstGeom prst="rect">
              <a:avLst/>
            </a:prstGeom>
          </p:spPr>
          <p:txBody>
            <a:bodyPr wrap="none">
              <a:spAutoFit/>
            </a:bodyPr>
            <a:lstStyle/>
            <a:p>
              <a:pPr algn="ctr"/>
              <a:r>
                <a:rPr lang="en-US" sz="1800" dirty="0" smtClean="0">
                  <a:solidFill>
                    <a:srgbClr val="01020B"/>
                  </a:solidFill>
                  <a:latin typeface="+mj-lt"/>
                </a:rPr>
                <a:t>Node 3</a:t>
              </a:r>
              <a:endParaRPr lang="en-US" sz="1800" dirty="0">
                <a:solidFill>
                  <a:srgbClr val="01020B"/>
                </a:solidFill>
                <a:latin typeface="+mj-lt"/>
              </a:endParaRPr>
            </a:p>
          </p:txBody>
        </p:sp>
      </p:grpSp>
      <p:grpSp>
        <p:nvGrpSpPr>
          <p:cNvPr id="5" name="Group 4"/>
          <p:cNvGrpSpPr/>
          <p:nvPr/>
        </p:nvGrpSpPr>
        <p:grpSpPr>
          <a:xfrm>
            <a:off x="2732004" y="1095361"/>
            <a:ext cx="1004886" cy="3263058"/>
            <a:chOff x="2732004" y="1657350"/>
            <a:chExt cx="1004886" cy="3901323"/>
          </a:xfrm>
        </p:grpSpPr>
        <p:sp>
          <p:nvSpPr>
            <p:cNvPr id="13" name="Rounded Rectangle 12"/>
            <p:cNvSpPr/>
            <p:nvPr/>
          </p:nvSpPr>
          <p:spPr bwMode="auto">
            <a:xfrm>
              <a:off x="2732004"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16" name="Rectangle 15"/>
            <p:cNvSpPr/>
            <p:nvPr/>
          </p:nvSpPr>
          <p:spPr>
            <a:xfrm>
              <a:off x="2747928" y="5189341"/>
              <a:ext cx="954108" cy="369332"/>
            </a:xfrm>
            <a:prstGeom prst="rect">
              <a:avLst/>
            </a:prstGeom>
          </p:spPr>
          <p:txBody>
            <a:bodyPr wrap="none">
              <a:spAutoFit/>
            </a:bodyPr>
            <a:lstStyle/>
            <a:p>
              <a:pPr algn="ctr"/>
              <a:r>
                <a:rPr lang="en-US" sz="1800" dirty="0" smtClean="0">
                  <a:solidFill>
                    <a:srgbClr val="01020B"/>
                  </a:solidFill>
                  <a:latin typeface="+mj-lt"/>
                </a:rPr>
                <a:t>Node 2</a:t>
              </a:r>
              <a:endParaRPr lang="en-US" sz="1800" dirty="0">
                <a:solidFill>
                  <a:srgbClr val="01020B"/>
                </a:solidFill>
                <a:latin typeface="+mj-lt"/>
              </a:endParaRPr>
            </a:p>
          </p:txBody>
        </p:sp>
      </p:grpSp>
      <p:grpSp>
        <p:nvGrpSpPr>
          <p:cNvPr id="3" name="Group 2"/>
          <p:cNvGrpSpPr/>
          <p:nvPr/>
        </p:nvGrpSpPr>
        <p:grpSpPr>
          <a:xfrm>
            <a:off x="1450893" y="1095361"/>
            <a:ext cx="1004886" cy="3263058"/>
            <a:chOff x="1450893" y="1657350"/>
            <a:chExt cx="1004886" cy="3901323"/>
          </a:xfrm>
        </p:grpSpPr>
        <p:sp>
          <p:nvSpPr>
            <p:cNvPr id="6" name="Rounded Rectangle 5"/>
            <p:cNvSpPr/>
            <p:nvPr/>
          </p:nvSpPr>
          <p:spPr bwMode="auto">
            <a:xfrm>
              <a:off x="1450893" y="1657350"/>
              <a:ext cx="1004886" cy="343852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1020B"/>
                </a:solidFill>
                <a:effectLst/>
                <a:latin typeface="+mj-lt"/>
              </a:endParaRPr>
            </a:p>
          </p:txBody>
        </p:sp>
        <p:sp>
          <p:nvSpPr>
            <p:cNvPr id="12" name="Rectangle 11"/>
            <p:cNvSpPr/>
            <p:nvPr/>
          </p:nvSpPr>
          <p:spPr>
            <a:xfrm>
              <a:off x="1466817" y="5189341"/>
              <a:ext cx="954108" cy="369332"/>
            </a:xfrm>
            <a:prstGeom prst="rect">
              <a:avLst/>
            </a:prstGeom>
          </p:spPr>
          <p:txBody>
            <a:bodyPr wrap="none">
              <a:spAutoFit/>
            </a:bodyPr>
            <a:lstStyle/>
            <a:p>
              <a:pPr algn="ctr"/>
              <a:r>
                <a:rPr lang="en-US" sz="1800" dirty="0" smtClean="0">
                  <a:solidFill>
                    <a:srgbClr val="01020B"/>
                  </a:solidFill>
                  <a:latin typeface="+mj-lt"/>
                </a:rPr>
                <a:t>Node 1</a:t>
              </a:r>
              <a:endParaRPr lang="en-US" sz="1800" dirty="0">
                <a:solidFill>
                  <a:srgbClr val="01020B"/>
                </a:solidFill>
                <a:latin typeface="+mj-lt"/>
              </a:endParaRPr>
            </a:p>
          </p:txBody>
        </p:sp>
      </p:grpSp>
      <p:sp>
        <p:nvSpPr>
          <p:cNvPr id="2" name="Title 1"/>
          <p:cNvSpPr>
            <a:spLocks noGrp="1"/>
          </p:cNvSpPr>
          <p:nvPr>
            <p:ph type="title"/>
          </p:nvPr>
        </p:nvSpPr>
        <p:spPr>
          <a:xfrm>
            <a:off x="322112" y="175020"/>
            <a:ext cx="8095861" cy="616634"/>
          </a:xfrm>
        </p:spPr>
        <p:txBody>
          <a:bodyPr/>
          <a:lstStyle/>
          <a:p>
            <a:r>
              <a:rPr lang="en-US" dirty="0" smtClean="0"/>
              <a:t>Block Placement</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6</a:t>
            </a:fld>
            <a:endParaRPr lang="en-US" dirty="0"/>
          </a:p>
        </p:txBody>
      </p:sp>
      <p:sp>
        <p:nvSpPr>
          <p:cNvPr id="10" name="Rounded Rectangle 9"/>
          <p:cNvSpPr/>
          <p:nvPr/>
        </p:nvSpPr>
        <p:spPr bwMode="auto">
          <a:xfrm>
            <a:off x="1543761" y="1343011"/>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11" name="Rounded Rectangle 10"/>
          <p:cNvSpPr/>
          <p:nvPr/>
        </p:nvSpPr>
        <p:spPr bwMode="auto">
          <a:xfrm>
            <a:off x="1543761" y="2114530"/>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14" name="Rounded Rectangle 13"/>
          <p:cNvSpPr/>
          <p:nvPr/>
        </p:nvSpPr>
        <p:spPr bwMode="auto">
          <a:xfrm>
            <a:off x="2824872" y="1343011"/>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15" name="Rounded Rectangle 14"/>
          <p:cNvSpPr/>
          <p:nvPr/>
        </p:nvSpPr>
        <p:spPr bwMode="auto">
          <a:xfrm>
            <a:off x="2824872" y="2114530"/>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18" name="Rounded Rectangle 17"/>
          <p:cNvSpPr/>
          <p:nvPr/>
        </p:nvSpPr>
        <p:spPr bwMode="auto">
          <a:xfrm>
            <a:off x="4134558" y="1343010"/>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22" name="Rounded Rectangle 21"/>
          <p:cNvSpPr/>
          <p:nvPr/>
        </p:nvSpPr>
        <p:spPr bwMode="auto">
          <a:xfrm>
            <a:off x="5415669" y="1343010"/>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3" name="Rounded Rectangle 22"/>
          <p:cNvSpPr/>
          <p:nvPr/>
        </p:nvSpPr>
        <p:spPr bwMode="auto">
          <a:xfrm>
            <a:off x="5415669" y="2114529"/>
            <a:ext cx="819149" cy="63817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3</a:t>
            </a:r>
            <a:endParaRPr kumimoji="0" lang="en-US" sz="1400" b="0" i="0" u="none" strike="noStrike" cap="none" normalizeH="0" baseline="0" dirty="0">
              <a:ln>
                <a:noFill/>
              </a:ln>
              <a:solidFill>
                <a:srgbClr val="01020B"/>
              </a:solidFill>
              <a:effectLst/>
              <a:latin typeface="+mj-lt"/>
            </a:endParaRPr>
          </a:p>
        </p:txBody>
      </p:sp>
      <p:sp>
        <p:nvSpPr>
          <p:cNvPr id="26" name="Rounded Rectangle 25"/>
          <p:cNvSpPr/>
          <p:nvPr/>
        </p:nvSpPr>
        <p:spPr bwMode="auto">
          <a:xfrm>
            <a:off x="6687255" y="1343011"/>
            <a:ext cx="819149" cy="638176"/>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2</a:t>
            </a:r>
            <a:endParaRPr kumimoji="0" lang="en-US" sz="1400" b="0" i="0" u="none" strike="noStrike" cap="none" normalizeH="0" baseline="0" dirty="0">
              <a:ln>
                <a:noFill/>
              </a:ln>
              <a:solidFill>
                <a:srgbClr val="01020B"/>
              </a:solidFill>
              <a:effectLst/>
              <a:latin typeface="+mj-lt"/>
            </a:endParaRPr>
          </a:p>
        </p:txBody>
      </p:sp>
      <p:sp>
        <p:nvSpPr>
          <p:cNvPr id="29" name="Rounded Rectangle 28"/>
          <p:cNvSpPr/>
          <p:nvPr/>
        </p:nvSpPr>
        <p:spPr bwMode="auto">
          <a:xfrm>
            <a:off x="5415669" y="2886050"/>
            <a:ext cx="819149" cy="638176"/>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Block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1020B"/>
                </a:solidFill>
                <a:effectLst/>
                <a:latin typeface="+mj-lt"/>
              </a:rPr>
              <a:t>1</a:t>
            </a:r>
            <a:endParaRPr kumimoji="0" lang="en-US" sz="1400" b="0" i="0" u="none" strike="noStrike" cap="none" normalizeH="0" baseline="0" dirty="0">
              <a:ln>
                <a:noFill/>
              </a:ln>
              <a:solidFill>
                <a:srgbClr val="01020B"/>
              </a:solidFill>
              <a:effectLst/>
              <a:latin typeface="+mj-lt"/>
            </a:endParaRPr>
          </a:p>
        </p:txBody>
      </p:sp>
      <p:sp>
        <p:nvSpPr>
          <p:cNvPr id="27" name="TextBox 26"/>
          <p:cNvSpPr txBox="1"/>
          <p:nvPr/>
        </p:nvSpPr>
        <p:spPr>
          <a:xfrm>
            <a:off x="322111" y="4430103"/>
            <a:ext cx="3462807"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e.g., Replication factor = 3</a:t>
            </a:r>
          </a:p>
        </p:txBody>
      </p:sp>
      <p:sp>
        <p:nvSpPr>
          <p:cNvPr id="30" name="Title 1"/>
          <p:cNvSpPr txBox="1">
            <a:spLocks/>
          </p:cNvSpPr>
          <p:nvPr/>
        </p:nvSpPr>
        <p:spPr bwMode="auto">
          <a:xfrm>
            <a:off x="419344" y="661782"/>
            <a:ext cx="1523999" cy="394521"/>
          </a:xfrm>
          <a:prstGeom prst="rect">
            <a:avLst/>
          </a:prstGeom>
          <a:noFill/>
          <a:ln w="9525">
            <a:noFill/>
            <a:miter lim="800000"/>
            <a:headEnd/>
            <a:tailEnd/>
          </a:ln>
        </p:spPr>
        <p:txBody>
          <a:bodyPr vert="horz" wrap="square" lIns="91440" tIns="45720" rIns="91440" bIns="45720" numCol="1" anchor="b" anchorCtr="0" compatLnSpc="1">
            <a:prstTxWarp prst="textNoShape">
              <a:avLst/>
            </a:prstTxWarp>
            <a:scene3d>
              <a:camera prst="orthographicFront"/>
              <a:lightRig rig="threePt" dir="t"/>
            </a:scene3d>
            <a:sp3d extrusionH="57150">
              <a:bevelT w="38100" h="38100"/>
            </a:sp3d>
          </a:bodyPr>
          <a:lstStyle>
            <a:lvl1pPr algn="l" rtl="0" eaLnBrk="1" fontAlgn="base" hangingPunct="1">
              <a:spcBef>
                <a:spcPct val="0"/>
              </a:spcBef>
              <a:spcAft>
                <a:spcPct val="0"/>
              </a:spcAft>
              <a:defRPr sz="3800" b="1">
                <a:ln>
                  <a:noFill/>
                </a:ln>
                <a:solidFill>
                  <a:schemeClr val="bg2">
                    <a:lumMod val="50000"/>
                  </a:schemeClr>
                </a:solidFill>
                <a:effectLst/>
                <a:latin typeface="+mn-lt"/>
                <a:ea typeface="Tahoma" pitchFamily="34" charset="0"/>
                <a:cs typeface="Arial" pitchFamily="34" charset="0"/>
              </a:defRPr>
            </a:lvl1pPr>
            <a:lvl2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2pPr>
            <a:lvl3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3pPr>
            <a:lvl4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4pPr>
            <a:lvl5pPr algn="l" rtl="0" eaLnBrk="1" fontAlgn="base" hangingPunct="1">
              <a:spcBef>
                <a:spcPct val="0"/>
              </a:spcBef>
              <a:spcAft>
                <a:spcPct val="0"/>
              </a:spcAft>
              <a:defRPr sz="3200">
                <a:solidFill>
                  <a:srgbClr val="0000FF"/>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200">
                <a:solidFill>
                  <a:srgbClr val="0000FF"/>
                </a:solidFill>
                <a:latin typeface="Comic Sans MS" charset="0"/>
              </a:defRPr>
            </a:lvl6pPr>
            <a:lvl7pPr marL="914400" algn="l" rtl="0" eaLnBrk="1" fontAlgn="base" hangingPunct="1">
              <a:spcBef>
                <a:spcPct val="0"/>
              </a:spcBef>
              <a:spcAft>
                <a:spcPct val="0"/>
              </a:spcAft>
              <a:defRPr sz="3200">
                <a:solidFill>
                  <a:srgbClr val="0000FF"/>
                </a:solidFill>
                <a:latin typeface="Comic Sans MS" charset="0"/>
              </a:defRPr>
            </a:lvl7pPr>
            <a:lvl8pPr marL="1371600" algn="l" rtl="0" eaLnBrk="1" fontAlgn="base" hangingPunct="1">
              <a:spcBef>
                <a:spcPct val="0"/>
              </a:spcBef>
              <a:spcAft>
                <a:spcPct val="0"/>
              </a:spcAft>
              <a:defRPr sz="3200">
                <a:solidFill>
                  <a:srgbClr val="0000FF"/>
                </a:solidFill>
                <a:latin typeface="Comic Sans MS" charset="0"/>
              </a:defRPr>
            </a:lvl8pPr>
            <a:lvl9pPr marL="1828800" algn="l" rtl="0" eaLnBrk="1" fontAlgn="base" hangingPunct="1">
              <a:spcBef>
                <a:spcPct val="0"/>
              </a:spcBef>
              <a:spcAft>
                <a:spcPct val="0"/>
              </a:spcAft>
              <a:defRPr sz="3200">
                <a:solidFill>
                  <a:srgbClr val="0000FF"/>
                </a:solidFill>
                <a:latin typeface="Comic Sans MS" charset="0"/>
              </a:defRPr>
            </a:lvl9pPr>
          </a:lstStyle>
          <a:p>
            <a:r>
              <a:rPr lang="en-US" sz="2200" dirty="0" smtClean="0">
                <a:solidFill>
                  <a:srgbClr val="A50021"/>
                </a:solidFill>
              </a:rPr>
              <a:t>Example:</a:t>
            </a:r>
            <a:endParaRPr lang="en-US" sz="2200" dirty="0">
              <a:solidFill>
                <a:srgbClr val="A50021"/>
              </a:solidFill>
            </a:endParaRPr>
          </a:p>
        </p:txBody>
      </p:sp>
      <p:sp>
        <p:nvSpPr>
          <p:cNvPr id="19" name="Rectangle 18"/>
          <p:cNvSpPr/>
          <p:nvPr/>
        </p:nvSpPr>
        <p:spPr>
          <a:xfrm rot="20983334">
            <a:off x="2701703" y="2441548"/>
            <a:ext cx="4358226" cy="699492"/>
          </a:xfrm>
          <a:prstGeom prst="rect">
            <a:avLst/>
          </a:prstGeom>
          <a:solidFill>
            <a:srgbClr val="FFFF00"/>
          </a:solidFill>
          <a:effectLst>
            <a:innerShdw blurRad="114300">
              <a:prstClr val="black"/>
            </a:innerShdw>
          </a:effectLst>
        </p:spPr>
        <p:txBody>
          <a:bodyPr wrap="square">
            <a:spAutoFit/>
          </a:bodyPr>
          <a:lstStyle/>
          <a:p>
            <a:pPr lvl="1"/>
            <a:r>
              <a:rPr lang="en-US" sz="2200" u="sng" dirty="0">
                <a:latin typeface="+mj-lt"/>
              </a:rPr>
              <a:t>Objectives</a:t>
            </a:r>
            <a:r>
              <a:rPr lang="en-US" sz="2200" dirty="0">
                <a:latin typeface="+mj-lt"/>
              </a:rPr>
              <a:t>: </a:t>
            </a:r>
            <a:r>
              <a:rPr lang="en-US" sz="2200" i="1" dirty="0">
                <a:solidFill>
                  <a:srgbClr val="800000"/>
                </a:solidFill>
                <a:latin typeface="+mj-lt"/>
              </a:rPr>
              <a:t>load balancing, fast access, fault tolerance</a:t>
            </a:r>
          </a:p>
        </p:txBody>
      </p:sp>
    </p:spTree>
    <p:extLst>
      <p:ext uri="{BB962C8B-B14F-4D97-AF65-F5344CB8AC3E}">
        <p14:creationId xmlns:p14="http://schemas.microsoft.com/office/powerpoint/2010/main" val="385627736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3">
                                            <p:txEl>
                                              <p:pRg st="0" end="0"/>
                                            </p:txEl>
                                          </p:spTgt>
                                        </p:tgtEl>
                                        <p:attrNameLst>
                                          <p:attrName>style.visibility</p:attrName>
                                        </p:attrNameLst>
                                      </p:cBhvr>
                                      <p:to>
                                        <p:strVal val="visible"/>
                                      </p:to>
                                    </p:set>
                                    <p:animEffect transition="in" filter="fade">
                                      <p:cBhvr>
                                        <p:cTn id="51" dur="500"/>
                                        <p:tgtEl>
                                          <p:spTgt spid="33">
                                            <p:txEl>
                                              <p:pRg st="0" end="0"/>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3">
                                            <p:txEl>
                                              <p:pRg st="1" end="1"/>
                                            </p:txEl>
                                          </p:spTgt>
                                        </p:tgtEl>
                                        <p:attrNameLst>
                                          <p:attrName>style.visibility</p:attrName>
                                        </p:attrNameLst>
                                      </p:cBhvr>
                                      <p:to>
                                        <p:strVal val="visible"/>
                                      </p:to>
                                    </p:set>
                                    <p:animEffect transition="in" filter="fade">
                                      <p:cBhvr>
                                        <p:cTn id="54" dur="500"/>
                                        <p:tgtEl>
                                          <p:spTgt spid="33">
                                            <p:txEl>
                                              <p:pRg st="1" end="1"/>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3">
                                            <p:txEl>
                                              <p:pRg st="2" end="2"/>
                                            </p:txEl>
                                          </p:spTgt>
                                        </p:tgtEl>
                                        <p:attrNameLst>
                                          <p:attrName>style.visibility</p:attrName>
                                        </p:attrNameLst>
                                      </p:cBhvr>
                                      <p:to>
                                        <p:strVal val="visible"/>
                                      </p:to>
                                    </p:set>
                                    <p:animEffect transition="in" filter="fade">
                                      <p:cBhvr>
                                        <p:cTn id="57" dur="500"/>
                                        <p:tgtEl>
                                          <p:spTgt spid="33">
                                            <p:txEl>
                                              <p:pRg st="2" end="2"/>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xEl>
                                              <p:pRg st="3" end="3"/>
                                            </p:txEl>
                                          </p:spTgt>
                                        </p:tgtEl>
                                        <p:attrNameLst>
                                          <p:attrName>style.visibility</p:attrName>
                                        </p:attrNameLst>
                                      </p:cBhvr>
                                      <p:to>
                                        <p:strVal val="visible"/>
                                      </p:to>
                                    </p:set>
                                    <p:animEffect transition="in" filter="fade">
                                      <p:cBhvr>
                                        <p:cTn id="60" dur="500"/>
                                        <p:tgtEl>
                                          <p:spTgt spid="33">
                                            <p:txEl>
                                              <p:pRg st="3" end="3"/>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3">
                                            <p:txEl>
                                              <p:pRg st="4" end="4"/>
                                            </p:txEl>
                                          </p:spTgt>
                                        </p:tgtEl>
                                        <p:attrNameLst>
                                          <p:attrName>style.visibility</p:attrName>
                                        </p:attrNameLst>
                                      </p:cBhvr>
                                      <p:to>
                                        <p:strVal val="visible"/>
                                      </p:to>
                                    </p:set>
                                    <p:animEffect transition="in" filter="fade">
                                      <p:cBhvr>
                                        <p:cTn id="63" dur="500"/>
                                        <p:tgtEl>
                                          <p:spTgt spid="33">
                                            <p:txEl>
                                              <p:pRg st="4" end="4"/>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xEl>
                                              <p:pRg st="5" end="5"/>
                                            </p:txEl>
                                          </p:spTgt>
                                        </p:tgtEl>
                                        <p:attrNameLst>
                                          <p:attrName>style.visibility</p:attrName>
                                        </p:attrNameLst>
                                      </p:cBhvr>
                                      <p:to>
                                        <p:strVal val="visible"/>
                                      </p:to>
                                    </p:set>
                                    <p:animEffect transition="in" filter="fade">
                                      <p:cBhvr>
                                        <p:cTn id="66" dur="500"/>
                                        <p:tgtEl>
                                          <p:spTgt spid="33">
                                            <p:txEl>
                                              <p:pRg st="5" end="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10" grpId="0" animBg="1"/>
      <p:bldP spid="11" grpId="0" animBg="1"/>
      <p:bldP spid="14" grpId="0" animBg="1"/>
      <p:bldP spid="15" grpId="0" animBg="1"/>
      <p:bldP spid="18" grpId="0" animBg="1"/>
      <p:bldP spid="22" grpId="0" animBg="1"/>
      <p:bldP spid="23" grpId="0" animBg="1"/>
      <p:bldP spid="26" grpId="0" animBg="1"/>
      <p:bldP spid="29" grpId="0" animBg="1"/>
      <p:bldP spid="27" grpId="0"/>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p:txBody>
          <a:bodyPr/>
          <a:lstStyle/>
          <a:p>
            <a:r>
              <a:rPr lang="en-US" dirty="0" smtClean="0"/>
              <a:t>Pig Commands</a:t>
            </a:r>
            <a:endParaRPr lang="en-US" dirty="0"/>
          </a:p>
        </p:txBody>
      </p:sp>
      <p:sp>
        <p:nvSpPr>
          <p:cNvPr id="4" name="Slide Number Placeholder 2"/>
          <p:cNvSpPr>
            <a:spLocks noGrp="1"/>
          </p:cNvSpPr>
          <p:nvPr>
            <p:ph type="sldNum" sz="quarter" idx="11"/>
          </p:nvPr>
        </p:nvSpPr>
        <p:spPr/>
        <p:txBody>
          <a:bodyPr/>
          <a:lstStyle/>
          <a:p>
            <a:fld id="{53525698-DD88-9340-A7AB-35EE85DE89D0}" type="slidenum">
              <a:rPr lang="en-US" smtClean="0"/>
              <a:pPr/>
              <a:t>60</a:t>
            </a:fld>
            <a:endParaRPr lang="en-US"/>
          </a:p>
        </p:txBody>
      </p:sp>
      <p:pic>
        <p:nvPicPr>
          <p:cNvPr id="11" name="Picture 10" descr="pig commands.bmp"/>
          <p:cNvPicPr>
            <a:picLocks noChangeAspect="1"/>
          </p:cNvPicPr>
          <p:nvPr/>
        </p:nvPicPr>
        <p:blipFill>
          <a:blip r:embed="rId3"/>
          <a:stretch>
            <a:fillRect/>
          </a:stretch>
        </p:blipFill>
        <p:spPr>
          <a:xfrm>
            <a:off x="1066800" y="1066799"/>
            <a:ext cx="6858000" cy="4996099"/>
          </a:xfrm>
          <a:prstGeom prst="rect">
            <a:avLst/>
          </a:prstGeom>
        </p:spPr>
      </p:pic>
    </p:spTree>
    <p:extLst>
      <p:ext uri="{BB962C8B-B14F-4D97-AF65-F5344CB8AC3E}">
        <p14:creationId xmlns:p14="http://schemas.microsoft.com/office/powerpoint/2010/main" val="3651634826"/>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dirty="0" smtClean="0"/>
              <a:t>Pig Latin Statements</a:t>
            </a:r>
            <a:endParaRPr lang="en-US" dirty="0"/>
          </a:p>
        </p:txBody>
      </p:sp>
      <p:sp>
        <p:nvSpPr>
          <p:cNvPr id="4" name="Slide Number Placeholder 3"/>
          <p:cNvSpPr>
            <a:spLocks noGrp="1"/>
          </p:cNvSpPr>
          <p:nvPr>
            <p:ph type="sldNum" sz="quarter" idx="11"/>
          </p:nvPr>
        </p:nvSpPr>
        <p:spPr/>
        <p:txBody>
          <a:bodyPr/>
          <a:lstStyle/>
          <a:p>
            <a:fld id="{DA0808DD-652B-604D-91BA-73E82DE0172E}" type="slidenum">
              <a:rPr lang="en-US" smtClean="0"/>
              <a:pPr/>
              <a:t>61</a:t>
            </a:fld>
            <a:endParaRPr lang="en-US"/>
          </a:p>
        </p:txBody>
      </p:sp>
      <p:sp>
        <p:nvSpPr>
          <p:cNvPr id="10" name="Rectangle 3"/>
          <p:cNvSpPr>
            <a:spLocks noGrp="1" noChangeArrowheads="1"/>
          </p:cNvSpPr>
          <p:nvPr>
            <p:ph idx="1"/>
          </p:nvPr>
        </p:nvSpPr>
        <p:spPr>
          <a:xfrm>
            <a:off x="457200" y="990600"/>
            <a:ext cx="8382000" cy="5105400"/>
          </a:xfrm>
        </p:spPr>
        <p:txBody>
          <a:bodyPr/>
          <a:lstStyle/>
          <a:p>
            <a:r>
              <a:rPr lang="en-US" sz="2000" kern="1200" dirty="0" smtClean="0">
                <a:latin typeface="Arial Narrow" pitchFamily="34" charset="0"/>
              </a:rPr>
              <a:t>A Pig Latin statement is an operator that takes a relation as input and produces another relation as output. This definition applies to all Pig Latin operators except LOAD and STORE which read data from and write data to the file system. </a:t>
            </a:r>
          </a:p>
          <a:p>
            <a:pPr>
              <a:buNone/>
            </a:pPr>
            <a:endParaRPr lang="en-US" sz="2000" kern="1200" dirty="0" smtClean="0">
              <a:latin typeface="Arial Narrow" pitchFamily="34" charset="0"/>
            </a:endParaRPr>
          </a:p>
          <a:p>
            <a:r>
              <a:rPr lang="en-US" sz="2000" kern="1200" dirty="0" smtClean="0">
                <a:latin typeface="Arial Narrow" pitchFamily="34" charset="0"/>
              </a:rPr>
              <a:t>Pig Latin statements can span multiple lines and must end with a semi-colon. </a:t>
            </a:r>
          </a:p>
          <a:p>
            <a:r>
              <a:rPr lang="en-US" sz="2000" kern="1200" dirty="0" smtClean="0">
                <a:latin typeface="Arial Narrow" pitchFamily="34" charset="0"/>
              </a:rPr>
              <a:t>Pig Latin statements are generally organized in the following manner: </a:t>
            </a:r>
          </a:p>
          <a:p>
            <a:pPr>
              <a:buNone/>
            </a:pPr>
            <a:r>
              <a:rPr lang="en-US" sz="2000" kern="1200" dirty="0" smtClean="0">
                <a:latin typeface="Arial Narrow" pitchFamily="34" charset="0"/>
              </a:rPr>
              <a:t>1. A LOAD statement reads data from the file system. </a:t>
            </a:r>
          </a:p>
          <a:p>
            <a:pPr>
              <a:buNone/>
            </a:pPr>
            <a:r>
              <a:rPr lang="en-US" sz="2000" kern="1200" dirty="0" smtClean="0">
                <a:latin typeface="Arial Narrow" pitchFamily="34" charset="0"/>
              </a:rPr>
              <a:t>2. A series of "transformation" statements processing the data. </a:t>
            </a:r>
          </a:p>
          <a:p>
            <a:pPr>
              <a:buNone/>
            </a:pPr>
            <a:r>
              <a:rPr lang="en-US" sz="2000" kern="1200" dirty="0" smtClean="0">
                <a:latin typeface="Arial Narrow" pitchFamily="34" charset="0"/>
              </a:rPr>
              <a:t>3. A STORE statement writes output to the file system or, </a:t>
            </a:r>
          </a:p>
          <a:p>
            <a:pPr>
              <a:buNone/>
            </a:pPr>
            <a:r>
              <a:rPr lang="en-US" sz="2000" kern="1200" dirty="0" smtClean="0">
                <a:latin typeface="Arial Narrow" pitchFamily="34" charset="0"/>
              </a:rPr>
              <a:t>	a DUMP statement displays output to the screen.</a:t>
            </a:r>
          </a:p>
          <a:p>
            <a:pPr>
              <a:buNone/>
            </a:pPr>
            <a:endParaRPr lang="en-US" sz="2000" kern="1200" dirty="0" smtClean="0">
              <a:latin typeface="Arial Narrow" pitchFamily="34" charset="0"/>
            </a:endParaRPr>
          </a:p>
          <a:p>
            <a:pPr>
              <a:buNone/>
            </a:pPr>
            <a:r>
              <a:rPr lang="en-US" sz="1600" kern="1200" dirty="0" smtClean="0">
                <a:latin typeface="Arial Narrow" pitchFamily="34" charset="0"/>
              </a:rPr>
              <a:t>Ex - log = LOAD ‘/home/user/pig-0.8.1/tutorial/data/excite-small.log’ AS </a:t>
            </a:r>
          </a:p>
          <a:p>
            <a:pPr>
              <a:buNone/>
            </a:pPr>
            <a:r>
              <a:rPr lang="en-US" sz="1600" kern="1200" dirty="0" smtClean="0">
                <a:latin typeface="Arial Narrow" pitchFamily="34" charset="0"/>
              </a:rPr>
              <a:t>	(</a:t>
            </a:r>
            <a:r>
              <a:rPr lang="en-US" sz="1600" kern="1200" dirty="0" err="1" smtClean="0">
                <a:latin typeface="Arial Narrow" pitchFamily="34" charset="0"/>
              </a:rPr>
              <a:t>user,time,query</a:t>
            </a:r>
            <a:r>
              <a:rPr lang="en-US" sz="1600" kern="1200" dirty="0" smtClean="0">
                <a:latin typeface="Arial Narrow" pitchFamily="34" charset="0"/>
              </a:rPr>
              <a:t>);</a:t>
            </a:r>
          </a:p>
          <a:p>
            <a:pPr>
              <a:buNone/>
            </a:pPr>
            <a:r>
              <a:rPr lang="en-US" sz="1600" kern="1200" dirty="0" smtClean="0">
                <a:latin typeface="Arial Narrow" pitchFamily="34" charset="0"/>
              </a:rPr>
              <a:t>	limit = LIMIT log 4;</a:t>
            </a:r>
          </a:p>
          <a:p>
            <a:pPr>
              <a:buNone/>
            </a:pPr>
            <a:r>
              <a:rPr lang="en-US" sz="1600" kern="1200" dirty="0" smtClean="0">
                <a:latin typeface="Arial Narrow" pitchFamily="34" charset="0"/>
              </a:rPr>
              <a:t>	STORE </a:t>
            </a:r>
            <a:r>
              <a:rPr lang="en-US" sz="1600" kern="1200" dirty="0" err="1" smtClean="0">
                <a:latin typeface="Arial Narrow" pitchFamily="34" charset="0"/>
              </a:rPr>
              <a:t>lmt</a:t>
            </a:r>
            <a:r>
              <a:rPr lang="en-US" sz="1600" kern="1200" dirty="0" smtClean="0">
                <a:latin typeface="Arial Narrow" pitchFamily="34" charset="0"/>
              </a:rPr>
              <a:t> into ‘/home/user/dir1’;</a:t>
            </a:r>
            <a:endParaRPr lang="en-US" sz="1600" kern="1200" dirty="0">
              <a:latin typeface="Arial Narrow" pitchFamily="34" charset="0"/>
            </a:endParaRPr>
          </a:p>
        </p:txBody>
      </p:sp>
    </p:spTree>
    <p:extLst>
      <p:ext uri="{BB962C8B-B14F-4D97-AF65-F5344CB8AC3E}">
        <p14:creationId xmlns:p14="http://schemas.microsoft.com/office/powerpoint/2010/main" val="98965445"/>
      </p:ext>
    </p:extLst>
  </p:cSld>
  <p:clrMapOvr>
    <a:masterClrMapping/>
  </p:clrMapOvr>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title"/>
          </p:nvPr>
        </p:nvSpPr>
        <p:spPr>
          <a:xfrm>
            <a:off x="304800" y="2133600"/>
            <a:ext cx="8229600" cy="788987"/>
          </a:xfrm>
        </p:spPr>
        <p:txBody>
          <a:bodyPr/>
          <a:lstStyle/>
          <a:p>
            <a:r>
              <a:rPr lang="en-US" dirty="0" err="1" smtClean="0"/>
              <a:t>Sqoop</a:t>
            </a:r>
            <a:endParaRPr lang="en-US" dirty="0"/>
          </a:p>
        </p:txBody>
      </p:sp>
      <p:sp>
        <p:nvSpPr>
          <p:cNvPr id="4" name="Slide Number Placeholder 2"/>
          <p:cNvSpPr>
            <a:spLocks noGrp="1"/>
          </p:cNvSpPr>
          <p:nvPr>
            <p:ph type="sldNum" sz="quarter" idx="11"/>
          </p:nvPr>
        </p:nvSpPr>
        <p:spPr/>
        <p:txBody>
          <a:bodyPr/>
          <a:lstStyle/>
          <a:p>
            <a:fld id="{914D6D7C-B8EA-EB4A-8BFD-1185F7D8EEA0}" type="slidenum">
              <a:rPr lang="en-US" smtClean="0"/>
              <a:pPr/>
              <a:t>62</a:t>
            </a:fld>
            <a:endParaRPr lang="en-US"/>
          </a:p>
        </p:txBody>
      </p:sp>
    </p:spTree>
    <p:extLst>
      <p:ext uri="{BB962C8B-B14F-4D97-AF65-F5344CB8AC3E}">
        <p14:creationId xmlns:p14="http://schemas.microsoft.com/office/powerpoint/2010/main" val="99043185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
          <p:cNvSpPr>
            <a:spLocks noGrp="1" noChangeArrowheads="1"/>
          </p:cNvSpPr>
          <p:nvPr>
            <p:ph type="title"/>
          </p:nvPr>
        </p:nvSpPr>
        <p:spPr/>
        <p:txBody>
          <a:bodyPr/>
          <a:lstStyle/>
          <a:p>
            <a:r>
              <a:rPr lang="en-US" dirty="0" smtClean="0"/>
              <a:t>Introduction</a:t>
            </a:r>
            <a:endParaRPr lang="en-US" dirty="0"/>
          </a:p>
        </p:txBody>
      </p:sp>
      <p:sp>
        <p:nvSpPr>
          <p:cNvPr id="14340" name="Rectangle 6"/>
          <p:cNvSpPr>
            <a:spLocks noGrp="1" noChangeArrowheads="1"/>
          </p:cNvSpPr>
          <p:nvPr>
            <p:ph idx="1"/>
          </p:nvPr>
        </p:nvSpPr>
        <p:spPr/>
        <p:txBody>
          <a:bodyPr/>
          <a:lstStyle/>
          <a:p>
            <a:pPr algn="just"/>
            <a:r>
              <a:rPr lang="en-US" sz="2000" kern="1200" dirty="0" err="1" smtClean="0">
                <a:latin typeface="Arial Narrow" pitchFamily="34" charset="0"/>
              </a:rPr>
              <a:t>Sqoop</a:t>
            </a:r>
            <a:r>
              <a:rPr lang="en-US" sz="2000" kern="1200" dirty="0" smtClean="0">
                <a:latin typeface="Arial Narrow" pitchFamily="34" charset="0"/>
              </a:rPr>
              <a:t> is a tool designed to transfer data between </a:t>
            </a:r>
            <a:r>
              <a:rPr lang="en-US" sz="2000" kern="1200" dirty="0" err="1" smtClean="0">
                <a:latin typeface="Arial Narrow" pitchFamily="34" charset="0"/>
              </a:rPr>
              <a:t>Hadoop</a:t>
            </a:r>
            <a:r>
              <a:rPr lang="en-US" sz="2000" kern="1200" dirty="0" smtClean="0">
                <a:latin typeface="Arial Narrow" pitchFamily="34" charset="0"/>
              </a:rPr>
              <a:t> and relational databases.</a:t>
            </a:r>
          </a:p>
          <a:p>
            <a:pPr algn="just">
              <a:buNone/>
            </a:pPr>
            <a:endParaRPr lang="en-US" sz="2000" kern="1200" dirty="0" smtClean="0">
              <a:latin typeface="Arial Narrow" pitchFamily="34" charset="0"/>
            </a:endParaRPr>
          </a:p>
          <a:p>
            <a:pPr algn="just"/>
            <a:r>
              <a:rPr lang="en-US" sz="2000" kern="1200" dirty="0" smtClean="0">
                <a:latin typeface="Arial Narrow" pitchFamily="34" charset="0"/>
              </a:rPr>
              <a:t>Import data from a relational database such as SQL or </a:t>
            </a:r>
            <a:r>
              <a:rPr lang="en-US" sz="2000" kern="1200" dirty="0" err="1" smtClean="0">
                <a:latin typeface="Arial Narrow" pitchFamily="34" charset="0"/>
              </a:rPr>
              <a:t>MySQL</a:t>
            </a:r>
            <a:r>
              <a:rPr lang="en-US" sz="2000" kern="1200" dirty="0" smtClean="0">
                <a:latin typeface="Arial Narrow" pitchFamily="34" charset="0"/>
              </a:rPr>
              <a:t> or Oracle into the </a:t>
            </a:r>
            <a:r>
              <a:rPr lang="en-US" sz="2000" kern="1200" dirty="0" err="1" smtClean="0">
                <a:latin typeface="Arial Narrow" pitchFamily="34" charset="0"/>
              </a:rPr>
              <a:t>Hadoop</a:t>
            </a:r>
            <a:r>
              <a:rPr lang="en-US" sz="2000" kern="1200" dirty="0" smtClean="0">
                <a:latin typeface="Arial Narrow" pitchFamily="34" charset="0"/>
              </a:rPr>
              <a:t> Distributed File System.</a:t>
            </a:r>
          </a:p>
          <a:p>
            <a:pPr algn="just">
              <a:buNone/>
            </a:pPr>
            <a:endParaRPr lang="en-US" sz="2000" kern="1200" dirty="0" smtClean="0">
              <a:latin typeface="Arial Narrow" pitchFamily="34" charset="0"/>
            </a:endParaRPr>
          </a:p>
          <a:p>
            <a:pPr algn="just"/>
            <a:r>
              <a:rPr lang="en-US" sz="2000" kern="1200" dirty="0" smtClean="0">
                <a:latin typeface="Arial Narrow" pitchFamily="34" charset="0"/>
              </a:rPr>
              <a:t>Uses MapReduce to import and export the data which provides parallel operation as well as fault tolerance.</a:t>
            </a:r>
          </a:p>
          <a:p>
            <a:pPr algn="just"/>
            <a:endParaRPr lang="en-US" sz="2000" kern="1200" dirty="0" smtClean="0">
              <a:latin typeface="Arial Narrow" pitchFamily="34" charset="0"/>
            </a:endParaRPr>
          </a:p>
          <a:p>
            <a:pPr algn="just"/>
            <a:r>
              <a:rPr lang="en-US" sz="2000" kern="1200" dirty="0" smtClean="0">
                <a:latin typeface="Arial Narrow" pitchFamily="34" charset="0"/>
              </a:rPr>
              <a:t>Export data back into relational databases.</a:t>
            </a:r>
          </a:p>
        </p:txBody>
      </p:sp>
      <p:sp>
        <p:nvSpPr>
          <p:cNvPr id="5" name="Slide Number Placeholder 3"/>
          <p:cNvSpPr>
            <a:spLocks noGrp="1"/>
          </p:cNvSpPr>
          <p:nvPr>
            <p:ph type="sldNum" sz="quarter" idx="11"/>
          </p:nvPr>
        </p:nvSpPr>
        <p:spPr/>
        <p:txBody>
          <a:bodyPr/>
          <a:lstStyle/>
          <a:p>
            <a:fld id="{A03801B3-7463-9846-B6CC-CA0E076618DE}" type="slidenum">
              <a:rPr lang="en-US" smtClean="0"/>
              <a:pPr/>
              <a:t>63</a:t>
            </a:fld>
            <a:endParaRPr lang="en-US"/>
          </a:p>
        </p:txBody>
      </p:sp>
    </p:spTree>
    <p:extLst>
      <p:ext uri="{BB962C8B-B14F-4D97-AF65-F5344CB8AC3E}">
        <p14:creationId xmlns:p14="http://schemas.microsoft.com/office/powerpoint/2010/main" val="172540598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dirty="0" smtClean="0"/>
              <a:t>How does </a:t>
            </a:r>
            <a:r>
              <a:rPr lang="en-US" dirty="0" err="1" smtClean="0"/>
              <a:t>Sqoop</a:t>
            </a:r>
            <a:r>
              <a:rPr lang="en-US" dirty="0" smtClean="0"/>
              <a:t> works?</a:t>
            </a:r>
            <a:endParaRPr lang="en-US" dirty="0"/>
          </a:p>
        </p:txBody>
      </p:sp>
      <p:sp>
        <p:nvSpPr>
          <p:cNvPr id="4" name="Slide Number Placeholder 3"/>
          <p:cNvSpPr>
            <a:spLocks noGrp="1"/>
          </p:cNvSpPr>
          <p:nvPr>
            <p:ph type="sldNum" sz="quarter" idx="11"/>
          </p:nvPr>
        </p:nvSpPr>
        <p:spPr/>
        <p:txBody>
          <a:bodyPr/>
          <a:lstStyle/>
          <a:p>
            <a:fld id="{1EDDBC18-49FF-054A-89F9-1418592DA7F6}" type="slidenum">
              <a:rPr lang="en-US"/>
              <a:pPr/>
              <a:t>64</a:t>
            </a:fld>
            <a:endParaRPr lang="en-US"/>
          </a:p>
        </p:txBody>
      </p:sp>
      <p:sp>
        <p:nvSpPr>
          <p:cNvPr id="6" name="Content Placeholder 2"/>
          <p:cNvSpPr>
            <a:spLocks noGrp="1"/>
          </p:cNvSpPr>
          <p:nvPr>
            <p:ph idx="1"/>
          </p:nvPr>
        </p:nvSpPr>
        <p:spPr>
          <a:xfrm>
            <a:off x="457200" y="1143000"/>
            <a:ext cx="8229600" cy="4987925"/>
          </a:xfrm>
        </p:spPr>
        <p:txBody>
          <a:bodyPr/>
          <a:lstStyle/>
          <a:p>
            <a:pPr>
              <a:buNone/>
            </a:pPr>
            <a:endParaRPr lang="en-US" dirty="0" smtClean="0"/>
          </a:p>
          <a:p>
            <a:r>
              <a:rPr lang="en-US" sz="2000" kern="1200" dirty="0" smtClean="0">
                <a:latin typeface="Arial Narrow" pitchFamily="34" charset="0"/>
              </a:rPr>
              <a:t>Data sliced into partitions</a:t>
            </a:r>
          </a:p>
          <a:p>
            <a:r>
              <a:rPr lang="en-US" sz="2000" kern="1200" dirty="0" err="1" smtClean="0">
                <a:latin typeface="Arial Narrow" pitchFamily="34" charset="0"/>
              </a:rPr>
              <a:t>Mappers</a:t>
            </a:r>
            <a:r>
              <a:rPr lang="en-US" sz="2000" kern="1200" dirty="0" smtClean="0">
                <a:latin typeface="Arial Narrow" pitchFamily="34" charset="0"/>
              </a:rPr>
              <a:t> transfer data</a:t>
            </a:r>
          </a:p>
          <a:p>
            <a:r>
              <a:rPr lang="en-US" sz="2000" kern="1200" dirty="0" smtClean="0">
                <a:latin typeface="Arial Narrow" pitchFamily="34" charset="0"/>
              </a:rPr>
              <a:t>Data types determined via meta data</a:t>
            </a:r>
          </a:p>
          <a:p>
            <a:r>
              <a:rPr lang="en-US" sz="2000" kern="1200" dirty="0" smtClean="0">
                <a:latin typeface="Arial Narrow" pitchFamily="34" charset="0"/>
              </a:rPr>
              <a:t>Many data transfer formats supported i.e. CSV</a:t>
            </a:r>
          </a:p>
          <a:p>
            <a:r>
              <a:rPr lang="en-US" sz="2000" kern="1200" dirty="0" smtClean="0">
                <a:latin typeface="Arial Narrow" pitchFamily="34" charset="0"/>
              </a:rPr>
              <a:t>Can import into </a:t>
            </a:r>
          </a:p>
          <a:p>
            <a:pPr lvl="1"/>
            <a:r>
              <a:rPr lang="en-US" sz="2000" kern="1200" dirty="0" smtClean="0">
                <a:latin typeface="Arial Narrow" pitchFamily="34" charset="0"/>
                <a:ea typeface="+mn-ea"/>
                <a:cs typeface="+mn-cs"/>
              </a:rPr>
              <a:t>Hive</a:t>
            </a:r>
          </a:p>
          <a:p>
            <a:pPr lvl="1"/>
            <a:r>
              <a:rPr lang="en-US" sz="2000" kern="1200" dirty="0" err="1" smtClean="0">
                <a:latin typeface="Arial Narrow" pitchFamily="34" charset="0"/>
                <a:ea typeface="+mn-ea"/>
                <a:cs typeface="+mn-cs"/>
              </a:rPr>
              <a:t>Hbase</a:t>
            </a:r>
            <a:endParaRPr lang="en-US" sz="2000" kern="1200" dirty="0" smtClean="0">
              <a:latin typeface="Arial Narrow" pitchFamily="34" charset="0"/>
              <a:ea typeface="+mn-ea"/>
              <a:cs typeface="+mn-cs"/>
            </a:endParaRPr>
          </a:p>
        </p:txBody>
      </p:sp>
    </p:spTree>
    <p:extLst>
      <p:ext uri="{BB962C8B-B14F-4D97-AF65-F5344CB8AC3E}">
        <p14:creationId xmlns:p14="http://schemas.microsoft.com/office/powerpoint/2010/main" val="3287008197"/>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title"/>
          </p:nvPr>
        </p:nvSpPr>
        <p:spPr/>
        <p:txBody>
          <a:bodyPr/>
          <a:lstStyle/>
          <a:p>
            <a:r>
              <a:rPr lang="en-US" dirty="0" err="1" smtClean="0"/>
              <a:t>Sqoop</a:t>
            </a:r>
            <a:r>
              <a:rPr lang="en-US" dirty="0" smtClean="0"/>
              <a:t> - Interfaces</a:t>
            </a:r>
            <a:endParaRPr lang="en-US" dirty="0"/>
          </a:p>
        </p:txBody>
      </p:sp>
      <p:sp>
        <p:nvSpPr>
          <p:cNvPr id="4" name="Slide Number Placeholder 2"/>
          <p:cNvSpPr>
            <a:spLocks noGrp="1"/>
          </p:cNvSpPr>
          <p:nvPr>
            <p:ph type="sldNum" sz="quarter" idx="11"/>
          </p:nvPr>
        </p:nvSpPr>
        <p:spPr/>
        <p:txBody>
          <a:bodyPr/>
          <a:lstStyle/>
          <a:p>
            <a:fld id="{26384DB9-D196-FD48-BCDE-9F9FA03D0D46}" type="slidenum">
              <a:rPr lang="en-US"/>
              <a:pPr/>
              <a:t>65</a:t>
            </a:fld>
            <a:endParaRPr lang="en-US"/>
          </a:p>
        </p:txBody>
      </p:sp>
      <p:sp>
        <p:nvSpPr>
          <p:cNvPr id="8" name="TextBox 7"/>
          <p:cNvSpPr txBox="1"/>
          <p:nvPr/>
        </p:nvSpPr>
        <p:spPr>
          <a:xfrm>
            <a:off x="609600" y="1676400"/>
            <a:ext cx="3733800" cy="2862322"/>
          </a:xfrm>
          <a:prstGeom prst="rect">
            <a:avLst/>
          </a:prstGeom>
          <a:noFill/>
        </p:spPr>
        <p:txBody>
          <a:bodyPr wrap="square" rtlCol="0">
            <a:spAutoFit/>
          </a:bodyPr>
          <a:lstStyle/>
          <a:p>
            <a:pPr algn="l"/>
            <a:r>
              <a:rPr lang="en-US" dirty="0" smtClean="0"/>
              <a:t>Get data from</a:t>
            </a:r>
          </a:p>
          <a:p>
            <a:pPr algn="l"/>
            <a:r>
              <a:rPr lang="en-US" dirty="0" smtClean="0"/>
              <a:t>	-Relational databases</a:t>
            </a:r>
          </a:p>
          <a:p>
            <a:pPr algn="l"/>
            <a:r>
              <a:rPr lang="en-US" dirty="0" smtClean="0"/>
              <a:t>	-Data warehouses</a:t>
            </a:r>
          </a:p>
          <a:p>
            <a:pPr algn="l"/>
            <a:r>
              <a:rPr lang="en-US" dirty="0" smtClean="0"/>
              <a:t>	-</a:t>
            </a:r>
            <a:r>
              <a:rPr lang="en-US" dirty="0" err="1" smtClean="0"/>
              <a:t>NoSQL</a:t>
            </a:r>
            <a:r>
              <a:rPr lang="en-US" dirty="0" smtClean="0"/>
              <a:t> databases</a:t>
            </a:r>
          </a:p>
          <a:p>
            <a:pPr algn="l"/>
            <a:endParaRPr lang="en-US" dirty="0" smtClean="0"/>
          </a:p>
          <a:p>
            <a:pPr algn="l">
              <a:buFont typeface="Arial" pitchFamily="34" charset="0"/>
              <a:buChar char="•"/>
            </a:pPr>
            <a:r>
              <a:rPr lang="en-US" dirty="0" smtClean="0"/>
              <a:t>Load to Hive and </a:t>
            </a:r>
            <a:r>
              <a:rPr lang="en-US" dirty="0" err="1" smtClean="0"/>
              <a:t>Hbase</a:t>
            </a:r>
            <a:endParaRPr lang="en-US" dirty="0" smtClean="0"/>
          </a:p>
          <a:p>
            <a:pPr algn="l"/>
            <a:endParaRPr lang="en-US" dirty="0" smtClean="0"/>
          </a:p>
          <a:p>
            <a:pPr algn="l">
              <a:buFont typeface="Arial" pitchFamily="34" charset="0"/>
              <a:buChar char="•"/>
            </a:pPr>
            <a:r>
              <a:rPr lang="en-US" dirty="0" smtClean="0"/>
              <a:t>Integrates with </a:t>
            </a:r>
            <a:r>
              <a:rPr lang="en-US" dirty="0" err="1" smtClean="0"/>
              <a:t>Oozie</a:t>
            </a:r>
            <a:endParaRPr lang="en-US" dirty="0" smtClean="0"/>
          </a:p>
          <a:p>
            <a:pPr algn="l"/>
            <a:r>
              <a:rPr lang="en-US" dirty="0" smtClean="0"/>
              <a:t>	- for scheduling</a:t>
            </a:r>
          </a:p>
        </p:txBody>
      </p:sp>
      <p:pic>
        <p:nvPicPr>
          <p:cNvPr id="10" name="Picture 9" descr="hadoop image.bmp"/>
          <p:cNvPicPr>
            <a:picLocks noChangeAspect="1"/>
          </p:cNvPicPr>
          <p:nvPr/>
        </p:nvPicPr>
        <p:blipFill>
          <a:blip r:embed="rId3"/>
          <a:srcRect l="833" r="80000" b="62945"/>
          <a:stretch>
            <a:fillRect/>
          </a:stretch>
        </p:blipFill>
        <p:spPr>
          <a:xfrm>
            <a:off x="5943600" y="2057400"/>
            <a:ext cx="1752600" cy="1905000"/>
          </a:xfrm>
          <a:prstGeom prst="rect">
            <a:avLst/>
          </a:prstGeom>
        </p:spPr>
      </p:pic>
    </p:spTree>
    <p:extLst>
      <p:ext uri="{BB962C8B-B14F-4D97-AF65-F5344CB8AC3E}">
        <p14:creationId xmlns:p14="http://schemas.microsoft.com/office/powerpoint/2010/main" val="3956143082"/>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r>
              <a:rPr lang="en-US" dirty="0" smtClean="0"/>
              <a:t>Importing data into Hive</a:t>
            </a:r>
            <a:endParaRPr lang="en-US" dirty="0"/>
          </a:p>
        </p:txBody>
      </p:sp>
      <p:sp>
        <p:nvSpPr>
          <p:cNvPr id="17412" name="Rectangle 6"/>
          <p:cNvSpPr>
            <a:spLocks noGrp="1" noChangeArrowheads="1"/>
          </p:cNvSpPr>
          <p:nvPr>
            <p:ph idx="1"/>
          </p:nvPr>
        </p:nvSpPr>
        <p:spPr>
          <a:xfrm>
            <a:off x="457200" y="1143001"/>
            <a:ext cx="8001000" cy="4724400"/>
          </a:xfrm>
        </p:spPr>
        <p:txBody>
          <a:bodyPr/>
          <a:lstStyle/>
          <a:p>
            <a:pPr algn="just"/>
            <a:r>
              <a:rPr lang="en-US" sz="2000" kern="1200" dirty="0" err="1" smtClean="0">
                <a:latin typeface="Arial Narrow" pitchFamily="34" charset="0"/>
              </a:rPr>
              <a:t>Sqoop</a:t>
            </a:r>
            <a:r>
              <a:rPr lang="en-US" sz="2000" kern="1200" dirty="0" smtClean="0">
                <a:latin typeface="Arial Narrow" pitchFamily="34" charset="0"/>
              </a:rPr>
              <a:t> can also import data into Hive by generating and executing a CREATE TABLE statement to define the data layout in Hive.</a:t>
            </a:r>
          </a:p>
          <a:p>
            <a:pPr algn="just"/>
            <a:r>
              <a:rPr lang="en-US" sz="2000" kern="1200" dirty="0" smtClean="0">
                <a:latin typeface="Arial Narrow" pitchFamily="34" charset="0"/>
              </a:rPr>
              <a:t>If the Hive table already exists, you can specify the --hive-overwrite option to indicate that existing table in hive must be replaced.</a:t>
            </a:r>
          </a:p>
          <a:p>
            <a:pPr algn="just"/>
            <a:r>
              <a:rPr lang="en-US" sz="2000" kern="1200" dirty="0" err="1" smtClean="0">
                <a:latin typeface="Arial Narrow" pitchFamily="34" charset="0"/>
              </a:rPr>
              <a:t>Sqoop</a:t>
            </a:r>
            <a:r>
              <a:rPr lang="en-US" sz="2000" kern="1200" dirty="0" smtClean="0">
                <a:latin typeface="Arial Narrow" pitchFamily="34" charset="0"/>
              </a:rPr>
              <a:t> will generate a Hive script containing a CREATE TABLE operation defining your columns using Hive’s types, and a LOAD DATA INPATH statement to move the data files into Hive’s warehouse directory.</a:t>
            </a:r>
          </a:p>
          <a:p>
            <a:endParaRPr lang="en-US" sz="2000" kern="1200" dirty="0">
              <a:latin typeface="Arial Narrow" pitchFamily="34" charset="0"/>
            </a:endParaRPr>
          </a:p>
        </p:txBody>
      </p:sp>
      <p:sp>
        <p:nvSpPr>
          <p:cNvPr id="5" name="Slide Number Placeholder 3"/>
          <p:cNvSpPr>
            <a:spLocks noGrp="1"/>
          </p:cNvSpPr>
          <p:nvPr>
            <p:ph type="sldNum" sz="quarter" idx="11"/>
          </p:nvPr>
        </p:nvSpPr>
        <p:spPr/>
        <p:txBody>
          <a:bodyPr/>
          <a:lstStyle/>
          <a:p>
            <a:fld id="{365FB245-AAB0-2349-A876-15FBC0FE447B}" type="slidenum">
              <a:rPr lang="en-US"/>
              <a:pPr/>
              <a:t>66</a:t>
            </a:fld>
            <a:endParaRPr lang="en-US"/>
          </a:p>
        </p:txBody>
      </p:sp>
      <p:pic>
        <p:nvPicPr>
          <p:cNvPr id="7" name="Picture 6" descr="pig commands.bmp"/>
          <p:cNvPicPr>
            <a:picLocks noChangeAspect="1"/>
          </p:cNvPicPr>
          <p:nvPr/>
        </p:nvPicPr>
        <p:blipFill>
          <a:blip r:embed="rId3"/>
          <a:srcRect l="-35" r="38325" b="53333"/>
          <a:stretch>
            <a:fillRect/>
          </a:stretch>
        </p:blipFill>
        <p:spPr>
          <a:xfrm>
            <a:off x="2209800" y="3505200"/>
            <a:ext cx="4833257" cy="2743200"/>
          </a:xfrm>
          <a:prstGeom prst="rect">
            <a:avLst/>
          </a:prstGeom>
        </p:spPr>
      </p:pic>
    </p:spTree>
    <p:extLst>
      <p:ext uri="{BB962C8B-B14F-4D97-AF65-F5344CB8AC3E}">
        <p14:creationId xmlns:p14="http://schemas.microsoft.com/office/powerpoint/2010/main" val="604466730"/>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1"/>
          </p:nvPr>
        </p:nvSpPr>
        <p:spPr/>
        <p:txBody>
          <a:bodyPr/>
          <a:lstStyle/>
          <a:p>
            <a:fld id="{CDD08150-E079-0C4D-A8BD-034B7FD3786F}" type="slidenum">
              <a:rPr lang="en-US" smtClean="0"/>
              <a:pPr/>
              <a:t>67</a:t>
            </a:fld>
            <a:endParaRPr lang="en-US"/>
          </a:p>
        </p:txBody>
      </p:sp>
      <p:sp>
        <p:nvSpPr>
          <p:cNvPr id="11" name="Rectangle 5"/>
          <p:cNvSpPr txBox="1">
            <a:spLocks noChangeArrowheads="1"/>
          </p:cNvSpPr>
          <p:nvPr/>
        </p:nvSpPr>
        <p:spPr bwMode="auto">
          <a:xfrm>
            <a:off x="304800" y="228600"/>
            <a:ext cx="8229600" cy="788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smtClean="0">
                <a:ln>
                  <a:noFill/>
                </a:ln>
                <a:solidFill>
                  <a:srgbClr val="006600"/>
                </a:solidFill>
                <a:effectLst/>
                <a:uLnTx/>
                <a:uFillTx/>
                <a:latin typeface="+mj-lt"/>
                <a:ea typeface="+mj-ea"/>
                <a:cs typeface="+mj-cs"/>
              </a:rPr>
              <a:t>Importing data into </a:t>
            </a:r>
            <a:r>
              <a:rPr kumimoji="0" lang="en-US" sz="4000" b="1" i="0" u="none" strike="noStrike" kern="0" cap="none" spc="0" normalizeH="0" baseline="0" noProof="0" dirty="0" err="1" smtClean="0">
                <a:ln>
                  <a:noFill/>
                </a:ln>
                <a:solidFill>
                  <a:srgbClr val="006600"/>
                </a:solidFill>
                <a:effectLst/>
                <a:uLnTx/>
                <a:uFillTx/>
                <a:latin typeface="+mj-lt"/>
                <a:ea typeface="+mj-ea"/>
                <a:cs typeface="+mj-cs"/>
              </a:rPr>
              <a:t>HBase</a:t>
            </a:r>
            <a:endParaRPr kumimoji="0" lang="en-US" sz="4000" b="1" i="0" u="none" strike="noStrike" kern="0" cap="none" spc="0" normalizeH="0" baseline="0" noProof="0" dirty="0">
              <a:ln>
                <a:noFill/>
              </a:ln>
              <a:solidFill>
                <a:srgbClr val="006600"/>
              </a:solidFill>
              <a:effectLst/>
              <a:uLnTx/>
              <a:uFillTx/>
              <a:latin typeface="+mj-lt"/>
              <a:ea typeface="+mj-ea"/>
              <a:cs typeface="+mj-cs"/>
            </a:endParaRPr>
          </a:p>
        </p:txBody>
      </p:sp>
      <p:sp>
        <p:nvSpPr>
          <p:cNvPr id="12" name="Rectangle 6"/>
          <p:cNvSpPr txBox="1">
            <a:spLocks noChangeArrowheads="1"/>
          </p:cNvSpPr>
          <p:nvPr/>
        </p:nvSpPr>
        <p:spPr>
          <a:xfrm>
            <a:off x="381000" y="990600"/>
            <a:ext cx="8001000" cy="4724400"/>
          </a:xfrm>
          <a:prstGeom prst="rect">
            <a:avLst/>
          </a:prstGeom>
        </p:spPr>
        <p:txBody>
          <a:bodyPr/>
          <a:lstStyle/>
          <a:p>
            <a:pPr marL="342900" lvl="0" indent="-342900" algn="just" eaLnBrk="0" hangingPunct="0">
              <a:spcBef>
                <a:spcPct val="20000"/>
              </a:spcBef>
              <a:buClr>
                <a:srgbClr val="006600"/>
              </a:buClr>
              <a:buSzPct val="70000"/>
              <a:buFont typeface="Wingdings" pitchFamily="2" charset="2"/>
              <a:buChar char="n"/>
            </a:pPr>
            <a:r>
              <a:rPr lang="en-US" dirty="0" smtClean="0"/>
              <a:t>Each row of the input table will be transformed into an </a:t>
            </a:r>
            <a:r>
              <a:rPr lang="en-US" dirty="0" err="1" smtClean="0"/>
              <a:t>HBase</a:t>
            </a:r>
            <a:r>
              <a:rPr lang="en-US" dirty="0" smtClean="0"/>
              <a:t> Put operation to a row of the output table.  </a:t>
            </a:r>
          </a:p>
          <a:p>
            <a:pPr marL="342900" lvl="0" indent="-342900" algn="just" eaLnBrk="0" hangingPunct="0">
              <a:spcBef>
                <a:spcPct val="20000"/>
              </a:spcBef>
              <a:buClr>
                <a:srgbClr val="006600"/>
              </a:buClr>
              <a:buSzPct val="70000"/>
              <a:buFont typeface="Wingdings" pitchFamily="2" charset="2"/>
              <a:buChar char="n"/>
            </a:pPr>
            <a:r>
              <a:rPr lang="en-US" dirty="0" smtClean="0"/>
              <a:t>By default </a:t>
            </a:r>
            <a:r>
              <a:rPr lang="en-US" dirty="0" err="1" smtClean="0"/>
              <a:t>Sqoop</a:t>
            </a:r>
            <a:r>
              <a:rPr lang="en-US" dirty="0" smtClean="0"/>
              <a:t> will use the split-by column as the row key column. If that is not specified, it will try to identify the primary key column, if any, of the source table. You can manually specify the row key column with --</a:t>
            </a:r>
            <a:r>
              <a:rPr lang="en-US" dirty="0" err="1" smtClean="0"/>
              <a:t>hbase</a:t>
            </a:r>
            <a:r>
              <a:rPr lang="en-US" dirty="0" smtClean="0"/>
              <a:t>-row-key.  </a:t>
            </a:r>
          </a:p>
          <a:p>
            <a:pPr marL="342900" lvl="0" indent="-342900" algn="just" eaLnBrk="0" hangingPunct="0">
              <a:spcBef>
                <a:spcPct val="20000"/>
              </a:spcBef>
              <a:buClr>
                <a:srgbClr val="006600"/>
              </a:buClr>
              <a:buSzPct val="70000"/>
              <a:buFont typeface="Wingdings" pitchFamily="2" charset="2"/>
              <a:buChar char="n"/>
            </a:pPr>
            <a:r>
              <a:rPr lang="en-US" dirty="0" smtClean="0"/>
              <a:t>Each output column will be placed in the same column family, which must be specified with --column-family.</a:t>
            </a:r>
            <a:endParaRPr kumimoji="0" lang="en-US" sz="2000" b="0" i="0" u="none" strike="noStrike" kern="1200" cap="none" spc="0" normalizeH="0" baseline="0" noProof="0" dirty="0">
              <a:ln>
                <a:noFill/>
              </a:ln>
              <a:solidFill>
                <a:schemeClr val="tx1"/>
              </a:solidFill>
              <a:effectLst/>
              <a:uLnTx/>
              <a:uFillTx/>
              <a:latin typeface="Arial Narrow" pitchFamily="34" charset="0"/>
              <a:ea typeface="+mn-ea"/>
              <a:cs typeface="+mn-cs"/>
            </a:endParaRPr>
          </a:p>
        </p:txBody>
      </p:sp>
      <p:sp>
        <p:nvSpPr>
          <p:cNvPr id="13" name="Slide Number Placeholder 3"/>
          <p:cNvSpPr txBox="1">
            <a:spLocks/>
          </p:cNvSpPr>
          <p:nvPr/>
        </p:nvSpPr>
        <p:spPr bwMode="auto">
          <a:xfrm>
            <a:off x="6705600" y="6324600"/>
            <a:ext cx="2133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5FB245-AAB0-2349-A876-15FBC0FE447B}"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6" name="Picture 15" descr="1.bmp"/>
          <p:cNvPicPr>
            <a:picLocks noChangeAspect="1"/>
          </p:cNvPicPr>
          <p:nvPr/>
        </p:nvPicPr>
        <p:blipFill>
          <a:blip r:embed="rId3"/>
          <a:srcRect r="12518" b="52083"/>
          <a:stretch>
            <a:fillRect/>
          </a:stretch>
        </p:blipFill>
        <p:spPr>
          <a:xfrm>
            <a:off x="1676400" y="3886200"/>
            <a:ext cx="5691188" cy="1752600"/>
          </a:xfrm>
          <a:prstGeom prst="rect">
            <a:avLst/>
          </a:prstGeom>
        </p:spPr>
      </p:pic>
    </p:spTree>
    <p:extLst>
      <p:ext uri="{BB962C8B-B14F-4D97-AF65-F5344CB8AC3E}">
        <p14:creationId xmlns:p14="http://schemas.microsoft.com/office/powerpoint/2010/main" val="3465496789"/>
      </p:ext>
    </p:extLst>
  </p:cSld>
  <p:clrMapOvr>
    <a:masterClrMapping/>
  </p:clrMapOvr>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p:cNvSpPr>
            <a:spLocks noGrp="1"/>
          </p:cNvSpPr>
          <p:nvPr>
            <p:ph type="sldNum" sz="quarter" idx="11"/>
          </p:nvPr>
        </p:nvSpPr>
        <p:spPr/>
        <p:txBody>
          <a:bodyPr/>
          <a:lstStyle/>
          <a:p>
            <a:fld id="{CDD08150-E079-0C4D-A8BD-034B7FD3786F}" type="slidenum">
              <a:rPr lang="en-US" smtClean="0"/>
              <a:pPr/>
              <a:t>68</a:t>
            </a:fld>
            <a:endParaRPr lang="en-US"/>
          </a:p>
        </p:txBody>
      </p:sp>
      <p:sp>
        <p:nvSpPr>
          <p:cNvPr id="11" name="Rectangle 5"/>
          <p:cNvSpPr txBox="1">
            <a:spLocks noChangeArrowheads="1"/>
          </p:cNvSpPr>
          <p:nvPr/>
        </p:nvSpPr>
        <p:spPr bwMode="auto">
          <a:xfrm>
            <a:off x="304800" y="228600"/>
            <a:ext cx="8229600" cy="7889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000" b="1" i="0" u="none" strike="noStrike" kern="0" cap="none" spc="0" normalizeH="0" baseline="0" noProof="0" dirty="0" err="1" smtClean="0">
                <a:ln>
                  <a:noFill/>
                </a:ln>
                <a:solidFill>
                  <a:srgbClr val="006600"/>
                </a:solidFill>
                <a:effectLst/>
                <a:uLnTx/>
                <a:uFillTx/>
                <a:latin typeface="+mj-lt"/>
                <a:ea typeface="+mj-ea"/>
                <a:cs typeface="+mj-cs"/>
              </a:rPr>
              <a:t>Sqoop</a:t>
            </a:r>
            <a:r>
              <a:rPr kumimoji="0" lang="en-US" sz="4000" b="1" i="0" u="none" strike="noStrike" kern="0" cap="none" spc="0" normalizeH="0" baseline="0" noProof="0" dirty="0" smtClean="0">
                <a:ln>
                  <a:noFill/>
                </a:ln>
                <a:solidFill>
                  <a:srgbClr val="006600"/>
                </a:solidFill>
                <a:effectLst/>
                <a:uLnTx/>
                <a:uFillTx/>
                <a:latin typeface="+mj-lt"/>
                <a:ea typeface="+mj-ea"/>
                <a:cs typeface="+mj-cs"/>
              </a:rPr>
              <a:t> Export</a:t>
            </a:r>
            <a:endParaRPr kumimoji="0" lang="en-US" sz="4000" b="1" i="0" u="none" strike="noStrike" kern="0" cap="none" spc="0" normalizeH="0" baseline="0" noProof="0" dirty="0">
              <a:ln>
                <a:noFill/>
              </a:ln>
              <a:solidFill>
                <a:srgbClr val="006600"/>
              </a:solidFill>
              <a:effectLst/>
              <a:uLnTx/>
              <a:uFillTx/>
              <a:latin typeface="+mj-lt"/>
              <a:ea typeface="+mj-ea"/>
              <a:cs typeface="+mj-cs"/>
            </a:endParaRPr>
          </a:p>
        </p:txBody>
      </p:sp>
      <p:sp>
        <p:nvSpPr>
          <p:cNvPr id="12" name="Rectangle 6"/>
          <p:cNvSpPr txBox="1">
            <a:spLocks noChangeArrowheads="1"/>
          </p:cNvSpPr>
          <p:nvPr/>
        </p:nvSpPr>
        <p:spPr>
          <a:xfrm>
            <a:off x="457200" y="1143001"/>
            <a:ext cx="8001000" cy="4724400"/>
          </a:xfrm>
          <a:prstGeom prst="rect">
            <a:avLst/>
          </a:prstGeom>
        </p:spPr>
        <p:txBody>
          <a:bodyPr/>
          <a:lstStyle/>
          <a:p>
            <a:pPr marL="342900" lvl="0" indent="-342900" algn="just" eaLnBrk="0" hangingPunct="0">
              <a:spcBef>
                <a:spcPct val="20000"/>
              </a:spcBef>
              <a:buClr>
                <a:srgbClr val="006600"/>
              </a:buClr>
              <a:buSzPct val="70000"/>
              <a:buFont typeface="Wingdings" pitchFamily="2" charset="2"/>
              <a:buChar char="n"/>
            </a:pPr>
            <a:r>
              <a:rPr lang="en-US" dirty="0" smtClean="0"/>
              <a:t>The export tool exports a set of files from HDFS back to an RDBMS. The target table must already exist in the database.</a:t>
            </a:r>
          </a:p>
          <a:p>
            <a:pPr marL="342900" lvl="0" indent="-342900" algn="just" eaLnBrk="0" hangingPunct="0">
              <a:spcBef>
                <a:spcPct val="20000"/>
              </a:spcBef>
              <a:buClr>
                <a:srgbClr val="006600"/>
              </a:buClr>
              <a:buSzPct val="70000"/>
              <a:buFont typeface="Wingdings" pitchFamily="2" charset="2"/>
              <a:buChar char="n"/>
            </a:pPr>
            <a:r>
              <a:rPr lang="en-US" dirty="0" smtClean="0"/>
              <a:t>The default operation is to transform these into a set of INSERT statements that inject the records into the database. In "update mode," </a:t>
            </a:r>
            <a:r>
              <a:rPr lang="en-US" dirty="0" err="1" smtClean="0"/>
              <a:t>Sqoop</a:t>
            </a:r>
            <a:r>
              <a:rPr lang="en-US" dirty="0" smtClean="0"/>
              <a:t> will generate UPDATE statements that replace existing records in the database.</a:t>
            </a:r>
          </a:p>
        </p:txBody>
      </p:sp>
      <p:sp>
        <p:nvSpPr>
          <p:cNvPr id="13" name="Slide Number Placeholder 3"/>
          <p:cNvSpPr txBox="1">
            <a:spLocks/>
          </p:cNvSpPr>
          <p:nvPr/>
        </p:nvSpPr>
        <p:spPr bwMode="auto">
          <a:xfrm>
            <a:off x="6705600" y="6324600"/>
            <a:ext cx="2133600" cy="381000"/>
          </a:xfrm>
          <a:prstGeom prst="rect">
            <a:avLst/>
          </a:prstGeom>
          <a:ln>
            <a:miter lim="800000"/>
            <a:headEnd/>
            <a:tailEnd/>
          </a:ln>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5FB245-AAB0-2349-A876-15FBC0FE447B}"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8" name="Picture 17" descr="1.bmp"/>
          <p:cNvPicPr>
            <a:picLocks noChangeAspect="1"/>
          </p:cNvPicPr>
          <p:nvPr/>
        </p:nvPicPr>
        <p:blipFill>
          <a:blip r:embed="rId3"/>
          <a:srcRect l="15810" t="48889" r="21647" b="6667"/>
          <a:stretch>
            <a:fillRect/>
          </a:stretch>
        </p:blipFill>
        <p:spPr>
          <a:xfrm>
            <a:off x="1828800" y="3124200"/>
            <a:ext cx="5715000" cy="3048000"/>
          </a:xfrm>
          <a:prstGeom prst="rect">
            <a:avLst/>
          </a:prstGeom>
        </p:spPr>
      </p:pic>
    </p:spTree>
    <p:extLst>
      <p:ext uri="{BB962C8B-B14F-4D97-AF65-F5344CB8AC3E}">
        <p14:creationId xmlns:p14="http://schemas.microsoft.com/office/powerpoint/2010/main" val="2468026667"/>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dirty="0" err="1" smtClean="0"/>
              <a:t>Sqoop-eval</a:t>
            </a:r>
            <a:endParaRPr lang="en-US" dirty="0"/>
          </a:p>
        </p:txBody>
      </p:sp>
      <p:sp>
        <p:nvSpPr>
          <p:cNvPr id="19460" name="Rectangle 3"/>
          <p:cNvSpPr>
            <a:spLocks noGrp="1" noChangeArrowheads="1"/>
          </p:cNvSpPr>
          <p:nvPr>
            <p:ph idx="1"/>
          </p:nvPr>
        </p:nvSpPr>
        <p:spPr>
          <a:xfrm>
            <a:off x="457200" y="1143000"/>
            <a:ext cx="8458200" cy="5029200"/>
          </a:xfrm>
        </p:spPr>
        <p:txBody>
          <a:bodyPr/>
          <a:lstStyle/>
          <a:p>
            <a:pPr algn="just"/>
            <a:r>
              <a:rPr lang="en-US" sz="2000" kern="1200" dirty="0" smtClean="0">
                <a:latin typeface="Arial Narrow" pitchFamily="34" charset="0"/>
              </a:rPr>
              <a:t>The </a:t>
            </a:r>
            <a:r>
              <a:rPr lang="en-US" sz="2000" kern="1200" dirty="0" err="1" smtClean="0">
                <a:latin typeface="Arial Narrow" pitchFamily="34" charset="0"/>
              </a:rPr>
              <a:t>eval</a:t>
            </a:r>
            <a:r>
              <a:rPr lang="en-US" sz="2000" kern="1200" dirty="0" smtClean="0">
                <a:latin typeface="Arial Narrow" pitchFamily="34" charset="0"/>
              </a:rPr>
              <a:t> tool allows users to quickly run simple SQL queries against a database; results are printed to the console. This allows users to preview their import queries to ensure they import the data they expect.</a:t>
            </a:r>
          </a:p>
          <a:p>
            <a:endParaRPr lang="en-US" dirty="0" smtClean="0"/>
          </a:p>
          <a:p>
            <a:pPr algn="just"/>
            <a:r>
              <a:rPr lang="en-US" sz="2000" kern="1200" dirty="0" smtClean="0">
                <a:latin typeface="Arial Narrow" pitchFamily="34" charset="0"/>
              </a:rPr>
              <a:t>Select ten records from the employees table:</a:t>
            </a:r>
          </a:p>
          <a:p>
            <a:pPr>
              <a:buNone/>
            </a:pPr>
            <a:r>
              <a:rPr lang="en-US" sz="1400" dirty="0" smtClean="0"/>
              <a:t>$ </a:t>
            </a:r>
            <a:r>
              <a:rPr lang="en-US" sz="1400" dirty="0" err="1" smtClean="0"/>
              <a:t>sqoop</a:t>
            </a:r>
            <a:r>
              <a:rPr lang="en-US" sz="1400" dirty="0" smtClean="0"/>
              <a:t> </a:t>
            </a:r>
            <a:r>
              <a:rPr lang="en-US" sz="1400" dirty="0" err="1" smtClean="0"/>
              <a:t>eval</a:t>
            </a:r>
            <a:r>
              <a:rPr lang="en-US" sz="1400" dirty="0" smtClean="0"/>
              <a:t> --connect </a:t>
            </a:r>
            <a:r>
              <a:rPr lang="en-US" sz="1400" dirty="0" err="1" smtClean="0"/>
              <a:t>jdbc:mysql</a:t>
            </a:r>
            <a:r>
              <a:rPr lang="en-US" sz="1400" dirty="0" smtClean="0"/>
              <a:t>://</a:t>
            </a:r>
            <a:r>
              <a:rPr lang="en-US" sz="1400" dirty="0" err="1" smtClean="0"/>
              <a:t>db.example.com</a:t>
            </a:r>
            <a:r>
              <a:rPr lang="en-US" sz="1400" dirty="0" smtClean="0"/>
              <a:t>/</a:t>
            </a:r>
            <a:r>
              <a:rPr lang="en-US" sz="1400" dirty="0" err="1" smtClean="0"/>
              <a:t>corp</a:t>
            </a:r>
            <a:r>
              <a:rPr lang="en-US" sz="1400" dirty="0" smtClean="0"/>
              <a:t> \ --query "SELECT * FROM employees LIMIT 10“</a:t>
            </a:r>
          </a:p>
          <a:p>
            <a:pPr>
              <a:buNone/>
            </a:pPr>
            <a:endParaRPr lang="en-US" dirty="0" smtClean="0"/>
          </a:p>
          <a:p>
            <a:pPr algn="just"/>
            <a:r>
              <a:rPr lang="en-US" sz="2000" kern="1200" dirty="0" smtClean="0">
                <a:latin typeface="Arial Narrow" pitchFamily="34" charset="0"/>
              </a:rPr>
              <a:t>Insert a row into the </a:t>
            </a:r>
            <a:r>
              <a:rPr lang="en-US" sz="2000" kern="1200" dirty="0" err="1" smtClean="0">
                <a:latin typeface="Arial Narrow" pitchFamily="34" charset="0"/>
              </a:rPr>
              <a:t>foo</a:t>
            </a:r>
            <a:r>
              <a:rPr lang="en-US" sz="2000" kern="1200" dirty="0" smtClean="0">
                <a:latin typeface="Arial Narrow" pitchFamily="34" charset="0"/>
              </a:rPr>
              <a:t> table:</a:t>
            </a:r>
          </a:p>
          <a:p>
            <a:pPr>
              <a:buNone/>
            </a:pPr>
            <a:r>
              <a:rPr lang="en-US" sz="1400" dirty="0" smtClean="0"/>
              <a:t>$ </a:t>
            </a:r>
            <a:r>
              <a:rPr lang="en-US" sz="1400" dirty="0" err="1" smtClean="0"/>
              <a:t>sqoop</a:t>
            </a:r>
            <a:r>
              <a:rPr lang="en-US" sz="1400" dirty="0" smtClean="0"/>
              <a:t> </a:t>
            </a:r>
            <a:r>
              <a:rPr lang="en-US" sz="1400" dirty="0" err="1" smtClean="0"/>
              <a:t>eval</a:t>
            </a:r>
            <a:r>
              <a:rPr lang="en-US" sz="1400" dirty="0" smtClean="0"/>
              <a:t> --connect </a:t>
            </a:r>
            <a:r>
              <a:rPr lang="en-US" sz="1400" dirty="0" err="1" smtClean="0"/>
              <a:t>jdbc:mysql</a:t>
            </a:r>
            <a:r>
              <a:rPr lang="en-US" sz="1400" dirty="0" smtClean="0"/>
              <a:t>://</a:t>
            </a:r>
            <a:r>
              <a:rPr lang="en-US" sz="1400" dirty="0" err="1" smtClean="0"/>
              <a:t>db.example.com</a:t>
            </a:r>
            <a:r>
              <a:rPr lang="en-US" sz="1400" dirty="0" smtClean="0"/>
              <a:t>/</a:t>
            </a:r>
            <a:r>
              <a:rPr lang="en-US" sz="1400" dirty="0" err="1" smtClean="0"/>
              <a:t>corp</a:t>
            </a:r>
            <a:r>
              <a:rPr lang="en-US" sz="1400" dirty="0" smtClean="0"/>
              <a:t> \ -e "INSERT INTO </a:t>
            </a:r>
            <a:r>
              <a:rPr lang="en-US" sz="1400" dirty="0" err="1" smtClean="0"/>
              <a:t>foo</a:t>
            </a:r>
            <a:r>
              <a:rPr lang="en-US" sz="1400" dirty="0" smtClean="0"/>
              <a:t> VALUES(42, 'bar')"</a:t>
            </a:r>
            <a:endParaRPr lang="en-US" sz="1400" dirty="0"/>
          </a:p>
        </p:txBody>
      </p:sp>
      <p:sp>
        <p:nvSpPr>
          <p:cNvPr id="8" name="Slide Number Placeholder 3"/>
          <p:cNvSpPr>
            <a:spLocks noGrp="1"/>
          </p:cNvSpPr>
          <p:nvPr>
            <p:ph type="sldNum" sz="quarter" idx="11"/>
          </p:nvPr>
        </p:nvSpPr>
        <p:spPr/>
        <p:txBody>
          <a:bodyPr/>
          <a:lstStyle/>
          <a:p>
            <a:fld id="{32F6BEB3-FCE8-AB43-8D93-3A1A32C89BF5}" type="slidenum">
              <a:rPr lang="en-US"/>
              <a:pPr/>
              <a:t>69</a:t>
            </a:fld>
            <a:endParaRPr lang="en-US"/>
          </a:p>
        </p:txBody>
      </p:sp>
    </p:spTree>
    <p:extLst>
      <p:ext uri="{BB962C8B-B14F-4D97-AF65-F5344CB8AC3E}">
        <p14:creationId xmlns:p14="http://schemas.microsoft.com/office/powerpoint/2010/main" val="67521523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Node Types</a:t>
            </a:r>
            <a:endParaRPr lang="en-US" dirty="0"/>
          </a:p>
        </p:txBody>
      </p:sp>
      <p:sp>
        <p:nvSpPr>
          <p:cNvPr id="3" name="Content Placeholder 2"/>
          <p:cNvSpPr>
            <a:spLocks noGrp="1"/>
          </p:cNvSpPr>
          <p:nvPr>
            <p:ph idx="1"/>
          </p:nvPr>
        </p:nvSpPr>
        <p:spPr>
          <a:xfrm>
            <a:off x="438150" y="1000125"/>
            <a:ext cx="7962899" cy="5576874"/>
          </a:xfrm>
        </p:spPr>
        <p:txBody>
          <a:bodyPr>
            <a:normAutofit fontScale="92500" lnSpcReduction="20000"/>
          </a:bodyPr>
          <a:lstStyle/>
          <a:p>
            <a:r>
              <a:rPr lang="en-US" b="1" i="1" dirty="0" err="1" smtClean="0">
                <a:solidFill>
                  <a:srgbClr val="A50021"/>
                </a:solidFill>
              </a:rPr>
              <a:t>NameNode</a:t>
            </a:r>
            <a:r>
              <a:rPr lang="en-US" i="1" dirty="0" smtClean="0">
                <a:solidFill>
                  <a:srgbClr val="A50021"/>
                </a:solidFill>
              </a:rPr>
              <a:t> </a:t>
            </a:r>
            <a:r>
              <a:rPr lang="en-US" i="1" dirty="0" smtClean="0"/>
              <a:t>– </a:t>
            </a:r>
            <a:r>
              <a:rPr lang="en-US" dirty="0" smtClean="0"/>
              <a:t>one instance per cluster</a:t>
            </a:r>
          </a:p>
          <a:p>
            <a:pPr lvl="1"/>
            <a:r>
              <a:rPr lang="en-US" dirty="0" smtClean="0"/>
              <a:t>Responsible for </a:t>
            </a:r>
            <a:r>
              <a:rPr lang="en-US" dirty="0" err="1" smtClean="0"/>
              <a:t>filesystem</a:t>
            </a:r>
            <a:r>
              <a:rPr lang="en-US" dirty="0" smtClean="0"/>
              <a:t> metadata operations on cluster, replication and locations of file blocks </a:t>
            </a:r>
          </a:p>
          <a:p>
            <a:pPr marL="57150" indent="0">
              <a:buNone/>
            </a:pPr>
            <a:endParaRPr lang="en-US" dirty="0" smtClean="0"/>
          </a:p>
          <a:p>
            <a:pPr marL="57150" indent="0">
              <a:buNone/>
            </a:pPr>
            <a:endParaRPr lang="en-US" dirty="0"/>
          </a:p>
          <a:p>
            <a:pPr marL="57150" indent="0">
              <a:buNone/>
            </a:pPr>
            <a:endParaRPr lang="en-US" dirty="0" smtClean="0"/>
          </a:p>
          <a:p>
            <a:pPr marL="57150" indent="0">
              <a:buNone/>
            </a:pPr>
            <a:endParaRPr lang="en-US" dirty="0" smtClean="0"/>
          </a:p>
          <a:p>
            <a:r>
              <a:rPr lang="en-US" b="1" i="1" dirty="0" smtClean="0">
                <a:solidFill>
                  <a:srgbClr val="A50021"/>
                </a:solidFill>
              </a:rPr>
              <a:t>Backup Node</a:t>
            </a:r>
            <a:r>
              <a:rPr lang="en-US" i="1" dirty="0" smtClean="0"/>
              <a:t> – </a:t>
            </a:r>
            <a:r>
              <a:rPr lang="en-US" dirty="0" smtClean="0"/>
              <a:t>responsible for backup of </a:t>
            </a:r>
            <a:r>
              <a:rPr lang="en-US" dirty="0" err="1" smtClean="0"/>
              <a:t>NameNode</a:t>
            </a:r>
            <a:endParaRPr lang="en-US" dirty="0"/>
          </a:p>
          <a:p>
            <a:endParaRPr lang="en-US" dirty="0" smtClean="0"/>
          </a:p>
          <a:p>
            <a:endParaRPr lang="en-US" dirty="0" smtClean="0"/>
          </a:p>
          <a:p>
            <a:pPr marL="57150" indent="0">
              <a:buNone/>
            </a:pPr>
            <a:endParaRPr lang="en-US" i="1" dirty="0" smtClean="0"/>
          </a:p>
          <a:p>
            <a:pPr marL="57150" indent="0">
              <a:buNone/>
            </a:pPr>
            <a:endParaRPr lang="en-US" i="1" dirty="0" smtClean="0"/>
          </a:p>
          <a:p>
            <a:r>
              <a:rPr lang="en-US" b="1" i="1" dirty="0" err="1" smtClean="0">
                <a:solidFill>
                  <a:srgbClr val="A50021"/>
                </a:solidFill>
              </a:rPr>
              <a:t>DataNodes</a:t>
            </a:r>
            <a:r>
              <a:rPr lang="en-US" i="1" dirty="0" smtClean="0">
                <a:solidFill>
                  <a:srgbClr val="A50021"/>
                </a:solidFill>
              </a:rPr>
              <a:t> </a:t>
            </a:r>
            <a:r>
              <a:rPr lang="en-US" i="1" dirty="0"/>
              <a:t>– </a:t>
            </a:r>
            <a:r>
              <a:rPr lang="en-US" dirty="0"/>
              <a:t>one instance on each node of the </a:t>
            </a:r>
            <a:r>
              <a:rPr lang="en-US" dirty="0" smtClean="0"/>
              <a:t>cluster</a:t>
            </a:r>
          </a:p>
          <a:p>
            <a:pPr lvl="1"/>
            <a:r>
              <a:rPr lang="en-US" dirty="0" smtClean="0"/>
              <a:t>Responsible for storage of file blocks</a:t>
            </a:r>
          </a:p>
          <a:p>
            <a:pPr lvl="1"/>
            <a:r>
              <a:rPr lang="en-US" dirty="0" smtClean="0"/>
              <a:t>Serving actual file data to client</a:t>
            </a:r>
          </a:p>
          <a:p>
            <a:pPr lvl="1"/>
            <a:endParaRPr lang="en-US" dirty="0"/>
          </a:p>
          <a:p>
            <a:pPr marL="514350" lvl="1" indent="0">
              <a:buNone/>
            </a:pPr>
            <a:r>
              <a:rPr lang="en-US" dirty="0"/>
              <a:t> </a:t>
            </a:r>
            <a:r>
              <a:rPr lang="en-US" dirty="0" smtClean="0"/>
              <a:t>   </a:t>
            </a:r>
          </a:p>
          <a:p>
            <a:pPr marL="514350" lvl="1" indent="0">
              <a:buNone/>
            </a:pPr>
            <a:endParaRPr lang="en-US" dirty="0"/>
          </a:p>
          <a:p>
            <a:pPr marL="514350" lvl="1" indent="0">
              <a:buNone/>
            </a:pP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7</a:t>
            </a:fld>
            <a:endParaRPr lang="en-US" dirty="0"/>
          </a:p>
        </p:txBody>
      </p:sp>
      <p:grpSp>
        <p:nvGrpSpPr>
          <p:cNvPr id="5" name="Group 4"/>
          <p:cNvGrpSpPr/>
          <p:nvPr/>
        </p:nvGrpSpPr>
        <p:grpSpPr>
          <a:xfrm>
            <a:off x="3333746" y="2270590"/>
            <a:ext cx="2810256" cy="628651"/>
            <a:chOff x="3333746" y="2270590"/>
            <a:chExt cx="2810256" cy="628651"/>
          </a:xfrm>
        </p:grpSpPr>
        <p:sp>
          <p:nvSpPr>
            <p:cNvPr id="80" name="Rounded Rectangle 79"/>
            <p:cNvSpPr/>
            <p:nvPr/>
          </p:nvSpPr>
          <p:spPr bwMode="auto">
            <a:xfrm>
              <a:off x="3333746" y="227059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93" name="TextBox 92"/>
            <p:cNvSpPr txBox="1"/>
            <p:nvPr/>
          </p:nvSpPr>
          <p:spPr>
            <a:xfrm>
              <a:off x="5153025" y="2400249"/>
              <a:ext cx="990977"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Master</a:t>
              </a:r>
            </a:p>
          </p:txBody>
        </p:sp>
      </p:grpSp>
      <p:grpSp>
        <p:nvGrpSpPr>
          <p:cNvPr id="6" name="Group 5"/>
          <p:cNvGrpSpPr/>
          <p:nvPr/>
        </p:nvGrpSpPr>
        <p:grpSpPr>
          <a:xfrm>
            <a:off x="2288774" y="4036355"/>
            <a:ext cx="5757628" cy="463086"/>
            <a:chOff x="2288774" y="4036355"/>
            <a:chExt cx="5757628" cy="463086"/>
          </a:xfrm>
        </p:grpSpPr>
        <p:sp>
          <p:nvSpPr>
            <p:cNvPr id="81" name="Rounded Rectangle 80"/>
            <p:cNvSpPr/>
            <p:nvPr/>
          </p:nvSpPr>
          <p:spPr bwMode="auto">
            <a:xfrm>
              <a:off x="4886323" y="4036355"/>
              <a:ext cx="1657350" cy="438151"/>
            </a:xfrm>
            <a:prstGeom prst="roundRect">
              <a:avLst/>
            </a:prstGeom>
            <a:ln>
              <a:headEnd type="none" w="med" len="med"/>
              <a:tailEnd type="none" w="med" len="med"/>
            </a:ln>
          </p:spPr>
          <p:style>
            <a:lnRef idx="1">
              <a:schemeClr val="dk1"/>
            </a:lnRef>
            <a:fillRef idx="1002">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sp>
          <p:nvSpPr>
            <p:cNvPr id="82" name="Rounded Rectangle 81"/>
            <p:cNvSpPr/>
            <p:nvPr/>
          </p:nvSpPr>
          <p:spPr bwMode="auto">
            <a:xfrm>
              <a:off x="2288774" y="4061290"/>
              <a:ext cx="1921276" cy="438151"/>
            </a:xfrm>
            <a:prstGeom prst="roundRect">
              <a:avLst/>
            </a:prstGeom>
            <a:ln>
              <a:headEnd type="none" w="med" len="med"/>
              <a:tailEnd type="none" w="med" len="med"/>
            </a:ln>
          </p:spPr>
          <p:style>
            <a:lnRef idx="1">
              <a:schemeClr val="dk1"/>
            </a:lnRef>
            <a:fillRef idx="1002">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chemeClr val="tx1"/>
                  </a:solidFill>
                  <a:latin typeface="+mj-lt"/>
                </a:rPr>
                <a:t>CheckpointNode</a:t>
              </a:r>
              <a:endParaRPr kumimoji="0" lang="en-US" sz="1600" i="0" u="none" strike="noStrike" cap="none" normalizeH="0" baseline="0" dirty="0">
                <a:ln>
                  <a:noFill/>
                </a:ln>
                <a:solidFill>
                  <a:schemeClr val="tx1"/>
                </a:solidFill>
                <a:latin typeface="+mj-lt"/>
              </a:endParaRPr>
            </a:p>
          </p:txBody>
        </p:sp>
        <p:sp>
          <p:nvSpPr>
            <p:cNvPr id="94" name="TextBox 93"/>
            <p:cNvSpPr txBox="1"/>
            <p:nvPr/>
          </p:nvSpPr>
          <p:spPr>
            <a:xfrm>
              <a:off x="4333873" y="4099339"/>
              <a:ext cx="436338"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ea typeface="Gungsuh" pitchFamily="18" charset="-127"/>
                </a:rPr>
                <a:t>or</a:t>
              </a:r>
            </a:p>
          </p:txBody>
        </p:sp>
        <p:sp>
          <p:nvSpPr>
            <p:cNvPr id="95" name="TextBox 94"/>
            <p:cNvSpPr txBox="1"/>
            <p:nvPr/>
          </p:nvSpPr>
          <p:spPr>
            <a:xfrm>
              <a:off x="6667498" y="4099339"/>
              <a:ext cx="1378904"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FF9900"/>
                  </a:solidFill>
                  <a:latin typeface="Segoe Script" pitchFamily="34" charset="0"/>
                  <a:ea typeface="Gungsuh" pitchFamily="18" charset="-127"/>
                </a:rPr>
                <a:t>(backups)</a:t>
              </a:r>
            </a:p>
          </p:txBody>
        </p:sp>
      </p:grpSp>
      <p:sp>
        <p:nvSpPr>
          <p:cNvPr id="99" name="Freeform 98"/>
          <p:cNvSpPr/>
          <p:nvPr/>
        </p:nvSpPr>
        <p:spPr>
          <a:xfrm>
            <a:off x="6144002" y="2584915"/>
            <a:ext cx="2568243" cy="1587035"/>
          </a:xfrm>
          <a:custGeom>
            <a:avLst/>
            <a:gdLst>
              <a:gd name="connsiteX0" fmla="*/ 1628775 w 2206670"/>
              <a:gd name="connsiteY0" fmla="*/ 1514475 h 1514475"/>
              <a:gd name="connsiteX1" fmla="*/ 2114550 w 2206670"/>
              <a:gd name="connsiteY1" fmla="*/ 466725 h 1514475"/>
              <a:gd name="connsiteX2" fmla="*/ 0 w 2206670"/>
              <a:gd name="connsiteY2" fmla="*/ 0 h 1514475"/>
            </a:gdLst>
            <a:ahLst/>
            <a:cxnLst>
              <a:cxn ang="0">
                <a:pos x="connsiteX0" y="connsiteY0"/>
              </a:cxn>
              <a:cxn ang="0">
                <a:pos x="connsiteX1" y="connsiteY1"/>
              </a:cxn>
              <a:cxn ang="0">
                <a:pos x="connsiteX2" y="connsiteY2"/>
              </a:cxn>
            </a:cxnLst>
            <a:rect l="l" t="t" r="r" b="b"/>
            <a:pathLst>
              <a:path w="2206670" h="1514475">
                <a:moveTo>
                  <a:pt x="1628775" y="1514475"/>
                </a:moveTo>
                <a:cubicBezTo>
                  <a:pt x="2007393" y="1116806"/>
                  <a:pt x="2386012" y="719137"/>
                  <a:pt x="2114550" y="466725"/>
                </a:cubicBezTo>
                <a:cubicBezTo>
                  <a:pt x="1843088" y="214313"/>
                  <a:pt x="921544" y="107156"/>
                  <a:pt x="0" y="0"/>
                </a:cubicBezTo>
              </a:path>
            </a:pathLst>
          </a:custGeom>
          <a:ln>
            <a:headEnd type="none" w="med" len="med"/>
            <a:tailEnd type="triangle" w="med" len="med"/>
          </a:ln>
        </p:spPr>
        <p:style>
          <a:lnRef idx="3">
            <a:schemeClr val="accent2"/>
          </a:lnRef>
          <a:fillRef idx="0">
            <a:schemeClr val="accent2"/>
          </a:fillRef>
          <a:effectRef idx="2">
            <a:schemeClr val="accent2"/>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Tahoma" charset="0"/>
            </a:endParaRPr>
          </a:p>
        </p:txBody>
      </p:sp>
      <p:grpSp>
        <p:nvGrpSpPr>
          <p:cNvPr id="115" name="Group 114"/>
          <p:cNvGrpSpPr/>
          <p:nvPr/>
        </p:nvGrpSpPr>
        <p:grpSpPr>
          <a:xfrm>
            <a:off x="5532207" y="5405425"/>
            <a:ext cx="1541237" cy="785810"/>
            <a:chOff x="3228974" y="5414958"/>
            <a:chExt cx="1676401" cy="1200148"/>
          </a:xfrm>
        </p:grpSpPr>
        <p:grpSp>
          <p:nvGrpSpPr>
            <p:cNvPr id="83" name="Group 82"/>
            <p:cNvGrpSpPr/>
            <p:nvPr/>
          </p:nvGrpSpPr>
          <p:grpSpPr>
            <a:xfrm>
              <a:off x="3228974" y="5414958"/>
              <a:ext cx="1333501" cy="904875"/>
              <a:chOff x="876299" y="4552950"/>
              <a:chExt cx="1333501" cy="904875"/>
            </a:xfrm>
          </p:grpSpPr>
          <p:sp>
            <p:nvSpPr>
              <p:cNvPr id="84" name="Rounded Rectangle 83"/>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1020B"/>
                    </a:solidFill>
                    <a:effectLst/>
                    <a:latin typeface="+mj-lt"/>
                  </a:rPr>
                  <a:t>DataNode</a:t>
                </a:r>
                <a:endParaRPr kumimoji="0" lang="en-US" sz="1600" b="0" i="0" u="none" strike="noStrike" cap="none" normalizeH="0" baseline="0" dirty="0">
                  <a:ln>
                    <a:noFill/>
                  </a:ln>
                  <a:solidFill>
                    <a:srgbClr val="01020B"/>
                  </a:solidFill>
                  <a:effectLst/>
                  <a:latin typeface="+mj-lt"/>
                </a:endParaRPr>
              </a:p>
            </p:txBody>
          </p:sp>
          <p:sp>
            <p:nvSpPr>
              <p:cNvPr id="85" name="Rounded Rectangle 84"/>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6" name="Rounded Rectangle 85"/>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87" name="Rounded Rectangle 86"/>
              <p:cNvSpPr/>
              <p:nvPr/>
            </p:nvSpPr>
            <p:spPr bwMode="auto">
              <a:xfrm>
                <a:off x="1743073" y="5043486"/>
                <a:ext cx="276225" cy="276225"/>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00" name="Group 99"/>
            <p:cNvGrpSpPr/>
            <p:nvPr/>
          </p:nvGrpSpPr>
          <p:grpSpPr>
            <a:xfrm>
              <a:off x="3327173" y="5495918"/>
              <a:ext cx="1333501" cy="904875"/>
              <a:chOff x="876299" y="4552950"/>
              <a:chExt cx="1333501" cy="904875"/>
            </a:xfrm>
          </p:grpSpPr>
          <p:sp>
            <p:nvSpPr>
              <p:cNvPr id="101" name="Rounded Rectangle 10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1020B"/>
                    </a:solidFill>
                    <a:effectLst/>
                    <a:latin typeface="+mj-lt"/>
                  </a:rPr>
                  <a:t>DataNode</a:t>
                </a:r>
                <a:endParaRPr kumimoji="0" lang="en-US" sz="1600" b="0" i="0" u="none" strike="noStrike" cap="none" normalizeH="0" baseline="0" dirty="0">
                  <a:ln>
                    <a:noFill/>
                  </a:ln>
                  <a:solidFill>
                    <a:srgbClr val="01020B"/>
                  </a:solidFill>
                  <a:effectLst/>
                  <a:latin typeface="+mj-lt"/>
                </a:endParaRPr>
              </a:p>
            </p:txBody>
          </p:sp>
          <p:sp>
            <p:nvSpPr>
              <p:cNvPr id="102" name="Rounded Rectangle 101"/>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3" name="Rounded Rectangle 102"/>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4" name="Rounded Rectangle 103"/>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05" name="Group 104"/>
            <p:cNvGrpSpPr/>
            <p:nvPr/>
          </p:nvGrpSpPr>
          <p:grpSpPr>
            <a:xfrm>
              <a:off x="3436710" y="5591169"/>
              <a:ext cx="1333501" cy="904875"/>
              <a:chOff x="876299" y="4552950"/>
              <a:chExt cx="1333501" cy="904875"/>
            </a:xfrm>
          </p:grpSpPr>
          <p:sp>
            <p:nvSpPr>
              <p:cNvPr id="106" name="Rounded Rectangle 10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1020B"/>
                    </a:solidFill>
                    <a:effectLst/>
                    <a:latin typeface="+mj-lt"/>
                  </a:rPr>
                  <a:t>DataNode</a:t>
                </a:r>
                <a:endParaRPr kumimoji="0" lang="en-US" sz="1600" b="0" i="0" u="none" strike="noStrike" cap="none" normalizeH="0" baseline="0" dirty="0">
                  <a:ln>
                    <a:noFill/>
                  </a:ln>
                  <a:solidFill>
                    <a:srgbClr val="01020B"/>
                  </a:solidFill>
                  <a:effectLst/>
                  <a:latin typeface="+mj-lt"/>
                </a:endParaRPr>
              </a:p>
            </p:txBody>
          </p:sp>
          <p:sp>
            <p:nvSpPr>
              <p:cNvPr id="107" name="Rounded Rectangle 106"/>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8" name="Rounded Rectangle 107"/>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9" name="Rounded Rectangle 108"/>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10" name="Group 109"/>
            <p:cNvGrpSpPr/>
            <p:nvPr/>
          </p:nvGrpSpPr>
          <p:grpSpPr>
            <a:xfrm>
              <a:off x="3571874" y="5710231"/>
              <a:ext cx="1333501" cy="904875"/>
              <a:chOff x="876299" y="4552950"/>
              <a:chExt cx="1333501" cy="904875"/>
            </a:xfrm>
          </p:grpSpPr>
          <p:sp>
            <p:nvSpPr>
              <p:cNvPr id="111" name="Rounded Rectangle 110"/>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12" name="Rounded Rectangle 111"/>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3" name="Rounded Rectangle 112"/>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4" name="Rounded Rectangle 113"/>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sp>
        <p:nvSpPr>
          <p:cNvPr id="116" name="TextBox 115"/>
          <p:cNvSpPr txBox="1"/>
          <p:nvPr/>
        </p:nvSpPr>
        <p:spPr>
          <a:xfrm>
            <a:off x="7356949" y="5905472"/>
            <a:ext cx="931665"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Slaves</a:t>
            </a:r>
          </a:p>
        </p:txBody>
      </p:sp>
    </p:spTree>
    <p:extLst>
      <p:ext uri="{BB962C8B-B14F-4D97-AF65-F5344CB8AC3E}">
        <p14:creationId xmlns:p14="http://schemas.microsoft.com/office/powerpoint/2010/main" val="2853975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5" end="15"/>
                                            </p:txEl>
                                          </p:spTgt>
                                        </p:tgtEl>
                                        <p:attrNameLst>
                                          <p:attrName>style.visibility</p:attrName>
                                        </p:attrNameLst>
                                      </p:cBhvr>
                                      <p:to>
                                        <p:strVal val="visible"/>
                                      </p:to>
                                    </p:set>
                                    <p:animEffect transition="in" filter="fade">
                                      <p:cBhvr>
                                        <p:cTn id="38" dur="500"/>
                                        <p:tgtEl>
                                          <p:spTgt spid="3">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15"/>
                                        </p:tgtEl>
                                        <p:attrNameLst>
                                          <p:attrName>style.visibility</p:attrName>
                                        </p:attrNameLst>
                                      </p:cBhvr>
                                      <p:to>
                                        <p:strVal val="visible"/>
                                      </p:to>
                                    </p:set>
                                    <p:animEffect transition="in" filter="fade">
                                      <p:cBhvr>
                                        <p:cTn id="41" dur="500"/>
                                        <p:tgtEl>
                                          <p:spTgt spid="11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6"/>
                                        </p:tgtEl>
                                        <p:attrNameLst>
                                          <p:attrName>style.visibility</p:attrName>
                                        </p:attrNameLst>
                                      </p:cBhvr>
                                      <p:to>
                                        <p:strVal val="visible"/>
                                      </p:to>
                                    </p:set>
                                    <p:animEffect transition="in" filter="fade">
                                      <p:cBhvr>
                                        <p:cTn id="4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9" grpId="0" animBg="1"/>
      <p:bldP spid="11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dirty="0" err="1" smtClean="0"/>
              <a:t>Sqoop</a:t>
            </a:r>
            <a:r>
              <a:rPr lang="en-US" dirty="0" smtClean="0"/>
              <a:t>-list</a:t>
            </a:r>
            <a:endParaRPr lang="en-US" dirty="0"/>
          </a:p>
        </p:txBody>
      </p:sp>
      <p:sp>
        <p:nvSpPr>
          <p:cNvPr id="20484" name="Rectangle 3"/>
          <p:cNvSpPr>
            <a:spLocks noGrp="1" noChangeArrowheads="1"/>
          </p:cNvSpPr>
          <p:nvPr>
            <p:ph idx="1"/>
          </p:nvPr>
        </p:nvSpPr>
        <p:spPr/>
        <p:txBody>
          <a:bodyPr/>
          <a:lstStyle/>
          <a:p>
            <a:r>
              <a:rPr lang="en-US" b="1" dirty="0" err="1" smtClean="0"/>
              <a:t>sqoop</a:t>
            </a:r>
            <a:r>
              <a:rPr lang="en-US" b="1" dirty="0" smtClean="0"/>
              <a:t>-list-databases</a:t>
            </a:r>
          </a:p>
          <a:p>
            <a:pPr>
              <a:buNone/>
            </a:pPr>
            <a:r>
              <a:rPr lang="en-US" sz="2000" kern="1200" dirty="0" smtClean="0">
                <a:latin typeface="Arial Narrow" pitchFamily="34" charset="0"/>
              </a:rPr>
              <a:t>List database schemas present on a server.</a:t>
            </a:r>
          </a:p>
          <a:p>
            <a:pPr>
              <a:buNone/>
            </a:pPr>
            <a:r>
              <a:rPr lang="en-US" sz="2000" kern="1200" dirty="0" smtClean="0">
                <a:latin typeface="Arial Narrow" pitchFamily="34" charset="0"/>
              </a:rPr>
              <a:t>	List database schemas available on a </a:t>
            </a:r>
            <a:r>
              <a:rPr lang="en-US" sz="2000" kern="1200" dirty="0" err="1" smtClean="0">
                <a:latin typeface="Arial Narrow" pitchFamily="34" charset="0"/>
              </a:rPr>
              <a:t>MySQL</a:t>
            </a:r>
            <a:r>
              <a:rPr lang="en-US" sz="2000" kern="1200" dirty="0" smtClean="0">
                <a:latin typeface="Arial Narrow" pitchFamily="34" charset="0"/>
              </a:rPr>
              <a:t> server:</a:t>
            </a:r>
          </a:p>
          <a:p>
            <a:pPr>
              <a:buNone/>
            </a:pPr>
            <a:r>
              <a:rPr lang="en-US" dirty="0" smtClean="0"/>
              <a:t>	</a:t>
            </a:r>
            <a:r>
              <a:rPr lang="en-US" sz="1400" dirty="0" smtClean="0"/>
              <a:t>$ </a:t>
            </a:r>
            <a:r>
              <a:rPr lang="en-US" sz="1400" dirty="0" err="1" smtClean="0"/>
              <a:t>sqoop</a:t>
            </a:r>
            <a:r>
              <a:rPr lang="en-US" sz="1400" dirty="0" smtClean="0"/>
              <a:t> list-databases --connect </a:t>
            </a:r>
            <a:r>
              <a:rPr lang="en-US" sz="1400" dirty="0" err="1" smtClean="0"/>
              <a:t>jdbc:mysql</a:t>
            </a:r>
            <a:r>
              <a:rPr lang="en-US" sz="1400" dirty="0" smtClean="0"/>
              <a:t>://</a:t>
            </a:r>
            <a:r>
              <a:rPr lang="en-US" sz="1400" dirty="0" err="1" smtClean="0"/>
              <a:t>database.example.com</a:t>
            </a:r>
            <a:r>
              <a:rPr lang="en-US" sz="1400" dirty="0" smtClean="0"/>
              <a:t>/ </a:t>
            </a:r>
            <a:r>
              <a:rPr lang="en-US" sz="1400" dirty="0" err="1" smtClean="0"/>
              <a:t>information_schema</a:t>
            </a:r>
            <a:r>
              <a:rPr lang="en-US" sz="1400" dirty="0" smtClean="0"/>
              <a:t> employees</a:t>
            </a:r>
          </a:p>
          <a:p>
            <a:endParaRPr lang="en-US" dirty="0" smtClean="0"/>
          </a:p>
          <a:p>
            <a:r>
              <a:rPr lang="en-US" b="1" dirty="0" smtClean="0"/>
              <a:t> </a:t>
            </a:r>
            <a:r>
              <a:rPr lang="en-US" b="1" dirty="0" err="1" smtClean="0"/>
              <a:t>sqoop</a:t>
            </a:r>
            <a:r>
              <a:rPr lang="en-US" b="1" dirty="0" smtClean="0"/>
              <a:t>-list-tables</a:t>
            </a:r>
          </a:p>
          <a:p>
            <a:pPr>
              <a:buNone/>
            </a:pPr>
            <a:r>
              <a:rPr lang="en-US" sz="2000" kern="1200" dirty="0" smtClean="0">
                <a:latin typeface="Arial Narrow" pitchFamily="34" charset="0"/>
              </a:rPr>
              <a:t>List tables present in a database.</a:t>
            </a:r>
          </a:p>
          <a:p>
            <a:pPr>
              <a:buNone/>
            </a:pPr>
            <a:r>
              <a:rPr lang="en-US" dirty="0" smtClean="0"/>
              <a:t>	</a:t>
            </a:r>
            <a:r>
              <a:rPr lang="en-US" sz="1400" dirty="0" smtClean="0"/>
              <a:t>$ </a:t>
            </a:r>
            <a:r>
              <a:rPr lang="en-US" sz="1400" dirty="0" err="1" smtClean="0"/>
              <a:t>sqoop</a:t>
            </a:r>
            <a:r>
              <a:rPr lang="en-US" sz="1400" dirty="0" smtClean="0"/>
              <a:t> list-tables --connect </a:t>
            </a:r>
            <a:r>
              <a:rPr lang="en-US" sz="1400" dirty="0" err="1" smtClean="0"/>
              <a:t>jdbc:mysql</a:t>
            </a:r>
            <a:r>
              <a:rPr lang="en-US" sz="1400" dirty="0" smtClean="0"/>
              <a:t>://</a:t>
            </a:r>
            <a:r>
              <a:rPr lang="en-US" sz="1400" dirty="0" err="1" smtClean="0"/>
              <a:t>database.example.com</a:t>
            </a:r>
            <a:r>
              <a:rPr lang="en-US" sz="1400" dirty="0" smtClean="0"/>
              <a:t>/</a:t>
            </a:r>
            <a:r>
              <a:rPr lang="en-US" sz="1400" dirty="0" err="1" smtClean="0"/>
              <a:t>corp</a:t>
            </a:r>
            <a:r>
              <a:rPr lang="en-US" sz="1400" dirty="0" smtClean="0"/>
              <a:t> employees </a:t>
            </a:r>
            <a:r>
              <a:rPr lang="en-US" sz="1400" dirty="0" err="1" smtClean="0"/>
              <a:t>payroll_checks</a:t>
            </a:r>
            <a:r>
              <a:rPr lang="en-US" sz="1400" dirty="0" smtClean="0"/>
              <a:t> </a:t>
            </a:r>
            <a:r>
              <a:rPr lang="en-US" sz="1400" dirty="0" err="1" smtClean="0"/>
              <a:t>job_descriptions</a:t>
            </a:r>
            <a:r>
              <a:rPr lang="en-US" sz="1400" dirty="0" smtClean="0"/>
              <a:t> </a:t>
            </a:r>
            <a:r>
              <a:rPr lang="en-US" sz="1400" dirty="0" err="1" smtClean="0"/>
              <a:t>office_supplies</a:t>
            </a:r>
            <a:endParaRPr lang="en-US" sz="1400" dirty="0"/>
          </a:p>
        </p:txBody>
      </p:sp>
      <p:sp>
        <p:nvSpPr>
          <p:cNvPr id="5" name="Slide Number Placeholder 3"/>
          <p:cNvSpPr>
            <a:spLocks noGrp="1"/>
          </p:cNvSpPr>
          <p:nvPr>
            <p:ph type="sldNum" sz="quarter" idx="11"/>
          </p:nvPr>
        </p:nvSpPr>
        <p:spPr/>
        <p:txBody>
          <a:bodyPr/>
          <a:lstStyle/>
          <a:p>
            <a:fld id="{5DF5A108-B391-794D-B919-1473D38A12E7}" type="slidenum">
              <a:rPr lang="en-US"/>
              <a:pPr/>
              <a:t>70</a:t>
            </a:fld>
            <a:endParaRPr lang="en-US"/>
          </a:p>
        </p:txBody>
      </p:sp>
    </p:spTree>
    <p:extLst>
      <p:ext uri="{BB962C8B-B14F-4D97-AF65-F5344CB8AC3E}">
        <p14:creationId xmlns:p14="http://schemas.microsoft.com/office/powerpoint/2010/main" val="715106271"/>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endParaRPr lang="en-US" sz="3000" dirty="0" smtClean="0"/>
          </a:p>
          <a:p>
            <a:r>
              <a:rPr lang="en-US" sz="3000" dirty="0" smtClean="0"/>
              <a:t>Some slides of this presentation has been taken from </a:t>
            </a:r>
            <a:r>
              <a:rPr lang="en-US" sz="3000" dirty="0" err="1" smtClean="0"/>
              <a:t>Passtalk</a:t>
            </a:r>
            <a:r>
              <a:rPr lang="en-US" sz="3000" dirty="0" smtClean="0"/>
              <a:t> given by Prof. David J. DeWitt</a:t>
            </a:r>
          </a:p>
          <a:p>
            <a:r>
              <a:rPr lang="en-US" sz="3000" dirty="0">
                <a:hlinkClick r:id="rId2"/>
              </a:rPr>
              <a:t>http://pages.cs.wisc.edu/~</a:t>
            </a:r>
            <a:r>
              <a:rPr lang="en-US" sz="3000" dirty="0" smtClean="0">
                <a:hlinkClick r:id="rId2"/>
              </a:rPr>
              <a:t>dewitt/includes/passtalks/passtalks.html</a:t>
            </a:r>
            <a:endParaRPr lang="en-US" sz="3000"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71</a:t>
            </a:fld>
            <a:endParaRPr lang="en-US" dirty="0"/>
          </a:p>
        </p:txBody>
      </p:sp>
    </p:spTree>
    <p:extLst>
      <p:ext uri="{BB962C8B-B14F-4D97-AF65-F5344CB8AC3E}">
        <p14:creationId xmlns:p14="http://schemas.microsoft.com/office/powerpoint/2010/main" val="96748414"/>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a:t>
            </a:r>
            <a:endParaRPr lang="en-US" dirty="0"/>
          </a:p>
        </p:txBody>
      </p:sp>
      <p:sp>
        <p:nvSpPr>
          <p:cNvPr id="3" name="Content Placeholder 2"/>
          <p:cNvSpPr>
            <a:spLocks noGrp="1"/>
          </p:cNvSpPr>
          <p:nvPr>
            <p:ph idx="1"/>
          </p:nvPr>
        </p:nvSpPr>
        <p:spPr/>
        <p:txBody>
          <a:bodyPr/>
          <a:lstStyle/>
          <a:p>
            <a:endParaRPr lang="en-US" sz="3000" dirty="0" smtClean="0"/>
          </a:p>
          <a:p>
            <a:r>
              <a:rPr lang="en-US" sz="3000" dirty="0" smtClean="0"/>
              <a:t>Some slides of this presentation has been taken from </a:t>
            </a:r>
            <a:r>
              <a:rPr lang="en-US" sz="3000" dirty="0" err="1" smtClean="0"/>
              <a:t>Passtalk</a:t>
            </a:r>
            <a:r>
              <a:rPr lang="en-US" sz="3000" dirty="0" smtClean="0"/>
              <a:t> given by Prof. David J. DeWitt</a:t>
            </a:r>
          </a:p>
          <a:p>
            <a:r>
              <a:rPr lang="en-US" sz="3000" dirty="0">
                <a:hlinkClick r:id="rId2"/>
              </a:rPr>
              <a:t>http://pages.cs.wisc.edu/~</a:t>
            </a:r>
            <a:r>
              <a:rPr lang="en-US" sz="3000" dirty="0" smtClean="0">
                <a:hlinkClick r:id="rId2"/>
              </a:rPr>
              <a:t>dewitt/includes/passtalks/passtalks.html</a:t>
            </a:r>
            <a:endParaRPr lang="en-US" sz="3000" dirty="0"/>
          </a:p>
        </p:txBody>
      </p:sp>
      <p:sp>
        <p:nvSpPr>
          <p:cNvPr id="4" name="Slide Number Placeholder 3"/>
          <p:cNvSpPr>
            <a:spLocks noGrp="1"/>
          </p:cNvSpPr>
          <p:nvPr>
            <p:ph type="sldNum" sz="quarter" idx="11"/>
          </p:nvPr>
        </p:nvSpPr>
        <p:spPr/>
        <p:txBody>
          <a:bodyPr/>
          <a:lstStyle/>
          <a:p>
            <a:pPr>
              <a:defRPr/>
            </a:pPr>
            <a:fld id="{E404EEB7-3F58-40D9-BE42-19578EA39430}" type="slidenum">
              <a:rPr lang="en-US" smtClean="0"/>
              <a:pPr>
                <a:defRPr/>
              </a:pPr>
              <a:t>72</a:t>
            </a:fld>
            <a:endParaRPr lang="en-US" dirty="0"/>
          </a:p>
        </p:txBody>
      </p:sp>
    </p:spTree>
    <p:extLst>
      <p:ext uri="{BB962C8B-B14F-4D97-AF65-F5344CB8AC3E}">
        <p14:creationId xmlns:p14="http://schemas.microsoft.com/office/powerpoint/2010/main" val="397883375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 Architecture</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8</a:t>
            </a:fld>
            <a:endParaRPr lang="en-US" dirty="0"/>
          </a:p>
        </p:txBody>
      </p:sp>
      <p:sp>
        <p:nvSpPr>
          <p:cNvPr id="5" name="Rounded Rectangle 4"/>
          <p:cNvSpPr/>
          <p:nvPr/>
        </p:nvSpPr>
        <p:spPr bwMode="auto">
          <a:xfrm>
            <a:off x="3495675" y="1104900"/>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5781675" y="1200149"/>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grpSp>
        <p:nvGrpSpPr>
          <p:cNvPr id="11" name="Group 10"/>
          <p:cNvGrpSpPr/>
          <p:nvPr/>
        </p:nvGrpSpPr>
        <p:grpSpPr>
          <a:xfrm>
            <a:off x="504824" y="4514848"/>
            <a:ext cx="1333501" cy="904875"/>
            <a:chOff x="876299" y="4552950"/>
            <a:chExt cx="1333501" cy="904875"/>
          </a:xfrm>
        </p:grpSpPr>
        <p:sp>
          <p:nvSpPr>
            <p:cNvPr id="6" name="Rounded Rectangle 5"/>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8" name="Rounded Rectangle 7"/>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 name="Rounded Rectangle 8"/>
            <p:cNvSpPr/>
            <p:nvPr/>
          </p:nvSpPr>
          <p:spPr bwMode="auto">
            <a:xfrm>
              <a:off x="1404937"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 name="Rounded Rectangle 9"/>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2" name="Group 11"/>
          <p:cNvGrpSpPr/>
          <p:nvPr/>
        </p:nvGrpSpPr>
        <p:grpSpPr>
          <a:xfrm>
            <a:off x="2095499" y="4514848"/>
            <a:ext cx="1333501" cy="904875"/>
            <a:chOff x="876299" y="4552950"/>
            <a:chExt cx="1333501" cy="904875"/>
          </a:xfrm>
        </p:grpSpPr>
        <p:sp>
          <p:nvSpPr>
            <p:cNvPr id="13" name="Rounded Rectangle 1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4" name="Rounded Rectangle 13"/>
            <p:cNvSpPr/>
            <p:nvPr/>
          </p:nvSpPr>
          <p:spPr bwMode="auto">
            <a:xfrm>
              <a:off x="1076325" y="504348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5" name="Rounded Rectangle 1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6" name="Rounded Rectangle 15"/>
            <p:cNvSpPr/>
            <p:nvPr/>
          </p:nvSpPr>
          <p:spPr bwMode="auto">
            <a:xfrm>
              <a:off x="1743073" y="5043486"/>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17" name="Group 16"/>
          <p:cNvGrpSpPr/>
          <p:nvPr/>
        </p:nvGrpSpPr>
        <p:grpSpPr>
          <a:xfrm>
            <a:off x="3686174" y="4514848"/>
            <a:ext cx="1333501" cy="904875"/>
            <a:chOff x="876299" y="4552950"/>
            <a:chExt cx="1333501" cy="904875"/>
          </a:xfrm>
        </p:grpSpPr>
        <p:sp>
          <p:nvSpPr>
            <p:cNvPr id="18" name="Rounded Rectangle 1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9" name="Rounded Rectangle 1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0" name="Rounded Rectangle 19"/>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1" name="Rounded Rectangle 20"/>
            <p:cNvSpPr/>
            <p:nvPr/>
          </p:nvSpPr>
          <p:spPr bwMode="auto">
            <a:xfrm>
              <a:off x="1743073" y="5043486"/>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2" name="Group 21"/>
          <p:cNvGrpSpPr/>
          <p:nvPr/>
        </p:nvGrpSpPr>
        <p:grpSpPr>
          <a:xfrm>
            <a:off x="5276849" y="4514848"/>
            <a:ext cx="1333501" cy="904875"/>
            <a:chOff x="876299" y="4552950"/>
            <a:chExt cx="1333501" cy="904875"/>
          </a:xfrm>
        </p:grpSpPr>
        <p:sp>
          <p:nvSpPr>
            <p:cNvPr id="23" name="Rounded Rectangle 22"/>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4" name="Rounded Rectangle 23"/>
            <p:cNvSpPr/>
            <p:nvPr/>
          </p:nvSpPr>
          <p:spPr bwMode="auto">
            <a:xfrm>
              <a:off x="1076325"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5" name="Rounded Rectangle 24"/>
            <p:cNvSpPr/>
            <p:nvPr/>
          </p:nvSpPr>
          <p:spPr bwMode="auto">
            <a:xfrm>
              <a:off x="1404937" y="5043487"/>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6" name="Rounded Rectangle 25"/>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grpSp>
        <p:nvGrpSpPr>
          <p:cNvPr id="27" name="Group 26"/>
          <p:cNvGrpSpPr/>
          <p:nvPr/>
        </p:nvGrpSpPr>
        <p:grpSpPr>
          <a:xfrm>
            <a:off x="6867524" y="4514848"/>
            <a:ext cx="1333501" cy="904875"/>
            <a:chOff x="876299" y="4552950"/>
            <a:chExt cx="1333501" cy="904875"/>
          </a:xfrm>
        </p:grpSpPr>
        <p:sp>
          <p:nvSpPr>
            <p:cNvPr id="28" name="Rounded Rectangle 27"/>
            <p:cNvSpPr/>
            <p:nvPr/>
          </p:nvSpPr>
          <p:spPr bwMode="auto">
            <a:xfrm>
              <a:off x="876299" y="4552950"/>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29" name="Rounded Rectangle 28"/>
            <p:cNvSpPr/>
            <p:nvPr/>
          </p:nvSpPr>
          <p:spPr bwMode="auto">
            <a:xfrm>
              <a:off x="1076325" y="5043487"/>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0" name="Rounded Rectangle 29"/>
            <p:cNvSpPr/>
            <p:nvPr/>
          </p:nvSpPr>
          <p:spPr bwMode="auto">
            <a:xfrm>
              <a:off x="1404937" y="504348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31" name="Rounded Rectangle 30"/>
            <p:cNvSpPr/>
            <p:nvPr/>
          </p:nvSpPr>
          <p:spPr bwMode="auto">
            <a:xfrm>
              <a:off x="1743073" y="5043486"/>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33" name="Straight Connector 32"/>
          <p:cNvCxnSpPr>
            <a:stCxn id="5" idx="3"/>
            <a:endCxn id="7" idx="1"/>
          </p:cNvCxnSpPr>
          <p:nvPr/>
        </p:nvCxnSpPr>
        <p:spPr bwMode="auto">
          <a:xfrm flipV="1">
            <a:off x="5153025" y="1419225"/>
            <a:ext cx="6286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6" idx="0"/>
          </p:cNvCxnSpPr>
          <p:nvPr/>
        </p:nvCxnSpPr>
        <p:spPr bwMode="auto">
          <a:xfrm flipH="1">
            <a:off x="1171575" y="1733551"/>
            <a:ext cx="315277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36" name="Straight Connector 35"/>
          <p:cNvCxnSpPr>
            <a:stCxn id="5" idx="2"/>
            <a:endCxn id="13" idx="0"/>
          </p:cNvCxnSpPr>
          <p:nvPr/>
        </p:nvCxnSpPr>
        <p:spPr bwMode="auto">
          <a:xfrm flipH="1">
            <a:off x="2762250" y="1733551"/>
            <a:ext cx="1562100"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39" name="Straight Connector 38"/>
          <p:cNvCxnSpPr>
            <a:stCxn id="5" idx="2"/>
            <a:endCxn id="18" idx="0"/>
          </p:cNvCxnSpPr>
          <p:nvPr/>
        </p:nvCxnSpPr>
        <p:spPr bwMode="auto">
          <a:xfrm>
            <a:off x="4324350" y="1733551"/>
            <a:ext cx="2857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42" name="Straight Connector 41"/>
          <p:cNvCxnSpPr>
            <a:stCxn id="5" idx="2"/>
            <a:endCxn id="23" idx="0"/>
          </p:cNvCxnSpPr>
          <p:nvPr/>
        </p:nvCxnSpPr>
        <p:spPr bwMode="auto">
          <a:xfrm>
            <a:off x="4324350" y="1733551"/>
            <a:ext cx="1619250"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cxnSp>
        <p:nvCxnSpPr>
          <p:cNvPr id="45" name="Straight Connector 44"/>
          <p:cNvCxnSpPr>
            <a:stCxn id="5" idx="2"/>
            <a:endCxn id="28" idx="0"/>
          </p:cNvCxnSpPr>
          <p:nvPr/>
        </p:nvCxnSpPr>
        <p:spPr bwMode="auto">
          <a:xfrm>
            <a:off x="4324350" y="1733551"/>
            <a:ext cx="3209925" cy="2781297"/>
          </a:xfrm>
          <a:prstGeom prst="line">
            <a:avLst/>
          </a:prstGeom>
          <a:solidFill>
            <a:schemeClr val="accent1"/>
          </a:solidFill>
          <a:ln w="19050" cap="flat" cmpd="sng" algn="ctr">
            <a:solidFill>
              <a:srgbClr val="01020B"/>
            </a:solidFill>
            <a:prstDash val="dash"/>
            <a:round/>
            <a:headEnd type="triangle" w="lg" len="med"/>
            <a:tailEnd type="triangle" w="lg" len="med"/>
          </a:ln>
          <a:effectLst/>
        </p:spPr>
      </p:cxnSp>
      <p:sp>
        <p:nvSpPr>
          <p:cNvPr id="76" name="TextBox 75"/>
          <p:cNvSpPr txBox="1"/>
          <p:nvPr/>
        </p:nvSpPr>
        <p:spPr>
          <a:xfrm>
            <a:off x="1836818" y="3124199"/>
            <a:ext cx="5620449"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(heartbeat, balancing, replication, etc.)</a:t>
            </a:r>
          </a:p>
        </p:txBody>
      </p:sp>
      <p:grpSp>
        <p:nvGrpSpPr>
          <p:cNvPr id="32" name="Group 31"/>
          <p:cNvGrpSpPr/>
          <p:nvPr/>
        </p:nvGrpSpPr>
        <p:grpSpPr>
          <a:xfrm>
            <a:off x="752475" y="5419723"/>
            <a:ext cx="7238998" cy="552453"/>
            <a:chOff x="752475" y="5419723"/>
            <a:chExt cx="7238998" cy="1157288"/>
          </a:xfrm>
        </p:grpSpPr>
        <p:grpSp>
          <p:nvGrpSpPr>
            <p:cNvPr id="51" name="Group 50"/>
            <p:cNvGrpSpPr/>
            <p:nvPr/>
          </p:nvGrpSpPr>
          <p:grpSpPr>
            <a:xfrm>
              <a:off x="752475" y="5829300"/>
              <a:ext cx="842960" cy="733422"/>
              <a:chOff x="685800" y="5915025"/>
              <a:chExt cx="1014408" cy="733422"/>
            </a:xfrm>
          </p:grpSpPr>
          <p:sp>
            <p:nvSpPr>
              <p:cNvPr id="50" name="Can 49"/>
              <p:cNvSpPr/>
              <p:nvPr/>
            </p:nvSpPr>
            <p:spPr bwMode="auto">
              <a:xfrm>
                <a:off x="690558"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Can 48"/>
              <p:cNvSpPr/>
              <p:nvPr/>
            </p:nvSpPr>
            <p:spPr bwMode="auto">
              <a:xfrm>
                <a:off x="685800" y="6153148"/>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Can 47"/>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52" name="Straight Connector 51"/>
            <p:cNvCxnSpPr>
              <a:stCxn id="6" idx="2"/>
              <a:endCxn id="48" idx="1"/>
            </p:cNvCxnSpPr>
            <p:nvPr/>
          </p:nvCxnSpPr>
          <p:spPr bwMode="auto">
            <a:xfrm>
              <a:off x="1171575" y="5419723"/>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56" name="Group 55"/>
            <p:cNvGrpSpPr/>
            <p:nvPr/>
          </p:nvGrpSpPr>
          <p:grpSpPr>
            <a:xfrm>
              <a:off x="2347910" y="5843589"/>
              <a:ext cx="839006" cy="733422"/>
              <a:chOff x="685800" y="5915025"/>
              <a:chExt cx="1009650" cy="733422"/>
            </a:xfrm>
          </p:grpSpPr>
          <p:sp>
            <p:nvSpPr>
              <p:cNvPr id="57" name="Can 56"/>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Can 57"/>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Can 58"/>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60" name="Straight Connector 59"/>
            <p:cNvCxnSpPr>
              <a:endCxn id="59" idx="1"/>
            </p:cNvCxnSpPr>
            <p:nvPr/>
          </p:nvCxnSpPr>
          <p:spPr bwMode="auto">
            <a:xfrm>
              <a:off x="2767010" y="5434012"/>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61" name="Group 60"/>
            <p:cNvGrpSpPr/>
            <p:nvPr/>
          </p:nvGrpSpPr>
          <p:grpSpPr>
            <a:xfrm>
              <a:off x="3904847" y="5829300"/>
              <a:ext cx="839006" cy="733422"/>
              <a:chOff x="685800" y="5915025"/>
              <a:chExt cx="1009650" cy="733422"/>
            </a:xfrm>
          </p:grpSpPr>
          <p:sp>
            <p:nvSpPr>
              <p:cNvPr id="62" name="Can 61"/>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3" name="Can 62"/>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4" name="Can 63"/>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65" name="Straight Connector 64"/>
            <p:cNvCxnSpPr>
              <a:endCxn id="64" idx="1"/>
            </p:cNvCxnSpPr>
            <p:nvPr/>
          </p:nvCxnSpPr>
          <p:spPr bwMode="auto">
            <a:xfrm>
              <a:off x="4323947" y="5419723"/>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66" name="Group 65"/>
            <p:cNvGrpSpPr/>
            <p:nvPr/>
          </p:nvGrpSpPr>
          <p:grpSpPr>
            <a:xfrm>
              <a:off x="5538380" y="5843589"/>
              <a:ext cx="839006" cy="733422"/>
              <a:chOff x="685800" y="5915025"/>
              <a:chExt cx="1009650" cy="733422"/>
            </a:xfrm>
          </p:grpSpPr>
          <p:sp>
            <p:nvSpPr>
              <p:cNvPr id="67" name="Can 66"/>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8" name="Can 67"/>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9" name="Can 68"/>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70" name="Straight Connector 69"/>
            <p:cNvCxnSpPr>
              <a:endCxn id="69" idx="1"/>
            </p:cNvCxnSpPr>
            <p:nvPr/>
          </p:nvCxnSpPr>
          <p:spPr bwMode="auto">
            <a:xfrm>
              <a:off x="5957480" y="5434012"/>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nvGrpSpPr>
            <p:cNvPr id="71" name="Group 70"/>
            <p:cNvGrpSpPr/>
            <p:nvPr/>
          </p:nvGrpSpPr>
          <p:grpSpPr>
            <a:xfrm>
              <a:off x="7152467" y="5834064"/>
              <a:ext cx="839006" cy="733422"/>
              <a:chOff x="685800" y="5915025"/>
              <a:chExt cx="1009650" cy="733422"/>
            </a:xfrm>
          </p:grpSpPr>
          <p:sp>
            <p:nvSpPr>
              <p:cNvPr id="72" name="Can 71"/>
              <p:cNvSpPr/>
              <p:nvPr/>
            </p:nvSpPr>
            <p:spPr bwMode="auto">
              <a:xfrm>
                <a:off x="685800" y="6391272"/>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3" name="Can 72"/>
              <p:cNvSpPr/>
              <p:nvPr/>
            </p:nvSpPr>
            <p:spPr bwMode="auto">
              <a:xfrm>
                <a:off x="685800" y="6153149"/>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74" name="Can 73"/>
              <p:cNvSpPr/>
              <p:nvPr/>
            </p:nvSpPr>
            <p:spPr bwMode="auto">
              <a:xfrm>
                <a:off x="685800" y="5915025"/>
                <a:ext cx="1009650" cy="257175"/>
              </a:xfrm>
              <a:prstGeom prst="can">
                <a:avLst/>
              </a:prstGeom>
              <a:ln w="12700">
                <a:headEnd type="none" w="med" len="med"/>
                <a:tailEnd type="none" w="med" len="med"/>
              </a:ln>
              <a:effectLst>
                <a:innerShdw blurRad="63500" dist="50800">
                  <a:prstClr val="black">
                    <a:alpha val="50000"/>
                  </a:prstClr>
                </a:innerShdw>
              </a:effectLst>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cxnSp>
          <p:nvCxnSpPr>
            <p:cNvPr id="75" name="Straight Connector 74"/>
            <p:cNvCxnSpPr>
              <a:endCxn id="74" idx="1"/>
            </p:cNvCxnSpPr>
            <p:nvPr/>
          </p:nvCxnSpPr>
          <p:spPr bwMode="auto">
            <a:xfrm>
              <a:off x="7571567" y="5424487"/>
              <a:ext cx="403" cy="409577"/>
            </a:xfrm>
            <a:prstGeom prst="line">
              <a:avLst/>
            </a:prstGeom>
            <a:solidFill>
              <a:schemeClr val="accent1"/>
            </a:solidFill>
            <a:ln w="28575" cap="flat" cmpd="sng" algn="ctr">
              <a:solidFill>
                <a:schemeClr val="tx1"/>
              </a:solidFill>
              <a:prstDash val="solid"/>
              <a:round/>
              <a:headEnd type="triangle" w="lg" len="med"/>
              <a:tailEnd type="triangle" w="lg" len="med"/>
            </a:ln>
            <a:effectLst/>
          </p:spPr>
        </p:cxnSp>
      </p:grpSp>
      <p:sp>
        <p:nvSpPr>
          <p:cNvPr id="77" name="TextBox 76"/>
          <p:cNvSpPr txBox="1"/>
          <p:nvPr/>
        </p:nvSpPr>
        <p:spPr>
          <a:xfrm>
            <a:off x="2914315" y="5615242"/>
            <a:ext cx="3586238" cy="400110"/>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solidFill>
                  <a:srgbClr val="A50021"/>
                </a:solidFill>
                <a:latin typeface="Segoe Script" pitchFamily="34" charset="0"/>
              </a:rPr>
              <a:t>nodes write to local disk</a:t>
            </a:r>
          </a:p>
        </p:txBody>
      </p:sp>
      <p:sp>
        <p:nvSpPr>
          <p:cNvPr id="78" name="TextBox 77"/>
          <p:cNvSpPr txBox="1"/>
          <p:nvPr/>
        </p:nvSpPr>
        <p:spPr>
          <a:xfrm>
            <a:off x="5019675" y="1731409"/>
            <a:ext cx="2643672" cy="369332"/>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namespace backups</a:t>
            </a:r>
          </a:p>
        </p:txBody>
      </p:sp>
    </p:spTree>
    <p:extLst>
      <p:ext uri="{BB962C8B-B14F-4D97-AF65-F5344CB8AC3E}">
        <p14:creationId xmlns:p14="http://schemas.microsoft.com/office/powerpoint/2010/main" val="20532728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up)">
                                      <p:cBhvr>
                                        <p:cTn id="15" dur="500"/>
                                        <p:tgtEl>
                                          <p:spTgt spid="35"/>
                                        </p:tgtEl>
                                      </p:cBhvr>
                                    </p:animEffect>
                                  </p:childTnLst>
                                </p:cTn>
                              </p:par>
                              <p:par>
                                <p:cTn id="16" presetID="22" presetClass="entr" presetSubtype="1" fill="hold"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up)">
                                      <p:cBhvr>
                                        <p:cTn id="18" dur="500"/>
                                        <p:tgtEl>
                                          <p:spTgt spid="36"/>
                                        </p:tgtEl>
                                      </p:cBhvr>
                                    </p:animEffect>
                                  </p:childTnLst>
                                </p:cTn>
                              </p:par>
                              <p:par>
                                <p:cTn id="19" presetID="22" presetClass="entr" presetSubtype="1"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up)">
                                      <p:cBhvr>
                                        <p:cTn id="21" dur="500"/>
                                        <p:tgtEl>
                                          <p:spTgt spid="39"/>
                                        </p:tgtEl>
                                      </p:cBhvr>
                                    </p:animEffect>
                                  </p:childTnLst>
                                </p:cTn>
                              </p:par>
                              <p:par>
                                <p:cTn id="22" presetID="22" presetClass="entr" presetSubtype="1" fill="hold"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wipe(up)">
                                      <p:cBhvr>
                                        <p:cTn id="24" dur="500"/>
                                        <p:tgtEl>
                                          <p:spTgt spid="42"/>
                                        </p:tgtEl>
                                      </p:cBhvr>
                                    </p:animEffect>
                                  </p:childTnLst>
                                </p:cTn>
                              </p:par>
                              <p:par>
                                <p:cTn id="25" presetID="22" presetClass="entr" presetSubtype="1"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up)">
                                      <p:cBhvr>
                                        <p:cTn id="27" dur="500"/>
                                        <p:tgtEl>
                                          <p:spTgt spid="45"/>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76"/>
                                        </p:tgtEl>
                                        <p:attrNameLst>
                                          <p:attrName>style.visibility</p:attrName>
                                        </p:attrNameLst>
                                      </p:cBhvr>
                                      <p:to>
                                        <p:strVal val="visible"/>
                                      </p:to>
                                    </p:set>
                                    <p:animEffect transition="in" filter="fade">
                                      <p:cBhvr>
                                        <p:cTn id="31" dur="500"/>
                                        <p:tgtEl>
                                          <p:spTgt spid="7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77"/>
                                        </p:tgtEl>
                                        <p:attrNameLst>
                                          <p:attrName>style.visibility</p:attrName>
                                        </p:attrNameLst>
                                      </p:cBhvr>
                                      <p:to>
                                        <p:strVal val="visible"/>
                                      </p:to>
                                    </p:set>
                                    <p:animEffect transition="in" filter="fade">
                                      <p:cBhvr>
                                        <p:cTn id="40"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ounded Rectangle 89"/>
          <p:cNvSpPr/>
          <p:nvPr/>
        </p:nvSpPr>
        <p:spPr bwMode="auto">
          <a:xfrm>
            <a:off x="49529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91" name="Rounded Rectangle 90"/>
          <p:cNvSpPr/>
          <p:nvPr/>
        </p:nvSpPr>
        <p:spPr bwMode="auto">
          <a:xfrm>
            <a:off x="695323" y="5472108"/>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2" name="Rounded Rectangle 91"/>
          <p:cNvSpPr/>
          <p:nvPr/>
        </p:nvSpPr>
        <p:spPr bwMode="auto">
          <a:xfrm>
            <a:off x="1023935"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5" name="Rounded Rectangle 94"/>
          <p:cNvSpPr/>
          <p:nvPr/>
        </p:nvSpPr>
        <p:spPr bwMode="auto">
          <a:xfrm>
            <a:off x="2085972"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96" name="Rounded Rectangle 95"/>
          <p:cNvSpPr/>
          <p:nvPr/>
        </p:nvSpPr>
        <p:spPr bwMode="auto">
          <a:xfrm>
            <a:off x="2285998" y="5472108"/>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7" name="Rounded Rectangle 96"/>
          <p:cNvSpPr/>
          <p:nvPr/>
        </p:nvSpPr>
        <p:spPr bwMode="auto">
          <a:xfrm>
            <a:off x="2614610"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98" name="Rounded Rectangle 97"/>
          <p:cNvSpPr/>
          <p:nvPr/>
        </p:nvSpPr>
        <p:spPr bwMode="auto">
          <a:xfrm>
            <a:off x="2952746" y="5472107"/>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0" name="Rounded Rectangle 99"/>
          <p:cNvSpPr/>
          <p:nvPr/>
        </p:nvSpPr>
        <p:spPr bwMode="auto">
          <a:xfrm>
            <a:off x="367664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01" name="Rounded Rectangle 100"/>
          <p:cNvSpPr/>
          <p:nvPr/>
        </p:nvSpPr>
        <p:spPr bwMode="auto">
          <a:xfrm>
            <a:off x="3876673"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2" name="Rounded Rectangle 101"/>
          <p:cNvSpPr/>
          <p:nvPr/>
        </p:nvSpPr>
        <p:spPr bwMode="auto">
          <a:xfrm>
            <a:off x="4205285"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3" name="Rounded Rectangle 102"/>
          <p:cNvSpPr/>
          <p:nvPr/>
        </p:nvSpPr>
        <p:spPr bwMode="auto">
          <a:xfrm>
            <a:off x="4543421" y="5472107"/>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5" name="Rounded Rectangle 104"/>
          <p:cNvSpPr/>
          <p:nvPr/>
        </p:nvSpPr>
        <p:spPr bwMode="auto">
          <a:xfrm>
            <a:off x="5267322"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06" name="Rounded Rectangle 105"/>
          <p:cNvSpPr/>
          <p:nvPr/>
        </p:nvSpPr>
        <p:spPr bwMode="auto">
          <a:xfrm>
            <a:off x="5467348" y="547210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07" name="Rounded Rectangle 106"/>
          <p:cNvSpPr/>
          <p:nvPr/>
        </p:nvSpPr>
        <p:spPr bwMode="auto">
          <a:xfrm>
            <a:off x="5795960" y="5472108"/>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0" name="Rounded Rectangle 109"/>
          <p:cNvSpPr/>
          <p:nvPr/>
        </p:nvSpPr>
        <p:spPr bwMode="auto">
          <a:xfrm>
            <a:off x="6857997" y="4981571"/>
            <a:ext cx="1333501" cy="904875"/>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DataNode</a:t>
            </a:r>
            <a:endParaRPr kumimoji="0" lang="en-US" sz="1600" i="0" u="none" strike="noStrike" cap="none" normalizeH="0" baseline="0" dirty="0">
              <a:ln>
                <a:noFill/>
              </a:ln>
              <a:solidFill>
                <a:srgbClr val="01020B"/>
              </a:solidFill>
              <a:effectLst/>
              <a:latin typeface="+mj-lt"/>
            </a:endParaRPr>
          </a:p>
        </p:txBody>
      </p:sp>
      <p:sp>
        <p:nvSpPr>
          <p:cNvPr id="111" name="Rounded Rectangle 110"/>
          <p:cNvSpPr/>
          <p:nvPr/>
        </p:nvSpPr>
        <p:spPr bwMode="auto">
          <a:xfrm>
            <a:off x="7058023" y="5472108"/>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112" name="Rounded Rectangle 111"/>
          <p:cNvSpPr/>
          <p:nvPr/>
        </p:nvSpPr>
        <p:spPr bwMode="auto">
          <a:xfrm>
            <a:off x="7386635" y="547210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2" name="Title 1"/>
          <p:cNvSpPr>
            <a:spLocks noGrp="1"/>
          </p:cNvSpPr>
          <p:nvPr>
            <p:ph type="title"/>
          </p:nvPr>
        </p:nvSpPr>
        <p:spPr/>
        <p:txBody>
          <a:bodyPr/>
          <a:lstStyle/>
          <a:p>
            <a:r>
              <a:rPr lang="en-US" dirty="0" smtClean="0"/>
              <a:t>Putting Files On HDFS</a:t>
            </a:r>
            <a:endParaRPr lang="en-US" dirty="0"/>
          </a:p>
        </p:txBody>
      </p:sp>
      <p:sp>
        <p:nvSpPr>
          <p:cNvPr id="4" name="Slide Number Placeholder 3"/>
          <p:cNvSpPr>
            <a:spLocks noGrp="1"/>
          </p:cNvSpPr>
          <p:nvPr>
            <p:ph type="sldNum" sz="quarter" idx="4294967295"/>
          </p:nvPr>
        </p:nvSpPr>
        <p:spPr>
          <a:xfrm>
            <a:off x="8324849" y="6286500"/>
            <a:ext cx="695325" cy="457200"/>
          </a:xfrm>
          <a:prstGeom prst="rect">
            <a:avLst/>
          </a:prstGeom>
        </p:spPr>
        <p:txBody>
          <a:bodyPr/>
          <a:lstStyle/>
          <a:p>
            <a:fld id="{E98DCB10-97A4-405D-8E23-559299D9D189}" type="slidenum">
              <a:rPr lang="en-US" smtClean="0"/>
              <a:pPr/>
              <a:t>9</a:t>
            </a:fld>
            <a:endParaRPr lang="en-US" dirty="0"/>
          </a:p>
        </p:txBody>
      </p:sp>
      <p:sp>
        <p:nvSpPr>
          <p:cNvPr id="5" name="Rounded Rectangle 4"/>
          <p:cNvSpPr/>
          <p:nvPr/>
        </p:nvSpPr>
        <p:spPr bwMode="auto">
          <a:xfrm>
            <a:off x="4995858" y="3409266"/>
            <a:ext cx="1657350" cy="628651"/>
          </a:xfrm>
          <a:prstGeom prst="roundRect">
            <a:avLst/>
          </a:prstGeom>
          <a:ln>
            <a:solidFill>
              <a:schemeClr val="bg1">
                <a:lumMod val="50000"/>
              </a:schemeClr>
            </a:solidFill>
            <a:headEnd type="none" w="med" len="med"/>
            <a:tailEnd type="none" w="med" len="med"/>
          </a:ln>
        </p:spPr>
        <p:style>
          <a:lnRef idx="1">
            <a:schemeClr val="accent1"/>
          </a:lnRef>
          <a:fillRef idx="1003">
            <a:schemeClr val="lt2"/>
          </a:fillRef>
          <a:effectRef idx="1">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NameNode</a:t>
            </a:r>
            <a:endParaRPr kumimoji="0" lang="en-US" sz="1600" i="0" u="none" strike="noStrike" cap="none" normalizeH="0" baseline="0" dirty="0">
              <a:ln>
                <a:noFill/>
              </a:ln>
              <a:solidFill>
                <a:srgbClr val="01020B"/>
              </a:solidFill>
              <a:effectLst/>
              <a:latin typeface="+mj-lt"/>
            </a:endParaRPr>
          </a:p>
        </p:txBody>
      </p:sp>
      <p:sp>
        <p:nvSpPr>
          <p:cNvPr id="7" name="Rounded Rectangle 6"/>
          <p:cNvSpPr/>
          <p:nvPr/>
        </p:nvSpPr>
        <p:spPr bwMode="auto">
          <a:xfrm>
            <a:off x="7167558" y="3504515"/>
            <a:ext cx="1657350" cy="438151"/>
          </a:xfrm>
          <a:prstGeom prst="roundRect">
            <a:avLst/>
          </a:prstGeom>
          <a:ln>
            <a:headEnd type="none" w="med" len="med"/>
            <a:tailEnd type="none" w="med" len="med"/>
          </a:ln>
        </p:spPr>
        <p:style>
          <a:lnRef idx="1">
            <a:schemeClr val="dk1"/>
          </a:lnRef>
          <a:fillRef idx="1003">
            <a:schemeClr val="lt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err="1" smtClean="0">
                <a:ln>
                  <a:noFill/>
                </a:ln>
                <a:solidFill>
                  <a:srgbClr val="01020B"/>
                </a:solidFill>
                <a:effectLst/>
                <a:latin typeface="+mj-lt"/>
              </a:rPr>
              <a:t>BackupNode</a:t>
            </a:r>
            <a:endParaRPr kumimoji="0" lang="en-US" sz="1600" i="0" u="none" strike="noStrike" cap="none" normalizeH="0" baseline="0" dirty="0">
              <a:ln>
                <a:noFill/>
              </a:ln>
              <a:solidFill>
                <a:srgbClr val="01020B"/>
              </a:solidFill>
              <a:effectLst/>
              <a:latin typeface="+mj-lt"/>
            </a:endParaRPr>
          </a:p>
        </p:txBody>
      </p:sp>
      <p:cxnSp>
        <p:nvCxnSpPr>
          <p:cNvPr id="33" name="Straight Connector 32"/>
          <p:cNvCxnSpPr>
            <a:stCxn id="5" idx="3"/>
            <a:endCxn id="7" idx="1"/>
          </p:cNvCxnSpPr>
          <p:nvPr/>
        </p:nvCxnSpPr>
        <p:spPr bwMode="auto">
          <a:xfrm flipV="1">
            <a:off x="6653208" y="3723591"/>
            <a:ext cx="514350" cy="1"/>
          </a:xfrm>
          <a:prstGeom prst="line">
            <a:avLst/>
          </a:prstGeom>
          <a:solidFill>
            <a:schemeClr val="accent1"/>
          </a:solidFill>
          <a:ln w="28575" cap="flat" cmpd="sng" algn="ctr">
            <a:solidFill>
              <a:schemeClr val="bg1">
                <a:lumMod val="50000"/>
              </a:schemeClr>
            </a:solidFill>
            <a:prstDash val="solid"/>
            <a:round/>
            <a:headEnd type="triangle" w="lg" len="lg"/>
            <a:tailEnd type="triangle" w="lg" len="lg"/>
          </a:ln>
          <a:effectLst/>
        </p:spPr>
      </p:cxnSp>
      <p:cxnSp>
        <p:nvCxnSpPr>
          <p:cNvPr id="35" name="Straight Connector 34"/>
          <p:cNvCxnSpPr>
            <a:stCxn id="5" idx="2"/>
            <a:endCxn id="90" idx="0"/>
          </p:cNvCxnSpPr>
          <p:nvPr/>
        </p:nvCxnSpPr>
        <p:spPr bwMode="auto">
          <a:xfrm flipH="1">
            <a:off x="1162048" y="4037917"/>
            <a:ext cx="466248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6" name="Straight Connector 35"/>
          <p:cNvCxnSpPr>
            <a:stCxn id="5" idx="2"/>
            <a:endCxn id="95" idx="0"/>
          </p:cNvCxnSpPr>
          <p:nvPr/>
        </p:nvCxnSpPr>
        <p:spPr bwMode="auto">
          <a:xfrm flipH="1">
            <a:off x="2752723" y="4037917"/>
            <a:ext cx="307181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39" name="Straight Connector 38"/>
          <p:cNvCxnSpPr>
            <a:stCxn id="5" idx="2"/>
            <a:endCxn id="100" idx="0"/>
          </p:cNvCxnSpPr>
          <p:nvPr/>
        </p:nvCxnSpPr>
        <p:spPr bwMode="auto">
          <a:xfrm flipH="1">
            <a:off x="4343398" y="4037917"/>
            <a:ext cx="148113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2" name="Straight Connector 41"/>
          <p:cNvCxnSpPr>
            <a:stCxn id="5" idx="2"/>
            <a:endCxn id="105" idx="0"/>
          </p:cNvCxnSpPr>
          <p:nvPr/>
        </p:nvCxnSpPr>
        <p:spPr bwMode="auto">
          <a:xfrm>
            <a:off x="5824533" y="4037917"/>
            <a:ext cx="109540"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cxnSp>
        <p:nvCxnSpPr>
          <p:cNvPr id="45" name="Straight Connector 44"/>
          <p:cNvCxnSpPr>
            <a:stCxn id="5" idx="2"/>
            <a:endCxn id="110" idx="0"/>
          </p:cNvCxnSpPr>
          <p:nvPr/>
        </p:nvCxnSpPr>
        <p:spPr bwMode="auto">
          <a:xfrm>
            <a:off x="5824533" y="4037917"/>
            <a:ext cx="1700215" cy="943654"/>
          </a:xfrm>
          <a:prstGeom prst="line">
            <a:avLst/>
          </a:prstGeom>
          <a:solidFill>
            <a:schemeClr val="accent1"/>
          </a:solidFill>
          <a:ln w="19050" cap="flat" cmpd="sng" algn="ctr">
            <a:solidFill>
              <a:schemeClr val="bg1">
                <a:lumMod val="50000"/>
              </a:schemeClr>
            </a:solidFill>
            <a:prstDash val="dash"/>
            <a:round/>
            <a:headEnd type="triangle" w="lg" len="med"/>
            <a:tailEnd type="triangle" w="lg" len="med"/>
          </a:ln>
          <a:effectLst/>
        </p:spPr>
      </p:cxnSp>
      <p:sp>
        <p:nvSpPr>
          <p:cNvPr id="3" name="Folded Corner 2"/>
          <p:cNvSpPr/>
          <p:nvPr/>
        </p:nvSpPr>
        <p:spPr bwMode="auto">
          <a:xfrm>
            <a:off x="133348" y="1523999"/>
            <a:ext cx="1028700" cy="1651518"/>
          </a:xfrm>
          <a:prstGeom prst="foldedCorner">
            <a:avLst/>
          </a:prstGeom>
          <a:solidFill>
            <a:srgbClr val="FFFF93"/>
          </a:solidFill>
          <a:ln>
            <a:solidFill>
              <a:schemeClr val="bg1">
                <a:lumMod val="50000"/>
              </a:schemeClr>
            </a:solidFill>
            <a:headEnd type="none" w="med" len="med"/>
            <a:tailEnd type="none" w="med" len="med"/>
          </a:ln>
          <a:effectLst>
            <a:outerShdw blurRad="50800" dist="38100" dir="5400000" algn="t"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i="0" u="none" strike="noStrike" cap="none" normalizeH="0" baseline="0" dirty="0" smtClean="0">
                <a:ln>
                  <a:noFill/>
                </a:ln>
                <a:solidFill>
                  <a:srgbClr val="01020B"/>
                </a:solidFill>
                <a:effectLst/>
                <a:latin typeface="Franklin Gothic Book" pitchFamily="34" charset="0"/>
              </a:rPr>
              <a:t>Giant File</a:t>
            </a:r>
          </a:p>
          <a:p>
            <a:pPr algn="ctr"/>
            <a:r>
              <a:rPr lang="en-US" sz="1000" b="0" dirty="0">
                <a:solidFill>
                  <a:srgbClr val="01020B"/>
                </a:solidFill>
                <a:latin typeface="Franklin Gothic Book" pitchFamily="34" charset="0"/>
              </a:rPr>
              <a:t>110010101001</a:t>
            </a:r>
          </a:p>
          <a:p>
            <a:pPr algn="ctr"/>
            <a:r>
              <a:rPr lang="en-US" sz="1000" b="0" dirty="0">
                <a:solidFill>
                  <a:srgbClr val="01020B"/>
                </a:solidFill>
                <a:latin typeface="Franklin Gothic Book" pitchFamily="34" charset="0"/>
              </a:rPr>
              <a:t>010100101010</a:t>
            </a:r>
          </a:p>
          <a:p>
            <a:pPr algn="ctr"/>
            <a:r>
              <a:rPr lang="en-US" sz="1000" b="0" dirty="0">
                <a:solidFill>
                  <a:srgbClr val="01020B"/>
                </a:solidFill>
                <a:latin typeface="Franklin Gothic Book" pitchFamily="34" charset="0"/>
              </a:rPr>
              <a:t>011001010100</a:t>
            </a:r>
          </a:p>
          <a:p>
            <a:pPr algn="ctr"/>
            <a:r>
              <a:rPr lang="en-US" sz="1000" b="0" dirty="0">
                <a:solidFill>
                  <a:srgbClr val="01020B"/>
                </a:solidFill>
                <a:latin typeface="Franklin Gothic Book" pitchFamily="34" charset="0"/>
              </a:rPr>
              <a:t>101010010101</a:t>
            </a:r>
          </a:p>
          <a:p>
            <a:pPr algn="ctr"/>
            <a:r>
              <a:rPr lang="en-US" sz="1000" b="0" dirty="0">
                <a:solidFill>
                  <a:srgbClr val="01020B"/>
                </a:solidFill>
                <a:latin typeface="Franklin Gothic Book" pitchFamily="34" charset="0"/>
              </a:rPr>
              <a:t>001100101010</a:t>
            </a:r>
          </a:p>
          <a:p>
            <a:pPr algn="ctr"/>
            <a:r>
              <a:rPr lang="en-US" sz="1000" b="0" dirty="0">
                <a:solidFill>
                  <a:srgbClr val="01020B"/>
                </a:solidFill>
                <a:latin typeface="Franklin Gothic Book" pitchFamily="34" charset="0"/>
              </a:rPr>
              <a:t>010101001010</a:t>
            </a:r>
          </a:p>
          <a:p>
            <a:pPr algn="ctr"/>
            <a:r>
              <a:rPr lang="en-US" sz="1000" b="0" dirty="0">
                <a:solidFill>
                  <a:srgbClr val="01020B"/>
                </a:solidFill>
                <a:latin typeface="Franklin Gothic Book" pitchFamily="34" charset="0"/>
              </a:rPr>
              <a:t>100110010101</a:t>
            </a:r>
          </a:p>
          <a:p>
            <a:pPr algn="ctr"/>
            <a:r>
              <a:rPr lang="en-US" sz="1000" b="0" dirty="0" smtClean="0">
                <a:solidFill>
                  <a:srgbClr val="01020B"/>
                </a:solidFill>
                <a:latin typeface="Franklin Gothic Book" pitchFamily="34" charset="0"/>
              </a:rPr>
              <a:t>001010100101</a:t>
            </a:r>
            <a:endParaRPr lang="en-US" sz="1000" b="0" dirty="0">
              <a:solidFill>
                <a:srgbClr val="01020B"/>
              </a:solidFill>
              <a:latin typeface="Franklin Gothic Book" pitchFamily="34" charset="0"/>
            </a:endParaRPr>
          </a:p>
        </p:txBody>
      </p:sp>
      <p:sp>
        <p:nvSpPr>
          <p:cNvPr id="79" name="Rounded Rectangle 78"/>
          <p:cNvSpPr/>
          <p:nvPr/>
        </p:nvSpPr>
        <p:spPr bwMode="auto">
          <a:xfrm>
            <a:off x="2686050" y="2106094"/>
            <a:ext cx="1000124" cy="715927"/>
          </a:xfrm>
          <a:prstGeom prst="roundRect">
            <a:avLst/>
          </a:prstGeom>
          <a:ln w="12700">
            <a:solidFill>
              <a:schemeClr val="tx1"/>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a:sp3d>
        </p:spPr>
        <p:style>
          <a:lnRef idx="2">
            <a:schemeClr val="accent1">
              <a:shade val="50000"/>
            </a:schemeClr>
          </a:lnRef>
          <a:fillRef idx="1003">
            <a:schemeClr val="dk2"/>
          </a:fillRef>
          <a:effectRef idx="0">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algn="ctr"/>
            <a:r>
              <a:rPr lang="en-US" sz="1800" dirty="0">
                <a:effectLst>
                  <a:outerShdw blurRad="38100" dist="38100" dir="2700000" algn="tl">
                    <a:srgbClr val="000000">
                      <a:alpha val="43137"/>
                    </a:srgbClr>
                  </a:outerShdw>
                </a:effectLst>
              </a:rPr>
              <a:t>HDFS</a:t>
            </a:r>
          </a:p>
          <a:p>
            <a:pPr algn="ctr"/>
            <a:r>
              <a:rPr lang="en-US" sz="1800" dirty="0">
                <a:effectLst>
                  <a:outerShdw blurRad="38100" dist="38100" dir="2700000" algn="tl">
                    <a:srgbClr val="000000">
                      <a:alpha val="43137"/>
                    </a:srgbClr>
                  </a:outerShdw>
                </a:effectLst>
              </a:rPr>
              <a:t>Client</a:t>
            </a:r>
            <a:endParaRPr kumimoji="0" lang="en-US" sz="1800" i="0" u="none" strike="noStrike" cap="none" normalizeH="0" baseline="0" dirty="0">
              <a:ln>
                <a:noFill/>
              </a:ln>
              <a:solidFill>
                <a:srgbClr val="01020B"/>
              </a:solidFill>
              <a:effectLst>
                <a:outerShdw blurRad="38100" dist="38100" dir="2700000" algn="tl">
                  <a:srgbClr val="000000">
                    <a:alpha val="43137"/>
                  </a:srgbClr>
                </a:outerShdw>
              </a:effectLst>
              <a:latin typeface="+mj-lt"/>
            </a:endParaRPr>
          </a:p>
        </p:txBody>
      </p:sp>
      <p:cxnSp>
        <p:nvCxnSpPr>
          <p:cNvPr id="80" name="Straight Connector 79"/>
          <p:cNvCxnSpPr>
            <a:stCxn id="79" idx="3"/>
            <a:endCxn id="5" idx="1"/>
          </p:cNvCxnSpPr>
          <p:nvPr/>
        </p:nvCxnSpPr>
        <p:spPr bwMode="auto">
          <a:xfrm>
            <a:off x="3686174" y="2464058"/>
            <a:ext cx="1309684" cy="1259534"/>
          </a:xfrm>
          <a:prstGeom prst="line">
            <a:avLst/>
          </a:prstGeom>
          <a:ln>
            <a:solidFill>
              <a:srgbClr val="A50021"/>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sp>
        <p:nvSpPr>
          <p:cNvPr id="84" name="TextBox 83"/>
          <p:cNvSpPr txBox="1"/>
          <p:nvPr/>
        </p:nvSpPr>
        <p:spPr>
          <a:xfrm>
            <a:off x="3214523" y="169433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{node1, node2, node 3}</a:t>
            </a:r>
            <a:endParaRPr lang="en-US" sz="1500" dirty="0">
              <a:solidFill>
                <a:srgbClr val="A50021"/>
              </a:solidFill>
              <a:latin typeface="Segoe Script" pitchFamily="34" charset="0"/>
            </a:endParaRPr>
          </a:p>
        </p:txBody>
      </p:sp>
      <p:sp>
        <p:nvSpPr>
          <p:cNvPr id="46" name="Rounded Rectangle 45"/>
          <p:cNvSpPr/>
          <p:nvPr/>
        </p:nvSpPr>
        <p:spPr bwMode="auto">
          <a:xfrm>
            <a:off x="1581151" y="1855916"/>
            <a:ext cx="276225" cy="276225"/>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7" name="Rounded Rectangle 46"/>
          <p:cNvSpPr/>
          <p:nvPr/>
        </p:nvSpPr>
        <p:spPr bwMode="auto">
          <a:xfrm>
            <a:off x="1909763" y="1855916"/>
            <a:ext cx="276225" cy="276225"/>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8" name="Rounded Rectangle 47"/>
          <p:cNvSpPr/>
          <p:nvPr/>
        </p:nvSpPr>
        <p:spPr bwMode="auto">
          <a:xfrm>
            <a:off x="2247899" y="1855915"/>
            <a:ext cx="276225" cy="276225"/>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49" name="Rounded Rectangle 48"/>
          <p:cNvSpPr/>
          <p:nvPr/>
        </p:nvSpPr>
        <p:spPr bwMode="auto">
          <a:xfrm>
            <a:off x="1581151" y="2187833"/>
            <a:ext cx="276225" cy="276225"/>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0" name="Rounded Rectangle 49"/>
          <p:cNvSpPr/>
          <p:nvPr/>
        </p:nvSpPr>
        <p:spPr bwMode="auto">
          <a:xfrm>
            <a:off x="1909763" y="2187833"/>
            <a:ext cx="276225" cy="276225"/>
          </a:xfrm>
          <a:prstGeom prst="roundRect">
            <a:avLst/>
          </a:prstGeom>
          <a:solidFill>
            <a:srgbClr val="FFFF93"/>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1" name="Rounded Rectangle 50"/>
          <p:cNvSpPr/>
          <p:nvPr/>
        </p:nvSpPr>
        <p:spPr bwMode="auto">
          <a:xfrm>
            <a:off x="2247899" y="2187832"/>
            <a:ext cx="276225" cy="276225"/>
          </a:xfrm>
          <a:prstGeom prst="roundRect">
            <a:avLst/>
          </a:prstGeom>
          <a:solidFill>
            <a:srgbClr val="FFCC00"/>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2" name="Rounded Rectangle 51"/>
          <p:cNvSpPr/>
          <p:nvPr/>
        </p:nvSpPr>
        <p:spPr bwMode="auto">
          <a:xfrm>
            <a:off x="1581151" y="2519750"/>
            <a:ext cx="276225" cy="276225"/>
          </a:xfrm>
          <a:prstGeom prst="roundRect">
            <a:avLst/>
          </a:prstGeom>
          <a:solidFill>
            <a:srgbClr val="FFCCFF"/>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3" name="Rounded Rectangle 52"/>
          <p:cNvSpPr/>
          <p:nvPr/>
        </p:nvSpPr>
        <p:spPr bwMode="auto">
          <a:xfrm>
            <a:off x="1909763" y="2519750"/>
            <a:ext cx="276225" cy="276225"/>
          </a:xfrm>
          <a:prstGeom prst="roundRect">
            <a:avLst/>
          </a:prstGeom>
          <a:solidFill>
            <a:schemeClr val="bg2">
              <a:lumMod val="90000"/>
            </a:schemeClr>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4" name="Rounded Rectangle 53"/>
          <p:cNvSpPr/>
          <p:nvPr/>
        </p:nvSpPr>
        <p:spPr bwMode="auto">
          <a:xfrm>
            <a:off x="2247899" y="2519749"/>
            <a:ext cx="276225" cy="276225"/>
          </a:xfrm>
          <a:prstGeom prst="roundRect">
            <a:avLst/>
          </a:prstGeom>
          <a:solidFill>
            <a:schemeClr val="accent3">
              <a:lumMod val="60000"/>
              <a:lumOff val="40000"/>
            </a:schemeClr>
          </a:solidFill>
          <a:ln>
            <a:solidFill>
              <a:schemeClr val="tx1">
                <a:lumMod val="50000"/>
                <a:lumOff val="50000"/>
              </a:schemeClr>
            </a:solid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5" name="Rounded Rectangle 54"/>
          <p:cNvSpPr/>
          <p:nvPr/>
        </p:nvSpPr>
        <p:spPr bwMode="auto">
          <a:xfrm>
            <a:off x="1581151" y="2851667"/>
            <a:ext cx="276225" cy="276225"/>
          </a:xfrm>
          <a:prstGeom prst="roundRect">
            <a:avLst/>
          </a:prstGeom>
          <a:solidFill>
            <a:schemeClr val="tx2">
              <a:lumMod val="75000"/>
            </a:schemeClr>
          </a:solidFill>
          <a:ln>
            <a:solidFill>
              <a:schemeClr val="tx1">
                <a:lumMod val="50000"/>
                <a:lumOff val="50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6" name="Rounded Rectangle 55"/>
          <p:cNvSpPr/>
          <p:nvPr/>
        </p:nvSpPr>
        <p:spPr bwMode="auto">
          <a:xfrm>
            <a:off x="1909763" y="2851667"/>
            <a:ext cx="276225" cy="276225"/>
          </a:xfrm>
          <a:prstGeom prst="roundRect">
            <a:avLst/>
          </a:prstGeom>
          <a:solidFill>
            <a:srgbClr val="D7D200"/>
          </a:solidFill>
          <a:ln>
            <a:solidFill>
              <a:schemeClr val="tx1">
                <a:lumMod val="50000"/>
                <a:lumOff val="50000"/>
              </a:schemeClr>
            </a:solidFill>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7" name="Rounded Rectangle 56"/>
          <p:cNvSpPr/>
          <p:nvPr/>
        </p:nvSpPr>
        <p:spPr bwMode="auto">
          <a:xfrm>
            <a:off x="2247899" y="2851666"/>
            <a:ext cx="276225" cy="276225"/>
          </a:xfrm>
          <a:prstGeom prst="roundRect">
            <a:avLst/>
          </a:prstGeom>
          <a:solidFill>
            <a:schemeClr val="accent4">
              <a:lumMod val="40000"/>
              <a:lumOff val="60000"/>
            </a:schemeClr>
          </a:solidFill>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8" name="Rounded Rectangle 57"/>
          <p:cNvSpPr/>
          <p:nvPr/>
        </p:nvSpPr>
        <p:spPr bwMode="auto">
          <a:xfrm>
            <a:off x="1581151" y="1523999"/>
            <a:ext cx="276225" cy="276225"/>
          </a:xfrm>
          <a:prstGeom prst="roundRect">
            <a:avLst/>
          </a:prstGeom>
          <a:ln>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59" name="Rounded Rectangle 58"/>
          <p:cNvSpPr/>
          <p:nvPr/>
        </p:nvSpPr>
        <p:spPr bwMode="auto">
          <a:xfrm>
            <a:off x="1909763" y="1523999"/>
            <a:ext cx="276225" cy="276225"/>
          </a:xfrm>
          <a:prstGeom prst="roundRect">
            <a:avLst/>
          </a:prstGeom>
          <a:ln>
            <a:headEnd type="none" w="med" len="med"/>
            <a:tailEnd type="none" w="med" len="med"/>
          </a:ln>
        </p:spPr>
        <p:style>
          <a:lnRef idx="1">
            <a:schemeClr val="dk1"/>
          </a:lnRef>
          <a:fillRef idx="3">
            <a:schemeClr val="dk1"/>
          </a:fillRef>
          <a:effectRef idx="2">
            <a:schemeClr val="dk1"/>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sp>
        <p:nvSpPr>
          <p:cNvPr id="60" name="Rounded Rectangle 59"/>
          <p:cNvSpPr/>
          <p:nvPr/>
        </p:nvSpPr>
        <p:spPr bwMode="auto">
          <a:xfrm>
            <a:off x="2247899" y="1523998"/>
            <a:ext cx="276225" cy="276225"/>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15" name="Group 14"/>
          <p:cNvGrpSpPr/>
          <p:nvPr/>
        </p:nvGrpSpPr>
        <p:grpSpPr>
          <a:xfrm>
            <a:off x="4282678" y="1984503"/>
            <a:ext cx="3702842" cy="722530"/>
            <a:chOff x="4293391" y="1994028"/>
            <a:chExt cx="3702842" cy="722530"/>
          </a:xfrm>
        </p:grpSpPr>
        <p:sp>
          <p:nvSpPr>
            <p:cNvPr id="85" name="Rectangle 84"/>
            <p:cNvSpPr/>
            <p:nvPr/>
          </p:nvSpPr>
          <p:spPr>
            <a:xfrm>
              <a:off x="4624383" y="2070227"/>
              <a:ext cx="3371850" cy="646331"/>
            </a:xfrm>
            <a:prstGeom prst="rect">
              <a:avLst/>
            </a:prstGeom>
          </p:spPr>
          <p:txBody>
            <a:bodyPr wrap="square">
              <a:spAutoFit/>
            </a:bodyPr>
            <a:lstStyle/>
            <a:p>
              <a:r>
                <a:rPr lang="en-US" sz="1800" dirty="0" smtClean="0">
                  <a:solidFill>
                    <a:srgbClr val="FF9900"/>
                  </a:solidFill>
                  <a:latin typeface="Segoe Script" pitchFamily="34" charset="0"/>
                </a:rPr>
                <a:t>(based on “replication factor”) (3 by default)</a:t>
              </a:r>
              <a:endParaRPr lang="en-US" sz="1800" dirty="0">
                <a:solidFill>
                  <a:srgbClr val="FF9900"/>
                </a:solidFill>
                <a:latin typeface="Segoe Script" pitchFamily="34" charset="0"/>
              </a:endParaRPr>
            </a:p>
          </p:txBody>
        </p:sp>
        <p:cxnSp>
          <p:nvCxnSpPr>
            <p:cNvPr id="9" name="Straight Arrow Connector 8"/>
            <p:cNvCxnSpPr>
              <a:stCxn id="85" idx="1"/>
            </p:cNvCxnSpPr>
            <p:nvPr/>
          </p:nvCxnSpPr>
          <p:spPr bwMode="auto">
            <a:xfrm flipH="1" flipV="1">
              <a:off x="4293391" y="1994028"/>
              <a:ext cx="330992" cy="399365"/>
            </a:xfrm>
            <a:prstGeom prst="straightConnector1">
              <a:avLst/>
            </a:prstGeom>
            <a:solidFill>
              <a:schemeClr val="accent1"/>
            </a:solidFill>
            <a:ln w="25400" cap="flat" cmpd="sng" algn="ctr">
              <a:solidFill>
                <a:srgbClr val="FFC000"/>
              </a:solidFill>
              <a:prstDash val="solid"/>
              <a:round/>
              <a:headEnd type="none" w="med" len="med"/>
              <a:tailEnd type="triangle" w="med" len="lg"/>
            </a:ln>
            <a:effectLst/>
          </p:spPr>
        </p:cxnSp>
      </p:grpSp>
      <p:sp>
        <p:nvSpPr>
          <p:cNvPr id="43" name="Right Arrow 42"/>
          <p:cNvSpPr/>
          <p:nvPr/>
        </p:nvSpPr>
        <p:spPr bwMode="auto">
          <a:xfrm>
            <a:off x="1206660" y="2221556"/>
            <a:ext cx="336391" cy="204402"/>
          </a:xfrm>
          <a:prstGeom prst="rightArrow">
            <a:avLst/>
          </a:prstGeom>
          <a:solidFill>
            <a:srgbClr val="FF9900"/>
          </a:solidFill>
          <a:ln w="12700">
            <a:solidFill>
              <a:srgbClr val="FF9900"/>
            </a:solidFill>
            <a:headEnd type="none" w="med" len="med"/>
            <a:tailEnd type="none" w="med" len="med"/>
          </a:ln>
          <a:effectLst>
            <a:outerShdw blurRad="50800" dist="38100" dir="18900000" algn="bl" rotWithShape="0">
              <a:prstClr val="black">
                <a:alpha val="40000"/>
              </a:prstClr>
            </a:outerShdw>
          </a:effectLst>
          <a:scene3d>
            <a:camera prst="orthographicFront"/>
            <a:lightRig rig="threePt" dir="t"/>
          </a:scene3d>
          <a:sp3d>
            <a:bevelT w="114300" prst="hardEdge"/>
          </a:sp3d>
        </p:spPr>
        <p:style>
          <a:lnRef idx="2">
            <a:schemeClr val="accent6">
              <a:shade val="50000"/>
            </a:schemeClr>
          </a:lnRef>
          <a:fillRef idx="1">
            <a:schemeClr val="accent6"/>
          </a:fillRef>
          <a:effectRef idx="0">
            <a:schemeClr val="accent6"/>
          </a:effectRef>
          <a:fontRef idx="minor">
            <a:schemeClr val="lt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rgbClr val="01020B"/>
              </a:solidFill>
              <a:effectLst/>
              <a:latin typeface="+mj-lt"/>
            </a:endParaRPr>
          </a:p>
        </p:txBody>
      </p:sp>
      <p:grpSp>
        <p:nvGrpSpPr>
          <p:cNvPr id="8" name="Group 7"/>
          <p:cNvGrpSpPr/>
          <p:nvPr/>
        </p:nvGrpSpPr>
        <p:grpSpPr>
          <a:xfrm>
            <a:off x="838199" y="1800224"/>
            <a:ext cx="3843335" cy="3671885"/>
            <a:chOff x="838199" y="1800224"/>
            <a:chExt cx="3843335" cy="3671885"/>
          </a:xfrm>
        </p:grpSpPr>
        <p:cxnSp>
          <p:nvCxnSpPr>
            <p:cNvPr id="63" name="Straight Connector 62"/>
            <p:cNvCxnSpPr>
              <a:stCxn id="58" idx="2"/>
            </p:cNvCxnSpPr>
            <p:nvPr/>
          </p:nvCxnSpPr>
          <p:spPr bwMode="auto">
            <a:xfrm flipH="1">
              <a:off x="838199" y="1800224"/>
              <a:ext cx="881065" cy="3657600"/>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4" name="Straight Connector 63"/>
            <p:cNvCxnSpPr>
              <a:stCxn id="58" idx="2"/>
            </p:cNvCxnSpPr>
            <p:nvPr/>
          </p:nvCxnSpPr>
          <p:spPr bwMode="auto">
            <a:xfrm>
              <a:off x="1719264" y="1800224"/>
              <a:ext cx="666747" cy="3671885"/>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65" name="Straight Connector 64"/>
            <p:cNvCxnSpPr>
              <a:stCxn id="58" idx="2"/>
              <a:endCxn id="103" idx="0"/>
            </p:cNvCxnSpPr>
            <p:nvPr/>
          </p:nvCxnSpPr>
          <p:spPr bwMode="auto">
            <a:xfrm>
              <a:off x="1719264" y="1800224"/>
              <a:ext cx="2962270" cy="3671883"/>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66" name="TextBox 65"/>
          <p:cNvSpPr txBox="1"/>
          <p:nvPr/>
        </p:nvSpPr>
        <p:spPr>
          <a:xfrm>
            <a:off x="892087" y="3571189"/>
            <a:ext cx="4022961" cy="646331"/>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Client transfers block </a:t>
            </a:r>
            <a:r>
              <a:rPr lang="en-US" sz="1800" dirty="0">
                <a:solidFill>
                  <a:srgbClr val="A50021"/>
                </a:solidFill>
                <a:latin typeface="Segoe Script" pitchFamily="34" charset="0"/>
              </a:rPr>
              <a:t>directly </a:t>
            </a:r>
            <a:endParaRPr lang="en-US" sz="1800" dirty="0" smtClean="0">
              <a:solidFill>
                <a:srgbClr val="A50021"/>
              </a:solidFill>
              <a:latin typeface="Segoe Script" pitchFamily="34" charset="0"/>
            </a:endParaRPr>
          </a:p>
          <a:p>
            <a:r>
              <a:rPr lang="en-US" sz="1800" dirty="0" smtClean="0">
                <a:solidFill>
                  <a:srgbClr val="A50021"/>
                </a:solidFill>
                <a:latin typeface="Segoe Script" pitchFamily="34" charset="0"/>
              </a:rPr>
              <a:t>to </a:t>
            </a:r>
            <a:r>
              <a:rPr lang="en-US" sz="1800" dirty="0">
                <a:solidFill>
                  <a:srgbClr val="A50021"/>
                </a:solidFill>
                <a:latin typeface="Segoe Script" pitchFamily="34" charset="0"/>
              </a:rPr>
              <a:t>assigned data nodes</a:t>
            </a:r>
            <a:endParaRPr lang="en-US" sz="1800" dirty="0" smtClean="0">
              <a:solidFill>
                <a:srgbClr val="A50021"/>
              </a:solidFill>
              <a:latin typeface="Segoe Script" pitchFamily="34" charset="0"/>
            </a:endParaRPr>
          </a:p>
        </p:txBody>
      </p:sp>
      <p:sp>
        <p:nvSpPr>
          <p:cNvPr id="69" name="TextBox 68"/>
          <p:cNvSpPr txBox="1"/>
          <p:nvPr/>
        </p:nvSpPr>
        <p:spPr>
          <a:xfrm>
            <a:off x="3211092" y="169921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{node2, node4, node 5}</a:t>
            </a:r>
            <a:endParaRPr lang="en-US" sz="1500" dirty="0">
              <a:solidFill>
                <a:srgbClr val="A50021"/>
              </a:solidFill>
              <a:latin typeface="Segoe Script" pitchFamily="34" charset="0"/>
            </a:endParaRPr>
          </a:p>
        </p:txBody>
      </p:sp>
      <p:grpSp>
        <p:nvGrpSpPr>
          <p:cNvPr id="10" name="Group 9"/>
          <p:cNvGrpSpPr/>
          <p:nvPr/>
        </p:nvGrpSpPr>
        <p:grpSpPr>
          <a:xfrm>
            <a:off x="1171575" y="1800224"/>
            <a:ext cx="5995983" cy="3686171"/>
            <a:chOff x="1171575" y="1800224"/>
            <a:chExt cx="5995983" cy="3686171"/>
          </a:xfrm>
        </p:grpSpPr>
        <p:cxnSp>
          <p:nvCxnSpPr>
            <p:cNvPr id="71" name="Straight Connector 70"/>
            <p:cNvCxnSpPr>
              <a:stCxn id="59" idx="2"/>
            </p:cNvCxnSpPr>
            <p:nvPr/>
          </p:nvCxnSpPr>
          <p:spPr bwMode="auto">
            <a:xfrm flipH="1">
              <a:off x="1171575" y="1800224"/>
              <a:ext cx="876301" cy="367188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73" name="Straight Connector 72"/>
            <p:cNvCxnSpPr>
              <a:stCxn id="59" idx="2"/>
            </p:cNvCxnSpPr>
            <p:nvPr/>
          </p:nvCxnSpPr>
          <p:spPr bwMode="auto">
            <a:xfrm>
              <a:off x="2047876" y="1800224"/>
              <a:ext cx="1901457" cy="3686171"/>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74" name="Straight Connector 73"/>
            <p:cNvCxnSpPr>
              <a:stCxn id="59" idx="2"/>
            </p:cNvCxnSpPr>
            <p:nvPr/>
          </p:nvCxnSpPr>
          <p:spPr bwMode="auto">
            <a:xfrm>
              <a:off x="2047876" y="1800224"/>
              <a:ext cx="5119682" cy="3671883"/>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76" name="TextBox 75"/>
          <p:cNvSpPr txBox="1"/>
          <p:nvPr/>
        </p:nvSpPr>
        <p:spPr>
          <a:xfrm>
            <a:off x="3211092" y="1700553"/>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{node1, node3, node 5}</a:t>
            </a:r>
            <a:endParaRPr lang="en-US" sz="1500" dirty="0">
              <a:solidFill>
                <a:srgbClr val="A50021"/>
              </a:solidFill>
              <a:latin typeface="Segoe Script" pitchFamily="34" charset="0"/>
            </a:endParaRPr>
          </a:p>
        </p:txBody>
      </p:sp>
      <p:sp>
        <p:nvSpPr>
          <p:cNvPr id="82" name="TextBox 81"/>
          <p:cNvSpPr txBox="1"/>
          <p:nvPr/>
        </p:nvSpPr>
        <p:spPr>
          <a:xfrm>
            <a:off x="3199208" y="1699555"/>
            <a:ext cx="2610010" cy="323165"/>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none" rtlCol="0">
            <a:spAutoFit/>
          </a:bodyPr>
          <a:lstStyle/>
          <a:p>
            <a:pPr algn="ctr"/>
            <a:r>
              <a:rPr lang="en-US" sz="1500" dirty="0" smtClean="0">
                <a:solidFill>
                  <a:srgbClr val="A50021"/>
                </a:solidFill>
                <a:latin typeface="Segoe Script" pitchFamily="34" charset="0"/>
              </a:rPr>
              <a:t>{node2, node3, node 4}</a:t>
            </a:r>
            <a:endParaRPr lang="en-US" sz="1500" dirty="0">
              <a:solidFill>
                <a:srgbClr val="A50021"/>
              </a:solidFill>
              <a:latin typeface="Segoe Script" pitchFamily="34" charset="0"/>
            </a:endParaRPr>
          </a:p>
        </p:txBody>
      </p:sp>
      <p:grpSp>
        <p:nvGrpSpPr>
          <p:cNvPr id="13" name="Group 12"/>
          <p:cNvGrpSpPr/>
          <p:nvPr/>
        </p:nvGrpSpPr>
        <p:grpSpPr>
          <a:xfrm>
            <a:off x="2386012" y="1800223"/>
            <a:ext cx="5138736" cy="3686172"/>
            <a:chOff x="2386012" y="1800223"/>
            <a:chExt cx="5138736" cy="3686172"/>
          </a:xfrm>
        </p:grpSpPr>
        <p:cxnSp>
          <p:nvCxnSpPr>
            <p:cNvPr id="83" name="Straight Connector 82"/>
            <p:cNvCxnSpPr>
              <a:stCxn id="60" idx="2"/>
              <a:endCxn id="98" idx="0"/>
            </p:cNvCxnSpPr>
            <p:nvPr/>
          </p:nvCxnSpPr>
          <p:spPr bwMode="auto">
            <a:xfrm>
              <a:off x="2386012" y="1800223"/>
              <a:ext cx="704847" cy="3671884"/>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6" name="Straight Connector 85"/>
            <p:cNvCxnSpPr>
              <a:stCxn id="60" idx="2"/>
            </p:cNvCxnSpPr>
            <p:nvPr/>
          </p:nvCxnSpPr>
          <p:spPr bwMode="auto">
            <a:xfrm>
              <a:off x="2386012" y="1800223"/>
              <a:ext cx="3178887" cy="3686172"/>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87" name="Straight Connector 86"/>
            <p:cNvCxnSpPr>
              <a:stCxn id="60" idx="2"/>
              <a:endCxn id="112" idx="0"/>
            </p:cNvCxnSpPr>
            <p:nvPr/>
          </p:nvCxnSpPr>
          <p:spPr bwMode="auto">
            <a:xfrm>
              <a:off x="2386012" y="1800223"/>
              <a:ext cx="5138736" cy="3671885"/>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88" name="TextBox 87"/>
          <p:cNvSpPr txBox="1"/>
          <p:nvPr/>
        </p:nvSpPr>
        <p:spPr>
          <a:xfrm>
            <a:off x="1719264" y="4423545"/>
            <a:ext cx="1584088" cy="369332"/>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5400000" scaled="1"/>
            <a:tileRect/>
          </a:gradFill>
          <a:ln>
            <a:solidFill>
              <a:schemeClr val="bg1">
                <a:lumMod val="50000"/>
              </a:schemeClr>
            </a:solidFill>
          </a:ln>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1800" dirty="0" smtClean="0">
                <a:solidFill>
                  <a:srgbClr val="A50021"/>
                </a:solidFill>
                <a:latin typeface="Segoe Script" pitchFamily="34" charset="0"/>
              </a:rPr>
              <a:t>and so on…</a:t>
            </a:r>
          </a:p>
        </p:txBody>
      </p:sp>
      <p:grpSp>
        <p:nvGrpSpPr>
          <p:cNvPr id="81" name="Group 80"/>
          <p:cNvGrpSpPr/>
          <p:nvPr/>
        </p:nvGrpSpPr>
        <p:grpSpPr>
          <a:xfrm>
            <a:off x="1712119" y="2137711"/>
            <a:ext cx="4221954" cy="3334397"/>
            <a:chOff x="1719264" y="1800224"/>
            <a:chExt cx="4221954" cy="3334397"/>
          </a:xfrm>
        </p:grpSpPr>
        <p:cxnSp>
          <p:nvCxnSpPr>
            <p:cNvPr id="114" name="Straight Connector 113"/>
            <p:cNvCxnSpPr>
              <a:endCxn id="97" idx="0"/>
            </p:cNvCxnSpPr>
            <p:nvPr/>
          </p:nvCxnSpPr>
          <p:spPr bwMode="auto">
            <a:xfrm>
              <a:off x="1719265" y="1800224"/>
              <a:ext cx="1040603"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5" name="Straight Connector 114"/>
            <p:cNvCxnSpPr>
              <a:endCxn id="102" idx="0"/>
            </p:cNvCxnSpPr>
            <p:nvPr/>
          </p:nvCxnSpPr>
          <p:spPr bwMode="auto">
            <a:xfrm>
              <a:off x="1719264" y="1800224"/>
              <a:ext cx="2631279"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cxnSp>
          <p:nvCxnSpPr>
            <p:cNvPr id="116" name="Straight Connector 115"/>
            <p:cNvCxnSpPr>
              <a:endCxn id="107" idx="0"/>
            </p:cNvCxnSpPr>
            <p:nvPr/>
          </p:nvCxnSpPr>
          <p:spPr bwMode="auto">
            <a:xfrm>
              <a:off x="1719264" y="1800224"/>
              <a:ext cx="4221954" cy="3334397"/>
            </a:xfrm>
            <a:prstGeom prst="line">
              <a:avLst/>
            </a:prstGeom>
            <a:ln>
              <a:solidFill>
                <a:srgbClr val="A50021"/>
              </a:solidFill>
              <a:headEnd type="non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75" name="Rectangle 74"/>
          <p:cNvSpPr/>
          <p:nvPr/>
        </p:nvSpPr>
        <p:spPr>
          <a:xfrm>
            <a:off x="4266299" y="2733329"/>
            <a:ext cx="4558609" cy="646331"/>
          </a:xfrm>
          <a:prstGeom prst="rect">
            <a:avLst/>
          </a:prstGeom>
        </p:spPr>
        <p:txBody>
          <a:bodyPr wrap="square">
            <a:spAutoFit/>
          </a:bodyPr>
          <a:lstStyle/>
          <a:p>
            <a:pPr algn="ctr"/>
            <a:r>
              <a:rPr lang="en-US" sz="1800" b="0" dirty="0" smtClean="0">
                <a:latin typeface="+mj-lt"/>
              </a:rPr>
              <a:t>Name node tells client where to store each block of the file</a:t>
            </a:r>
            <a:endParaRPr lang="en-US" sz="1800" b="0" dirty="0">
              <a:latin typeface="+mj-lt"/>
            </a:endParaRPr>
          </a:p>
        </p:txBody>
      </p:sp>
    </p:spTree>
    <p:extLst>
      <p:ext uri="{BB962C8B-B14F-4D97-AF65-F5344CB8AC3E}">
        <p14:creationId xmlns:p14="http://schemas.microsoft.com/office/powerpoint/2010/main" val="3579310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500"/>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fade">
                                      <p:cBhvr>
                                        <p:cTn id="21" dur="500"/>
                                        <p:tgtEl>
                                          <p:spTgt spid="7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randombar(horizontal)">
                                      <p:cBhvr>
                                        <p:cTn id="26" dur="500"/>
                                        <p:tgtEl>
                                          <p:spTgt spid="43"/>
                                        </p:tgtEl>
                                      </p:cBhvr>
                                    </p:animEffect>
                                  </p:childTnLst>
                                </p:cTn>
                              </p:par>
                            </p:childTnLst>
                          </p:cTn>
                        </p:par>
                        <p:par>
                          <p:cTn id="27" fill="hold">
                            <p:stCondLst>
                              <p:cond delay="500"/>
                            </p:stCondLst>
                            <p:childTnLst>
                              <p:par>
                                <p:cTn id="28" presetID="53" presetClass="entr" presetSubtype="16" fill="hold" grpId="1" nodeType="afterEffect">
                                  <p:stCondLst>
                                    <p:cond delay="0"/>
                                  </p:stCondLst>
                                  <p:childTnLst>
                                    <p:set>
                                      <p:cBhvr>
                                        <p:cTn id="29" dur="1" fill="hold">
                                          <p:stCondLst>
                                            <p:cond delay="0"/>
                                          </p:stCondLst>
                                        </p:cTn>
                                        <p:tgtEl>
                                          <p:spTgt spid="58"/>
                                        </p:tgtEl>
                                        <p:attrNameLst>
                                          <p:attrName>style.visibility</p:attrName>
                                        </p:attrNameLst>
                                      </p:cBhvr>
                                      <p:to>
                                        <p:strVal val="visible"/>
                                      </p:to>
                                    </p:set>
                                    <p:anim calcmode="lin" valueType="num">
                                      <p:cBhvr>
                                        <p:cTn id="30" dur="500" fill="hold"/>
                                        <p:tgtEl>
                                          <p:spTgt spid="58"/>
                                        </p:tgtEl>
                                        <p:attrNameLst>
                                          <p:attrName>ppt_w</p:attrName>
                                        </p:attrNameLst>
                                      </p:cBhvr>
                                      <p:tavLst>
                                        <p:tav tm="0">
                                          <p:val>
                                            <p:fltVal val="0"/>
                                          </p:val>
                                        </p:tav>
                                        <p:tav tm="100000">
                                          <p:val>
                                            <p:strVal val="#ppt_w"/>
                                          </p:val>
                                        </p:tav>
                                      </p:tavLst>
                                    </p:anim>
                                    <p:anim calcmode="lin" valueType="num">
                                      <p:cBhvr>
                                        <p:cTn id="31" dur="500" fill="hold"/>
                                        <p:tgtEl>
                                          <p:spTgt spid="58"/>
                                        </p:tgtEl>
                                        <p:attrNameLst>
                                          <p:attrName>ppt_h</p:attrName>
                                        </p:attrNameLst>
                                      </p:cBhvr>
                                      <p:tavLst>
                                        <p:tav tm="0">
                                          <p:val>
                                            <p:fltVal val="0"/>
                                          </p:val>
                                        </p:tav>
                                        <p:tav tm="100000">
                                          <p:val>
                                            <p:strVal val="#ppt_h"/>
                                          </p:val>
                                        </p:tav>
                                      </p:tavLst>
                                    </p:anim>
                                    <p:animEffect transition="in" filter="fade">
                                      <p:cBhvr>
                                        <p:cTn id="32" dur="500"/>
                                        <p:tgtEl>
                                          <p:spTgt spid="58"/>
                                        </p:tgtEl>
                                      </p:cBhvr>
                                    </p:animEffect>
                                  </p:childTnLst>
                                </p:cTn>
                              </p:par>
                              <p:par>
                                <p:cTn id="33" presetID="53" presetClass="entr" presetSubtype="16" fill="hold" grpId="1" nodeType="withEffect">
                                  <p:stCondLst>
                                    <p:cond delay="0"/>
                                  </p:stCondLst>
                                  <p:childTnLst>
                                    <p:set>
                                      <p:cBhvr>
                                        <p:cTn id="34" dur="1" fill="hold">
                                          <p:stCondLst>
                                            <p:cond delay="0"/>
                                          </p:stCondLst>
                                        </p:cTn>
                                        <p:tgtEl>
                                          <p:spTgt spid="59"/>
                                        </p:tgtEl>
                                        <p:attrNameLst>
                                          <p:attrName>style.visibility</p:attrName>
                                        </p:attrNameLst>
                                      </p:cBhvr>
                                      <p:to>
                                        <p:strVal val="visible"/>
                                      </p:to>
                                    </p:set>
                                    <p:anim calcmode="lin" valueType="num">
                                      <p:cBhvr>
                                        <p:cTn id="35" dur="500" fill="hold"/>
                                        <p:tgtEl>
                                          <p:spTgt spid="59"/>
                                        </p:tgtEl>
                                        <p:attrNameLst>
                                          <p:attrName>ppt_w</p:attrName>
                                        </p:attrNameLst>
                                      </p:cBhvr>
                                      <p:tavLst>
                                        <p:tav tm="0">
                                          <p:val>
                                            <p:fltVal val="0"/>
                                          </p:val>
                                        </p:tav>
                                        <p:tav tm="100000">
                                          <p:val>
                                            <p:strVal val="#ppt_w"/>
                                          </p:val>
                                        </p:tav>
                                      </p:tavLst>
                                    </p:anim>
                                    <p:anim calcmode="lin" valueType="num">
                                      <p:cBhvr>
                                        <p:cTn id="36" dur="500" fill="hold"/>
                                        <p:tgtEl>
                                          <p:spTgt spid="59"/>
                                        </p:tgtEl>
                                        <p:attrNameLst>
                                          <p:attrName>ppt_h</p:attrName>
                                        </p:attrNameLst>
                                      </p:cBhvr>
                                      <p:tavLst>
                                        <p:tav tm="0">
                                          <p:val>
                                            <p:fltVal val="0"/>
                                          </p:val>
                                        </p:tav>
                                        <p:tav tm="100000">
                                          <p:val>
                                            <p:strVal val="#ppt_h"/>
                                          </p:val>
                                        </p:tav>
                                      </p:tavLst>
                                    </p:anim>
                                    <p:animEffect transition="in" filter="fade">
                                      <p:cBhvr>
                                        <p:cTn id="37" dur="500"/>
                                        <p:tgtEl>
                                          <p:spTgt spid="59"/>
                                        </p:tgtEl>
                                      </p:cBhvr>
                                    </p:animEffect>
                                  </p:childTnLst>
                                </p:cTn>
                              </p:par>
                              <p:par>
                                <p:cTn id="38" presetID="53" presetClass="entr" presetSubtype="16" fill="hold" grpId="1" nodeType="withEffect">
                                  <p:stCondLst>
                                    <p:cond delay="0"/>
                                  </p:stCondLst>
                                  <p:childTnLst>
                                    <p:set>
                                      <p:cBhvr>
                                        <p:cTn id="39" dur="1" fill="hold">
                                          <p:stCondLst>
                                            <p:cond delay="0"/>
                                          </p:stCondLst>
                                        </p:cTn>
                                        <p:tgtEl>
                                          <p:spTgt spid="60"/>
                                        </p:tgtEl>
                                        <p:attrNameLst>
                                          <p:attrName>style.visibility</p:attrName>
                                        </p:attrNameLst>
                                      </p:cBhvr>
                                      <p:to>
                                        <p:strVal val="visible"/>
                                      </p:to>
                                    </p:set>
                                    <p:anim calcmode="lin" valueType="num">
                                      <p:cBhvr>
                                        <p:cTn id="40" dur="500" fill="hold"/>
                                        <p:tgtEl>
                                          <p:spTgt spid="60"/>
                                        </p:tgtEl>
                                        <p:attrNameLst>
                                          <p:attrName>ppt_w</p:attrName>
                                        </p:attrNameLst>
                                      </p:cBhvr>
                                      <p:tavLst>
                                        <p:tav tm="0">
                                          <p:val>
                                            <p:fltVal val="0"/>
                                          </p:val>
                                        </p:tav>
                                        <p:tav tm="100000">
                                          <p:val>
                                            <p:strVal val="#ppt_w"/>
                                          </p:val>
                                        </p:tav>
                                      </p:tavLst>
                                    </p:anim>
                                    <p:anim calcmode="lin" valueType="num">
                                      <p:cBhvr>
                                        <p:cTn id="41" dur="500" fill="hold"/>
                                        <p:tgtEl>
                                          <p:spTgt spid="60"/>
                                        </p:tgtEl>
                                        <p:attrNameLst>
                                          <p:attrName>ppt_h</p:attrName>
                                        </p:attrNameLst>
                                      </p:cBhvr>
                                      <p:tavLst>
                                        <p:tav tm="0">
                                          <p:val>
                                            <p:fltVal val="0"/>
                                          </p:val>
                                        </p:tav>
                                        <p:tav tm="100000">
                                          <p:val>
                                            <p:strVal val="#ppt_h"/>
                                          </p:val>
                                        </p:tav>
                                      </p:tavLst>
                                    </p:anim>
                                    <p:animEffect transition="in" filter="fade">
                                      <p:cBhvr>
                                        <p:cTn id="42" dur="500"/>
                                        <p:tgtEl>
                                          <p:spTgt spid="6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 calcmode="lin" valueType="num">
                                      <p:cBhvr>
                                        <p:cTn id="45" dur="500" fill="hold"/>
                                        <p:tgtEl>
                                          <p:spTgt spid="46"/>
                                        </p:tgtEl>
                                        <p:attrNameLst>
                                          <p:attrName>ppt_w</p:attrName>
                                        </p:attrNameLst>
                                      </p:cBhvr>
                                      <p:tavLst>
                                        <p:tav tm="0">
                                          <p:val>
                                            <p:fltVal val="0"/>
                                          </p:val>
                                        </p:tav>
                                        <p:tav tm="100000">
                                          <p:val>
                                            <p:strVal val="#ppt_w"/>
                                          </p:val>
                                        </p:tav>
                                      </p:tavLst>
                                    </p:anim>
                                    <p:anim calcmode="lin" valueType="num">
                                      <p:cBhvr>
                                        <p:cTn id="46" dur="500" fill="hold"/>
                                        <p:tgtEl>
                                          <p:spTgt spid="46"/>
                                        </p:tgtEl>
                                        <p:attrNameLst>
                                          <p:attrName>ppt_h</p:attrName>
                                        </p:attrNameLst>
                                      </p:cBhvr>
                                      <p:tavLst>
                                        <p:tav tm="0">
                                          <p:val>
                                            <p:fltVal val="0"/>
                                          </p:val>
                                        </p:tav>
                                        <p:tav tm="100000">
                                          <p:val>
                                            <p:strVal val="#ppt_h"/>
                                          </p:val>
                                        </p:tav>
                                      </p:tavLst>
                                    </p:anim>
                                    <p:animEffect transition="in" filter="fade">
                                      <p:cBhvr>
                                        <p:cTn id="47" dur="500"/>
                                        <p:tgtEl>
                                          <p:spTgt spid="4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47"/>
                                        </p:tgtEl>
                                        <p:attrNameLst>
                                          <p:attrName>style.visibility</p:attrName>
                                        </p:attrNameLst>
                                      </p:cBhvr>
                                      <p:to>
                                        <p:strVal val="visible"/>
                                      </p:to>
                                    </p:set>
                                    <p:anim calcmode="lin" valueType="num">
                                      <p:cBhvr>
                                        <p:cTn id="50" dur="500" fill="hold"/>
                                        <p:tgtEl>
                                          <p:spTgt spid="47"/>
                                        </p:tgtEl>
                                        <p:attrNameLst>
                                          <p:attrName>ppt_w</p:attrName>
                                        </p:attrNameLst>
                                      </p:cBhvr>
                                      <p:tavLst>
                                        <p:tav tm="0">
                                          <p:val>
                                            <p:fltVal val="0"/>
                                          </p:val>
                                        </p:tav>
                                        <p:tav tm="100000">
                                          <p:val>
                                            <p:strVal val="#ppt_w"/>
                                          </p:val>
                                        </p:tav>
                                      </p:tavLst>
                                    </p:anim>
                                    <p:anim calcmode="lin" valueType="num">
                                      <p:cBhvr>
                                        <p:cTn id="51" dur="500" fill="hold"/>
                                        <p:tgtEl>
                                          <p:spTgt spid="47"/>
                                        </p:tgtEl>
                                        <p:attrNameLst>
                                          <p:attrName>ppt_h</p:attrName>
                                        </p:attrNameLst>
                                      </p:cBhvr>
                                      <p:tavLst>
                                        <p:tav tm="0">
                                          <p:val>
                                            <p:fltVal val="0"/>
                                          </p:val>
                                        </p:tav>
                                        <p:tav tm="100000">
                                          <p:val>
                                            <p:strVal val="#ppt_h"/>
                                          </p:val>
                                        </p:tav>
                                      </p:tavLst>
                                    </p:anim>
                                    <p:animEffect transition="in" filter="fade">
                                      <p:cBhvr>
                                        <p:cTn id="52" dur="500"/>
                                        <p:tgtEl>
                                          <p:spTgt spid="47"/>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p:cTn id="55" dur="500" fill="hold"/>
                                        <p:tgtEl>
                                          <p:spTgt spid="48"/>
                                        </p:tgtEl>
                                        <p:attrNameLst>
                                          <p:attrName>ppt_w</p:attrName>
                                        </p:attrNameLst>
                                      </p:cBhvr>
                                      <p:tavLst>
                                        <p:tav tm="0">
                                          <p:val>
                                            <p:fltVal val="0"/>
                                          </p:val>
                                        </p:tav>
                                        <p:tav tm="100000">
                                          <p:val>
                                            <p:strVal val="#ppt_w"/>
                                          </p:val>
                                        </p:tav>
                                      </p:tavLst>
                                    </p:anim>
                                    <p:anim calcmode="lin" valueType="num">
                                      <p:cBhvr>
                                        <p:cTn id="56" dur="500" fill="hold"/>
                                        <p:tgtEl>
                                          <p:spTgt spid="48"/>
                                        </p:tgtEl>
                                        <p:attrNameLst>
                                          <p:attrName>ppt_h</p:attrName>
                                        </p:attrNameLst>
                                      </p:cBhvr>
                                      <p:tavLst>
                                        <p:tav tm="0">
                                          <p:val>
                                            <p:fltVal val="0"/>
                                          </p:val>
                                        </p:tav>
                                        <p:tav tm="100000">
                                          <p:val>
                                            <p:strVal val="#ppt_h"/>
                                          </p:val>
                                        </p:tav>
                                      </p:tavLst>
                                    </p:anim>
                                    <p:animEffect transition="in" filter="fade">
                                      <p:cBhvr>
                                        <p:cTn id="57" dur="500"/>
                                        <p:tgtEl>
                                          <p:spTgt spid="48"/>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p:cTn id="65" dur="500" fill="hold"/>
                                        <p:tgtEl>
                                          <p:spTgt spid="50"/>
                                        </p:tgtEl>
                                        <p:attrNameLst>
                                          <p:attrName>ppt_w</p:attrName>
                                        </p:attrNameLst>
                                      </p:cBhvr>
                                      <p:tavLst>
                                        <p:tav tm="0">
                                          <p:val>
                                            <p:fltVal val="0"/>
                                          </p:val>
                                        </p:tav>
                                        <p:tav tm="100000">
                                          <p:val>
                                            <p:strVal val="#ppt_w"/>
                                          </p:val>
                                        </p:tav>
                                      </p:tavLst>
                                    </p:anim>
                                    <p:anim calcmode="lin" valueType="num">
                                      <p:cBhvr>
                                        <p:cTn id="66" dur="500" fill="hold"/>
                                        <p:tgtEl>
                                          <p:spTgt spid="50"/>
                                        </p:tgtEl>
                                        <p:attrNameLst>
                                          <p:attrName>ppt_h</p:attrName>
                                        </p:attrNameLst>
                                      </p:cBhvr>
                                      <p:tavLst>
                                        <p:tav tm="0">
                                          <p:val>
                                            <p:fltVal val="0"/>
                                          </p:val>
                                        </p:tav>
                                        <p:tav tm="100000">
                                          <p:val>
                                            <p:strVal val="#ppt_h"/>
                                          </p:val>
                                        </p:tav>
                                      </p:tavLst>
                                    </p:anim>
                                    <p:animEffect transition="in" filter="fade">
                                      <p:cBhvr>
                                        <p:cTn id="67" dur="500"/>
                                        <p:tgtEl>
                                          <p:spTgt spid="50"/>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51"/>
                                        </p:tgtEl>
                                        <p:attrNameLst>
                                          <p:attrName>style.visibility</p:attrName>
                                        </p:attrNameLst>
                                      </p:cBhvr>
                                      <p:to>
                                        <p:strVal val="visible"/>
                                      </p:to>
                                    </p:set>
                                    <p:anim calcmode="lin" valueType="num">
                                      <p:cBhvr>
                                        <p:cTn id="70" dur="500" fill="hold"/>
                                        <p:tgtEl>
                                          <p:spTgt spid="51"/>
                                        </p:tgtEl>
                                        <p:attrNameLst>
                                          <p:attrName>ppt_w</p:attrName>
                                        </p:attrNameLst>
                                      </p:cBhvr>
                                      <p:tavLst>
                                        <p:tav tm="0">
                                          <p:val>
                                            <p:fltVal val="0"/>
                                          </p:val>
                                        </p:tav>
                                        <p:tav tm="100000">
                                          <p:val>
                                            <p:strVal val="#ppt_w"/>
                                          </p:val>
                                        </p:tav>
                                      </p:tavLst>
                                    </p:anim>
                                    <p:anim calcmode="lin" valueType="num">
                                      <p:cBhvr>
                                        <p:cTn id="71" dur="500" fill="hold"/>
                                        <p:tgtEl>
                                          <p:spTgt spid="51"/>
                                        </p:tgtEl>
                                        <p:attrNameLst>
                                          <p:attrName>ppt_h</p:attrName>
                                        </p:attrNameLst>
                                      </p:cBhvr>
                                      <p:tavLst>
                                        <p:tav tm="0">
                                          <p:val>
                                            <p:fltVal val="0"/>
                                          </p:val>
                                        </p:tav>
                                        <p:tav tm="100000">
                                          <p:val>
                                            <p:strVal val="#ppt_h"/>
                                          </p:val>
                                        </p:tav>
                                      </p:tavLst>
                                    </p:anim>
                                    <p:animEffect transition="in" filter="fade">
                                      <p:cBhvr>
                                        <p:cTn id="72" dur="500"/>
                                        <p:tgtEl>
                                          <p:spTgt spid="51"/>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anim calcmode="lin" valueType="num">
                                      <p:cBhvr>
                                        <p:cTn id="75" dur="500" fill="hold"/>
                                        <p:tgtEl>
                                          <p:spTgt spid="52"/>
                                        </p:tgtEl>
                                        <p:attrNameLst>
                                          <p:attrName>ppt_w</p:attrName>
                                        </p:attrNameLst>
                                      </p:cBhvr>
                                      <p:tavLst>
                                        <p:tav tm="0">
                                          <p:val>
                                            <p:fltVal val="0"/>
                                          </p:val>
                                        </p:tav>
                                        <p:tav tm="100000">
                                          <p:val>
                                            <p:strVal val="#ppt_w"/>
                                          </p:val>
                                        </p:tav>
                                      </p:tavLst>
                                    </p:anim>
                                    <p:anim calcmode="lin" valueType="num">
                                      <p:cBhvr>
                                        <p:cTn id="76" dur="500" fill="hold"/>
                                        <p:tgtEl>
                                          <p:spTgt spid="52"/>
                                        </p:tgtEl>
                                        <p:attrNameLst>
                                          <p:attrName>ppt_h</p:attrName>
                                        </p:attrNameLst>
                                      </p:cBhvr>
                                      <p:tavLst>
                                        <p:tav tm="0">
                                          <p:val>
                                            <p:fltVal val="0"/>
                                          </p:val>
                                        </p:tav>
                                        <p:tav tm="100000">
                                          <p:val>
                                            <p:strVal val="#ppt_h"/>
                                          </p:val>
                                        </p:tav>
                                      </p:tavLst>
                                    </p:anim>
                                    <p:animEffect transition="in" filter="fade">
                                      <p:cBhvr>
                                        <p:cTn id="77" dur="500"/>
                                        <p:tgtEl>
                                          <p:spTgt spid="52"/>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53"/>
                                        </p:tgtEl>
                                        <p:attrNameLst>
                                          <p:attrName>style.visibility</p:attrName>
                                        </p:attrNameLst>
                                      </p:cBhvr>
                                      <p:to>
                                        <p:strVal val="visible"/>
                                      </p:to>
                                    </p:set>
                                    <p:anim calcmode="lin" valueType="num">
                                      <p:cBhvr>
                                        <p:cTn id="80" dur="500" fill="hold"/>
                                        <p:tgtEl>
                                          <p:spTgt spid="53"/>
                                        </p:tgtEl>
                                        <p:attrNameLst>
                                          <p:attrName>ppt_w</p:attrName>
                                        </p:attrNameLst>
                                      </p:cBhvr>
                                      <p:tavLst>
                                        <p:tav tm="0">
                                          <p:val>
                                            <p:fltVal val="0"/>
                                          </p:val>
                                        </p:tav>
                                        <p:tav tm="100000">
                                          <p:val>
                                            <p:strVal val="#ppt_w"/>
                                          </p:val>
                                        </p:tav>
                                      </p:tavLst>
                                    </p:anim>
                                    <p:anim calcmode="lin" valueType="num">
                                      <p:cBhvr>
                                        <p:cTn id="81" dur="500" fill="hold"/>
                                        <p:tgtEl>
                                          <p:spTgt spid="53"/>
                                        </p:tgtEl>
                                        <p:attrNameLst>
                                          <p:attrName>ppt_h</p:attrName>
                                        </p:attrNameLst>
                                      </p:cBhvr>
                                      <p:tavLst>
                                        <p:tav tm="0">
                                          <p:val>
                                            <p:fltVal val="0"/>
                                          </p:val>
                                        </p:tav>
                                        <p:tav tm="100000">
                                          <p:val>
                                            <p:strVal val="#ppt_h"/>
                                          </p:val>
                                        </p:tav>
                                      </p:tavLst>
                                    </p:anim>
                                    <p:animEffect transition="in" filter="fade">
                                      <p:cBhvr>
                                        <p:cTn id="82" dur="500"/>
                                        <p:tgtEl>
                                          <p:spTgt spid="53"/>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54"/>
                                        </p:tgtEl>
                                        <p:attrNameLst>
                                          <p:attrName>style.visibility</p:attrName>
                                        </p:attrNameLst>
                                      </p:cBhvr>
                                      <p:to>
                                        <p:strVal val="visible"/>
                                      </p:to>
                                    </p:set>
                                    <p:anim calcmode="lin" valueType="num">
                                      <p:cBhvr>
                                        <p:cTn id="85" dur="500" fill="hold"/>
                                        <p:tgtEl>
                                          <p:spTgt spid="54"/>
                                        </p:tgtEl>
                                        <p:attrNameLst>
                                          <p:attrName>ppt_w</p:attrName>
                                        </p:attrNameLst>
                                      </p:cBhvr>
                                      <p:tavLst>
                                        <p:tav tm="0">
                                          <p:val>
                                            <p:fltVal val="0"/>
                                          </p:val>
                                        </p:tav>
                                        <p:tav tm="100000">
                                          <p:val>
                                            <p:strVal val="#ppt_w"/>
                                          </p:val>
                                        </p:tav>
                                      </p:tavLst>
                                    </p:anim>
                                    <p:anim calcmode="lin" valueType="num">
                                      <p:cBhvr>
                                        <p:cTn id="86" dur="500" fill="hold"/>
                                        <p:tgtEl>
                                          <p:spTgt spid="54"/>
                                        </p:tgtEl>
                                        <p:attrNameLst>
                                          <p:attrName>ppt_h</p:attrName>
                                        </p:attrNameLst>
                                      </p:cBhvr>
                                      <p:tavLst>
                                        <p:tav tm="0">
                                          <p:val>
                                            <p:fltVal val="0"/>
                                          </p:val>
                                        </p:tav>
                                        <p:tav tm="100000">
                                          <p:val>
                                            <p:strVal val="#ppt_h"/>
                                          </p:val>
                                        </p:tav>
                                      </p:tavLst>
                                    </p:anim>
                                    <p:animEffect transition="in" filter="fade">
                                      <p:cBhvr>
                                        <p:cTn id="87" dur="500"/>
                                        <p:tgtEl>
                                          <p:spTgt spid="54"/>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55"/>
                                        </p:tgtEl>
                                        <p:attrNameLst>
                                          <p:attrName>style.visibility</p:attrName>
                                        </p:attrNameLst>
                                      </p:cBhvr>
                                      <p:to>
                                        <p:strVal val="visible"/>
                                      </p:to>
                                    </p:set>
                                    <p:anim calcmode="lin" valueType="num">
                                      <p:cBhvr>
                                        <p:cTn id="90" dur="500" fill="hold"/>
                                        <p:tgtEl>
                                          <p:spTgt spid="55"/>
                                        </p:tgtEl>
                                        <p:attrNameLst>
                                          <p:attrName>ppt_w</p:attrName>
                                        </p:attrNameLst>
                                      </p:cBhvr>
                                      <p:tavLst>
                                        <p:tav tm="0">
                                          <p:val>
                                            <p:fltVal val="0"/>
                                          </p:val>
                                        </p:tav>
                                        <p:tav tm="100000">
                                          <p:val>
                                            <p:strVal val="#ppt_w"/>
                                          </p:val>
                                        </p:tav>
                                      </p:tavLst>
                                    </p:anim>
                                    <p:anim calcmode="lin" valueType="num">
                                      <p:cBhvr>
                                        <p:cTn id="91" dur="500" fill="hold"/>
                                        <p:tgtEl>
                                          <p:spTgt spid="55"/>
                                        </p:tgtEl>
                                        <p:attrNameLst>
                                          <p:attrName>ppt_h</p:attrName>
                                        </p:attrNameLst>
                                      </p:cBhvr>
                                      <p:tavLst>
                                        <p:tav tm="0">
                                          <p:val>
                                            <p:fltVal val="0"/>
                                          </p:val>
                                        </p:tav>
                                        <p:tav tm="100000">
                                          <p:val>
                                            <p:strVal val="#ppt_h"/>
                                          </p:val>
                                        </p:tav>
                                      </p:tavLst>
                                    </p:anim>
                                    <p:animEffect transition="in" filter="fade">
                                      <p:cBhvr>
                                        <p:cTn id="92" dur="500"/>
                                        <p:tgtEl>
                                          <p:spTgt spid="55"/>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6"/>
                                        </p:tgtEl>
                                        <p:attrNameLst>
                                          <p:attrName>style.visibility</p:attrName>
                                        </p:attrNameLst>
                                      </p:cBhvr>
                                      <p:to>
                                        <p:strVal val="visible"/>
                                      </p:to>
                                    </p:set>
                                    <p:anim calcmode="lin" valueType="num">
                                      <p:cBhvr>
                                        <p:cTn id="95" dur="500" fill="hold"/>
                                        <p:tgtEl>
                                          <p:spTgt spid="56"/>
                                        </p:tgtEl>
                                        <p:attrNameLst>
                                          <p:attrName>ppt_w</p:attrName>
                                        </p:attrNameLst>
                                      </p:cBhvr>
                                      <p:tavLst>
                                        <p:tav tm="0">
                                          <p:val>
                                            <p:fltVal val="0"/>
                                          </p:val>
                                        </p:tav>
                                        <p:tav tm="100000">
                                          <p:val>
                                            <p:strVal val="#ppt_w"/>
                                          </p:val>
                                        </p:tav>
                                      </p:tavLst>
                                    </p:anim>
                                    <p:anim calcmode="lin" valueType="num">
                                      <p:cBhvr>
                                        <p:cTn id="96" dur="500" fill="hold"/>
                                        <p:tgtEl>
                                          <p:spTgt spid="56"/>
                                        </p:tgtEl>
                                        <p:attrNameLst>
                                          <p:attrName>ppt_h</p:attrName>
                                        </p:attrNameLst>
                                      </p:cBhvr>
                                      <p:tavLst>
                                        <p:tav tm="0">
                                          <p:val>
                                            <p:fltVal val="0"/>
                                          </p:val>
                                        </p:tav>
                                        <p:tav tm="100000">
                                          <p:val>
                                            <p:strVal val="#ppt_h"/>
                                          </p:val>
                                        </p:tav>
                                      </p:tavLst>
                                    </p:anim>
                                    <p:animEffect transition="in" filter="fade">
                                      <p:cBhvr>
                                        <p:cTn id="97" dur="500"/>
                                        <p:tgtEl>
                                          <p:spTgt spid="56"/>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57"/>
                                        </p:tgtEl>
                                        <p:attrNameLst>
                                          <p:attrName>style.visibility</p:attrName>
                                        </p:attrNameLst>
                                      </p:cBhvr>
                                      <p:to>
                                        <p:strVal val="visible"/>
                                      </p:to>
                                    </p:set>
                                    <p:anim calcmode="lin" valueType="num">
                                      <p:cBhvr>
                                        <p:cTn id="100" dur="500" fill="hold"/>
                                        <p:tgtEl>
                                          <p:spTgt spid="57"/>
                                        </p:tgtEl>
                                        <p:attrNameLst>
                                          <p:attrName>ppt_w</p:attrName>
                                        </p:attrNameLst>
                                      </p:cBhvr>
                                      <p:tavLst>
                                        <p:tav tm="0">
                                          <p:val>
                                            <p:fltVal val="0"/>
                                          </p:val>
                                        </p:tav>
                                        <p:tav tm="100000">
                                          <p:val>
                                            <p:strVal val="#ppt_w"/>
                                          </p:val>
                                        </p:tav>
                                      </p:tavLst>
                                    </p:anim>
                                    <p:anim calcmode="lin" valueType="num">
                                      <p:cBhvr>
                                        <p:cTn id="101" dur="500" fill="hold"/>
                                        <p:tgtEl>
                                          <p:spTgt spid="57"/>
                                        </p:tgtEl>
                                        <p:attrNameLst>
                                          <p:attrName>ppt_h</p:attrName>
                                        </p:attrNameLst>
                                      </p:cBhvr>
                                      <p:tavLst>
                                        <p:tav tm="0">
                                          <p:val>
                                            <p:fltVal val="0"/>
                                          </p:val>
                                        </p:tav>
                                        <p:tav tm="100000">
                                          <p:val>
                                            <p:strVal val="#ppt_h"/>
                                          </p:val>
                                        </p:tav>
                                      </p:tavLst>
                                    </p:anim>
                                    <p:animEffect transition="in" filter="fade">
                                      <p:cBhvr>
                                        <p:cTn id="102" dur="500"/>
                                        <p:tgtEl>
                                          <p:spTgt spid="5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fade">
                                      <p:cBhvr>
                                        <p:cTn id="107" dur="500"/>
                                        <p:tgtEl>
                                          <p:spTgt spid="8"/>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91"/>
                                        </p:tgtEl>
                                        <p:attrNameLst>
                                          <p:attrName>style.visibility</p:attrName>
                                        </p:attrNameLst>
                                      </p:cBhvr>
                                      <p:to>
                                        <p:strVal val="visible"/>
                                      </p:to>
                                    </p:set>
                                    <p:animEffect transition="in" filter="fade">
                                      <p:cBhvr>
                                        <p:cTn id="110" dur="500"/>
                                        <p:tgtEl>
                                          <p:spTgt spid="91"/>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fade">
                                      <p:cBhvr>
                                        <p:cTn id="113" dur="500"/>
                                        <p:tgtEl>
                                          <p:spTgt spid="96"/>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03"/>
                                        </p:tgtEl>
                                        <p:attrNameLst>
                                          <p:attrName>style.visibility</p:attrName>
                                        </p:attrNameLst>
                                      </p:cBhvr>
                                      <p:to>
                                        <p:strVal val="visible"/>
                                      </p:to>
                                    </p:set>
                                    <p:animEffect transition="in" filter="fade">
                                      <p:cBhvr>
                                        <p:cTn id="116" dur="500"/>
                                        <p:tgtEl>
                                          <p:spTgt spid="103"/>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6"/>
                                        </p:tgtEl>
                                        <p:attrNameLst>
                                          <p:attrName>style.visibility</p:attrName>
                                        </p:attrNameLst>
                                      </p:cBhvr>
                                      <p:to>
                                        <p:strVal val="visible"/>
                                      </p:to>
                                    </p:set>
                                    <p:animEffect transition="in" filter="fade">
                                      <p:cBhvr>
                                        <p:cTn id="119" dur="500"/>
                                        <p:tgtEl>
                                          <p:spTgt spid="66"/>
                                        </p:tgtEl>
                                      </p:cBhvr>
                                    </p:animEffect>
                                  </p:childTnLst>
                                </p:cTn>
                              </p:par>
                              <p:par>
                                <p:cTn id="120" presetID="25" presetClass="emph" presetSubtype="0" fill="hold" nodeType="withEffect">
                                  <p:stCondLst>
                                    <p:cond delay="0"/>
                                  </p:stCondLst>
                                  <p:childTnLst>
                                    <p:animClr clrSpc="hsl" dir="cw">
                                      <p:cBhvr override="childStyle">
                                        <p:cTn id="121" dur="500" fill="hold"/>
                                        <p:tgtEl>
                                          <p:spTgt spid="80"/>
                                        </p:tgtEl>
                                        <p:attrNameLst>
                                          <p:attrName>style.color</p:attrName>
                                        </p:attrNameLst>
                                      </p:cBhvr>
                                      <p:by>
                                        <p:hsl h="0" s="-70588" l="0"/>
                                      </p:by>
                                    </p:animClr>
                                    <p:animClr clrSpc="hsl" dir="cw">
                                      <p:cBhvr>
                                        <p:cTn id="122" dur="500" fill="hold"/>
                                        <p:tgtEl>
                                          <p:spTgt spid="80"/>
                                        </p:tgtEl>
                                        <p:attrNameLst>
                                          <p:attrName>fillcolor</p:attrName>
                                        </p:attrNameLst>
                                      </p:cBhvr>
                                      <p:by>
                                        <p:hsl h="0" s="-70588" l="0"/>
                                      </p:by>
                                    </p:animClr>
                                    <p:animClr clrSpc="hsl" dir="cw">
                                      <p:cBhvr>
                                        <p:cTn id="123" dur="500" fill="hold"/>
                                        <p:tgtEl>
                                          <p:spTgt spid="80"/>
                                        </p:tgtEl>
                                        <p:attrNameLst>
                                          <p:attrName>stroke.color</p:attrName>
                                        </p:attrNameLst>
                                      </p:cBhvr>
                                      <p:by>
                                        <p:hsl h="0" s="-70588" l="0"/>
                                      </p:by>
                                    </p:animClr>
                                    <p:set>
                                      <p:cBhvr>
                                        <p:cTn id="124" dur="500" fill="hold"/>
                                        <p:tgtEl>
                                          <p:spTgt spid="80"/>
                                        </p:tgtEl>
                                        <p:attrNameLst>
                                          <p:attrName>fill.type</p:attrName>
                                        </p:attrNameLst>
                                      </p:cBhvr>
                                      <p:to>
                                        <p:strVal val="solid"/>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8"/>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84"/>
                                        </p:tgtEl>
                                        <p:attrNameLst>
                                          <p:attrName>style.visibility</p:attrName>
                                        </p:attrNameLst>
                                      </p:cBhvr>
                                      <p:to>
                                        <p:strVal val="hidden"/>
                                      </p:to>
                                    </p:set>
                                  </p:childTnLst>
                                </p:cTn>
                              </p:par>
                              <p:par>
                                <p:cTn id="131" presetID="10" presetClass="entr" presetSubtype="0" fill="hold" nodeType="withEffect">
                                  <p:stCondLst>
                                    <p:cond delay="0"/>
                                  </p:stCondLst>
                                  <p:childTnLst>
                                    <p:set>
                                      <p:cBhvr>
                                        <p:cTn id="132" dur="1" fill="hold">
                                          <p:stCondLst>
                                            <p:cond delay="0"/>
                                          </p:stCondLst>
                                        </p:cTn>
                                        <p:tgtEl>
                                          <p:spTgt spid="10"/>
                                        </p:tgtEl>
                                        <p:attrNameLst>
                                          <p:attrName>style.visibility</p:attrName>
                                        </p:attrNameLst>
                                      </p:cBhvr>
                                      <p:to>
                                        <p:strVal val="visible"/>
                                      </p:to>
                                    </p:set>
                                    <p:animEffect transition="in" filter="fade">
                                      <p:cBhvr>
                                        <p:cTn id="133" dur="500"/>
                                        <p:tgtEl>
                                          <p:spTgt spid="10"/>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fade">
                                      <p:cBhvr>
                                        <p:cTn id="136" dur="500"/>
                                        <p:tgtEl>
                                          <p:spTgt spid="7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92"/>
                                        </p:tgtEl>
                                        <p:attrNameLst>
                                          <p:attrName>style.visibility</p:attrName>
                                        </p:attrNameLst>
                                      </p:cBhvr>
                                      <p:to>
                                        <p:strVal val="visible"/>
                                      </p:to>
                                    </p:set>
                                    <p:animEffect transition="in" filter="fade">
                                      <p:cBhvr>
                                        <p:cTn id="139" dur="500"/>
                                        <p:tgtEl>
                                          <p:spTgt spid="92"/>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01"/>
                                        </p:tgtEl>
                                        <p:attrNameLst>
                                          <p:attrName>style.visibility</p:attrName>
                                        </p:attrNameLst>
                                      </p:cBhvr>
                                      <p:to>
                                        <p:strVal val="visible"/>
                                      </p:to>
                                    </p:set>
                                    <p:animEffect transition="in" filter="fade">
                                      <p:cBhvr>
                                        <p:cTn id="142" dur="500"/>
                                        <p:tgtEl>
                                          <p:spTgt spid="10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1"/>
                                        </p:tgtEl>
                                        <p:attrNameLst>
                                          <p:attrName>style.visibility</p:attrName>
                                        </p:attrNameLst>
                                      </p:cBhvr>
                                      <p:to>
                                        <p:strVal val="visible"/>
                                      </p:to>
                                    </p:set>
                                    <p:animEffect transition="in" filter="fade">
                                      <p:cBhvr>
                                        <p:cTn id="145" dur="500"/>
                                        <p:tgtEl>
                                          <p:spTgt spid="111"/>
                                        </p:tgtEl>
                                      </p:cBhvr>
                                    </p:animEffect>
                                  </p:childTnLst>
                                </p:cTn>
                              </p:par>
                              <p:par>
                                <p:cTn id="146" presetID="1" presetClass="exit" presetSubtype="0" fill="hold" grpId="0" nodeType="withEffect">
                                  <p:stCondLst>
                                    <p:cond delay="0"/>
                                  </p:stCondLst>
                                  <p:childTnLst>
                                    <p:set>
                                      <p:cBhvr>
                                        <p:cTn id="147" dur="1" fill="hold">
                                          <p:stCondLst>
                                            <p:cond delay="0"/>
                                          </p:stCondLst>
                                        </p:cTn>
                                        <p:tgtEl>
                                          <p:spTgt spid="58"/>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66"/>
                                        </p:tgtEl>
                                        <p:attrNameLst>
                                          <p:attrName>style.visibility</p:attrName>
                                        </p:attrNameLst>
                                      </p:cBhvr>
                                      <p:to>
                                        <p:strVal val="hidden"/>
                                      </p:to>
                                    </p:set>
                                  </p:childTnLst>
                                </p:cTn>
                              </p:par>
                              <p:par>
                                <p:cTn id="150" presetID="1" presetClass="exit" presetSubtype="0" fill="hold" nodeType="withEffect">
                                  <p:stCondLst>
                                    <p:cond delay="0"/>
                                  </p:stCondLst>
                                  <p:childTnLst>
                                    <p:set>
                                      <p:cBhvr>
                                        <p:cTn id="151" dur="1" fill="hold">
                                          <p:stCondLst>
                                            <p:cond delay="0"/>
                                          </p:stCondLst>
                                        </p:cTn>
                                        <p:tgtEl>
                                          <p:spTgt spid="15"/>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 presetClass="exit" presetSubtype="0" fill="hold" nodeType="withEffect">
                                  <p:stCondLst>
                                    <p:cond delay="0"/>
                                  </p:stCondLst>
                                  <p:childTnLst>
                                    <p:set>
                                      <p:cBhvr>
                                        <p:cTn id="158" dur="1" fill="hold">
                                          <p:stCondLst>
                                            <p:cond delay="0"/>
                                          </p:stCondLst>
                                        </p:cTn>
                                        <p:tgtEl>
                                          <p:spTgt spid="10"/>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76"/>
                                        </p:tgtEl>
                                        <p:attrNameLst>
                                          <p:attrName>style.visibility</p:attrName>
                                        </p:attrNameLst>
                                      </p:cBhvr>
                                      <p:to>
                                        <p:strVal val="hidden"/>
                                      </p:to>
                                    </p:set>
                                  </p:childTnLst>
                                </p:cTn>
                              </p:par>
                              <p:par>
                                <p:cTn id="161" presetID="1" presetClass="exit" presetSubtype="0" fill="hold" grpId="0" nodeType="withEffect">
                                  <p:stCondLst>
                                    <p:cond delay="0"/>
                                  </p:stCondLst>
                                  <p:childTnLst>
                                    <p:set>
                                      <p:cBhvr>
                                        <p:cTn id="162" dur="1" fill="hold">
                                          <p:stCondLst>
                                            <p:cond delay="0"/>
                                          </p:stCondLst>
                                        </p:cTn>
                                        <p:tgtEl>
                                          <p:spTgt spid="59"/>
                                        </p:tgtEl>
                                        <p:attrNameLst>
                                          <p:attrName>style.visibility</p:attrName>
                                        </p:attrNameLst>
                                      </p:cBhvr>
                                      <p:to>
                                        <p:strVal val="hidden"/>
                                      </p:to>
                                    </p:set>
                                  </p:childTnLst>
                                </p:cTn>
                              </p:par>
                              <p:par>
                                <p:cTn id="163" presetID="10" presetClass="entr" presetSubtype="0" fill="hold" grpId="0" nodeType="withEffect">
                                  <p:stCondLst>
                                    <p:cond delay="0"/>
                                  </p:stCondLst>
                                  <p:childTnLst>
                                    <p:set>
                                      <p:cBhvr>
                                        <p:cTn id="164" dur="1" fill="hold">
                                          <p:stCondLst>
                                            <p:cond delay="0"/>
                                          </p:stCondLst>
                                        </p:cTn>
                                        <p:tgtEl>
                                          <p:spTgt spid="98"/>
                                        </p:tgtEl>
                                        <p:attrNameLst>
                                          <p:attrName>style.visibility</p:attrName>
                                        </p:attrNameLst>
                                      </p:cBhvr>
                                      <p:to>
                                        <p:strVal val="visible"/>
                                      </p:to>
                                    </p:set>
                                    <p:animEffect transition="in" filter="fade">
                                      <p:cBhvr>
                                        <p:cTn id="165" dur="500"/>
                                        <p:tgtEl>
                                          <p:spTgt spid="98"/>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06"/>
                                        </p:tgtEl>
                                        <p:attrNameLst>
                                          <p:attrName>style.visibility</p:attrName>
                                        </p:attrNameLst>
                                      </p:cBhvr>
                                      <p:to>
                                        <p:strVal val="visible"/>
                                      </p:to>
                                    </p:set>
                                    <p:animEffect transition="in" filter="fade">
                                      <p:cBhvr>
                                        <p:cTn id="168" dur="500"/>
                                        <p:tgtEl>
                                          <p:spTgt spid="106"/>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112"/>
                                        </p:tgtEl>
                                        <p:attrNameLst>
                                          <p:attrName>style.visibility</p:attrName>
                                        </p:attrNameLst>
                                      </p:cBhvr>
                                      <p:to>
                                        <p:strVal val="visible"/>
                                      </p:to>
                                    </p:set>
                                    <p:animEffect transition="in" filter="fade">
                                      <p:cBhvr>
                                        <p:cTn id="171" dur="500"/>
                                        <p:tgtEl>
                                          <p:spTgt spid="112"/>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9"/>
                                        </p:tgtEl>
                                        <p:attrNameLst>
                                          <p:attrName>style.visibility</p:attrName>
                                        </p:attrNameLst>
                                      </p:cBhvr>
                                      <p:to>
                                        <p:strVal val="visible"/>
                                      </p:to>
                                    </p:set>
                                    <p:animEffect transition="in" filter="fade">
                                      <p:cBhvr>
                                        <p:cTn id="174" dur="500"/>
                                        <p:tgtEl>
                                          <p:spTgt spid="69"/>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xit" presetSubtype="0" fill="hold" nodeType="clickEffect">
                                  <p:stCondLst>
                                    <p:cond delay="0"/>
                                  </p:stCondLst>
                                  <p:childTnLst>
                                    <p:set>
                                      <p:cBhvr>
                                        <p:cTn id="178" dur="1" fill="hold">
                                          <p:stCondLst>
                                            <p:cond delay="0"/>
                                          </p:stCondLst>
                                        </p:cTn>
                                        <p:tgtEl>
                                          <p:spTgt spid="13"/>
                                        </p:tgtEl>
                                        <p:attrNameLst>
                                          <p:attrName>style.visibility</p:attrName>
                                        </p:attrNameLst>
                                      </p:cBhvr>
                                      <p:to>
                                        <p:strVal val="hidden"/>
                                      </p:to>
                                    </p:set>
                                  </p:childTnLst>
                                </p:cTn>
                              </p:par>
                              <p:par>
                                <p:cTn id="179" presetID="1" presetClass="exit" presetSubtype="0" fill="hold" grpId="1" nodeType="withEffect">
                                  <p:stCondLst>
                                    <p:cond delay="0"/>
                                  </p:stCondLst>
                                  <p:childTnLst>
                                    <p:set>
                                      <p:cBhvr>
                                        <p:cTn id="180" dur="1" fill="hold">
                                          <p:stCondLst>
                                            <p:cond delay="0"/>
                                          </p:stCondLst>
                                        </p:cTn>
                                        <p:tgtEl>
                                          <p:spTgt spid="69"/>
                                        </p:tgtEl>
                                        <p:attrNameLst>
                                          <p:attrName>style.visibility</p:attrName>
                                        </p:attrNameLst>
                                      </p:cBhvr>
                                      <p:to>
                                        <p:strVal val="hidden"/>
                                      </p:to>
                                    </p:set>
                                  </p:childTnLst>
                                </p:cTn>
                              </p:par>
                              <p:par>
                                <p:cTn id="181" presetID="10" presetClass="entr" presetSubtype="0" fill="hold" nodeType="with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fade">
                                      <p:cBhvr>
                                        <p:cTn id="183" dur="500"/>
                                        <p:tgtEl>
                                          <p:spTgt spid="81"/>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02"/>
                                        </p:tgtEl>
                                        <p:attrNameLst>
                                          <p:attrName>style.visibility</p:attrName>
                                        </p:attrNameLst>
                                      </p:cBhvr>
                                      <p:to>
                                        <p:strVal val="visible"/>
                                      </p:to>
                                    </p:set>
                                    <p:animEffect transition="in" filter="fade">
                                      <p:cBhvr>
                                        <p:cTn id="186" dur="500"/>
                                        <p:tgtEl>
                                          <p:spTgt spid="102"/>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500"/>
                                        <p:tgtEl>
                                          <p:spTgt spid="97"/>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07"/>
                                        </p:tgtEl>
                                        <p:attrNameLst>
                                          <p:attrName>style.visibility</p:attrName>
                                        </p:attrNameLst>
                                      </p:cBhvr>
                                      <p:to>
                                        <p:strVal val="visible"/>
                                      </p:to>
                                    </p:set>
                                    <p:animEffect transition="in" filter="fade">
                                      <p:cBhvr>
                                        <p:cTn id="192" dur="500"/>
                                        <p:tgtEl>
                                          <p:spTgt spid="107"/>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82"/>
                                        </p:tgtEl>
                                        <p:attrNameLst>
                                          <p:attrName>style.visibility</p:attrName>
                                        </p:attrNameLst>
                                      </p:cBhvr>
                                      <p:to>
                                        <p:strVal val="visible"/>
                                      </p:to>
                                    </p:set>
                                    <p:animEffect transition="in" filter="fade">
                                      <p:cBhvr>
                                        <p:cTn id="195" dur="500"/>
                                        <p:tgtEl>
                                          <p:spTgt spid="82"/>
                                        </p:tgtEl>
                                      </p:cBhvr>
                                    </p:animEffect>
                                  </p:childTnLst>
                                </p:cTn>
                              </p:par>
                              <p:par>
                                <p:cTn id="196" presetID="1" presetClass="exit" presetSubtype="0" fill="hold" grpId="0" nodeType="withEffect">
                                  <p:stCondLst>
                                    <p:cond delay="0"/>
                                  </p:stCondLst>
                                  <p:childTnLst>
                                    <p:set>
                                      <p:cBhvr>
                                        <p:cTn id="197" dur="1" fill="hold">
                                          <p:stCondLst>
                                            <p:cond delay="0"/>
                                          </p:stCondLst>
                                        </p:cTn>
                                        <p:tgtEl>
                                          <p:spTgt spid="60"/>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0" presetClass="entr" presetSubtype="0" fill="hold" grpId="0" nodeType="clickEffect">
                                  <p:stCondLst>
                                    <p:cond delay="0"/>
                                  </p:stCondLst>
                                  <p:childTnLst>
                                    <p:set>
                                      <p:cBhvr>
                                        <p:cTn id="201" dur="1" fill="hold">
                                          <p:stCondLst>
                                            <p:cond delay="0"/>
                                          </p:stCondLst>
                                        </p:cTn>
                                        <p:tgtEl>
                                          <p:spTgt spid="88"/>
                                        </p:tgtEl>
                                        <p:attrNameLst>
                                          <p:attrName>style.visibility</p:attrName>
                                        </p:attrNameLst>
                                      </p:cBhvr>
                                      <p:to>
                                        <p:strVal val="visible"/>
                                      </p:to>
                                    </p:set>
                                    <p:animEffect transition="in" filter="fade">
                                      <p:cBhvr>
                                        <p:cTn id="202" dur="500"/>
                                        <p:tgtEl>
                                          <p:spTgt spid="88"/>
                                        </p:tgtEl>
                                      </p:cBhvr>
                                    </p:animEffect>
                                  </p:childTnLst>
                                </p:cTn>
                              </p:par>
                              <p:par>
                                <p:cTn id="203" presetID="1" presetClass="exit" presetSubtype="0" fill="hold" nodeType="withEffect">
                                  <p:stCondLst>
                                    <p:cond delay="0"/>
                                  </p:stCondLst>
                                  <p:childTnLst>
                                    <p:set>
                                      <p:cBhvr>
                                        <p:cTn id="204" dur="1" fill="hold">
                                          <p:stCondLst>
                                            <p:cond delay="0"/>
                                          </p:stCondLst>
                                        </p:cTn>
                                        <p:tgtEl>
                                          <p:spTgt spid="8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82"/>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6" grpId="0" animBg="1"/>
      <p:bldP spid="97" grpId="0" animBg="1"/>
      <p:bldP spid="98" grpId="0" animBg="1"/>
      <p:bldP spid="101" grpId="0" animBg="1"/>
      <p:bldP spid="102" grpId="0" animBg="1"/>
      <p:bldP spid="103" grpId="0" animBg="1"/>
      <p:bldP spid="106" grpId="0" animBg="1"/>
      <p:bldP spid="107" grpId="0" animBg="1"/>
      <p:bldP spid="111" grpId="0" animBg="1"/>
      <p:bldP spid="112" grpId="0" animBg="1"/>
      <p:bldP spid="3" grpId="0" animBg="1"/>
      <p:bldP spid="84" grpId="0"/>
      <p:bldP spid="84" grpId="1"/>
      <p:bldP spid="46" grpId="0" animBg="1"/>
      <p:bldP spid="46" grpId="1"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8" grpId="1" animBg="1"/>
      <p:bldP spid="59" grpId="0" animBg="1"/>
      <p:bldP spid="59" grpId="1" animBg="1"/>
      <p:bldP spid="60" grpId="0" animBg="1"/>
      <p:bldP spid="60" grpId="1" animBg="1"/>
      <p:bldP spid="43" grpId="0" animBg="1"/>
      <p:bldP spid="66" grpId="0" animBg="1"/>
      <p:bldP spid="66" grpId="1" animBg="1"/>
      <p:bldP spid="69" grpId="0"/>
      <p:bldP spid="69" grpId="1"/>
      <p:bldP spid="76" grpId="0"/>
      <p:bldP spid="76" grpId="1"/>
      <p:bldP spid="82" grpId="0"/>
      <p:bldP spid="82" grpId="1"/>
      <p:bldP spid="88" grpId="0" animBg="1"/>
      <p:bldP spid="75" grpId="0"/>
    </p:bldLst>
  </p:timing>
</p:sld>
</file>

<file path=ppt/theme/theme1.xml><?xml version="1.0" encoding="utf-8"?>
<a:theme xmlns:a="http://schemas.openxmlformats.org/drawingml/2006/main" name="Blend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25269</TotalTime>
  <Words>3321</Words>
  <Application>Microsoft Macintosh PowerPoint</Application>
  <PresentationFormat>On-screen Show (4:3)</PresentationFormat>
  <Paragraphs>1151</Paragraphs>
  <Slides>72</Slides>
  <Notes>22</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Blends</vt:lpstr>
      <vt:lpstr> </vt:lpstr>
      <vt:lpstr>  The Hadoop Ecosystem</vt:lpstr>
      <vt:lpstr>PowerPoint Presentation</vt:lpstr>
      <vt:lpstr>HDFS – Hadoop Distributed File System</vt:lpstr>
      <vt:lpstr>File Splits</vt:lpstr>
      <vt:lpstr>Block Placement</vt:lpstr>
      <vt:lpstr>HDFS Node Types</vt:lpstr>
      <vt:lpstr>HDFS Architecture</vt:lpstr>
      <vt:lpstr>Putting Files On HDFS</vt:lpstr>
      <vt:lpstr>Getting Files From HDFS</vt:lpstr>
      <vt:lpstr>Failures, Failures, Failures</vt:lpstr>
      <vt:lpstr>Fault Tolerance (DataNode Failure)</vt:lpstr>
      <vt:lpstr>Fault Tolerance (NameNode Failure)</vt:lpstr>
      <vt:lpstr>Live Horizontal Scaling and Rebalancing</vt:lpstr>
      <vt:lpstr>HDFS Summary</vt:lpstr>
      <vt:lpstr>PowerPoint Presentation</vt:lpstr>
      <vt:lpstr>Hadoop MapReduce (MR)</vt:lpstr>
      <vt:lpstr>MapReduce </vt:lpstr>
      <vt:lpstr>MapReduce Visualized (in More Detail)</vt:lpstr>
      <vt:lpstr>MapReduce Components</vt:lpstr>
      <vt:lpstr>Job Submission</vt:lpstr>
      <vt:lpstr>MapReduce Visualized: Map Phase</vt:lpstr>
      <vt:lpstr>Reduce Phase</vt:lpstr>
      <vt:lpstr>Word count Example</vt:lpstr>
      <vt:lpstr>A Few More Details</vt:lpstr>
      <vt:lpstr>Dealing With Failures</vt:lpstr>
      <vt:lpstr> </vt:lpstr>
      <vt:lpstr>PowerPoint Presentation</vt:lpstr>
      <vt:lpstr> </vt:lpstr>
      <vt:lpstr>Hadoop InteractiVE(HIVE) </vt:lpstr>
      <vt:lpstr>Applications Of Hive </vt:lpstr>
      <vt:lpstr> Configuring Hive</vt:lpstr>
      <vt:lpstr> Configuring Hive</vt:lpstr>
      <vt:lpstr>HiveQL</vt:lpstr>
      <vt:lpstr> Data Types</vt:lpstr>
      <vt:lpstr> Data Types</vt:lpstr>
      <vt:lpstr>Hive Data Model </vt:lpstr>
      <vt:lpstr>Partition</vt:lpstr>
      <vt:lpstr>Buckets</vt:lpstr>
      <vt:lpstr>   External Table      </vt:lpstr>
      <vt:lpstr>Queries</vt:lpstr>
      <vt:lpstr>Queries</vt:lpstr>
      <vt:lpstr>Queries</vt:lpstr>
      <vt:lpstr>Subquery</vt:lpstr>
      <vt:lpstr>Join in Hive </vt:lpstr>
      <vt:lpstr>Storage Formats </vt:lpstr>
      <vt:lpstr>User Defined Functions </vt:lpstr>
      <vt:lpstr>Implementation of UDFs</vt:lpstr>
      <vt:lpstr>Regular UDFs</vt:lpstr>
      <vt:lpstr>UDAFs</vt:lpstr>
      <vt:lpstr>UDTFs</vt:lpstr>
      <vt:lpstr>Pig Latin</vt:lpstr>
      <vt:lpstr>Agenda</vt:lpstr>
      <vt:lpstr>Introduction to Pig</vt:lpstr>
      <vt:lpstr>Features of Pig</vt:lpstr>
      <vt:lpstr>Getting started with Pig</vt:lpstr>
      <vt:lpstr>Running Pig Programs </vt:lpstr>
      <vt:lpstr>PowerPoint Presentation</vt:lpstr>
      <vt:lpstr>Introducing Data Types</vt:lpstr>
      <vt:lpstr>Pig Commands</vt:lpstr>
      <vt:lpstr>Pig Latin Statements</vt:lpstr>
      <vt:lpstr>Sqoop</vt:lpstr>
      <vt:lpstr>Introduction</vt:lpstr>
      <vt:lpstr>How does Sqoop works?</vt:lpstr>
      <vt:lpstr>Sqoop - Interfaces</vt:lpstr>
      <vt:lpstr>Importing data into Hive</vt:lpstr>
      <vt:lpstr>PowerPoint Presentation</vt:lpstr>
      <vt:lpstr>PowerPoint Presentation</vt:lpstr>
      <vt:lpstr>Sqoop-eval</vt:lpstr>
      <vt:lpstr>Sqoop-list</vt:lpstr>
      <vt:lpstr>Acknowledgement</vt:lpstr>
      <vt:lpstr>Acknowledgement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Concepts</dc:title>
  <dc:creator>Berndt, Don</dc:creator>
  <cp:lastModifiedBy>Clinton Daniel</cp:lastModifiedBy>
  <cp:revision>1261</cp:revision>
  <cp:lastPrinted>2000-10-18T23:10:51Z</cp:lastPrinted>
  <dcterms:created xsi:type="dcterms:W3CDTF">2013-07-03T14:43:45Z</dcterms:created>
  <dcterms:modified xsi:type="dcterms:W3CDTF">2015-10-22T17:07:37Z</dcterms:modified>
</cp:coreProperties>
</file>