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1"/>
  </p:notesMasterIdLst>
  <p:sldIdLst>
    <p:sldId id="256" r:id="rId3"/>
    <p:sldId id="274" r:id="rId4"/>
    <p:sldId id="275" r:id="rId5"/>
    <p:sldId id="278" r:id="rId6"/>
    <p:sldId id="277" r:id="rId7"/>
    <p:sldId id="27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72893" autoAdjust="0"/>
  </p:normalViewPr>
  <p:slideViewPr>
    <p:cSldViewPr snapToGrid="0" snapToObjects="1">
      <p:cViewPr varScale="1">
        <p:scale>
          <a:sx n="111" d="100"/>
          <a:sy n="111" d="100"/>
        </p:scale>
        <p:origin x="24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40E24-D00A-0C4A-9317-1C6096AAC53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29257-9D56-1C42-9FAC-42ABCF04F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29257-9D56-1C42-9FAC-42ABCF04FD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Third</a:t>
            </a:r>
            <a:r>
              <a:rPr lang="en-US" baseline="0" dirty="0" smtClean="0"/>
              <a:t> image on this slide taken from IBM </a:t>
            </a:r>
            <a:r>
              <a:rPr lang="en-US" baseline="0" dirty="0" err="1" smtClean="0"/>
              <a:t>developerWorks</a:t>
            </a:r>
            <a:r>
              <a:rPr lang="en-US" baseline="0" dirty="0" smtClean="0"/>
              <a:t> article titled, “</a:t>
            </a:r>
            <a:r>
              <a:rPr lang="en-US" b="1" dirty="0" smtClean="0"/>
              <a:t>Using IBM Big SQL over </a:t>
            </a:r>
            <a:r>
              <a:rPr lang="en-US" b="1" dirty="0" err="1" smtClean="0"/>
              <a:t>HBase</a:t>
            </a:r>
            <a:r>
              <a:rPr lang="en-US" b="1" smtClean="0"/>
              <a:t>, Part 1: Creating tables and loading data</a:t>
            </a:r>
            <a:r>
              <a:rPr lang="en-US" baseline="0" smtClean="0"/>
              <a:t>”: http://www.ibm.com/developerworks/library/bd-bigsqlhbase1/index.html on 4/3/2015.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29257-9D56-1C42-9FAC-42ABCF04F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 from this slide take from:</a:t>
            </a:r>
            <a:r>
              <a:rPr lang="en-US" baseline="0" dirty="0" smtClean="0"/>
              <a:t> “An Oracle White Paper, Oracle: Big Data for the Enterprise”, ORACLE, June 2013, page 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29257-9D56-1C42-9FAC-42ABCF04FD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systems are often characterized by the BASE acronym:</a:t>
            </a:r>
          </a:p>
          <a:p>
            <a:endParaRPr lang="en-US" dirty="0" smtClean="0"/>
          </a:p>
          <a:p>
            <a:r>
              <a:rPr lang="en-US" b="1" dirty="0" smtClean="0"/>
              <a:t>Basically available</a:t>
            </a:r>
            <a:r>
              <a:rPr lang="en-US" dirty="0" smtClean="0"/>
              <a:t>: Use replication so reduce</a:t>
            </a:r>
            <a:r>
              <a:rPr lang="en-US" baseline="0" dirty="0" smtClean="0"/>
              <a:t> the likelihood of data unavailability and use </a:t>
            </a:r>
            <a:r>
              <a:rPr lang="en-US" baseline="0" dirty="0" err="1" smtClean="0"/>
              <a:t>sharding</a:t>
            </a:r>
            <a:r>
              <a:rPr lang="en-US" baseline="0" dirty="0" smtClean="0"/>
              <a:t>, or partitioning the data among many different storage servers, to make any remaining failures partial. The result is a system that is always available, even if subsets of the data become unavailable for short periods of time. 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Soft state: </a:t>
            </a:r>
            <a:r>
              <a:rPr lang="en-US" baseline="0" dirty="0" smtClean="0"/>
              <a:t>While ACID transactional systems assume that data consistency is a hard requirement,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systems allow data to be inconsistent and relegate designing around such inconsistencies to application developers. 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Eventually consistent: </a:t>
            </a:r>
            <a:r>
              <a:rPr lang="en-US" baseline="0" dirty="0" smtClean="0"/>
              <a:t>Although applications may need to deal with instantaneous consistency,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systems ensure that at some future point in time the data assumes a consistent state. In contrast to ACID systems, which enforce consistency at transaction commit,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guarentees</a:t>
            </a:r>
            <a:r>
              <a:rPr lang="en-US" baseline="0" dirty="0" smtClean="0"/>
              <a:t> consistency only at some future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29257-9D56-1C42-9FAC-42ABCF04FD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1905001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343401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96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075" y="1447800"/>
            <a:ext cx="7038975" cy="498598"/>
          </a:xfrm>
        </p:spPr>
        <p:txBody>
          <a:bodyPr anchor="t" anchorCtr="0"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076" y="1853044"/>
            <a:ext cx="7038975" cy="517065"/>
          </a:xfrm>
        </p:spPr>
        <p:txBody>
          <a:bodyPr tIns="18288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 b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4324" y="4623486"/>
            <a:ext cx="7337839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0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/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463208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16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63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96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33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898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" y="1153297"/>
            <a:ext cx="9144000" cy="150340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i="1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933"/>
            <a:ext cx="9144000" cy="5143501"/>
          </a:xfrm>
          <a:prstGeom prst="rect">
            <a:avLst/>
          </a:prstGeom>
          <a:blipFill dpi="0" rotWithShape="1">
            <a:blip r:embed="rId4">
              <a:alphaModFix amt="20000"/>
            </a:blip>
            <a:srcRect/>
            <a:stretch>
              <a:fillRect/>
            </a:stretch>
          </a:blipFill>
          <a:ln w="55000" cap="flat" cmpd="thickThin" algn="ctr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4" name="Picture 2" descr="Microsoft logo and tagline"/>
          <p:cNvPicPr>
            <a:picLocks noChangeArrowheads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387055" y="6418704"/>
            <a:ext cx="1274064" cy="213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1312701"/>
            <a:ext cx="8031163" cy="11846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7056" y="3880145"/>
            <a:ext cx="4184944" cy="463255"/>
          </a:xfrm>
        </p:spPr>
        <p:txBody>
          <a:bodyPr t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77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" y="1153297"/>
            <a:ext cx="9144000" cy="150340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i="1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" pitchFamily="34" charset="0"/>
            </a:endParaRPr>
          </a:p>
        </p:txBody>
      </p:sp>
      <p:pic>
        <p:nvPicPr>
          <p:cNvPr id="4" name="Picture 2" descr="Microsoft logo and tagline"/>
          <p:cNvPicPr>
            <a:picLocks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387055" y="6418704"/>
            <a:ext cx="1274064" cy="213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1312701"/>
            <a:ext cx="8031163" cy="11846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7056" y="3880145"/>
            <a:ext cx="4184944" cy="463255"/>
          </a:xfrm>
        </p:spPr>
        <p:txBody>
          <a:bodyPr t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26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 marL="460375" indent="-46037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 marL="855663" indent="-39528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 marL="1258888" indent="-40322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 marL="1604963" indent="-34607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 marL="1941513" indent="-336550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14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 marL="460375" indent="-46037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 marL="855663" indent="-39528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 marL="1258888" indent="-40322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 marL="1604963" indent="-34607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 marL="1941513" indent="-336550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534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7620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rgbClr val="EABD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19200" y="6248400"/>
            <a:ext cx="7467600" cy="0"/>
          </a:xfrm>
          <a:prstGeom prst="line">
            <a:avLst/>
          </a:prstGeom>
          <a:noFill/>
          <a:ln w="19050">
            <a:solidFill>
              <a:srgbClr val="EABD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28" name="Picture 23" descr="bul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20075" y="0"/>
            <a:ext cx="9239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1" descr="USF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7200" y="6324600"/>
            <a:ext cx="16002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2133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3FCF52B-2BEE-304F-9570-7B46759AF5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00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8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4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4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4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edanie2@mail.usf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Data: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Clinton Daniel, Instructor</a:t>
            </a:r>
          </a:p>
          <a:p>
            <a:r>
              <a:rPr lang="en-US" dirty="0" err="1" smtClean="0"/>
              <a:t>Muma</a:t>
            </a:r>
            <a:r>
              <a:rPr lang="en-US" dirty="0"/>
              <a:t> </a:t>
            </a:r>
            <a:r>
              <a:rPr lang="en-US" dirty="0" smtClean="0"/>
              <a:t>College of Business</a:t>
            </a:r>
          </a:p>
          <a:p>
            <a:r>
              <a:rPr lang="en-US" dirty="0" smtClean="0"/>
              <a:t>University of South Florida</a:t>
            </a:r>
          </a:p>
          <a:p>
            <a:r>
              <a:rPr lang="en-US" dirty="0" smtClean="0">
                <a:hlinkClick r:id="rId3"/>
              </a:rPr>
              <a:t>cedanie2@usf.edu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Shares similarities with the relational model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is a column-oriented database that prides itself on consistency and scaling out.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is built on Hadoop (a map reduce engine) and provides fast record lookups (and updates) for large tables.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internally puts your data in indexed “</a:t>
            </a:r>
            <a:r>
              <a:rPr lang="en-US" dirty="0" err="1" smtClean="0"/>
              <a:t>StoreFiles</a:t>
            </a:r>
            <a:r>
              <a:rPr lang="en-US" dirty="0" smtClean="0"/>
              <a:t>” that exist on HDFS for high-speed lookups. </a:t>
            </a:r>
          </a:p>
          <a:p>
            <a:r>
              <a:rPr lang="en-US" dirty="0" smtClean="0"/>
              <a:t>Facebook chose </a:t>
            </a:r>
            <a:r>
              <a:rPr lang="en-US" dirty="0" err="1" smtClean="0"/>
              <a:t>HBase</a:t>
            </a:r>
            <a:r>
              <a:rPr lang="en-US" dirty="0" smtClean="0"/>
              <a:t> as a principal component of its messaging infrastructure in 2010</a:t>
            </a:r>
          </a:p>
          <a:p>
            <a:r>
              <a:rPr lang="en-US" dirty="0" smtClean="0"/>
              <a:t>Twitter uses </a:t>
            </a:r>
            <a:r>
              <a:rPr lang="en-US" dirty="0" err="1" smtClean="0"/>
              <a:t>HBase</a:t>
            </a:r>
            <a:r>
              <a:rPr lang="en-US" dirty="0" smtClean="0"/>
              <a:t> for data generation to storing monitoring/performance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10833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</a:t>
            </a:r>
            <a:r>
              <a:rPr lang="en-US" dirty="0" err="1"/>
              <a:t>HBase</a:t>
            </a:r>
            <a:r>
              <a:rPr lang="en-US" dirty="0"/>
              <a:t> table, keys are arbitrary strings that each map to a row of data.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row is itself a map, in which keys are called columns and values are </a:t>
            </a:r>
            <a:r>
              <a:rPr lang="en-US" dirty="0" err="1"/>
              <a:t>uninterpreted</a:t>
            </a:r>
            <a:r>
              <a:rPr lang="en-US" dirty="0"/>
              <a:t> arrays of bytes. </a:t>
            </a:r>
            <a:endParaRPr lang="en-US" dirty="0" smtClean="0"/>
          </a:p>
          <a:p>
            <a:r>
              <a:rPr lang="en-US" dirty="0" smtClean="0"/>
              <a:t>Columns are grouped into column families, so a column’s full name consists of two parts: the column family name and the column qualifier.</a:t>
            </a:r>
          </a:p>
          <a:p>
            <a:r>
              <a:rPr lang="en-US" dirty="0" smtClean="0"/>
              <a:t>Often these are concatenated together using a colon (for example, ‘</a:t>
            </a:r>
            <a:r>
              <a:rPr lang="en-US" dirty="0" err="1" smtClean="0"/>
              <a:t>family:qualifier</a:t>
            </a:r>
            <a:r>
              <a:rPr lang="en-US" dirty="0" smtClean="0"/>
              <a:t>’)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321737"/>
              </p:ext>
            </p:extLst>
          </p:nvPr>
        </p:nvGraphicFramePr>
        <p:xfrm>
          <a:off x="1750131" y="1378564"/>
          <a:ext cx="5937250" cy="994664"/>
        </p:xfrm>
        <a:graphic>
          <a:graphicData uri="http://schemas.openxmlformats.org/drawingml/2006/table">
            <a:tbl>
              <a:tblPr firstRow="1" firstCol="1" bandRow="1"/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Row keys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(boot camp names)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Column family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“description”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Row (name)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“Big Data with Hadoop”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“Learning how to use Hadoop is fun!”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Row (name)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4" y="2706335"/>
            <a:ext cx="3829050" cy="1400175"/>
          </a:xfrm>
          <a:prstGeom prst="rect">
            <a:avLst/>
          </a:prstGeom>
        </p:spPr>
      </p:pic>
      <p:pic>
        <p:nvPicPr>
          <p:cNvPr id="1026" name="Picture 2" descr="Image shows one-to-one mapping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4488039"/>
            <a:ext cx="47529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you use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hundreds of millions or billions of rows</a:t>
            </a:r>
          </a:p>
          <a:p>
            <a:r>
              <a:rPr lang="en-US" dirty="0" smtClean="0"/>
              <a:t>You can live without traditional RDMBS features (ex. Typed columns, secondary indexes, transactions, advanced query languages, etc.)</a:t>
            </a:r>
          </a:p>
          <a:p>
            <a:r>
              <a:rPr lang="en-US" dirty="0" smtClean="0"/>
              <a:t>You need at least a 5 Data Node setup + Named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 Stores: pairs keys to values in much the same way that a map (or </a:t>
            </a:r>
            <a:r>
              <a:rPr lang="en-US" dirty="0" err="1" smtClean="0"/>
              <a:t>hashtable</a:t>
            </a:r>
            <a:r>
              <a:rPr lang="en-US" dirty="0" smtClean="0"/>
              <a:t>) would in any popular programming language:</a:t>
            </a:r>
          </a:p>
          <a:p>
            <a:pPr lvl="1"/>
            <a:r>
              <a:rPr lang="en-US" dirty="0" err="1" smtClean="0"/>
              <a:t>Riak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Column-oriented: data from a given column (in the two-dimensional table sense) is stored together. </a:t>
            </a:r>
            <a:endParaRPr lang="en-US" dirty="0"/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, Cassandra, </a:t>
            </a:r>
            <a:r>
              <a:rPr lang="en-US" dirty="0" err="1" smtClean="0"/>
              <a:t>Hypertable</a:t>
            </a:r>
            <a:endParaRPr lang="en-US" dirty="0" smtClean="0"/>
          </a:p>
          <a:p>
            <a:r>
              <a:rPr lang="en-US" dirty="0" smtClean="0"/>
              <a:t>Document-oriented: store documents. 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Graph database: highly interconnected data. Consists of nodes and relationships between nodes. </a:t>
            </a:r>
          </a:p>
          <a:p>
            <a:pPr lvl="1"/>
            <a:r>
              <a:rPr lang="en-US" dirty="0" smtClean="0"/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38362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vs.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 are not islands of data – the are an integral part of the overall Big Data solution. </a:t>
            </a:r>
          </a:p>
          <a:p>
            <a:r>
              <a:rPr lang="en-US" dirty="0" smtClean="0"/>
              <a:t>Data stored in a </a:t>
            </a:r>
            <a:r>
              <a:rPr lang="en-US" dirty="0" err="1" smtClean="0"/>
              <a:t>NoSQL</a:t>
            </a:r>
            <a:r>
              <a:rPr lang="en-US" dirty="0" smtClean="0"/>
              <a:t> database system often integrates and interacts with data in </a:t>
            </a:r>
            <a:r>
              <a:rPr lang="en-US" dirty="0" err="1" smtClean="0"/>
              <a:t>Hadoop</a:t>
            </a:r>
            <a:r>
              <a:rPr lang="en-US" dirty="0" smtClean="0"/>
              <a:t> (HDFS) as well as Relational Database Management Systems (RDBMS)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systems are designed to capture all data without categorizing and pursuing it upon entry into the system, and therefore the data is highly varied. </a:t>
            </a:r>
          </a:p>
          <a:p>
            <a:r>
              <a:rPr lang="en-US" dirty="0" smtClean="0"/>
              <a:t>SQL systems (RDBMS) typically place data in well-defined structures and impose metadata on the data captured to ensure consistency and validate data types.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vs.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RDBMS:</a:t>
            </a:r>
          </a:p>
          <a:p>
            <a:pPr lvl="1"/>
            <a:r>
              <a:rPr lang="en-US" dirty="0" smtClean="0"/>
              <a:t>Standard drivers, a query language (SQL), sophisticated query parsers/planners/executors, multiple storage and indexing options, server-side user-defined functions, security and authentication, and data lifecycle management</a:t>
            </a:r>
          </a:p>
          <a:p>
            <a:pPr lvl="1"/>
            <a:r>
              <a:rPr lang="en-US" dirty="0" smtClean="0"/>
              <a:t>ACID: Atomicity, Consistency, Isolation, Durability</a:t>
            </a:r>
          </a:p>
          <a:p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Focused on providing low-latency data access for simple queries over large distributed data sets of simple structured and unstructured data, accessed via an application developer-centric interface</a:t>
            </a:r>
          </a:p>
          <a:p>
            <a:pPr lvl="1"/>
            <a:r>
              <a:rPr lang="en-US" dirty="0" smtClean="0"/>
              <a:t>Basically available, Soft State, Eventually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ission Critical Template 4x3_v11">
  <a:themeElements>
    <a:clrScheme name="kuleen_v0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6CCFF"/>
      </a:accent1>
      <a:accent2>
        <a:srgbClr val="92D050"/>
      </a:accent2>
      <a:accent3>
        <a:srgbClr val="FF9900"/>
      </a:accent3>
      <a:accent4>
        <a:srgbClr val="1273CC"/>
      </a:accent4>
      <a:accent5>
        <a:srgbClr val="068A25"/>
      </a:accent5>
      <a:accent6>
        <a:srgbClr val="9F0D0D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32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1779</TotalTime>
  <Words>757</Words>
  <Application>Microsoft Macintosh PowerPoint</Application>
  <PresentationFormat>On-screen Show (4:3)</PresentationFormat>
  <Paragraphs>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Cambria</vt:lpstr>
      <vt:lpstr>Segoe</vt:lpstr>
      <vt:lpstr>Segoe UI</vt:lpstr>
      <vt:lpstr>Times New Roman</vt:lpstr>
      <vt:lpstr>Wingdings</vt:lpstr>
      <vt:lpstr>Default Theme</vt:lpstr>
      <vt:lpstr>Mission Critical Template 4x3_v11</vt:lpstr>
      <vt:lpstr>Big Data: NoSQL</vt:lpstr>
      <vt:lpstr>HBase</vt:lpstr>
      <vt:lpstr>More about HBase</vt:lpstr>
      <vt:lpstr>PowerPoint Presentation</vt:lpstr>
      <vt:lpstr>When should you use HBase</vt:lpstr>
      <vt:lpstr>Other NoSQL Databases</vt:lpstr>
      <vt:lpstr>NoSQL vs. RDBMS</vt:lpstr>
      <vt:lpstr>NoSQL vs. RDBMS</vt:lpstr>
    </vt:vector>
  </TitlesOfParts>
  <Company>Clinton Daniel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Overview</dc:title>
  <dc:creator>Clinton Daniel</dc:creator>
  <cp:lastModifiedBy>Microsoft Office User</cp:lastModifiedBy>
  <cp:revision>134</cp:revision>
  <dcterms:created xsi:type="dcterms:W3CDTF">2013-08-20T03:40:05Z</dcterms:created>
  <dcterms:modified xsi:type="dcterms:W3CDTF">2017-10-31T16:37:42Z</dcterms:modified>
</cp:coreProperties>
</file>