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16871-E31D-EF44-866F-E90A14EAD508}" v="3" dt="2022-04-06T13:58:1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3202" autoAdjust="0"/>
  </p:normalViewPr>
  <p:slideViewPr>
    <p:cSldViewPr snapToGrid="0">
      <p:cViewPr varScale="1">
        <p:scale>
          <a:sx n="90" d="100"/>
          <a:sy n="90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Reddy" userId="8fdf8e13d69071cc" providerId="LiveId" clId="{2F416871-E31D-EF44-866F-E90A14EAD508}"/>
    <pc:docChg chg="undo custSel modSld">
      <pc:chgData name="Aravind Reddy" userId="8fdf8e13d69071cc" providerId="LiveId" clId="{2F416871-E31D-EF44-866F-E90A14EAD508}" dt="2022-04-06T13:58:19.107" v="13" actId="478"/>
      <pc:docMkLst>
        <pc:docMk/>
      </pc:docMkLst>
      <pc:sldChg chg="addSp delSp modSp mod">
        <pc:chgData name="Aravind Reddy" userId="8fdf8e13d69071cc" providerId="LiveId" clId="{2F416871-E31D-EF44-866F-E90A14EAD508}" dt="2022-04-06T13:58:19.107" v="13" actId="478"/>
        <pc:sldMkLst>
          <pc:docMk/>
          <pc:sldMk cId="1939866785" sldId="261"/>
        </pc:sldMkLst>
        <pc:spChg chg="add del mod">
          <ac:chgData name="Aravind Reddy" userId="8fdf8e13d69071cc" providerId="LiveId" clId="{2F416871-E31D-EF44-866F-E90A14EAD508}" dt="2022-04-06T13:58:19.107" v="13" actId="478"/>
          <ac:spMkLst>
            <pc:docMk/>
            <pc:sldMk cId="1939866785" sldId="261"/>
            <ac:spMk id="2" creationId="{DDE947F5-07ED-3641-AD47-F7D50B5D6F56}"/>
          </ac:spMkLst>
        </pc:spChg>
        <pc:spChg chg="mod">
          <ac:chgData name="Aravind Reddy" userId="8fdf8e13d69071cc" providerId="LiveId" clId="{2F416871-E31D-EF44-866F-E90A14EAD508}" dt="2022-04-06T13:57:52.398" v="11" actId="1076"/>
          <ac:spMkLst>
            <pc:docMk/>
            <pc:sldMk cId="1939866785" sldId="261"/>
            <ac:spMk id="24" creationId="{40C9332C-2453-441E-89A3-E282A0173C6F}"/>
          </ac:spMkLst>
        </pc:spChg>
        <pc:spChg chg="add mod">
          <ac:chgData name="Aravind Reddy" userId="8fdf8e13d69071cc" providerId="LiveId" clId="{2F416871-E31D-EF44-866F-E90A14EAD508}" dt="2022-04-06T13:57:32.844" v="8" actId="571"/>
          <ac:spMkLst>
            <pc:docMk/>
            <pc:sldMk cId="1939866785" sldId="261"/>
            <ac:spMk id="25" creationId="{53336A48-72A3-CC40-9F75-759D8FCCC03C}"/>
          </ac:spMkLst>
        </pc:spChg>
      </pc:sldChg>
    </pc:docChg>
  </pc:docChgLst>
  <pc:docChgLst>
    <pc:chgData name="Aravind Reddy" userId="8fdf8e13d69071cc" providerId="LiveId" clId="{38F5FAEF-651C-4C08-A2C4-38721B5278EA}"/>
    <pc:docChg chg="undo custSel addSld modSld">
      <pc:chgData name="Aravind Reddy" userId="8fdf8e13d69071cc" providerId="LiveId" clId="{38F5FAEF-651C-4C08-A2C4-38721B5278EA}" dt="2022-03-24T13:02:36.292" v="385" actId="1076"/>
      <pc:docMkLst>
        <pc:docMk/>
      </pc:docMkLst>
      <pc:sldChg chg="addSp delSp modSp mod modNotesTx">
        <pc:chgData name="Aravind Reddy" userId="8fdf8e13d69071cc" providerId="LiveId" clId="{38F5FAEF-651C-4C08-A2C4-38721B5278EA}" dt="2022-03-21T14:19:22.121" v="219" actId="20577"/>
        <pc:sldMkLst>
          <pc:docMk/>
          <pc:sldMk cId="3264202055" sldId="256"/>
        </pc:sldMkLst>
        <pc:spChg chg="mod">
          <ac:chgData name="Aravind Reddy" userId="8fdf8e13d69071cc" providerId="LiveId" clId="{38F5FAEF-651C-4C08-A2C4-38721B5278EA}" dt="2022-02-14T20:44:20.435" v="9" actId="1076"/>
          <ac:spMkLst>
            <pc:docMk/>
            <pc:sldMk cId="3264202055" sldId="256"/>
            <ac:spMk id="22" creationId="{2DCDA848-F6BA-481D-9FDF-7F497654AD1E}"/>
          </ac:spMkLst>
        </pc:spChg>
        <pc:spChg chg="add mod">
          <ac:chgData name="Aravind Reddy" userId="8fdf8e13d69071cc" providerId="LiveId" clId="{38F5FAEF-651C-4C08-A2C4-38721B5278EA}" dt="2022-02-18T14:54:06.821" v="103" actId="14100"/>
          <ac:spMkLst>
            <pc:docMk/>
            <pc:sldMk cId="3264202055" sldId="256"/>
            <ac:spMk id="23" creationId="{F6F7086E-A349-4EF1-B670-AB0A7A5599DE}"/>
          </ac:spMkLst>
        </pc:spChg>
        <pc:spChg chg="add del mod">
          <ac:chgData name="Aravind Reddy" userId="8fdf8e13d69071cc" providerId="LiveId" clId="{38F5FAEF-651C-4C08-A2C4-38721B5278EA}" dt="2022-02-14T20:49:45.066" v="21" actId="478"/>
          <ac:spMkLst>
            <pc:docMk/>
            <pc:sldMk cId="3264202055" sldId="256"/>
            <ac:spMk id="29" creationId="{71B6C7B5-679A-482A-AD98-4D7DA522B0A4}"/>
          </ac:spMkLst>
        </pc:spChg>
        <pc:spChg chg="mod">
          <ac:chgData name="Aravind Reddy" userId="8fdf8e13d69071cc" providerId="LiveId" clId="{38F5FAEF-651C-4C08-A2C4-38721B5278EA}" dt="2022-02-18T14:53:45.677" v="102" actId="313"/>
          <ac:spMkLst>
            <pc:docMk/>
            <pc:sldMk cId="3264202055" sldId="256"/>
            <ac:spMk id="82" creationId="{44D3DDC5-27D7-429C-974C-FBE1A515DA9C}"/>
          </ac:spMkLst>
        </pc:spChg>
        <pc:cxnChg chg="mod">
          <ac:chgData name="Aravind Reddy" userId="8fdf8e13d69071cc" providerId="LiveId" clId="{38F5FAEF-651C-4C08-A2C4-38721B5278EA}" dt="2022-02-14T20:10:04.537" v="1" actId="14100"/>
          <ac:cxnSpMkLst>
            <pc:docMk/>
            <pc:sldMk cId="3264202055" sldId="256"/>
            <ac:cxnSpMk id="14" creationId="{CE9E253C-5474-4F7A-9C7F-054350AE2B9A}"/>
          </ac:cxnSpMkLst>
        </pc:cxnChg>
        <pc:cxnChg chg="mod">
          <ac:chgData name="Aravind Reddy" userId="8fdf8e13d69071cc" providerId="LiveId" clId="{38F5FAEF-651C-4C08-A2C4-38721B5278EA}" dt="2022-02-14T20:44:20.435" v="9" actId="1076"/>
          <ac:cxnSpMkLst>
            <pc:docMk/>
            <pc:sldMk cId="3264202055" sldId="256"/>
            <ac:cxnSpMk id="68" creationId="{2F3D9D21-37E1-4C30-8C81-45AC20BBA8A4}"/>
          </ac:cxnSpMkLst>
        </pc:cxnChg>
        <pc:cxnChg chg="mod">
          <ac:chgData name="Aravind Reddy" userId="8fdf8e13d69071cc" providerId="LiveId" clId="{38F5FAEF-651C-4C08-A2C4-38721B5278EA}" dt="2022-02-14T20:44:20.435" v="9" actId="1076"/>
          <ac:cxnSpMkLst>
            <pc:docMk/>
            <pc:sldMk cId="3264202055" sldId="256"/>
            <ac:cxnSpMk id="70" creationId="{1DC21D1C-C7AD-4CB4-A76D-811D8DA6F0FE}"/>
          </ac:cxnSpMkLst>
        </pc:cxnChg>
      </pc:sldChg>
      <pc:sldChg chg="modNotesTx">
        <pc:chgData name="Aravind Reddy" userId="8fdf8e13d69071cc" providerId="LiveId" clId="{38F5FAEF-651C-4C08-A2C4-38721B5278EA}" dt="2022-03-24T13:00:45.402" v="312" actId="20577"/>
        <pc:sldMkLst>
          <pc:docMk/>
          <pc:sldMk cId="1826052584" sldId="257"/>
        </pc:sldMkLst>
      </pc:sldChg>
      <pc:sldChg chg="addSp modSp mod">
        <pc:chgData name="Aravind Reddy" userId="8fdf8e13d69071cc" providerId="LiveId" clId="{38F5FAEF-651C-4C08-A2C4-38721B5278EA}" dt="2022-02-21T14:27:22.226" v="138" actId="20577"/>
        <pc:sldMkLst>
          <pc:docMk/>
          <pc:sldMk cId="3168057817" sldId="259"/>
        </pc:sldMkLst>
        <pc:spChg chg="mod">
          <ac:chgData name="Aravind Reddy" userId="8fdf8e13d69071cc" providerId="LiveId" clId="{38F5FAEF-651C-4C08-A2C4-38721B5278EA}" dt="2022-02-21T14:23:46.944" v="126" actId="1076"/>
          <ac:spMkLst>
            <pc:docMk/>
            <pc:sldMk cId="3168057817" sldId="259"/>
            <ac:spMk id="19" creationId="{F798F33E-1784-464E-9032-9FB91DC8D489}"/>
          </ac:spMkLst>
        </pc:spChg>
        <pc:spChg chg="add mod">
          <ac:chgData name="Aravind Reddy" userId="8fdf8e13d69071cc" providerId="LiveId" clId="{38F5FAEF-651C-4C08-A2C4-38721B5278EA}" dt="2022-02-18T14:54:16.731" v="104" actId="14100"/>
          <ac:spMkLst>
            <pc:docMk/>
            <pc:sldMk cId="3168057817" sldId="259"/>
            <ac:spMk id="26" creationId="{F4D1A236-DD66-47EA-BFEA-D496223041BC}"/>
          </ac:spMkLst>
        </pc:spChg>
        <pc:spChg chg="mod">
          <ac:chgData name="Aravind Reddy" userId="8fdf8e13d69071cc" providerId="LiveId" clId="{38F5FAEF-651C-4C08-A2C4-38721B5278EA}" dt="2022-02-21T14:27:22.226" v="138" actId="20577"/>
          <ac:spMkLst>
            <pc:docMk/>
            <pc:sldMk cId="3168057817" sldId="259"/>
            <ac:spMk id="28" creationId="{8018BD06-973C-451A-B0C2-678921D98F6C}"/>
          </ac:spMkLst>
        </pc:spChg>
        <pc:cxnChg chg="mod">
          <ac:chgData name="Aravind Reddy" userId="8fdf8e13d69071cc" providerId="LiveId" clId="{38F5FAEF-651C-4C08-A2C4-38721B5278EA}" dt="2022-02-21T14:23:46.944" v="126" actId="1076"/>
          <ac:cxnSpMkLst>
            <pc:docMk/>
            <pc:sldMk cId="3168057817" sldId="259"/>
            <ac:cxnSpMk id="25" creationId="{EE15E44B-9DCD-4931-B539-4B4D330F477C}"/>
          </ac:cxnSpMkLst>
        </pc:cxnChg>
        <pc:cxnChg chg="mod">
          <ac:chgData name="Aravind Reddy" userId="8fdf8e13d69071cc" providerId="LiveId" clId="{38F5FAEF-651C-4C08-A2C4-38721B5278EA}" dt="2022-02-21T14:23:46.944" v="126" actId="1076"/>
          <ac:cxnSpMkLst>
            <pc:docMk/>
            <pc:sldMk cId="3168057817" sldId="259"/>
            <ac:cxnSpMk id="27" creationId="{622CEAF7-53A0-42C1-A1C8-9B9817C5FF92}"/>
          </ac:cxnSpMkLst>
        </pc:cxnChg>
      </pc:sldChg>
      <pc:sldChg chg="addSp modSp mod modNotesTx">
        <pc:chgData name="Aravind Reddy" userId="8fdf8e13d69071cc" providerId="LiveId" clId="{38F5FAEF-651C-4C08-A2C4-38721B5278EA}" dt="2022-02-21T16:45:33.093" v="141" actId="1076"/>
        <pc:sldMkLst>
          <pc:docMk/>
          <pc:sldMk cId="3558128075" sldId="260"/>
        </pc:sldMkLst>
        <pc:spChg chg="add mod">
          <ac:chgData name="Aravind Reddy" userId="8fdf8e13d69071cc" providerId="LiveId" clId="{38F5FAEF-651C-4C08-A2C4-38721B5278EA}" dt="2022-02-21T16:45:33.093" v="141" actId="1076"/>
          <ac:spMkLst>
            <pc:docMk/>
            <pc:sldMk cId="3558128075" sldId="260"/>
            <ac:spMk id="42" creationId="{05C50486-EAE8-47D7-8CFE-D2126E733C10}"/>
          </ac:spMkLst>
        </pc:spChg>
        <pc:spChg chg="mod">
          <ac:chgData name="Aravind Reddy" userId="8fdf8e13d69071cc" providerId="LiveId" clId="{38F5FAEF-651C-4C08-A2C4-38721B5278EA}" dt="2022-02-18T14:57:18.308" v="110" actId="3626"/>
          <ac:spMkLst>
            <pc:docMk/>
            <pc:sldMk cId="3558128075" sldId="260"/>
            <ac:spMk id="45" creationId="{281548C2-524C-4DC2-8443-1F108048339C}"/>
          </ac:spMkLst>
        </pc:spChg>
        <pc:spChg chg="mod">
          <ac:chgData name="Aravind Reddy" userId="8fdf8e13d69071cc" providerId="LiveId" clId="{38F5FAEF-651C-4C08-A2C4-38721B5278EA}" dt="2022-02-21T16:45:24.158" v="139" actId="1076"/>
          <ac:spMkLst>
            <pc:docMk/>
            <pc:sldMk cId="3558128075" sldId="260"/>
            <ac:spMk id="46" creationId="{EEBBE769-7D77-487D-9FDD-6CD6B9C31D5D}"/>
          </ac:spMkLst>
        </pc:spChg>
        <pc:spChg chg="mod">
          <ac:chgData name="Aravind Reddy" userId="8fdf8e13d69071cc" providerId="LiveId" clId="{38F5FAEF-651C-4C08-A2C4-38721B5278EA}" dt="2022-02-18T14:57:07.391" v="109" actId="207"/>
          <ac:spMkLst>
            <pc:docMk/>
            <pc:sldMk cId="3558128075" sldId="260"/>
            <ac:spMk id="48" creationId="{4103DA26-135D-45F2-B664-9F3F88F4F2C5}"/>
          </ac:spMkLst>
        </pc:spChg>
        <pc:cxnChg chg="mod">
          <ac:chgData name="Aravind Reddy" userId="8fdf8e13d69071cc" providerId="LiveId" clId="{38F5FAEF-651C-4C08-A2C4-38721B5278EA}" dt="2022-02-21T16:45:24.158" v="139" actId="1076"/>
          <ac:cxnSpMkLst>
            <pc:docMk/>
            <pc:sldMk cId="3558128075" sldId="260"/>
            <ac:cxnSpMk id="58" creationId="{6B24B4C5-7189-49B9-A05B-AA89BD627588}"/>
          </ac:cxnSpMkLst>
        </pc:cxnChg>
        <pc:cxnChg chg="mod">
          <ac:chgData name="Aravind Reddy" userId="8fdf8e13d69071cc" providerId="LiveId" clId="{38F5FAEF-651C-4C08-A2C4-38721B5278EA}" dt="2022-02-18T14:57:02.268" v="108" actId="1076"/>
          <ac:cxnSpMkLst>
            <pc:docMk/>
            <pc:sldMk cId="3558128075" sldId="260"/>
            <ac:cxnSpMk id="59" creationId="{EC36E809-FCA4-414A-9809-851FA5501C02}"/>
          </ac:cxnSpMkLst>
        </pc:cxnChg>
        <pc:cxnChg chg="mod">
          <ac:chgData name="Aravind Reddy" userId="8fdf8e13d69071cc" providerId="LiveId" clId="{38F5FAEF-651C-4C08-A2C4-38721B5278EA}" dt="2022-02-18T14:57:02.268" v="108" actId="1076"/>
          <ac:cxnSpMkLst>
            <pc:docMk/>
            <pc:sldMk cId="3558128075" sldId="260"/>
            <ac:cxnSpMk id="62" creationId="{5FBF0453-2F83-4DFA-BC30-24A20A41C8C2}"/>
          </ac:cxnSpMkLst>
        </pc:cxnChg>
        <pc:cxnChg chg="mod">
          <ac:chgData name="Aravind Reddy" userId="8fdf8e13d69071cc" providerId="LiveId" clId="{38F5FAEF-651C-4C08-A2C4-38721B5278EA}" dt="2022-02-21T16:45:24.158" v="139" actId="1076"/>
          <ac:cxnSpMkLst>
            <pc:docMk/>
            <pc:sldMk cId="3558128075" sldId="260"/>
            <ac:cxnSpMk id="63" creationId="{CDBFD355-A9EE-41BD-A8B9-26843E2F496F}"/>
          </ac:cxnSpMkLst>
        </pc:cxnChg>
      </pc:sldChg>
      <pc:sldChg chg="addSp modSp add mod">
        <pc:chgData name="Aravind Reddy" userId="8fdf8e13d69071cc" providerId="LiveId" clId="{38F5FAEF-651C-4C08-A2C4-38721B5278EA}" dt="2022-03-24T13:02:36.292" v="385" actId="1076"/>
        <pc:sldMkLst>
          <pc:docMk/>
          <pc:sldMk cId="1939866785" sldId="261"/>
        </pc:sldMkLst>
        <pc:spChg chg="add mod">
          <ac:chgData name="Aravind Reddy" userId="8fdf8e13d69071cc" providerId="LiveId" clId="{38F5FAEF-651C-4C08-A2C4-38721B5278EA}" dt="2022-03-24T13:02:36.292" v="385" actId="1076"/>
          <ac:spMkLst>
            <pc:docMk/>
            <pc:sldMk cId="1939866785" sldId="261"/>
            <ac:spMk id="24" creationId="{40C9332C-2453-441E-89A3-E282A0173C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E11E0-03E6-41F7-8C77-EDB76793CD89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E668E-B7FA-4595-9B0C-DA602706F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Nikon Order, service repair, return, functionality, product availability</a:t>
            </a:r>
          </a:p>
          <a:p>
            <a:endParaRPr lang="en-US" dirty="0"/>
          </a:p>
          <a:p>
            <a:r>
              <a:rPr lang="en-US" dirty="0"/>
              <a:t>&lt;phone number&gt;</a:t>
            </a:r>
          </a:p>
          <a:p>
            <a:r>
              <a:rPr lang="en-US" dirty="0"/>
              <a:t>67678 87787  </a:t>
            </a:r>
          </a:p>
          <a:p>
            <a:endParaRPr lang="en-US" dirty="0"/>
          </a:p>
          <a:p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sev</a:t>
            </a:r>
            <a:endParaRPr lang="en-US" dirty="0"/>
          </a:p>
          <a:p>
            <a:r>
              <a:rPr lang="en-US" dirty="0"/>
              <a:t>5 5</a:t>
            </a:r>
          </a:p>
          <a:p>
            <a:endParaRPr lang="en-US" dirty="0"/>
          </a:p>
          <a:p>
            <a:r>
              <a:rPr lang="en-US" dirty="0"/>
              <a:t>Aravind@test.com</a:t>
            </a:r>
          </a:p>
          <a:p>
            <a:r>
              <a:rPr lang="en-US" dirty="0"/>
              <a:t>A @test .com</a:t>
            </a:r>
          </a:p>
          <a:p>
            <a:endParaRPr lang="en-US" dirty="0"/>
          </a:p>
          <a:p>
            <a:r>
              <a:rPr lang="en-US" dirty="0"/>
              <a:t>568778</a:t>
            </a:r>
          </a:p>
          <a:p>
            <a:endParaRPr lang="en-US" dirty="0"/>
          </a:p>
          <a:p>
            <a:r>
              <a:rPr lang="en-US" dirty="0"/>
              <a:t>Individua over time – 1 or 2 </a:t>
            </a:r>
          </a:p>
          <a:p>
            <a:r>
              <a:rPr lang="en-US" dirty="0" err="1"/>
              <a:t>Indiavidual</a:t>
            </a:r>
            <a:r>
              <a:rPr lang="en-US" dirty="0"/>
              <a:t> vs group -- </a:t>
            </a:r>
          </a:p>
          <a:p>
            <a:r>
              <a:rPr lang="en-US" dirty="0" err="1"/>
              <a:t>Goup</a:t>
            </a:r>
            <a:r>
              <a:rPr lang="en-US" dirty="0"/>
              <a:t> team time</a:t>
            </a:r>
          </a:p>
          <a:p>
            <a:endParaRPr lang="en-US" dirty="0"/>
          </a:p>
          <a:p>
            <a:r>
              <a:rPr lang="en-US" dirty="0"/>
              <a:t>Group -  0</a:t>
            </a:r>
          </a:p>
          <a:p>
            <a:r>
              <a:rPr lang="en-US" dirty="0"/>
              <a:t>Team  -- [ 1 * 100 ]</a:t>
            </a:r>
          </a:p>
          <a:p>
            <a:endParaRPr lang="en-US" dirty="0"/>
          </a:p>
          <a:p>
            <a:r>
              <a:rPr lang="en-US" dirty="0"/>
              <a:t>32 </a:t>
            </a:r>
            <a:r>
              <a:rPr lang="en-US" dirty="0" err="1"/>
              <a:t>gb</a:t>
            </a:r>
            <a:r>
              <a:rPr lang="en-US" dirty="0"/>
              <a:t>  -- 4 </a:t>
            </a:r>
            <a:r>
              <a:rPr lang="en-US" dirty="0" err="1"/>
              <a:t>hros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2 4 6  8 ---- ends </a:t>
            </a:r>
          </a:p>
          <a:p>
            <a:endParaRPr lang="en-US" dirty="0"/>
          </a:p>
          <a:p>
            <a:r>
              <a:rPr lang="en-US" dirty="0"/>
              <a:t>Stream data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64 </a:t>
            </a:r>
            <a:r>
              <a:rPr lang="en-US" dirty="0" err="1"/>
              <a:t>gb</a:t>
            </a:r>
            <a:endParaRPr lang="en-US" dirty="0"/>
          </a:p>
          <a:p>
            <a:r>
              <a:rPr lang="en-US" dirty="0"/>
              <a:t>124 </a:t>
            </a:r>
            <a:r>
              <a:rPr lang="en-US" dirty="0" err="1"/>
              <a:t>gb</a:t>
            </a:r>
            <a:r>
              <a:rPr lang="en-US" dirty="0"/>
              <a:t> -- 24</a:t>
            </a:r>
          </a:p>
          <a:p>
            <a:endParaRPr lang="en-US" dirty="0"/>
          </a:p>
          <a:p>
            <a:r>
              <a:rPr lang="en-US" dirty="0"/>
              <a:t>80 </a:t>
            </a:r>
            <a:r>
              <a:rPr lang="en-US" dirty="0" err="1"/>
              <a:t>gb</a:t>
            </a:r>
            <a:r>
              <a:rPr lang="en-US" dirty="0"/>
              <a:t> – serial  </a:t>
            </a:r>
            <a:r>
              <a:rPr lang="en-US" dirty="0" err="1"/>
              <a:t>tf</a:t>
            </a:r>
            <a:r>
              <a:rPr lang="en-US" dirty="0"/>
              <a:t> records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668E-B7FA-4595-9B0C-DA602706F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2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Nikon Order, service repair, return, functionality, product availability</a:t>
            </a:r>
          </a:p>
          <a:p>
            <a:endParaRPr lang="en-US" dirty="0"/>
          </a:p>
          <a:p>
            <a:r>
              <a:rPr lang="en-US" dirty="0"/>
              <a:t>&lt;phone number&gt;</a:t>
            </a:r>
          </a:p>
          <a:p>
            <a:r>
              <a:rPr lang="en-US" dirty="0"/>
              <a:t>67678 87787  </a:t>
            </a:r>
          </a:p>
          <a:p>
            <a:endParaRPr lang="en-US" dirty="0"/>
          </a:p>
          <a:p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sev</a:t>
            </a:r>
            <a:endParaRPr lang="en-US" dirty="0"/>
          </a:p>
          <a:p>
            <a:r>
              <a:rPr lang="en-US" dirty="0"/>
              <a:t>5 5</a:t>
            </a:r>
          </a:p>
          <a:p>
            <a:endParaRPr lang="en-US" dirty="0"/>
          </a:p>
          <a:p>
            <a:r>
              <a:rPr lang="en-US" dirty="0"/>
              <a:t>Aravind@test.com</a:t>
            </a:r>
          </a:p>
          <a:p>
            <a:r>
              <a:rPr lang="en-US" dirty="0"/>
              <a:t>A @test .com</a:t>
            </a:r>
          </a:p>
          <a:p>
            <a:endParaRPr lang="en-US" dirty="0"/>
          </a:p>
          <a:p>
            <a:r>
              <a:rPr lang="en-US" dirty="0"/>
              <a:t>568778</a:t>
            </a:r>
          </a:p>
          <a:p>
            <a:endParaRPr lang="en-US" dirty="0"/>
          </a:p>
          <a:p>
            <a:r>
              <a:rPr lang="en-US" dirty="0"/>
              <a:t>Individua over time – 1 or 2 </a:t>
            </a:r>
          </a:p>
          <a:p>
            <a:r>
              <a:rPr lang="en-US" dirty="0" err="1"/>
              <a:t>Indiavidual</a:t>
            </a:r>
            <a:r>
              <a:rPr lang="en-US" dirty="0"/>
              <a:t> vs group -- </a:t>
            </a:r>
          </a:p>
          <a:p>
            <a:r>
              <a:rPr lang="en-US" dirty="0" err="1"/>
              <a:t>Goup</a:t>
            </a:r>
            <a:r>
              <a:rPr lang="en-US" dirty="0"/>
              <a:t> team time</a:t>
            </a:r>
          </a:p>
          <a:p>
            <a:endParaRPr lang="en-US" dirty="0"/>
          </a:p>
          <a:p>
            <a:r>
              <a:rPr lang="en-US" dirty="0"/>
              <a:t>Group -  0</a:t>
            </a:r>
          </a:p>
          <a:p>
            <a:r>
              <a:rPr lang="en-US" dirty="0"/>
              <a:t>Team  -- [ 1 * 100 ]</a:t>
            </a:r>
          </a:p>
          <a:p>
            <a:endParaRPr lang="en-US" dirty="0"/>
          </a:p>
          <a:p>
            <a:r>
              <a:rPr lang="en-US" dirty="0"/>
              <a:t>32 </a:t>
            </a:r>
            <a:r>
              <a:rPr lang="en-US" dirty="0" err="1"/>
              <a:t>gb</a:t>
            </a:r>
            <a:r>
              <a:rPr lang="en-US" dirty="0"/>
              <a:t>  -- 4 </a:t>
            </a:r>
            <a:r>
              <a:rPr lang="en-US" dirty="0" err="1"/>
              <a:t>hros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2 4 6  8 ---- ends </a:t>
            </a:r>
          </a:p>
          <a:p>
            <a:endParaRPr lang="en-US" dirty="0"/>
          </a:p>
          <a:p>
            <a:r>
              <a:rPr lang="en-US" dirty="0"/>
              <a:t>Stream data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64 </a:t>
            </a:r>
            <a:r>
              <a:rPr lang="en-US" dirty="0" err="1"/>
              <a:t>gb</a:t>
            </a:r>
            <a:endParaRPr lang="en-US" dirty="0"/>
          </a:p>
          <a:p>
            <a:r>
              <a:rPr lang="en-US" dirty="0"/>
              <a:t>124 </a:t>
            </a:r>
            <a:r>
              <a:rPr lang="en-US" dirty="0" err="1"/>
              <a:t>gb</a:t>
            </a:r>
            <a:r>
              <a:rPr lang="en-US" dirty="0"/>
              <a:t> -- 24</a:t>
            </a:r>
          </a:p>
          <a:p>
            <a:endParaRPr lang="en-US" dirty="0"/>
          </a:p>
          <a:p>
            <a:r>
              <a:rPr lang="en-US" dirty="0"/>
              <a:t>80 </a:t>
            </a:r>
            <a:r>
              <a:rPr lang="en-US" dirty="0" err="1"/>
              <a:t>gb</a:t>
            </a:r>
            <a:r>
              <a:rPr lang="en-US" dirty="0"/>
              <a:t> – serial  </a:t>
            </a:r>
            <a:r>
              <a:rPr lang="en-US" dirty="0" err="1"/>
              <a:t>tf</a:t>
            </a:r>
            <a:r>
              <a:rPr lang="en-US" dirty="0"/>
              <a:t> records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668E-B7FA-4595-9B0C-DA602706FB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0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1 -- 10 secs – model -- ap</a:t>
            </a:r>
          </a:p>
          <a:p>
            <a:r>
              <a:rPr lang="en-US" dirty="0"/>
              <a:t>Call 1  -- 20 secs -- </a:t>
            </a:r>
          </a:p>
          <a:p>
            <a:r>
              <a:rPr lang="en-US" dirty="0"/>
              <a:t>Call 1 – 100 secs</a:t>
            </a:r>
          </a:p>
          <a:p>
            <a:endParaRPr lang="en-US" dirty="0"/>
          </a:p>
          <a:p>
            <a:r>
              <a:rPr lang="en-US" dirty="0"/>
              <a:t>“window” : “</a:t>
            </a:r>
            <a:r>
              <a:rPr lang="en-US" dirty="0" err="1"/>
              <a:t>camazon</a:t>
            </a:r>
            <a:r>
              <a:rPr lang="en-US" dirty="0"/>
              <a:t> --</a:t>
            </a:r>
            <a:r>
              <a:rPr lang="en-US" dirty="0" err="1"/>
              <a:t>shoipo</a:t>
            </a:r>
            <a:r>
              <a:rPr lang="en-US" dirty="0"/>
              <a:t>”-- json mangling</a:t>
            </a:r>
          </a:p>
          <a:p>
            <a:endParaRPr lang="en-US" dirty="0"/>
          </a:p>
          <a:p>
            <a:r>
              <a:rPr lang="en-US" dirty="0"/>
              <a:t>UDF – redaction</a:t>
            </a:r>
          </a:p>
          <a:p>
            <a:r>
              <a:rPr lang="en-US" dirty="0"/>
              <a:t>UDF </a:t>
            </a:r>
            <a:r>
              <a:rPr lang="en-US" dirty="0">
                <a:sym typeface="Wingdings" panose="05000000000000000000" pitchFamily="2" charset="2"/>
              </a:rPr>
              <a:t> Model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V2 </a:t>
            </a:r>
          </a:p>
          <a:p>
            <a:r>
              <a:rPr lang="en-US" dirty="0">
                <a:sym typeface="Wingdings" panose="05000000000000000000" pitchFamily="2" charset="2"/>
              </a:rPr>
              <a:t>V4 –</a:t>
            </a:r>
          </a:p>
          <a:p>
            <a:r>
              <a:rPr lang="en-US" dirty="0">
                <a:sym typeface="Wingdings" panose="05000000000000000000" pitchFamily="2" charset="2"/>
              </a:rPr>
              <a:t>V5 –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Azure Git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668E-B7FA-4595-9B0C-DA602706F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668E-B7FA-4595-9B0C-DA602706F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Preparing training data  --&gt; Regular expressions</a:t>
            </a:r>
          </a:p>
          <a:p>
            <a:r>
              <a:rPr lang="en-US" dirty="0"/>
              <a:t>Preprocessing of input   --&gt; data cleaning, under sampling, over sampling, stop words</a:t>
            </a:r>
          </a:p>
          <a:p>
            <a:r>
              <a:rPr lang="en-US" dirty="0"/>
              <a:t>Modelling                       --&gt; First model --&gt; second model --&gt; 3rd model, layers in the model</a:t>
            </a:r>
          </a:p>
          <a:p>
            <a:r>
              <a:rPr lang="en-US" dirty="0"/>
              <a:t>Postprocessing               --&gt; threshold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E668E-B7FA-4595-9B0C-DA602706FB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92-A28B-4803-BC22-BAAC5B37D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A7889-67B7-4E4F-B751-63BE9D97E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DA95-4957-4BC1-A21E-85FC5D4A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1E0E-1A48-4923-B488-4F4D4DD2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F788F-BEB2-4C5E-8F2B-B45F4650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9C67-CB02-40C6-BF14-A36DA679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F189D-CFE7-4F6A-8150-0307362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EA20-E271-4945-A8D7-29A66107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AA62-80F7-4F0B-BC2E-34A387DB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B450-960C-42D2-BC17-98ADF388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5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5C4D8-BFFE-4106-8D16-C2457702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80370-B56B-4584-90E6-3B927D9DB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194D-F8B4-497C-80E5-EE619B11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5DC0-F81E-42CD-8007-0A53DABF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8E51-79EB-4B7E-8A94-86902A11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ABC-6F53-47B2-AA77-12DB7A9D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D38E-CB4A-4D16-AA67-AE17BC89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AA6F-84E0-4726-BE21-8A248E8D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8659A-AC18-4A41-977D-0587FC22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EBDB-F104-495D-8DD3-3ECD5921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1FC2-B6B4-4BFA-81C1-47BA5AB2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302F1-24A9-4CFC-B01B-8208CF088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2577-9A0C-4BF7-995B-49FD1CA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4BEF-FCD6-422E-8D2C-D13576D6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9FD1-0E35-46F8-B24C-4E45DDE1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774E-83DA-45F5-B483-F7657775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149D-61DC-4C23-A44A-04F023C8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56275-7777-440E-8D99-B05D23624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4BBC-688D-405C-A404-AC474339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030D6-3231-4A39-A7EB-079E5AFE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1AC5-9EC4-4DAE-8EE0-24BF14D2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3D6F-9807-418B-B848-3FFBCD6D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783E-89F5-4809-9741-00AD01F9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1ECE-A2C2-4380-9CB1-29AE9008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4F485-A985-452C-9E5E-E1865E3EE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2F8BF-9BBC-405D-BF43-7D906A00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36642-715D-4D2B-9AE9-1A2E4BFF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05ED8-84C9-4422-8CC9-5A5CE1DB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F3419-EDE1-407D-9C4E-7720E5B0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8506-1F16-477F-B07B-132CAD03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4C86B-9753-48BB-BD3A-0239FAEE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8269A-A0A1-40FC-AD3B-2436F993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0BD66-173B-4D0A-A443-0B348244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0F07B-30F7-45C9-ACE3-539AE056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F1CD5-A24E-4694-9C60-FCF3959F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33F64-6840-482D-BB3E-2A589EF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F9B0-D6C5-4427-9632-F4D262E5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8346-343F-4973-918C-CEC7298E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69E31-DB9F-48B7-BA34-4F467FEF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57AF0-D9F7-447A-A6CB-7D6CA06E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4062B-09AB-4931-855B-15849D28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1AA9-5588-4887-8564-A15F9E47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3DF0-C0BF-49DC-B04F-9EC9AC3C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B042C-4FD5-45E5-B052-55612C4F5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C303D-1A9C-4B6D-9433-AC11AAB2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FA307-7F44-4C26-9420-DFE1823A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C5F11-D13B-4168-A380-EE9C6180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D87E6-145E-40BE-BFB8-D1413E1C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41FAE-15F8-4B51-A5DD-A045506D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4FDE-37EA-4B5C-B65A-20D944E47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4455-E0A7-4372-B279-8D7B0A6FB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0B738-C44A-432E-A97D-06BE2500A4D4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ED53-16DA-4664-A6EA-A5C8A77FE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6A7D-4334-4A72-BFD2-E07C13204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F500-2BE5-45FF-BE09-59F72E73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formatter.curiousconcep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b-4497952567319572.12.azuredatabricks.net/?o=4497952567319572#notebook/3975782715575801/command/39757827155758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FB1856-2DD2-49E4-9F49-04010E413D17}"/>
              </a:ext>
            </a:extLst>
          </p:cNvPr>
          <p:cNvSpPr/>
          <p:nvPr/>
        </p:nvSpPr>
        <p:spPr>
          <a:xfrm>
            <a:off x="456545" y="366852"/>
            <a:ext cx="1458342" cy="680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807AB-B4F3-4820-B84D-870CC88650BF}"/>
              </a:ext>
            </a:extLst>
          </p:cNvPr>
          <p:cNvSpPr/>
          <p:nvPr/>
        </p:nvSpPr>
        <p:spPr>
          <a:xfrm>
            <a:off x="4039889" y="366852"/>
            <a:ext cx="1458342" cy="680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09045-513B-418D-9390-23AB6930DC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14887" y="707209"/>
            <a:ext cx="2125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9E253C-5474-4F7A-9C7F-054350AE2B9A}"/>
              </a:ext>
            </a:extLst>
          </p:cNvPr>
          <p:cNvCxnSpPr>
            <a:cxnSpLocks/>
          </p:cNvCxnSpPr>
          <p:nvPr/>
        </p:nvCxnSpPr>
        <p:spPr>
          <a:xfrm rot="5400000">
            <a:off x="1894890" y="727208"/>
            <a:ext cx="1094962" cy="1054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1CBCECB-007A-4D75-ACF3-2ED2B4EA6E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7391" y="719670"/>
            <a:ext cx="1094960" cy="107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A0A278-2A9A-469D-9C71-1DC7B3224A5C}"/>
              </a:ext>
            </a:extLst>
          </p:cNvPr>
          <p:cNvSpPr/>
          <p:nvPr/>
        </p:nvSpPr>
        <p:spPr>
          <a:xfrm>
            <a:off x="1394942" y="1802170"/>
            <a:ext cx="1039890" cy="680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Realtime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90778-B5AC-4578-8E6F-A415B7389980}"/>
              </a:ext>
            </a:extLst>
          </p:cNvPr>
          <p:cNvSpPr/>
          <p:nvPr/>
        </p:nvSpPr>
        <p:spPr>
          <a:xfrm>
            <a:off x="3584168" y="1802170"/>
            <a:ext cx="1039890" cy="680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DA848-F6BA-481D-9FDF-7F497654AD1E}"/>
              </a:ext>
            </a:extLst>
          </p:cNvPr>
          <p:cNvSpPr/>
          <p:nvPr/>
        </p:nvSpPr>
        <p:spPr>
          <a:xfrm>
            <a:off x="1394941" y="3371836"/>
            <a:ext cx="3416749" cy="53186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Redaction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EF22795-04FF-4C3A-97DD-88A7A22FCF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5682" y="3844064"/>
            <a:ext cx="680712" cy="647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EBAEB60-3020-41BA-BCC6-5B84357505DF}"/>
              </a:ext>
            </a:extLst>
          </p:cNvPr>
          <p:cNvCxnSpPr>
            <a:cxnSpLocks/>
          </p:cNvCxnSpPr>
          <p:nvPr/>
        </p:nvCxnSpPr>
        <p:spPr>
          <a:xfrm rot="5400000">
            <a:off x="3531181" y="3913113"/>
            <a:ext cx="691021" cy="519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F3D9D21-37E1-4C30-8C81-45AC20BBA8A4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rot="16200000" flipH="1">
            <a:off x="2064625" y="2333145"/>
            <a:ext cx="888952" cy="1188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DC21D1C-C7AD-4CB4-A76D-811D8DA6F0FE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3159239" y="2426962"/>
            <a:ext cx="888952" cy="1000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44D3DDC5-27D7-429C-974C-FBE1A515DA9C}"/>
              </a:ext>
            </a:extLst>
          </p:cNvPr>
          <p:cNvSpPr txBox="1">
            <a:spLocks/>
          </p:cNvSpPr>
          <p:nvPr/>
        </p:nvSpPr>
        <p:spPr>
          <a:xfrm>
            <a:off x="7041206" y="514271"/>
            <a:ext cx="4894548" cy="3994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Technology Stack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Initially C#  (browser events/click stream data)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Azure event Hubs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Concurrent Queues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Concurrent Dictionary</a:t>
            </a:r>
          </a:p>
          <a:p>
            <a:pPr lvl="2" algn="l"/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Python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Spark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Docker containers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Data bricks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No SQL -- Cosmos DB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SQL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Rest API’s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Tensorflow-keras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Git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Azure ADF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Data Robot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 err="1"/>
              <a:t>Deepgram</a:t>
            </a:r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Search Engine -- </a:t>
            </a:r>
            <a:r>
              <a:rPr lang="en-US" sz="1400" dirty="0" err="1"/>
              <a:t>Solr</a:t>
            </a:r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endParaRPr lang="en-US" sz="1400" dirty="0"/>
          </a:p>
          <a:p>
            <a:pPr lvl="1" algn="l"/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95C201-F2B4-4FE4-8545-6D34D4FCC62F}"/>
              </a:ext>
            </a:extLst>
          </p:cNvPr>
          <p:cNvSpPr/>
          <p:nvPr/>
        </p:nvSpPr>
        <p:spPr>
          <a:xfrm>
            <a:off x="2126038" y="1029837"/>
            <a:ext cx="532661" cy="195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D911E3A-63A2-4340-86DD-595F498DD338}"/>
              </a:ext>
            </a:extLst>
          </p:cNvPr>
          <p:cNvSpPr/>
          <p:nvPr/>
        </p:nvSpPr>
        <p:spPr>
          <a:xfrm>
            <a:off x="2703520" y="388263"/>
            <a:ext cx="532661" cy="195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VOCI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C0BE02-8337-407C-8D6C-C7574A2DC2AD}"/>
              </a:ext>
            </a:extLst>
          </p:cNvPr>
          <p:cNvSpPr/>
          <p:nvPr/>
        </p:nvSpPr>
        <p:spPr>
          <a:xfrm>
            <a:off x="1162975" y="4526549"/>
            <a:ext cx="3879542" cy="1892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Labelling 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Compliance models (Credit card fraud)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Call Type models                     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Type models             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Satisfaction (CSAT)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Opportunity Cards                                     -- 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Call Volume prediction                             -- Time series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5E69E0F-6E23-4F61-A3AF-745050C4AFE3}"/>
              </a:ext>
            </a:extLst>
          </p:cNvPr>
          <p:cNvSpPr/>
          <p:nvPr/>
        </p:nvSpPr>
        <p:spPr>
          <a:xfrm>
            <a:off x="1526959" y="5921406"/>
            <a:ext cx="1176561" cy="390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pipeline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E9D7009-2E5F-428B-A71B-BDA0B7CCF145}"/>
              </a:ext>
            </a:extLst>
          </p:cNvPr>
          <p:cNvSpPr/>
          <p:nvPr/>
        </p:nvSpPr>
        <p:spPr>
          <a:xfrm>
            <a:off x="3392750" y="5922883"/>
            <a:ext cx="1176561" cy="390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Inference</a:t>
            </a:r>
          </a:p>
          <a:p>
            <a:pPr algn="ctr"/>
            <a:r>
              <a:rPr lang="en-US" sz="1200" dirty="0"/>
              <a:t>pipeline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1D38D08-E80C-4D4B-AA13-B4D2ACF21980}"/>
              </a:ext>
            </a:extLst>
          </p:cNvPr>
          <p:cNvSpPr/>
          <p:nvPr/>
        </p:nvSpPr>
        <p:spPr>
          <a:xfrm>
            <a:off x="6480311" y="4631844"/>
            <a:ext cx="1121789" cy="16801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Cosmosdb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D9D337-24C8-4EB6-86F9-5168AADE1DA2}"/>
              </a:ext>
            </a:extLst>
          </p:cNvPr>
          <p:cNvCxnSpPr>
            <a:stCxn id="98" idx="3"/>
            <a:endCxn id="20" idx="2"/>
          </p:cNvCxnSpPr>
          <p:nvPr/>
        </p:nvCxnSpPr>
        <p:spPr>
          <a:xfrm flipV="1">
            <a:off x="5042517" y="5471934"/>
            <a:ext cx="1437794" cy="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F7086E-A349-4EF1-B670-AB0A7A5599DE}"/>
              </a:ext>
            </a:extLst>
          </p:cNvPr>
          <p:cNvSpPr txBox="1"/>
          <p:nvPr/>
        </p:nvSpPr>
        <p:spPr>
          <a:xfrm>
            <a:off x="6298817" y="6415707"/>
            <a:ext cx="143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FB1856-2DD2-49E4-9F49-04010E413D17}"/>
              </a:ext>
            </a:extLst>
          </p:cNvPr>
          <p:cNvSpPr/>
          <p:nvPr/>
        </p:nvSpPr>
        <p:spPr>
          <a:xfrm>
            <a:off x="456545" y="366852"/>
            <a:ext cx="1458342" cy="680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807AB-B4F3-4820-B84D-870CC88650BF}"/>
              </a:ext>
            </a:extLst>
          </p:cNvPr>
          <p:cNvSpPr/>
          <p:nvPr/>
        </p:nvSpPr>
        <p:spPr>
          <a:xfrm>
            <a:off x="4039889" y="366852"/>
            <a:ext cx="1458342" cy="680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09045-513B-418D-9390-23AB6930DC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14887" y="707209"/>
            <a:ext cx="2125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9E253C-5474-4F7A-9C7F-054350AE2B9A}"/>
              </a:ext>
            </a:extLst>
          </p:cNvPr>
          <p:cNvCxnSpPr>
            <a:cxnSpLocks/>
          </p:cNvCxnSpPr>
          <p:nvPr/>
        </p:nvCxnSpPr>
        <p:spPr>
          <a:xfrm rot="5400000">
            <a:off x="1894890" y="727208"/>
            <a:ext cx="1094962" cy="1054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1CBCECB-007A-4D75-ACF3-2ED2B4EA6E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7391" y="719670"/>
            <a:ext cx="1094960" cy="107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A0A278-2A9A-469D-9C71-1DC7B3224A5C}"/>
              </a:ext>
            </a:extLst>
          </p:cNvPr>
          <p:cNvSpPr/>
          <p:nvPr/>
        </p:nvSpPr>
        <p:spPr>
          <a:xfrm>
            <a:off x="1394942" y="1802170"/>
            <a:ext cx="1039890" cy="680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Realtime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90778-B5AC-4578-8E6F-A415B7389980}"/>
              </a:ext>
            </a:extLst>
          </p:cNvPr>
          <p:cNvSpPr/>
          <p:nvPr/>
        </p:nvSpPr>
        <p:spPr>
          <a:xfrm>
            <a:off x="3584168" y="1802170"/>
            <a:ext cx="1039890" cy="680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DA848-F6BA-481D-9FDF-7F497654AD1E}"/>
              </a:ext>
            </a:extLst>
          </p:cNvPr>
          <p:cNvSpPr/>
          <p:nvPr/>
        </p:nvSpPr>
        <p:spPr>
          <a:xfrm>
            <a:off x="1394941" y="3371836"/>
            <a:ext cx="3416749" cy="53186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Redaction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EF22795-04FF-4C3A-97DD-88A7A22FCF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5682" y="3844064"/>
            <a:ext cx="680712" cy="647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EBAEB60-3020-41BA-BCC6-5B84357505DF}"/>
              </a:ext>
            </a:extLst>
          </p:cNvPr>
          <p:cNvCxnSpPr>
            <a:cxnSpLocks/>
          </p:cNvCxnSpPr>
          <p:nvPr/>
        </p:nvCxnSpPr>
        <p:spPr>
          <a:xfrm rot="5400000">
            <a:off x="3531181" y="3913113"/>
            <a:ext cx="691021" cy="519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F3D9D21-37E1-4C30-8C81-45AC20BBA8A4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rot="16200000" flipH="1">
            <a:off x="2064625" y="2333145"/>
            <a:ext cx="888952" cy="1188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DC21D1C-C7AD-4CB4-A76D-811D8DA6F0FE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3159239" y="2426962"/>
            <a:ext cx="888952" cy="1000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44D3DDC5-27D7-429C-974C-FBE1A515DA9C}"/>
              </a:ext>
            </a:extLst>
          </p:cNvPr>
          <p:cNvSpPr txBox="1">
            <a:spLocks/>
          </p:cNvSpPr>
          <p:nvPr/>
        </p:nvSpPr>
        <p:spPr>
          <a:xfrm>
            <a:off x="7041206" y="514271"/>
            <a:ext cx="4894548" cy="3994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Technology Stack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Initially C#  (browser events/click stream data)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Azure event Hubs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Concurrent Queues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Concurrent Dictionary</a:t>
            </a:r>
          </a:p>
          <a:p>
            <a:pPr lvl="2" algn="l"/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Python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Spark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Docker containers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Data bricks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No SQL -- Cosmos DB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SQL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Rest API’s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Tensorflow-keras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Git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Azure ADF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Data Robot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 err="1"/>
              <a:t>Deepgram</a:t>
            </a:r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Search Engine -- </a:t>
            </a:r>
            <a:r>
              <a:rPr lang="en-US" sz="1400" dirty="0" err="1"/>
              <a:t>Solr</a:t>
            </a:r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endParaRPr lang="en-US" sz="1400" dirty="0"/>
          </a:p>
          <a:p>
            <a:pPr lvl="1" algn="l"/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95C201-F2B4-4FE4-8545-6D34D4FCC62F}"/>
              </a:ext>
            </a:extLst>
          </p:cNvPr>
          <p:cNvSpPr/>
          <p:nvPr/>
        </p:nvSpPr>
        <p:spPr>
          <a:xfrm>
            <a:off x="2126038" y="1029837"/>
            <a:ext cx="532661" cy="195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D911E3A-63A2-4340-86DD-595F498DD338}"/>
              </a:ext>
            </a:extLst>
          </p:cNvPr>
          <p:cNvSpPr/>
          <p:nvPr/>
        </p:nvSpPr>
        <p:spPr>
          <a:xfrm>
            <a:off x="2703520" y="388263"/>
            <a:ext cx="532661" cy="195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VOCI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C0BE02-8337-407C-8D6C-C7574A2DC2AD}"/>
              </a:ext>
            </a:extLst>
          </p:cNvPr>
          <p:cNvSpPr/>
          <p:nvPr/>
        </p:nvSpPr>
        <p:spPr>
          <a:xfrm>
            <a:off x="1162975" y="4526549"/>
            <a:ext cx="3879542" cy="1892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Labelling 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Compliance models (Credit card fraud)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Call Type models                     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Type models             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Satisfaction (CSAT)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Opportunity Cards                                     -- 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Call Volume prediction                             -- Time series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5E69E0F-6E23-4F61-A3AF-745050C4AFE3}"/>
              </a:ext>
            </a:extLst>
          </p:cNvPr>
          <p:cNvSpPr/>
          <p:nvPr/>
        </p:nvSpPr>
        <p:spPr>
          <a:xfrm>
            <a:off x="1526959" y="5921406"/>
            <a:ext cx="1176561" cy="390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pipeline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E9D7009-2E5F-428B-A71B-BDA0B7CCF145}"/>
              </a:ext>
            </a:extLst>
          </p:cNvPr>
          <p:cNvSpPr/>
          <p:nvPr/>
        </p:nvSpPr>
        <p:spPr>
          <a:xfrm>
            <a:off x="3392750" y="5922883"/>
            <a:ext cx="1176561" cy="390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Inference</a:t>
            </a:r>
          </a:p>
          <a:p>
            <a:pPr algn="ctr"/>
            <a:r>
              <a:rPr lang="en-US" sz="1200" dirty="0"/>
              <a:t>pipeline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1D38D08-E80C-4D4B-AA13-B4D2ACF21980}"/>
              </a:ext>
            </a:extLst>
          </p:cNvPr>
          <p:cNvSpPr/>
          <p:nvPr/>
        </p:nvSpPr>
        <p:spPr>
          <a:xfrm>
            <a:off x="6480311" y="4631844"/>
            <a:ext cx="1121789" cy="16801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Cosmosdb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D9D337-24C8-4EB6-86F9-5168AADE1DA2}"/>
              </a:ext>
            </a:extLst>
          </p:cNvPr>
          <p:cNvCxnSpPr>
            <a:stCxn id="98" idx="3"/>
            <a:endCxn id="20" idx="2"/>
          </p:cNvCxnSpPr>
          <p:nvPr/>
        </p:nvCxnSpPr>
        <p:spPr>
          <a:xfrm flipV="1">
            <a:off x="5042517" y="5471934"/>
            <a:ext cx="1437794" cy="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F7086E-A349-4EF1-B670-AB0A7A5599DE}"/>
              </a:ext>
            </a:extLst>
          </p:cNvPr>
          <p:cNvSpPr txBox="1"/>
          <p:nvPr/>
        </p:nvSpPr>
        <p:spPr>
          <a:xfrm>
            <a:off x="6298817" y="6415707"/>
            <a:ext cx="143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sample data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0C9332C-2453-441E-89A3-E282A0173C6F}"/>
              </a:ext>
            </a:extLst>
          </p:cNvPr>
          <p:cNvSpPr txBox="1">
            <a:spLocks/>
          </p:cNvSpPr>
          <p:nvPr/>
        </p:nvSpPr>
        <p:spPr>
          <a:xfrm>
            <a:off x="8636649" y="4653787"/>
            <a:ext cx="2895546" cy="1680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Business Flow</a:t>
            </a:r>
          </a:p>
          <a:p>
            <a:pPr algn="l"/>
            <a:r>
              <a:rPr lang="en-US" sz="1800" dirty="0"/>
              <a:t>Technology Stack</a:t>
            </a:r>
          </a:p>
          <a:p>
            <a:pPr algn="l"/>
            <a:r>
              <a:rPr lang="en-US" sz="1800" dirty="0"/>
              <a:t>Roles and Responsibilities</a:t>
            </a:r>
          </a:p>
          <a:p>
            <a:pPr algn="l"/>
            <a:r>
              <a:rPr lang="en-US" sz="1800" dirty="0"/>
              <a:t>Product owners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sz="1400" dirty="0"/>
          </a:p>
          <a:p>
            <a:pPr lvl="1" algn="l"/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986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B1D8C-DE08-4326-9B92-2C76812823AE}"/>
              </a:ext>
            </a:extLst>
          </p:cNvPr>
          <p:cNvSpPr/>
          <p:nvPr/>
        </p:nvSpPr>
        <p:spPr>
          <a:xfrm>
            <a:off x="456545" y="366852"/>
            <a:ext cx="1458342" cy="680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2BA45-D3E0-484E-9642-9FFC16AB6FB1}"/>
              </a:ext>
            </a:extLst>
          </p:cNvPr>
          <p:cNvSpPr/>
          <p:nvPr/>
        </p:nvSpPr>
        <p:spPr>
          <a:xfrm>
            <a:off x="4039889" y="366852"/>
            <a:ext cx="1458342" cy="680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A11486-F134-4EFE-B791-087C935449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14887" y="707209"/>
            <a:ext cx="2125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BADF6AE-0705-4E6F-833B-11CA582EC1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7391" y="719670"/>
            <a:ext cx="1094960" cy="107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9276F28-898E-44A2-8EFB-D04260F8F88F}"/>
              </a:ext>
            </a:extLst>
          </p:cNvPr>
          <p:cNvSpPr/>
          <p:nvPr/>
        </p:nvSpPr>
        <p:spPr>
          <a:xfrm>
            <a:off x="1127464" y="1523891"/>
            <a:ext cx="1677880" cy="408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Lake (json files)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A13BC-F3B6-4DD7-B3A7-DD7CA8CBEC5D}"/>
              </a:ext>
            </a:extLst>
          </p:cNvPr>
          <p:cNvSpPr/>
          <p:nvPr/>
        </p:nvSpPr>
        <p:spPr>
          <a:xfrm>
            <a:off x="3584168" y="1802170"/>
            <a:ext cx="1039890" cy="680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AD012-9DE0-4B2F-8C05-8E5BD58A5790}"/>
              </a:ext>
            </a:extLst>
          </p:cNvPr>
          <p:cNvSpPr/>
          <p:nvPr/>
        </p:nvSpPr>
        <p:spPr>
          <a:xfrm>
            <a:off x="1394941" y="3287840"/>
            <a:ext cx="3416749" cy="53186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Redaction  Presidio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860AB2-597D-4E46-8F3A-57C56D48F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5682" y="3844064"/>
            <a:ext cx="680712" cy="647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C6AF73F-9236-4AC6-869D-02C308A84DAE}"/>
              </a:ext>
            </a:extLst>
          </p:cNvPr>
          <p:cNvCxnSpPr>
            <a:cxnSpLocks/>
          </p:cNvCxnSpPr>
          <p:nvPr/>
        </p:nvCxnSpPr>
        <p:spPr>
          <a:xfrm rot="5400000">
            <a:off x="3531181" y="3913113"/>
            <a:ext cx="691021" cy="519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B10E07B-17E4-41D2-B87C-29C0A2ED5536}"/>
              </a:ext>
            </a:extLst>
          </p:cNvPr>
          <p:cNvCxnSpPr>
            <a:cxnSpLocks/>
          </p:cNvCxnSpPr>
          <p:nvPr/>
        </p:nvCxnSpPr>
        <p:spPr>
          <a:xfrm rot="5400000">
            <a:off x="3201237" y="2384965"/>
            <a:ext cx="804956" cy="1000797"/>
          </a:xfrm>
          <a:prstGeom prst="bentConnector3">
            <a:avLst>
              <a:gd name="adj1" fmla="val 535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8BD32-70AE-429F-A673-69A8F2AC1EB4}"/>
              </a:ext>
            </a:extLst>
          </p:cNvPr>
          <p:cNvSpPr/>
          <p:nvPr/>
        </p:nvSpPr>
        <p:spPr>
          <a:xfrm>
            <a:off x="2126038" y="1029837"/>
            <a:ext cx="532661" cy="195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DC67BC9-114B-45B5-8ED7-9F78168CA314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966405" y="1254689"/>
            <a:ext cx="1003463" cy="26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798F33E-1784-464E-9032-9FB91DC8D489}"/>
              </a:ext>
            </a:extLst>
          </p:cNvPr>
          <p:cNvSpPr/>
          <p:nvPr/>
        </p:nvSpPr>
        <p:spPr>
          <a:xfrm>
            <a:off x="1127464" y="2127373"/>
            <a:ext cx="1677880" cy="408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Databricks (Autoloader)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B24F8B-3037-4944-A00A-E93F4EB098BA}"/>
              </a:ext>
            </a:extLst>
          </p:cNvPr>
          <p:cNvSpPr/>
          <p:nvPr/>
        </p:nvSpPr>
        <p:spPr>
          <a:xfrm>
            <a:off x="2703520" y="439389"/>
            <a:ext cx="532661" cy="195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VOCI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15E44B-9DCD-4931-B539-4B4D330F477C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1966404" y="1932047"/>
            <a:ext cx="0" cy="19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22CEAF7-53A0-42C1-A1C8-9B9817C5FF92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rot="16200000" flipH="1">
            <a:off x="2158705" y="2343228"/>
            <a:ext cx="752311" cy="1136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18BD06-973C-451A-B0C2-678921D98F6C}"/>
              </a:ext>
            </a:extLst>
          </p:cNvPr>
          <p:cNvSpPr txBox="1">
            <a:spLocks/>
          </p:cNvSpPr>
          <p:nvPr/>
        </p:nvSpPr>
        <p:spPr>
          <a:xfrm>
            <a:off x="7041206" y="353138"/>
            <a:ext cx="4894548" cy="3994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Technology Stack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Initially C#  (browser events/click stream data)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Azure event Hubs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Concurrent Queues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US" sz="1200" dirty="0"/>
              <a:t>Concurrent Dictionary</a:t>
            </a:r>
          </a:p>
          <a:p>
            <a:pPr lvl="2" algn="l"/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Python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Spark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Docker containers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Data bricks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No SQL -- Cosmos DB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SQL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Rest API’s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Tensorflow-keras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Git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Azure ADF -- </a:t>
            </a:r>
            <a:r>
              <a:rPr lang="en-US" sz="1400" dirty="0" err="1"/>
              <a:t>QnAMaker</a:t>
            </a:r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 err="1"/>
              <a:t>DataRobot</a:t>
            </a:r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 err="1"/>
              <a:t>Deepgram</a:t>
            </a:r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sz="1400" dirty="0"/>
              <a:t>Search Engine -- </a:t>
            </a:r>
            <a:r>
              <a:rPr lang="en-US" sz="1400" dirty="0" err="1"/>
              <a:t>Solr</a:t>
            </a:r>
            <a:endParaRPr lang="en-US" sz="1400" dirty="0"/>
          </a:p>
          <a:p>
            <a:pPr marL="914400" lvl="1" indent="-457200" algn="l">
              <a:buFont typeface="+mj-lt"/>
              <a:buAutoNum type="arabicPeriod"/>
            </a:pPr>
            <a:endParaRPr lang="en-US" sz="1400" dirty="0"/>
          </a:p>
          <a:p>
            <a:pPr lvl="1" algn="l"/>
            <a:endParaRPr lang="en-US" sz="1400" dirty="0"/>
          </a:p>
          <a:p>
            <a:pPr lvl="1" algn="l"/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82DB3-7C50-4344-BA27-127D6C3BB6BB}"/>
              </a:ext>
            </a:extLst>
          </p:cNvPr>
          <p:cNvSpPr/>
          <p:nvPr/>
        </p:nvSpPr>
        <p:spPr>
          <a:xfrm>
            <a:off x="1162975" y="4526549"/>
            <a:ext cx="3879542" cy="18920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Labelling 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Compliance models (Credit card fraud)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Call Type models                     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 Type models             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Satisfaction (CSAT)                  -- Tensorflow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Opportunity Cards                                     -- 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Call Volume prediction                              -- time series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18397FC-8BE9-4FBB-96AE-4BF606727219}"/>
              </a:ext>
            </a:extLst>
          </p:cNvPr>
          <p:cNvSpPr/>
          <p:nvPr/>
        </p:nvSpPr>
        <p:spPr>
          <a:xfrm>
            <a:off x="1526959" y="5921406"/>
            <a:ext cx="1176561" cy="390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 pipeline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7B31774-3D07-4A96-8167-A970CDCB03BC}"/>
              </a:ext>
            </a:extLst>
          </p:cNvPr>
          <p:cNvSpPr/>
          <p:nvPr/>
        </p:nvSpPr>
        <p:spPr>
          <a:xfrm>
            <a:off x="3392750" y="5922883"/>
            <a:ext cx="1176561" cy="3906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Inference</a:t>
            </a:r>
          </a:p>
          <a:p>
            <a:pPr algn="ctr"/>
            <a:r>
              <a:rPr lang="en-US" sz="1200" dirty="0"/>
              <a:t>pipeline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62474E90-162A-4D32-A728-F5A6B95D6C96}"/>
              </a:ext>
            </a:extLst>
          </p:cNvPr>
          <p:cNvSpPr/>
          <p:nvPr/>
        </p:nvSpPr>
        <p:spPr>
          <a:xfrm>
            <a:off x="6480311" y="4664117"/>
            <a:ext cx="1121789" cy="168018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Cosmosdb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386D97-797D-4A08-A5C4-C0C9B59FACCF}"/>
              </a:ext>
            </a:extLst>
          </p:cNvPr>
          <p:cNvCxnSpPr>
            <a:stCxn id="36" idx="3"/>
            <a:endCxn id="2" idx="2"/>
          </p:cNvCxnSpPr>
          <p:nvPr/>
        </p:nvCxnSpPr>
        <p:spPr>
          <a:xfrm>
            <a:off x="5042517" y="5472580"/>
            <a:ext cx="1437794" cy="3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9BB29-0184-4B4D-95DD-5B67F29D6C4A}"/>
              </a:ext>
            </a:extLst>
          </p:cNvPr>
          <p:cNvSpPr/>
          <p:nvPr/>
        </p:nvSpPr>
        <p:spPr>
          <a:xfrm>
            <a:off x="2266490" y="2652693"/>
            <a:ext cx="532661" cy="195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1A236-DD66-47EA-BFEA-D496223041BC}"/>
              </a:ext>
            </a:extLst>
          </p:cNvPr>
          <p:cNvSpPr txBox="1"/>
          <p:nvPr/>
        </p:nvSpPr>
        <p:spPr>
          <a:xfrm>
            <a:off x="6298817" y="6415707"/>
            <a:ext cx="143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3"/>
              </a:rPr>
              <a:t>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5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450FAF-B9F4-41A5-9F21-E870229E9C38}"/>
              </a:ext>
            </a:extLst>
          </p:cNvPr>
          <p:cNvSpPr txBox="1">
            <a:spLocks/>
          </p:cNvSpPr>
          <p:nvPr/>
        </p:nvSpPr>
        <p:spPr>
          <a:xfrm>
            <a:off x="2440037" y="719993"/>
            <a:ext cx="2533707" cy="445045"/>
          </a:xfrm>
          <a:prstGeom prst="rect">
            <a:avLst/>
          </a:prstGeom>
        </p:spPr>
        <p:txBody>
          <a:bodyPr vert="horz" lIns="91355" tIns="45678" rIns="91355" bIns="4567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98" dirty="0"/>
              <a:t>Call Type Training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1E0E237-4396-4E50-8C8B-919EBB29C494}"/>
              </a:ext>
            </a:extLst>
          </p:cNvPr>
          <p:cNvSpPr txBox="1">
            <a:spLocks/>
          </p:cNvSpPr>
          <p:nvPr/>
        </p:nvSpPr>
        <p:spPr>
          <a:xfrm>
            <a:off x="8389371" y="574903"/>
            <a:ext cx="2533707" cy="445045"/>
          </a:xfrm>
          <a:prstGeom prst="rect">
            <a:avLst/>
          </a:prstGeom>
        </p:spPr>
        <p:txBody>
          <a:bodyPr vert="horz" lIns="91355" tIns="45678" rIns="91355" bIns="45678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798" dirty="0"/>
              <a:t>Call Type Prediction and relevance scoring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75BD6B-4D74-4E74-9737-23C6E25DE956}"/>
              </a:ext>
            </a:extLst>
          </p:cNvPr>
          <p:cNvGrpSpPr/>
          <p:nvPr/>
        </p:nvGrpSpPr>
        <p:grpSpPr>
          <a:xfrm>
            <a:off x="1084205" y="1556730"/>
            <a:ext cx="3861719" cy="4816789"/>
            <a:chOff x="809673" y="1168628"/>
            <a:chExt cx="2898971" cy="3615937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3DAED96A-25AB-48BE-B49B-B5EA6E6B0DC7}"/>
                </a:ext>
              </a:extLst>
            </p:cNvPr>
            <p:cNvGrpSpPr/>
            <p:nvPr/>
          </p:nvGrpSpPr>
          <p:grpSpPr>
            <a:xfrm>
              <a:off x="809673" y="1168628"/>
              <a:ext cx="2898971" cy="3615937"/>
              <a:chOff x="1630244" y="1088471"/>
              <a:chExt cx="2898971" cy="361593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021618-BF2A-455F-9D5B-CC67C86EADB5}"/>
                  </a:ext>
                </a:extLst>
              </p:cNvPr>
              <p:cNvSpPr/>
              <p:nvPr/>
            </p:nvSpPr>
            <p:spPr>
              <a:xfrm>
                <a:off x="3444495" y="2101074"/>
                <a:ext cx="1079925" cy="360137"/>
              </a:xfrm>
              <a:prstGeom prst="rect">
                <a:avLst/>
              </a:prstGeom>
              <a:ln w="12700">
                <a:solidFill>
                  <a:schemeClr val="accent4"/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US" sz="1066" kern="1000" spc="13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  <a:t>RegEx </a:t>
                </a:r>
                <a:r>
                  <a:rPr lang="en-US" sz="1066" kern="1000" spc="13" dirty="0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  <a:t>Assign</a:t>
                </a:r>
                <a:br>
                  <a:rPr lang="en-US" sz="1066" kern="1000" spc="13" dirty="0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</a:br>
                <a:r>
                  <a:rPr lang="en-US" sz="1066" kern="1000" spc="13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  <a:t> training labels</a:t>
                </a:r>
                <a:endParaRPr lang="en-US" sz="1066" kern="1000" spc="13" dirty="0">
                  <a:solidFill>
                    <a:schemeClr val="accent4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9B56A0-DF8E-483E-A544-B6C172458C84}"/>
                  </a:ext>
                </a:extLst>
              </p:cNvPr>
              <p:cNvCxnSpPr>
                <a:cxnSpLocks/>
                <a:stCxn id="22" idx="3"/>
                <a:endCxn id="11" idx="1"/>
              </p:cNvCxnSpPr>
              <p:nvPr/>
            </p:nvCxnSpPr>
            <p:spPr>
              <a:xfrm>
                <a:off x="3173315" y="2019424"/>
                <a:ext cx="271180" cy="261719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921362-835F-436E-80AE-9947B66B6E31}"/>
                  </a:ext>
                </a:extLst>
              </p:cNvPr>
              <p:cNvSpPr/>
              <p:nvPr/>
            </p:nvSpPr>
            <p:spPr>
              <a:xfrm>
                <a:off x="3444257" y="2611749"/>
                <a:ext cx="1084718" cy="360137"/>
              </a:xfrm>
              <a:prstGeom prst="rect">
                <a:avLst/>
              </a:prstGeom>
              <a:ln w="12700">
                <a:solidFill>
                  <a:schemeClr val="accent4"/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US" sz="1066" kern="1000" spc="13" dirty="0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  <a:t>Split and balance data for train</a:t>
                </a:r>
                <a:r>
                  <a:rPr lang="en-US" sz="1066" kern="1000" spc="13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  <a:t>/validate</a:t>
                </a:r>
                <a:endParaRPr lang="en-US" sz="1066" kern="1000" spc="13" dirty="0">
                  <a:solidFill>
                    <a:schemeClr val="accent4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BD28516-486F-4D78-BC67-DACA608BB97C}"/>
                  </a:ext>
                </a:extLst>
              </p:cNvPr>
              <p:cNvCxnSpPr>
                <a:cxnSpLocks/>
                <a:stCxn id="11" idx="2"/>
                <a:endCxn id="18" idx="0"/>
              </p:cNvCxnSpPr>
              <p:nvPr/>
            </p:nvCxnSpPr>
            <p:spPr>
              <a:xfrm>
                <a:off x="3984458" y="2461211"/>
                <a:ext cx="2158" cy="150538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E7855E1-028C-4FD5-9025-674D05371E81}"/>
                  </a:ext>
                </a:extLst>
              </p:cNvPr>
              <p:cNvSpPr/>
              <p:nvPr/>
            </p:nvSpPr>
            <p:spPr>
              <a:xfrm>
                <a:off x="3444495" y="3118138"/>
                <a:ext cx="1084720" cy="360406"/>
              </a:xfrm>
              <a:prstGeom prst="rect">
                <a:avLst/>
              </a:prstGeom>
              <a:ln w="12700">
                <a:solidFill>
                  <a:schemeClr val="accent4"/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US" sz="1066" kern="1000" spc="13" dirty="0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  <a:t>Train TF logistic model </a:t>
                </a:r>
                <a:br>
                  <a:rPr lang="en-US" sz="1066" kern="1000" spc="13" dirty="0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</a:br>
                <a:r>
                  <a:rPr lang="en-US" sz="1066" kern="1000" spc="13" dirty="0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  <a:t>for each call type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61A77B4-0A89-4A11-9E05-9D682B2FB7D9}"/>
                  </a:ext>
                </a:extLst>
              </p:cNvPr>
              <p:cNvCxnSpPr>
                <a:cxnSpLocks/>
                <a:stCxn id="18" idx="2"/>
                <a:endCxn id="20" idx="0"/>
              </p:cNvCxnSpPr>
              <p:nvPr/>
            </p:nvCxnSpPr>
            <p:spPr>
              <a:xfrm>
                <a:off x="3986616" y="2971886"/>
                <a:ext cx="239" cy="146252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A3F0D09-C76A-4A45-BBC2-2D14B9B2B3D0}"/>
                  </a:ext>
                </a:extLst>
              </p:cNvPr>
              <p:cNvSpPr/>
              <p:nvPr/>
            </p:nvSpPr>
            <p:spPr>
              <a:xfrm>
                <a:off x="3444497" y="1603166"/>
                <a:ext cx="1079923" cy="360138"/>
              </a:xfrm>
              <a:prstGeom prst="rect">
                <a:avLst/>
              </a:prstGeom>
              <a:ln w="12700">
                <a:solidFill>
                  <a:schemeClr val="accent4"/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US" sz="1066" kern="1000" spc="13" dirty="0">
                    <a:solidFill>
                      <a:schemeClr val="accent4">
                        <a:lumMod val="50000"/>
                      </a:schemeClr>
                    </a:solidFill>
                    <a:latin typeface="Arial"/>
                    <a:cs typeface="Arial"/>
                  </a:rPr>
                  <a:t>Identify and select ‘significant’ texts</a:t>
                </a:r>
              </a:p>
            </p:txBody>
          </p:sp>
          <p:sp>
            <p:nvSpPr>
              <p:cNvPr id="22" name="Flowchart: Document 21">
                <a:extLst>
                  <a:ext uri="{FF2B5EF4-FFF2-40B4-BE49-F238E27FC236}">
                    <a16:creationId xmlns:a16="http://schemas.microsoft.com/office/drawing/2014/main" id="{EDF97E8E-E3CC-4DE2-8BC1-1FEDC2CEA4FE}"/>
                  </a:ext>
                </a:extLst>
              </p:cNvPr>
              <p:cNvSpPr/>
              <p:nvPr/>
            </p:nvSpPr>
            <p:spPr>
              <a:xfrm>
                <a:off x="2559658" y="1774476"/>
                <a:ext cx="613657" cy="489896"/>
              </a:xfrm>
              <a:prstGeom prst="flowChartDocument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GB" sz="932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Call Type Word lists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158E29C-CC51-413D-9140-EFE58E245D4F}"/>
                  </a:ext>
                </a:extLst>
              </p:cNvPr>
              <p:cNvCxnSpPr>
                <a:cxnSpLocks/>
                <a:stCxn id="245" idx="3"/>
                <a:endCxn id="299" idx="1"/>
              </p:cNvCxnSpPr>
              <p:nvPr/>
            </p:nvCxnSpPr>
            <p:spPr>
              <a:xfrm>
                <a:off x="2243901" y="3309783"/>
                <a:ext cx="315756" cy="0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931A8CC-967A-4256-9014-02DDA5132B97}"/>
                  </a:ext>
                </a:extLst>
              </p:cNvPr>
              <p:cNvCxnSpPr>
                <a:cxnSpLocks/>
                <a:stCxn id="22" idx="3"/>
                <a:endCxn id="66" idx="1"/>
              </p:cNvCxnSpPr>
              <p:nvPr/>
            </p:nvCxnSpPr>
            <p:spPr>
              <a:xfrm flipV="1">
                <a:off x="3173315" y="1783235"/>
                <a:ext cx="271182" cy="236189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8416B1BD-687A-4195-A274-3749153B7E52}"/>
                  </a:ext>
                </a:extLst>
              </p:cNvPr>
              <p:cNvCxnSpPr>
                <a:cxnSpLocks/>
                <a:stCxn id="66" idx="2"/>
                <a:endCxn id="11" idx="0"/>
              </p:cNvCxnSpPr>
              <p:nvPr/>
            </p:nvCxnSpPr>
            <p:spPr>
              <a:xfrm flipH="1">
                <a:off x="3984458" y="1963304"/>
                <a:ext cx="1" cy="137770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45" name="Flowchart: Document 244">
                <a:extLst>
                  <a:ext uri="{FF2B5EF4-FFF2-40B4-BE49-F238E27FC236}">
                    <a16:creationId xmlns:a16="http://schemas.microsoft.com/office/drawing/2014/main" id="{11D75C85-3B72-44B7-96E9-A01C8EAC9449}"/>
                  </a:ext>
                </a:extLst>
              </p:cNvPr>
              <p:cNvSpPr/>
              <p:nvPr/>
            </p:nvSpPr>
            <p:spPr>
              <a:xfrm>
                <a:off x="1630244" y="3047526"/>
                <a:ext cx="613657" cy="524513"/>
              </a:xfrm>
              <a:prstGeom prst="flowChartDocument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GB" sz="932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Pre trained USE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5D417B3-8426-4E05-A72E-2163F6841835}"/>
                  </a:ext>
                </a:extLst>
              </p:cNvPr>
              <p:cNvCxnSpPr>
                <a:cxnSpLocks/>
                <a:endCxn id="329" idx="1"/>
              </p:cNvCxnSpPr>
              <p:nvPr/>
            </p:nvCxnSpPr>
            <p:spPr>
              <a:xfrm>
                <a:off x="3174514" y="1266493"/>
                <a:ext cx="269982" cy="6067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</p:cxnSp>
          <p:sp>
            <p:nvSpPr>
              <p:cNvPr id="227" name="Flowchart: Document 226">
                <a:extLst>
                  <a:ext uri="{FF2B5EF4-FFF2-40B4-BE49-F238E27FC236}">
                    <a16:creationId xmlns:a16="http://schemas.microsoft.com/office/drawing/2014/main" id="{784B0A1A-C3D3-4F44-AEF7-6B8F67914225}"/>
                  </a:ext>
                </a:extLst>
              </p:cNvPr>
              <p:cNvSpPr/>
              <p:nvPr/>
            </p:nvSpPr>
            <p:spPr>
              <a:xfrm>
                <a:off x="2572377" y="1088471"/>
                <a:ext cx="602137" cy="489401"/>
              </a:xfrm>
              <a:prstGeom prst="flowChartDocument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GB" sz="932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Text pre processing</a:t>
                </a: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A877ADE0-5855-427C-9830-E25159791DB7}"/>
                  </a:ext>
                </a:extLst>
              </p:cNvPr>
              <p:cNvCxnSpPr>
                <a:cxnSpLocks/>
                <a:stCxn id="20" idx="2"/>
                <a:endCxn id="51" idx="0"/>
              </p:cNvCxnSpPr>
              <p:nvPr/>
            </p:nvCxnSpPr>
            <p:spPr>
              <a:xfrm>
                <a:off x="3986855" y="3478544"/>
                <a:ext cx="1" cy="155483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93" name="Flowchart: Multidocument 292">
                <a:extLst>
                  <a:ext uri="{FF2B5EF4-FFF2-40B4-BE49-F238E27FC236}">
                    <a16:creationId xmlns:a16="http://schemas.microsoft.com/office/drawing/2014/main" id="{9718BD45-B309-44E6-B8EA-75281D22E3B0}"/>
                  </a:ext>
                </a:extLst>
              </p:cNvPr>
              <p:cNvSpPr/>
              <p:nvPr/>
            </p:nvSpPr>
            <p:spPr>
              <a:xfrm>
                <a:off x="3571496" y="4179895"/>
                <a:ext cx="726685" cy="524513"/>
              </a:xfrm>
              <a:prstGeom prst="flowChartMultidocument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br>
                  <a:rPr lang="en-GB" sz="1066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</a:br>
                <a:r>
                  <a:rPr lang="en-GB" sz="932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Weights </a:t>
                </a:r>
                <a:br>
                  <a:rPr lang="en-GB" sz="932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</a:br>
                <a:r>
                  <a:rPr lang="en-GB" sz="932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and biases</a:t>
                </a:r>
              </a:p>
              <a:p>
                <a:pPr algn="ctr">
                  <a:spcBef>
                    <a:spcPts val="1599"/>
                  </a:spcBef>
                </a:pPr>
                <a:endParaRPr lang="en-GB" sz="932" kern="1000" spc="13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99" name="Flowchart: Document 298">
                <a:extLst>
                  <a:ext uri="{FF2B5EF4-FFF2-40B4-BE49-F238E27FC236}">
                    <a16:creationId xmlns:a16="http://schemas.microsoft.com/office/drawing/2014/main" id="{E2472FFF-74FB-4836-9BE0-5531BB063AC3}"/>
                  </a:ext>
                </a:extLst>
              </p:cNvPr>
              <p:cNvSpPr/>
              <p:nvPr/>
            </p:nvSpPr>
            <p:spPr>
              <a:xfrm>
                <a:off x="2559657" y="3047526"/>
                <a:ext cx="613657" cy="524513"/>
              </a:xfrm>
              <a:prstGeom prst="flowChartDocument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GB" sz="932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rPr>
                  <a:t>Call type model definition</a:t>
                </a:r>
              </a:p>
            </p:txBody>
          </p: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990C3319-F7E2-4895-8CE4-BF37587699BC}"/>
                  </a:ext>
                </a:extLst>
              </p:cNvPr>
              <p:cNvCxnSpPr>
                <a:cxnSpLocks/>
                <a:stCxn id="299" idx="3"/>
                <a:endCxn id="20" idx="1"/>
              </p:cNvCxnSpPr>
              <p:nvPr/>
            </p:nvCxnSpPr>
            <p:spPr>
              <a:xfrm flipV="1">
                <a:off x="3173314" y="3298341"/>
                <a:ext cx="271181" cy="11442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</p:cxnSp>
          <p:sp>
            <p:nvSpPr>
              <p:cNvPr id="329" name="Content Placeholder 2">
                <a:extLst>
                  <a:ext uri="{FF2B5EF4-FFF2-40B4-BE49-F238E27FC236}">
                    <a16:creationId xmlns:a16="http://schemas.microsoft.com/office/drawing/2014/main" id="{44F211DE-E57F-47F9-9425-9511085DE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4496" y="1093905"/>
                <a:ext cx="1079924" cy="357310"/>
              </a:xfrm>
              <a:prstGeom prst="rect">
                <a:avLst/>
              </a:prstGeom>
              <a:ln w="12700">
                <a:solidFill>
                  <a:schemeClr val="accent4"/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>
                <a:defPPr>
                  <a:defRPr lang="en-US"/>
                </a:defPPr>
                <a:lvl1pPr algn="ctr">
                  <a:spcBef>
                    <a:spcPts val="1200"/>
                  </a:spcBef>
                  <a:defRPr sz="800" kern="1000" spc="10">
                    <a:latin typeface="Arial"/>
                    <a:cs typeface="Arial"/>
                  </a:defRPr>
                </a:lvl1pPr>
                <a:lvl2pPr marL="169863" indent="-169863" algn="l" defTabSz="457200" rtl="0" eaLnBrk="1" latinLnBrk="0" hangingPunct="1">
                  <a:spcBef>
                    <a:spcPts val="600"/>
                  </a:spcBef>
                  <a:buFont typeface="Wingdings" panose="05000000000000000000" pitchFamily="2" charset="2"/>
                  <a:buChar char="§"/>
                  <a:defRPr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74320" indent="-137160" algn="l" defTabSz="457200" rtl="0" eaLnBrk="1" latinLnBrk="0" hangingPunct="1">
                  <a:spcBef>
                    <a:spcPts val="600"/>
                  </a:spcBef>
                  <a:buFont typeface="Lucida Grande"/>
                  <a:buChar char="–"/>
                  <a:defRPr lang="en-US" sz="1400" kern="1000" dirty="0" smtClean="0">
                    <a:solidFill>
                      <a:schemeClr val="tx2"/>
                    </a:solidFill>
                    <a:latin typeface="Arial"/>
                    <a:ea typeface="+mn-ea"/>
                    <a:cs typeface="Arial"/>
                  </a:defRPr>
                </a:lvl3pPr>
                <a:lvl4pPr marL="411480" indent="-137160" algn="l" defTabSz="457200" rtl="0" eaLnBrk="1" latinLnBrk="0" hangingPunct="1">
                  <a:spcBef>
                    <a:spcPts val="600"/>
                  </a:spcBef>
                  <a:buFont typeface="Arial"/>
                  <a:buChar char="•"/>
                  <a:defRPr lang="en-US" sz="1400" b="1" kern="1000" dirty="0" smtClean="0">
                    <a:solidFill>
                      <a:schemeClr val="tx2"/>
                    </a:solidFill>
                    <a:latin typeface="Arial"/>
                    <a:ea typeface="+mn-ea"/>
                    <a:cs typeface="Arial"/>
                  </a:defRPr>
                </a:lvl4pPr>
                <a:lvl5pPr marL="548640" indent="-137160" algn="l" defTabSz="457200" rtl="0" eaLnBrk="1" latinLnBrk="0" hangingPunct="1">
                  <a:spcBef>
                    <a:spcPts val="600"/>
                  </a:spcBef>
                  <a:buFont typeface="Lucida Grande"/>
                  <a:buChar char="-"/>
                  <a:defRPr lang="en-US" sz="1400" kern="1000" baseline="0">
                    <a:solidFill>
                      <a:schemeClr val="tx2"/>
                    </a:solidFill>
                    <a:latin typeface="Arial"/>
                    <a:ea typeface="+mn-ea"/>
                    <a:cs typeface="Arial"/>
                  </a:defRPr>
                </a:lvl5pPr>
                <a:lvl6pPr marL="548640" indent="-137160" algn="l" defTabSz="4572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548640" indent="-137160" algn="l" defTabSz="4572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548640" indent="-137160" algn="l" defTabSz="4572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548640" indent="-137160" algn="l" defTabSz="4572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­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66" dirty="0">
                    <a:solidFill>
                      <a:schemeClr val="accent4">
                        <a:lumMod val="50000"/>
                      </a:schemeClr>
                    </a:solidFill>
                  </a:rPr>
                  <a:t>Select describe</a:t>
                </a:r>
                <a:br>
                  <a:rPr lang="en-GB" sz="1066" dirty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lang="en-GB" sz="1066" dirty="0">
                    <a:solidFill>
                      <a:schemeClr val="accent4">
                        <a:lumMod val="50000"/>
                      </a:schemeClr>
                    </a:solidFill>
                  </a:rPr>
                  <a:t> issue text</a:t>
                </a:r>
              </a:p>
            </p:txBody>
          </p:sp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F9BCEBB2-BA0D-45B1-83EE-C40A6112AF5F}"/>
                  </a:ext>
                </a:extLst>
              </p:cNvPr>
              <p:cNvCxnSpPr>
                <a:cxnSpLocks/>
                <a:stCxn id="329" idx="2"/>
                <a:endCxn id="66" idx="0"/>
              </p:cNvCxnSpPr>
              <p:nvPr/>
            </p:nvCxnSpPr>
            <p:spPr>
              <a:xfrm>
                <a:off x="3984458" y="1451215"/>
                <a:ext cx="1" cy="151951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F3C3994-4605-469F-B18F-6D317109318D}"/>
                </a:ext>
              </a:extLst>
            </p:cNvPr>
            <p:cNvSpPr/>
            <p:nvPr/>
          </p:nvSpPr>
          <p:spPr>
            <a:xfrm>
              <a:off x="2623926" y="3714184"/>
              <a:ext cx="1084718" cy="360137"/>
            </a:xfrm>
            <a:prstGeom prst="rect">
              <a:avLst/>
            </a:prstGeom>
            <a:ln w="12700">
              <a:solidFill>
                <a:schemeClr val="accent4"/>
              </a:solidFill>
            </a:ln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spcBef>
                  <a:spcPts val="1599"/>
                </a:spcBef>
              </a:pPr>
              <a:r>
                <a:rPr lang="en-US" sz="1066" kern="1000" spc="13" dirty="0">
                  <a:solidFill>
                    <a:schemeClr val="accent4">
                      <a:lumMod val="50000"/>
                    </a:schemeClr>
                  </a:solidFill>
                  <a:latin typeface="Arial"/>
                  <a:cs typeface="Arial"/>
                </a:rPr>
                <a:t>Export class weights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6CAE08-05F6-412D-931C-5D3C6D7A2F98}"/>
                </a:ext>
              </a:extLst>
            </p:cNvPr>
            <p:cNvCxnSpPr>
              <a:cxnSpLocks/>
              <a:stCxn id="51" idx="2"/>
              <a:endCxn id="293" idx="0"/>
            </p:cNvCxnSpPr>
            <p:nvPr/>
          </p:nvCxnSpPr>
          <p:spPr>
            <a:xfrm flipH="1">
              <a:off x="3164261" y="4074321"/>
              <a:ext cx="2024" cy="185731"/>
            </a:xfrm>
            <a:prstGeom prst="straightConnector1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B8C37B-2B46-4096-9812-E758A163CE5D}"/>
              </a:ext>
            </a:extLst>
          </p:cNvPr>
          <p:cNvCxnSpPr>
            <a:cxnSpLocks/>
            <a:stCxn id="517" idx="2"/>
            <a:endCxn id="72" idx="0"/>
          </p:cNvCxnSpPr>
          <p:nvPr/>
        </p:nvCxnSpPr>
        <p:spPr>
          <a:xfrm>
            <a:off x="8822346" y="4057553"/>
            <a:ext cx="840820" cy="405382"/>
          </a:xfrm>
          <a:prstGeom prst="straightConnector1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19559D4-ABCB-4EFF-8B59-438FDCAB325C}"/>
              </a:ext>
            </a:extLst>
          </p:cNvPr>
          <p:cNvCxnSpPr>
            <a:cxnSpLocks/>
            <a:stCxn id="64" idx="2"/>
            <a:endCxn id="72" idx="0"/>
          </p:cNvCxnSpPr>
          <p:nvPr/>
        </p:nvCxnSpPr>
        <p:spPr>
          <a:xfrm flipH="1">
            <a:off x="9663165" y="4053769"/>
            <a:ext cx="917886" cy="409166"/>
          </a:xfrm>
          <a:prstGeom prst="straightConnector1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9CA909-D50F-47A3-93B0-E4F1D32D74CB}"/>
              </a:ext>
            </a:extLst>
          </p:cNvPr>
          <p:cNvGrpSpPr/>
          <p:nvPr/>
        </p:nvGrpSpPr>
        <p:grpSpPr>
          <a:xfrm>
            <a:off x="6402434" y="1653983"/>
            <a:ext cx="5366246" cy="4399642"/>
            <a:chOff x="4802038" y="1241635"/>
            <a:chExt cx="4028411" cy="330278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910C506-58A5-4738-B13C-DADBECD2E374}"/>
                </a:ext>
              </a:extLst>
            </p:cNvPr>
            <p:cNvGrpSpPr/>
            <p:nvPr/>
          </p:nvGrpSpPr>
          <p:grpSpPr>
            <a:xfrm>
              <a:off x="4802038" y="1241635"/>
              <a:ext cx="4028411" cy="2782627"/>
              <a:chOff x="4802038" y="1241635"/>
              <a:chExt cx="4028411" cy="278262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1FFC2440-57F0-4461-AB01-2EFA77A3AEA2}"/>
                  </a:ext>
                </a:extLst>
              </p:cNvPr>
              <p:cNvGrpSpPr/>
              <p:nvPr/>
            </p:nvGrpSpPr>
            <p:grpSpPr>
              <a:xfrm>
                <a:off x="4802038" y="1241635"/>
                <a:ext cx="4028411" cy="2782627"/>
                <a:chOff x="4706509" y="1000029"/>
                <a:chExt cx="4028411" cy="2782627"/>
              </a:xfrm>
            </p:grpSpPr>
            <p:grpSp>
              <p:nvGrpSpPr>
                <p:cNvPr id="532" name="Group 531">
                  <a:extLst>
                    <a:ext uri="{FF2B5EF4-FFF2-40B4-BE49-F238E27FC236}">
                      <a16:creationId xmlns:a16="http://schemas.microsoft.com/office/drawing/2014/main" id="{9FA69626-5FD7-410C-B5BB-80998015749A}"/>
                    </a:ext>
                  </a:extLst>
                </p:cNvPr>
                <p:cNvGrpSpPr/>
                <p:nvPr/>
              </p:nvGrpSpPr>
              <p:grpSpPr>
                <a:xfrm>
                  <a:off x="4706509" y="1000029"/>
                  <a:ext cx="2984963" cy="2782627"/>
                  <a:chOff x="4756114" y="1240261"/>
                  <a:chExt cx="2984963" cy="2782627"/>
                </a:xfrm>
              </p:grpSpPr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9FF9C762-D99B-424E-809A-677ED884CAB3}"/>
                      </a:ext>
                    </a:extLst>
                  </p:cNvPr>
                  <p:cNvSpPr/>
                  <p:nvPr/>
                </p:nvSpPr>
                <p:spPr>
                  <a:xfrm>
                    <a:off x="6656357" y="1936380"/>
                    <a:ext cx="1084720" cy="397429"/>
                  </a:xfrm>
                  <a:prstGeom prst="rect">
                    <a:avLst/>
                  </a:prstGeom>
                  <a:ln w="12700">
                    <a:solidFill>
                      <a:schemeClr val="accent6"/>
                    </a:solidFill>
                  </a:ln>
                </p:spPr>
                <p:txBody>
                  <a:bodyPr vert="horz" lIns="0" tIns="0" rIns="0" bIns="0" rtlCol="0" anchor="ctr">
                    <a:normAutofit/>
                  </a:bodyPr>
                  <a:lstStyle/>
                  <a:p>
                    <a:pPr algn="ctr">
                      <a:spcBef>
                        <a:spcPts val="1599"/>
                      </a:spcBef>
                    </a:pPr>
                    <a:r>
                      <a:rPr lang="en-US" sz="1066" kern="1000" spc="13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  <a:t>Predict probabilities</a:t>
                    </a:r>
                    <a:br>
                      <a:rPr lang="en-US" sz="1066" kern="1000" spc="13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</a:br>
                    <a:r>
                      <a:rPr lang="en-US" sz="1066" kern="1000" spc="13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  <a:t> for each call type</a:t>
                    </a:r>
                  </a:p>
                </p:txBody>
              </p:sp>
              <p:cxnSp>
                <p:nvCxnSpPr>
                  <p:cNvPr id="506" name="Straight Arrow Connector 505">
                    <a:extLst>
                      <a:ext uri="{FF2B5EF4-FFF2-40B4-BE49-F238E27FC236}">
                        <a16:creationId xmlns:a16="http://schemas.microsoft.com/office/drawing/2014/main" id="{650EA127-52FB-47D7-9937-E41EA8D472A1}"/>
                      </a:ext>
                    </a:extLst>
                  </p:cNvPr>
                  <p:cNvCxnSpPr>
                    <a:cxnSpLocks/>
                    <a:stCxn id="507" idx="3"/>
                    <a:endCxn id="512" idx="1"/>
                  </p:cNvCxnSpPr>
                  <p:nvPr/>
                </p:nvCxnSpPr>
                <p:spPr>
                  <a:xfrm flipV="1">
                    <a:off x="5369771" y="2135093"/>
                    <a:ext cx="353769" cy="2"/>
                  </a:xfrm>
                  <a:prstGeom prst="straightConnector1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507" name="Flowchart: Document 506">
                    <a:extLst>
                      <a:ext uri="{FF2B5EF4-FFF2-40B4-BE49-F238E27FC236}">
                        <a16:creationId xmlns:a16="http://schemas.microsoft.com/office/drawing/2014/main" id="{8EB0E82A-FA94-4C9C-95EF-F972BDD10554}"/>
                      </a:ext>
                    </a:extLst>
                  </p:cNvPr>
                  <p:cNvSpPr/>
                  <p:nvPr/>
                </p:nvSpPr>
                <p:spPr>
                  <a:xfrm>
                    <a:off x="4756114" y="1872838"/>
                    <a:ext cx="613657" cy="524513"/>
                  </a:xfrm>
                  <a:prstGeom prst="flowChartDocument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vert="horz" lIns="0" tIns="0" rIns="0" bIns="0" rtlCol="0" anchor="ctr">
                    <a:normAutofit/>
                  </a:bodyPr>
                  <a:lstStyle/>
                  <a:p>
                    <a:pPr algn="ctr">
                      <a:spcBef>
                        <a:spcPts val="1599"/>
                      </a:spcBef>
                    </a:pPr>
                    <a:r>
                      <a:rPr lang="en-GB" sz="932" kern="1000" spc="13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  <a:t>Pre trained USE</a:t>
                    </a:r>
                  </a:p>
                </p:txBody>
              </p:sp>
              <p:cxnSp>
                <p:nvCxnSpPr>
                  <p:cNvPr id="508" name="Straight Arrow Connector 507">
                    <a:extLst>
                      <a:ext uri="{FF2B5EF4-FFF2-40B4-BE49-F238E27FC236}">
                        <a16:creationId xmlns:a16="http://schemas.microsoft.com/office/drawing/2014/main" id="{54000BB1-DC62-4F19-A28B-F4DF04125C03}"/>
                      </a:ext>
                    </a:extLst>
                  </p:cNvPr>
                  <p:cNvCxnSpPr>
                    <a:cxnSpLocks/>
                    <a:stCxn id="509" idx="3"/>
                    <a:endCxn id="514" idx="1"/>
                  </p:cNvCxnSpPr>
                  <p:nvPr/>
                </p:nvCxnSpPr>
                <p:spPr>
                  <a:xfrm>
                    <a:off x="6337197" y="1484962"/>
                    <a:ext cx="319161" cy="6066"/>
                  </a:xfrm>
                  <a:prstGeom prst="straightConnector1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509" name="Flowchart: Document 508">
                    <a:extLst>
                      <a:ext uri="{FF2B5EF4-FFF2-40B4-BE49-F238E27FC236}">
                        <a16:creationId xmlns:a16="http://schemas.microsoft.com/office/drawing/2014/main" id="{E661395E-0221-4F31-895E-ABF4DB50A4E7}"/>
                      </a:ext>
                    </a:extLst>
                  </p:cNvPr>
                  <p:cNvSpPr/>
                  <p:nvPr/>
                </p:nvSpPr>
                <p:spPr>
                  <a:xfrm>
                    <a:off x="5735060" y="1240261"/>
                    <a:ext cx="602137" cy="489401"/>
                  </a:xfrm>
                  <a:prstGeom prst="flowChartDocument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vert="horz" lIns="0" tIns="0" rIns="0" bIns="0" rtlCol="0" anchor="ctr">
                    <a:normAutofit/>
                  </a:bodyPr>
                  <a:lstStyle/>
                  <a:p>
                    <a:pPr algn="ctr">
                      <a:spcBef>
                        <a:spcPts val="1599"/>
                      </a:spcBef>
                    </a:pPr>
                    <a:r>
                      <a:rPr lang="en-GB" sz="932" kern="1000" spc="13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  <a:t>Text pre processing</a:t>
                    </a:r>
                  </a:p>
                </p:txBody>
              </p:sp>
              <p:cxnSp>
                <p:nvCxnSpPr>
                  <p:cNvPr id="510" name="Straight Arrow Connector 509">
                    <a:extLst>
                      <a:ext uri="{FF2B5EF4-FFF2-40B4-BE49-F238E27FC236}">
                        <a16:creationId xmlns:a16="http://schemas.microsoft.com/office/drawing/2014/main" id="{421B2871-FEDA-4644-9CC7-6F8A972C8B37}"/>
                      </a:ext>
                    </a:extLst>
                  </p:cNvPr>
                  <p:cNvCxnSpPr>
                    <a:cxnSpLocks/>
                    <a:stCxn id="72" idx="2"/>
                  </p:cNvCxnSpPr>
                  <p:nvPr/>
                </p:nvCxnSpPr>
                <p:spPr>
                  <a:xfrm flipH="1">
                    <a:off x="6743685" y="3746355"/>
                    <a:ext cx="460242" cy="276533"/>
                  </a:xfrm>
                  <a:prstGeom prst="straightConnector1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512" name="Flowchart: Document 511">
                    <a:extLst>
                      <a:ext uri="{FF2B5EF4-FFF2-40B4-BE49-F238E27FC236}">
                        <a16:creationId xmlns:a16="http://schemas.microsoft.com/office/drawing/2014/main" id="{47D6B768-5BBE-4C81-BA7C-9369F647142C}"/>
                      </a:ext>
                    </a:extLst>
                  </p:cNvPr>
                  <p:cNvSpPr/>
                  <p:nvPr/>
                </p:nvSpPr>
                <p:spPr>
                  <a:xfrm>
                    <a:off x="5723540" y="1872836"/>
                    <a:ext cx="613657" cy="524513"/>
                  </a:xfrm>
                  <a:prstGeom prst="flowChartDocument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vert="horz" lIns="0" tIns="0" rIns="0" bIns="0" rtlCol="0" anchor="ctr">
                    <a:normAutofit/>
                  </a:bodyPr>
                  <a:lstStyle/>
                  <a:p>
                    <a:pPr algn="ctr">
                      <a:spcBef>
                        <a:spcPts val="1599"/>
                      </a:spcBef>
                    </a:pPr>
                    <a:r>
                      <a:rPr lang="en-GB" sz="932" kern="1000" spc="13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  <a:t>Call type model definition</a:t>
                    </a:r>
                  </a:p>
                </p:txBody>
              </p:sp>
              <p:cxnSp>
                <p:nvCxnSpPr>
                  <p:cNvPr id="513" name="Straight Arrow Connector 512">
                    <a:extLst>
                      <a:ext uri="{FF2B5EF4-FFF2-40B4-BE49-F238E27FC236}">
                        <a16:creationId xmlns:a16="http://schemas.microsoft.com/office/drawing/2014/main" id="{4D6A2AD9-9AB8-4CD4-A5FD-AB06A212626D}"/>
                      </a:ext>
                    </a:extLst>
                  </p:cNvPr>
                  <p:cNvCxnSpPr>
                    <a:cxnSpLocks/>
                    <a:stCxn id="512" idx="3"/>
                    <a:endCxn id="505" idx="1"/>
                  </p:cNvCxnSpPr>
                  <p:nvPr/>
                </p:nvCxnSpPr>
                <p:spPr>
                  <a:xfrm>
                    <a:off x="6337197" y="2135093"/>
                    <a:ext cx="319160" cy="2"/>
                  </a:xfrm>
                  <a:prstGeom prst="straightConnector1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  <a:prstDash val="sysDash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514" name="Content Placeholder 2">
                    <a:extLst>
                      <a:ext uri="{FF2B5EF4-FFF2-40B4-BE49-F238E27FC236}">
                        <a16:creationId xmlns:a16="http://schemas.microsoft.com/office/drawing/2014/main" id="{778EF37F-9BFC-4DE4-BD13-3609D25FE1A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56358" y="1312373"/>
                    <a:ext cx="1079924" cy="357310"/>
                  </a:xfrm>
                  <a:prstGeom prst="rect">
                    <a:avLst/>
                  </a:prstGeom>
                  <a:ln w="12700">
                    <a:solidFill>
                      <a:schemeClr val="accent6"/>
                    </a:solidFill>
                  </a:ln>
                </p:spPr>
                <p:txBody>
                  <a:bodyPr vert="horz" lIns="0" tIns="0" rIns="0" bIns="0" rtlCol="0" anchor="ctr">
                    <a:normAutofit/>
                  </a:bodyPr>
                  <a:lstStyle>
                    <a:defPPr>
                      <a:defRPr lang="en-US"/>
                    </a:defPPr>
                    <a:lvl1pPr algn="ctr">
                      <a:spcBef>
                        <a:spcPts val="1200"/>
                      </a:spcBef>
                      <a:defRPr sz="800" kern="1000" spc="10">
                        <a:solidFill>
                          <a:schemeClr val="accent4">
                            <a:lumMod val="50000"/>
                          </a:schemeClr>
                        </a:solidFill>
                        <a:latin typeface="Arial"/>
                        <a:cs typeface="Arial"/>
                      </a:defRPr>
                    </a:lvl1pPr>
                    <a:lvl2pPr marL="169863" indent="-169863">
                      <a:spcBef>
                        <a:spcPts val="600"/>
                      </a:spcBef>
                      <a:buFont typeface="Wingdings" panose="05000000000000000000" pitchFamily="2" charset="2"/>
                      <a:buChar char="§"/>
                      <a:defRPr sz="1600"/>
                    </a:lvl2pPr>
                    <a:lvl3pPr marL="274320" indent="-137160">
                      <a:spcBef>
                        <a:spcPts val="600"/>
                      </a:spcBef>
                      <a:buFont typeface="Lucida Grande"/>
                      <a:buChar char="–"/>
                      <a:defRPr sz="1400" kern="1000">
                        <a:solidFill>
                          <a:schemeClr val="tx2"/>
                        </a:solidFill>
                        <a:latin typeface="Arial"/>
                        <a:cs typeface="Arial"/>
                      </a:defRPr>
                    </a:lvl3pPr>
                    <a:lvl4pPr marL="411480" indent="-137160">
                      <a:spcBef>
                        <a:spcPts val="600"/>
                      </a:spcBef>
                      <a:buFont typeface="Arial"/>
                      <a:buChar char="•"/>
                      <a:defRPr sz="1400" b="1" kern="1000">
                        <a:solidFill>
                          <a:schemeClr val="tx2"/>
                        </a:solidFill>
                        <a:latin typeface="Arial"/>
                        <a:cs typeface="Arial"/>
                      </a:defRPr>
                    </a:lvl4pPr>
                    <a:lvl5pPr marL="548640" indent="-137160">
                      <a:spcBef>
                        <a:spcPts val="600"/>
                      </a:spcBef>
                      <a:buFont typeface="Lucida Grande"/>
                      <a:buChar char="-"/>
                      <a:defRPr sz="1400" kern="1000" baseline="0">
                        <a:solidFill>
                          <a:schemeClr val="tx2"/>
                        </a:solidFill>
                        <a:latin typeface="Arial"/>
                        <a:cs typeface="Arial"/>
                      </a:defRPr>
                    </a:lvl5pPr>
                    <a:lvl6pPr marL="548640" indent="-13716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400" baseline="0">
                        <a:solidFill>
                          <a:schemeClr val="tx2"/>
                        </a:solidFill>
                      </a:defRPr>
                    </a:lvl6pPr>
                    <a:lvl7pPr marL="548640" indent="-13716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400" baseline="0">
                        <a:solidFill>
                          <a:schemeClr val="tx2"/>
                        </a:solidFill>
                      </a:defRPr>
                    </a:lvl7pPr>
                    <a:lvl8pPr marL="548640" indent="-13716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400" baseline="0">
                        <a:solidFill>
                          <a:schemeClr val="tx2"/>
                        </a:solidFill>
                      </a:defRPr>
                    </a:lvl8pPr>
                    <a:lvl9pPr marL="548640" indent="-137160">
                      <a:spcBef>
                        <a:spcPct val="20000"/>
                      </a:spcBef>
                      <a:buFont typeface="Arial" panose="020B0604020202020204" pitchFamily="34" charset="0"/>
                      <a:buChar char="­"/>
                      <a:defRPr sz="1400" baseline="0">
                        <a:solidFill>
                          <a:schemeClr val="tx2"/>
                        </a:solidFill>
                      </a:defRPr>
                    </a:lvl9pPr>
                  </a:lstStyle>
                  <a:p>
                    <a:r>
                      <a:rPr lang="en-GB" sz="1066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Select describe </a:t>
                    </a:r>
                    <a:br>
                      <a:rPr lang="en-GB" sz="1066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</a:br>
                    <a:r>
                      <a:rPr lang="en-GB" sz="1066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issue text</a:t>
                    </a:r>
                  </a:p>
                </p:txBody>
              </p:sp>
              <p:cxnSp>
                <p:nvCxnSpPr>
                  <p:cNvPr id="515" name="Straight Arrow Connector 514">
                    <a:extLst>
                      <a:ext uri="{FF2B5EF4-FFF2-40B4-BE49-F238E27FC236}">
                        <a16:creationId xmlns:a16="http://schemas.microsoft.com/office/drawing/2014/main" id="{EE4B140F-FBD4-4657-8640-1A7B39A25C90}"/>
                      </a:ext>
                    </a:extLst>
                  </p:cNvPr>
                  <p:cNvCxnSpPr>
                    <a:cxnSpLocks/>
                    <a:stCxn id="514" idx="2"/>
                    <a:endCxn id="505" idx="0"/>
                  </p:cNvCxnSpPr>
                  <p:nvPr/>
                </p:nvCxnSpPr>
                <p:spPr>
                  <a:xfrm>
                    <a:off x="7196320" y="1669683"/>
                    <a:ext cx="2397" cy="266697"/>
                  </a:xfrm>
                  <a:prstGeom prst="straightConnector1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BCA95D13-F662-4F1D-B94A-C11F2FCBC28E}"/>
                      </a:ext>
                    </a:extLst>
                  </p:cNvPr>
                  <p:cNvSpPr/>
                  <p:nvPr/>
                </p:nvSpPr>
                <p:spPr>
                  <a:xfrm>
                    <a:off x="6030368" y="2647179"/>
                    <a:ext cx="1084720" cy="397429"/>
                  </a:xfrm>
                  <a:prstGeom prst="rect">
                    <a:avLst/>
                  </a:prstGeom>
                  <a:ln w="12700">
                    <a:solidFill>
                      <a:schemeClr val="accent6"/>
                    </a:solidFill>
                  </a:ln>
                </p:spPr>
                <p:txBody>
                  <a:bodyPr vert="horz" lIns="0" tIns="0" rIns="0" bIns="0" rtlCol="0" anchor="ctr">
                    <a:normAutofit/>
                  </a:bodyPr>
                  <a:lstStyle/>
                  <a:p>
                    <a:pPr algn="ctr">
                      <a:spcBef>
                        <a:spcPts val="1599"/>
                      </a:spcBef>
                    </a:pPr>
                    <a:r>
                      <a:rPr lang="en-US" sz="1066" kern="1000" spc="13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  <a:t>Derive per label </a:t>
                    </a:r>
                    <a:br>
                      <a:rPr lang="en-US" sz="1066" kern="1000" spc="13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</a:br>
                    <a:r>
                      <a:rPr lang="en-US" sz="1066" kern="1000" spc="13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"/>
                        <a:cs typeface="Arial"/>
                      </a:rPr>
                      <a:t>MAX values</a:t>
                    </a:r>
                  </a:p>
                </p:txBody>
              </p:sp>
              <p:cxnSp>
                <p:nvCxnSpPr>
                  <p:cNvPr id="518" name="Straight Arrow Connector 517">
                    <a:extLst>
                      <a:ext uri="{FF2B5EF4-FFF2-40B4-BE49-F238E27FC236}">
                        <a16:creationId xmlns:a16="http://schemas.microsoft.com/office/drawing/2014/main" id="{202D847C-AE64-42E2-8BEF-E514E89320F2}"/>
                      </a:ext>
                    </a:extLst>
                  </p:cNvPr>
                  <p:cNvCxnSpPr>
                    <a:cxnSpLocks/>
                    <a:stCxn id="505" idx="2"/>
                    <a:endCxn id="517" idx="0"/>
                  </p:cNvCxnSpPr>
                  <p:nvPr/>
                </p:nvCxnSpPr>
                <p:spPr>
                  <a:xfrm flipH="1">
                    <a:off x="6572728" y="2333809"/>
                    <a:ext cx="625989" cy="313370"/>
                  </a:xfrm>
                  <a:prstGeom prst="straightConnector1">
                    <a:avLst/>
                  </a:prstGeom>
                  <a:solidFill>
                    <a:schemeClr val="bg2">
                      <a:lumMod val="95000"/>
                    </a:schemeClr>
                  </a:solidFill>
                  <a:ln w="12700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cxnSp>
            </p:grpSp>
            <p:sp>
              <p:nvSpPr>
                <p:cNvPr id="533" name="Flowchart: Multidocument 532">
                  <a:extLst>
                    <a:ext uri="{FF2B5EF4-FFF2-40B4-BE49-F238E27FC236}">
                      <a16:creationId xmlns:a16="http://schemas.microsoft.com/office/drawing/2014/main" id="{6FDEE145-AF2D-4A90-ABBE-18EF54D2CA3D}"/>
                    </a:ext>
                  </a:extLst>
                </p:cNvPr>
                <p:cNvSpPr/>
                <p:nvPr/>
              </p:nvSpPr>
              <p:spPr>
                <a:xfrm>
                  <a:off x="8008235" y="1635975"/>
                  <a:ext cx="726685" cy="524513"/>
                </a:xfrm>
                <a:prstGeom prst="flowChartMultidocument">
                  <a:avLst/>
                </a:prstGeom>
                <a:solidFill>
                  <a:schemeClr val="bg2">
                    <a:lumMod val="95000"/>
                  </a:schemeClr>
                </a:solidFill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vert="horz" lIns="0" tIns="0" rIns="0" bIns="0" rtlCol="0" anchor="ctr">
                  <a:normAutofit/>
                </a:bodyPr>
                <a:lstStyle/>
                <a:p>
                  <a:pPr algn="ctr">
                    <a:spcBef>
                      <a:spcPts val="1599"/>
                    </a:spcBef>
                  </a:pPr>
                  <a:br>
                    <a:rPr lang="en-GB" sz="1066" kern="1000" spc="13" dirty="0">
                      <a:solidFill>
                        <a:schemeClr val="accent1">
                          <a:lumMod val="50000"/>
                        </a:schemeClr>
                      </a:solidFill>
                      <a:latin typeface="Arial"/>
                      <a:cs typeface="Arial"/>
                    </a:rPr>
                  </a:br>
                  <a:r>
                    <a:rPr lang="en-GB" sz="932" kern="1000" spc="13" dirty="0">
                      <a:solidFill>
                        <a:schemeClr val="accent1">
                          <a:lumMod val="50000"/>
                        </a:schemeClr>
                      </a:solidFill>
                      <a:latin typeface="Arial"/>
                      <a:cs typeface="Arial"/>
                    </a:rPr>
                    <a:t>Weights </a:t>
                  </a:r>
                  <a:br>
                    <a:rPr lang="en-GB" sz="932" kern="1000" spc="13" dirty="0">
                      <a:solidFill>
                        <a:schemeClr val="accent1">
                          <a:lumMod val="50000"/>
                        </a:schemeClr>
                      </a:solidFill>
                      <a:latin typeface="Arial"/>
                      <a:cs typeface="Arial"/>
                    </a:rPr>
                  </a:br>
                  <a:r>
                    <a:rPr lang="en-GB" sz="932" kern="1000" spc="13" dirty="0">
                      <a:solidFill>
                        <a:schemeClr val="accent1">
                          <a:lumMod val="50000"/>
                        </a:schemeClr>
                      </a:solidFill>
                      <a:latin typeface="Arial"/>
                      <a:cs typeface="Arial"/>
                    </a:rPr>
                    <a:t>and biases</a:t>
                  </a:r>
                </a:p>
                <a:p>
                  <a:pPr algn="ctr">
                    <a:spcBef>
                      <a:spcPts val="1599"/>
                    </a:spcBef>
                  </a:pPr>
                  <a:endParaRPr lang="en-GB" sz="932" kern="1000" spc="13" dirty="0">
                    <a:solidFill>
                      <a:schemeClr val="accent1">
                        <a:lumMod val="50000"/>
                      </a:schemeClr>
                    </a:solidFill>
                    <a:latin typeface="Arial"/>
                    <a:cs typeface="Arial"/>
                  </a:endParaRPr>
                </a:p>
              </p:txBody>
            </p:sp>
          </p:grp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4691FE79-270D-4593-B2C6-95C25D401DEE}"/>
                  </a:ext>
                </a:extLst>
              </p:cNvPr>
              <p:cNvCxnSpPr>
                <a:cxnSpLocks/>
                <a:stCxn id="533" idx="1"/>
                <a:endCxn id="505" idx="3"/>
              </p:cNvCxnSpPr>
              <p:nvPr/>
            </p:nvCxnSpPr>
            <p:spPr>
              <a:xfrm flipH="1" flipV="1">
                <a:off x="7787001" y="2136469"/>
                <a:ext cx="316763" cy="3369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F18F041-1DF9-455D-A877-FDE2DB8E3EDB}"/>
                  </a:ext>
                </a:extLst>
              </p:cNvPr>
              <p:cNvSpPr/>
              <p:nvPr/>
            </p:nvSpPr>
            <p:spPr>
              <a:xfrm>
                <a:off x="7396543" y="2645712"/>
                <a:ext cx="1084720" cy="397429"/>
              </a:xfrm>
              <a:prstGeom prst="rect">
                <a:avLst/>
              </a:prstGeom>
              <a:ln w="12700">
                <a:solidFill>
                  <a:schemeClr val="accent6"/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US" sz="1066" kern="1000" spc="13" dirty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Derive per text </a:t>
                </a:r>
                <a:br>
                  <a:rPr lang="en-US" sz="1066" kern="1000" spc="13" dirty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</a:br>
                <a:r>
                  <a:rPr lang="en-US" sz="1066" kern="1000" spc="13" dirty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MAX values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D75C4C0-A93E-4F70-A513-D5C01C8690F2}"/>
                  </a:ext>
                </a:extLst>
              </p:cNvPr>
              <p:cNvCxnSpPr>
                <a:cxnSpLocks/>
                <a:stCxn id="505" idx="2"/>
                <a:endCxn id="64" idx="0"/>
              </p:cNvCxnSpPr>
              <p:nvPr/>
            </p:nvCxnSpPr>
            <p:spPr>
              <a:xfrm>
                <a:off x="7244641" y="2335183"/>
                <a:ext cx="694262" cy="310529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E45B94A-77EC-444B-94C1-C00BDCE15A26}"/>
                  </a:ext>
                </a:extLst>
              </p:cNvPr>
              <p:cNvCxnSpPr>
                <a:cxnSpLocks/>
                <a:stCxn id="72" idx="2"/>
              </p:cNvCxnSpPr>
              <p:nvPr/>
            </p:nvCxnSpPr>
            <p:spPr>
              <a:xfrm>
                <a:off x="7249851" y="3747729"/>
                <a:ext cx="461999" cy="272180"/>
              </a:xfrm>
              <a:prstGeom prst="straightConnector1">
                <a:avLst/>
              </a:prstGeom>
              <a:solidFill>
                <a:schemeClr val="bg2">
                  <a:lumMod val="9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D59CCE8-157D-4896-85E1-5BAAE097DC89}"/>
                  </a:ext>
                </a:extLst>
              </p:cNvPr>
              <p:cNvSpPr/>
              <p:nvPr/>
            </p:nvSpPr>
            <p:spPr>
              <a:xfrm>
                <a:off x="6707491" y="3350300"/>
                <a:ext cx="1084720" cy="397429"/>
              </a:xfrm>
              <a:prstGeom prst="rect">
                <a:avLst/>
              </a:prstGeom>
              <a:ln w="12700">
                <a:solidFill>
                  <a:schemeClr val="accent6"/>
                </a:solidFill>
              </a:ln>
            </p:spPr>
            <p:txBody>
              <a:bodyPr vert="horz" lIns="0" tIns="0" rIns="0" bIns="0" rtlCol="0" anchor="ctr">
                <a:normAutofit/>
              </a:bodyPr>
              <a:lstStyle/>
              <a:p>
                <a:pPr algn="ctr">
                  <a:spcBef>
                    <a:spcPts val="1599"/>
                  </a:spcBef>
                </a:pPr>
                <a:r>
                  <a:rPr lang="en-US" sz="1066" kern="1000" spc="13" dirty="0" err="1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Upsert</a:t>
                </a:r>
                <a:r>
                  <a:rPr lang="en-US" sz="1066" kern="1000" spc="13" dirty="0">
                    <a:solidFill>
                      <a:schemeClr val="accent6">
                        <a:lumMod val="50000"/>
                      </a:schemeClr>
                    </a:solidFill>
                    <a:latin typeface="Arial"/>
                    <a:cs typeface="Arial"/>
                  </a:rPr>
                  <a:t> values</a:t>
                </a:r>
              </a:p>
            </p:txBody>
          </p:sp>
        </p:grpSp>
        <p:sp>
          <p:nvSpPr>
            <p:cNvPr id="98" name="Flowchart: Multidocument 97">
              <a:extLst>
                <a:ext uri="{FF2B5EF4-FFF2-40B4-BE49-F238E27FC236}">
                  <a16:creationId xmlns:a16="http://schemas.microsoft.com/office/drawing/2014/main" id="{2176F9E1-BEDE-43F8-A45E-92FDD12A942E}"/>
                </a:ext>
              </a:extLst>
            </p:cNvPr>
            <p:cNvSpPr/>
            <p:nvPr/>
          </p:nvSpPr>
          <p:spPr>
            <a:xfrm>
              <a:off x="6514408" y="4016462"/>
              <a:ext cx="613657" cy="524513"/>
            </a:xfrm>
            <a:prstGeom prst="flowChartMultidocumen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spcBef>
                  <a:spcPts val="1599"/>
                </a:spcBef>
              </a:pPr>
              <a:br>
                <a:rPr lang="en-GB" sz="1066" kern="1000" spc="13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</a:br>
              <a:r>
                <a:rPr lang="en-GB" sz="932" kern="1000" spc="13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Call type probabilities</a:t>
              </a:r>
            </a:p>
            <a:p>
              <a:pPr algn="ctr">
                <a:spcBef>
                  <a:spcPts val="1599"/>
                </a:spcBef>
              </a:pPr>
              <a:endParaRPr lang="en-GB" sz="932" kern="1000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9" name="Flowchart: Multidocument 98">
              <a:extLst>
                <a:ext uri="{FF2B5EF4-FFF2-40B4-BE49-F238E27FC236}">
                  <a16:creationId xmlns:a16="http://schemas.microsoft.com/office/drawing/2014/main" id="{B7764009-1711-4AE1-9D99-6E2F0A0A9108}"/>
                </a:ext>
              </a:extLst>
            </p:cNvPr>
            <p:cNvSpPr/>
            <p:nvPr/>
          </p:nvSpPr>
          <p:spPr>
            <a:xfrm>
              <a:off x="7405021" y="4019909"/>
              <a:ext cx="613657" cy="524513"/>
            </a:xfrm>
            <a:prstGeom prst="flowChartMultidocument">
              <a:avLst/>
            </a:prstGeom>
            <a:solidFill>
              <a:schemeClr val="bg2">
                <a:lumMod val="95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spcBef>
                  <a:spcPts val="1599"/>
                </a:spcBef>
              </a:pPr>
              <a:br>
                <a:rPr lang="en-GB" sz="1066" kern="1000" spc="13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</a:br>
              <a:r>
                <a:rPr lang="en-GB" sz="932" kern="1000" spc="13" dirty="0">
                  <a:solidFill>
                    <a:schemeClr val="accent1">
                      <a:lumMod val="50000"/>
                    </a:schemeClr>
                  </a:solidFill>
                  <a:latin typeface="Arial"/>
                  <a:cs typeface="Arial"/>
                </a:rPr>
                <a:t>Relevance scores</a:t>
              </a:r>
            </a:p>
            <a:p>
              <a:pPr algn="ctr">
                <a:spcBef>
                  <a:spcPts val="1599"/>
                </a:spcBef>
              </a:pPr>
              <a:endParaRPr lang="en-GB" sz="932" kern="1000" spc="13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05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43B1247-2C13-455B-8A59-4AF9CD57BACE}"/>
              </a:ext>
            </a:extLst>
          </p:cNvPr>
          <p:cNvSpPr/>
          <p:nvPr/>
        </p:nvSpPr>
        <p:spPr>
          <a:xfrm>
            <a:off x="3517958" y="179338"/>
            <a:ext cx="3877139" cy="5746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Calls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1548C2-524C-4DC2-8443-1F108048339C}"/>
              </a:ext>
            </a:extLst>
          </p:cNvPr>
          <p:cNvSpPr/>
          <p:nvPr/>
        </p:nvSpPr>
        <p:spPr>
          <a:xfrm>
            <a:off x="3517958" y="1156629"/>
            <a:ext cx="3877140" cy="707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n-US" sz="1200" dirty="0">
                <a:solidFill>
                  <a:schemeClr val="tx1"/>
                </a:solidFill>
              </a:rPr>
              <a:t>Filter</a:t>
            </a:r>
          </a:p>
          <a:p>
            <a:pPr lvl="1" algn="ctr"/>
            <a:r>
              <a:rPr lang="en-US" sz="1200" dirty="0">
                <a:solidFill>
                  <a:schemeClr val="tx1"/>
                </a:solidFill>
              </a:rPr>
              <a:t>Identify transaction Lobs</a:t>
            </a:r>
          </a:p>
          <a:p>
            <a:pPr marL="628650" lvl="1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Transaction -- Timestamp </a:t>
            </a:r>
            <a:r>
              <a:rPr lang="en-US" sz="1200" dirty="0" err="1">
                <a:solidFill>
                  <a:schemeClr val="tx1"/>
                </a:solidFill>
              </a:rPr>
              <a:t>datetype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BBE769-7D77-487D-9FDD-6CD6B9C31D5D}"/>
              </a:ext>
            </a:extLst>
          </p:cNvPr>
          <p:cNvSpPr/>
          <p:nvPr/>
        </p:nvSpPr>
        <p:spPr>
          <a:xfrm>
            <a:off x="6917336" y="3760352"/>
            <a:ext cx="2811817" cy="683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Solution Type labels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(Relevance/Summary)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FC5D19-5493-4376-A47D-40690D616FE0}"/>
              </a:ext>
            </a:extLst>
          </p:cNvPr>
          <p:cNvSpPr/>
          <p:nvPr/>
        </p:nvSpPr>
        <p:spPr>
          <a:xfrm>
            <a:off x="2280723" y="3775957"/>
            <a:ext cx="2832819" cy="707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Call Type Labels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(Relevance/Summary)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03DA26-135D-45F2-B664-9F3F88F4F2C5}"/>
              </a:ext>
            </a:extLst>
          </p:cNvPr>
          <p:cNvSpPr/>
          <p:nvPr/>
        </p:nvSpPr>
        <p:spPr>
          <a:xfrm>
            <a:off x="4256211" y="2515071"/>
            <a:ext cx="2400632" cy="68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Process Labels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Split Sentences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Feedback</a:t>
            </a:r>
            <a:r>
              <a:rPr lang="en-US" sz="1000">
                <a:solidFill>
                  <a:schemeClr val="tx1"/>
                </a:solidFill>
              </a:rPr>
              <a:t>/Sentiment/CSAT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1605EB-B633-4FA1-B4A5-D02AB8008A16}"/>
              </a:ext>
            </a:extLst>
          </p:cNvPr>
          <p:cNvSpPr/>
          <p:nvPr/>
        </p:nvSpPr>
        <p:spPr>
          <a:xfrm>
            <a:off x="2219431" y="5466385"/>
            <a:ext cx="1368001" cy="683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Opportunity cards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9AA00-B80F-452C-99BD-FD88C09154D3}"/>
              </a:ext>
            </a:extLst>
          </p:cNvPr>
          <p:cNvSpPr/>
          <p:nvPr/>
        </p:nvSpPr>
        <p:spPr>
          <a:xfrm>
            <a:off x="6707862" y="5470511"/>
            <a:ext cx="1368001" cy="683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Themes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9466B7-A7A6-4404-AEB2-CF90776D4DCD}"/>
              </a:ext>
            </a:extLst>
          </p:cNvPr>
          <p:cNvSpPr/>
          <p:nvPr/>
        </p:nvSpPr>
        <p:spPr>
          <a:xfrm>
            <a:off x="4518497" y="5477070"/>
            <a:ext cx="1368001" cy="683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Compliance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EA3294-03FF-4F81-B8FC-B17F1EA41C45}"/>
              </a:ext>
            </a:extLst>
          </p:cNvPr>
          <p:cNvSpPr/>
          <p:nvPr/>
        </p:nvSpPr>
        <p:spPr>
          <a:xfrm>
            <a:off x="7694144" y="2508515"/>
            <a:ext cx="1368002" cy="6835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QA forms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4546A9-4223-4061-9843-E23A9E6C9D0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5456528" y="753982"/>
            <a:ext cx="0" cy="4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03BDC98-BB77-4EF2-BF4F-B6CD64F8F53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2813650" y="4598793"/>
            <a:ext cx="999050" cy="767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3C9AF06-36FE-4555-82F9-D90EECE26CE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16200000" flipH="1">
            <a:off x="3952893" y="4227465"/>
            <a:ext cx="993844" cy="1505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30F745E-7332-4EFE-B0EF-0EA9028EA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0858" y="3129505"/>
            <a:ext cx="987285" cy="3694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5A3D144-C3EC-4063-AF95-FFFE57761A36}"/>
              </a:ext>
            </a:extLst>
          </p:cNvPr>
          <p:cNvSpPr/>
          <p:nvPr/>
        </p:nvSpPr>
        <p:spPr>
          <a:xfrm>
            <a:off x="1969585" y="2508515"/>
            <a:ext cx="1368003" cy="683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linkClick r:id="rId3"/>
              </a:rPr>
              <a:t>CSAT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B24B4C5-7189-49B9-A05B-AA89BD62758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5400000">
            <a:off x="7344265" y="4491530"/>
            <a:ext cx="1026579" cy="931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36E809-FCA4-414A-9809-851FA5501C02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5456527" y="1863898"/>
            <a:ext cx="1" cy="65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CF13CAD-8650-4AC4-986A-8A4617C9595C}"/>
              </a:ext>
            </a:extLst>
          </p:cNvPr>
          <p:cNvCxnSpPr>
            <a:cxnSpLocks/>
            <a:stCxn id="45" idx="2"/>
            <a:endCxn id="57" idx="0"/>
          </p:cNvCxnSpPr>
          <p:nvPr/>
        </p:nvCxnSpPr>
        <p:spPr>
          <a:xfrm rot="5400000">
            <a:off x="3732750" y="784736"/>
            <a:ext cx="644617" cy="2802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3B9D218-22F6-48B3-9667-AA2332B4A17D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rot="16200000" flipH="1">
            <a:off x="6595028" y="725397"/>
            <a:ext cx="644617" cy="2921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FBF0453-2F83-4DFA-BC30-24A20A41C8C2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 rot="5400000">
            <a:off x="4288177" y="2607607"/>
            <a:ext cx="577306" cy="1759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DBFD355-A9EE-41BD-A8B9-26843E2F496F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 rot="16200000" flipH="1">
            <a:off x="6609036" y="2046142"/>
            <a:ext cx="561701" cy="2866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5C50486-EAE8-47D7-8CFE-D2126E733C10}"/>
              </a:ext>
            </a:extLst>
          </p:cNvPr>
          <p:cNvSpPr/>
          <p:nvPr/>
        </p:nvSpPr>
        <p:spPr>
          <a:xfrm>
            <a:off x="8859319" y="5466384"/>
            <a:ext cx="2811817" cy="683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Solution Type labels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(Relevance/Summary)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2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735</Words>
  <Application>Microsoft Macintosh PowerPoint</Application>
  <PresentationFormat>Widescreen</PresentationFormat>
  <Paragraphs>256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Meenige, Aravind Reddy</dc:creator>
  <cp:lastModifiedBy>Aravind Reddy</cp:lastModifiedBy>
  <cp:revision>83</cp:revision>
  <dcterms:created xsi:type="dcterms:W3CDTF">2021-09-19T00:16:27Z</dcterms:created>
  <dcterms:modified xsi:type="dcterms:W3CDTF">2022-04-06T13:58:22Z</dcterms:modified>
</cp:coreProperties>
</file>