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57" r:id="rId3"/>
    <p:sldId id="411" r:id="rId4"/>
    <p:sldId id="412" r:id="rId5"/>
    <p:sldId id="369" r:id="rId6"/>
    <p:sldId id="370" r:id="rId7"/>
    <p:sldId id="372" r:id="rId8"/>
    <p:sldId id="392" r:id="rId9"/>
    <p:sldId id="410" r:id="rId10"/>
    <p:sldId id="403" r:id="rId11"/>
    <p:sldId id="402" r:id="rId12"/>
    <p:sldId id="404" r:id="rId13"/>
    <p:sldId id="405" r:id="rId14"/>
    <p:sldId id="406" r:id="rId15"/>
    <p:sldId id="407" r:id="rId16"/>
    <p:sldId id="394" r:id="rId17"/>
    <p:sldId id="395" r:id="rId18"/>
    <p:sldId id="396" r:id="rId19"/>
    <p:sldId id="399" r:id="rId20"/>
    <p:sldId id="400" r:id="rId21"/>
    <p:sldId id="417" r:id="rId22"/>
    <p:sldId id="413" r:id="rId23"/>
    <p:sldId id="414" r:id="rId24"/>
    <p:sldId id="408" r:id="rId25"/>
    <p:sldId id="416" r:id="rId26"/>
    <p:sldId id="415" r:id="rId27"/>
    <p:sldId id="409" r:id="rId28"/>
    <p:sldId id="401" r:id="rId29"/>
    <p:sldId id="371" r:id="rId3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19E05D0-A421-4EF3-8512-AD1148C82550}" type="datetimeFigureOut">
              <a:rPr lang="en-IN" smtClean="0"/>
              <a:t>19-11-2024</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800" b="1" dirty="0">
                <a:solidFill>
                  <a:srgbClr val="7030A0"/>
                </a:solidFill>
                <a:latin typeface="Verdana" panose="020B0604030504040204" pitchFamily="34" charset="0"/>
                <a:ea typeface="+mn-ea"/>
                <a:cs typeface="+mn-cs"/>
              </a:rPr>
              <a:t>Automated Lighting and Ventilation Control System </a:t>
            </a:r>
          </a:p>
        </p:txBody>
      </p:sp>
      <p:sp>
        <p:nvSpPr>
          <p:cNvPr id="11" name="TextBox 1"/>
          <p:cNvSpPr txBox="1">
            <a:spLocks noChangeArrowheads="1"/>
          </p:cNvSpPr>
          <p:nvPr/>
        </p:nvSpPr>
        <p:spPr bwMode="auto">
          <a:xfrm>
            <a:off x="3695772" y="4860033"/>
            <a:ext cx="43115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IN" sz="2400" b="1" dirty="0">
                <a:solidFill>
                  <a:srgbClr val="FF0000"/>
                </a:solidFill>
              </a:rPr>
              <a:t>ARAVINTH</a:t>
            </a:r>
          </a:p>
          <a:p>
            <a:pPr algn="ctr">
              <a:spcBef>
                <a:spcPct val="0"/>
              </a:spcBef>
              <a:buClrTx/>
              <a:buFontTx/>
              <a:buNone/>
            </a:pPr>
            <a:r>
              <a:rPr lang="en-IN" altLang="en-US" sz="2400" b="1" dirty="0">
                <a:solidFill>
                  <a:srgbClr val="FF0000"/>
                </a:solidFill>
              </a:rPr>
              <a:t>(22180100</a:t>
            </a:r>
            <a:r>
              <a:rPr lang="en-US" altLang="en-IN" sz="2400" b="1" dirty="0">
                <a:solidFill>
                  <a:srgbClr val="FF0000"/>
                </a:solidFill>
              </a:rPr>
              <a:t>3</a:t>
            </a:r>
            <a:r>
              <a:rPr lang="en-IN" altLang="en-US" sz="2400" b="1" dirty="0">
                <a:solidFill>
                  <a:srgbClr val="FF0000"/>
                </a:solidFill>
              </a:rPr>
              <a:t>)</a:t>
            </a:r>
          </a:p>
          <a:p>
            <a:pPr algn="ctr">
              <a:spcBef>
                <a:spcPct val="0"/>
              </a:spcBef>
              <a:buClrTx/>
              <a:buFontTx/>
              <a:buNone/>
            </a:pPr>
            <a:r>
              <a:rPr lang="en-US" altLang="en-IN" sz="2400" b="1" dirty="0">
                <a:solidFill>
                  <a:srgbClr val="FF0000"/>
                </a:solidFill>
              </a:rPr>
              <a:t>LIO GODWIN</a:t>
            </a:r>
          </a:p>
          <a:p>
            <a:pPr algn="ctr">
              <a:spcBef>
                <a:spcPct val="0"/>
              </a:spcBef>
              <a:buClrTx/>
              <a:buFontTx/>
              <a:buNone/>
            </a:pPr>
            <a:r>
              <a:rPr lang="en-IN" altLang="en-US" sz="2400" b="1" dirty="0">
                <a:solidFill>
                  <a:srgbClr val="FF0000"/>
                </a:solidFill>
              </a:rPr>
              <a:t>(2218010</a:t>
            </a:r>
            <a:r>
              <a:rPr lang="en-US" altLang="en-IN" sz="2400" b="1" dirty="0">
                <a:solidFill>
                  <a:srgbClr val="FF0000"/>
                </a:solidFill>
              </a:rPr>
              <a:t>29</a:t>
            </a:r>
            <a:r>
              <a:rPr lang="en-IN" altLang="en-US" sz="2400" b="1" dirty="0">
                <a:solidFill>
                  <a:srgbClr val="FF0000"/>
                </a:solidFill>
              </a:rPr>
              <a:t>)</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HUMIDITY SENSOR MODULE</a:t>
            </a:r>
            <a:endParaRPr lang="en-US"/>
          </a:p>
        </p:txBody>
      </p:sp>
      <p:sp>
        <p:nvSpPr>
          <p:cNvPr id="3" name="Content Placeholder 2"/>
          <p:cNvSpPr>
            <a:spLocks noGrp="1"/>
          </p:cNvSpPr>
          <p:nvPr>
            <p:ph idx="1"/>
          </p:nvPr>
        </p:nvSpPr>
        <p:spPr/>
        <p:txBody>
          <a:bodyPr/>
          <a:lstStyle/>
          <a:p>
            <a:pPr marL="0" indent="0">
              <a:buNone/>
            </a:pPr>
            <a:r>
              <a:rPr lang="en-US" sz="1800"/>
              <a:t>The humidity sensor shown in this circuit is the HIH-4000-001, a popular sensor that outputs an analog voltage directly proportional to the relative humidity. This sensor requires a 5V DC supply and provides a linear output voltage that represents the humidity level in the environment.</a:t>
            </a:r>
          </a:p>
          <a:p>
            <a:pPr marL="0" indent="0">
              <a:buNone/>
            </a:pPr>
            <a:r>
              <a:rPr lang="en-US" sz="1800" b="1">
                <a:latin typeface="Verdana Bold" panose="020B0604030504040204" charset="0"/>
                <a:cs typeface="Verdana Bold" panose="020B0604030504040204" charset="0"/>
              </a:rPr>
              <a:t>Circuit Explanation:</a:t>
            </a:r>
          </a:p>
          <a:p>
            <a:r>
              <a:rPr lang="en-US" sz="1800"/>
              <a:t>The HIH-4000-001 sensor outputs a small analog signal proportional to the relative humidity.</a:t>
            </a:r>
          </a:p>
          <a:p>
            <a:r>
              <a:rPr lang="en-US" sz="1800"/>
              <a:t>RL (82 kΩ) acts as a pull-down resistor, grounding the output signal.</a:t>
            </a:r>
          </a:p>
          <a:p>
            <a:r>
              <a:rPr lang="en-US" sz="1800"/>
              <a:t>The output from the sensor is fed into an operational amplifier (op-amp) configured as a non-inverting amplifier, amplifying the sensor’s output to a level suitable for the PIC ADC (Analog-to-Digital Converter).</a:t>
            </a:r>
          </a:p>
          <a:p>
            <a:r>
              <a:rPr lang="en-US" sz="1800"/>
              <a:t>R4 (1 kΩ) and R5 (317 Ω) set the gain of the op-amp, increasing the signal to a readable range for the ADC.</a:t>
            </a:r>
          </a:p>
          <a:p>
            <a:r>
              <a:rPr lang="en-US" sz="1800"/>
              <a:t>The op-amp is powered by a dual supply (+5V and -5V) to handle the small signals and ensure better accuracy in the amplified 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HUMIDITY SENSOR MODULE</a:t>
            </a:r>
          </a:p>
        </p:txBody>
      </p:sp>
      <p:pic>
        <p:nvPicPr>
          <p:cNvPr id="7" name="Content Placeholder 6" descr="HUMIDITY SENSOR CIRCUIT DIAGRAM"/>
          <p:cNvPicPr>
            <a:picLocks noGrp="1" noChangeAspect="1"/>
          </p:cNvPicPr>
          <p:nvPr>
            <p:ph idx="1"/>
          </p:nvPr>
        </p:nvPicPr>
        <p:blipFill>
          <a:blip r:embed="rId2"/>
          <a:stretch>
            <a:fillRect/>
          </a:stretch>
        </p:blipFill>
        <p:spPr>
          <a:xfrm>
            <a:off x="2538730" y="2081530"/>
            <a:ext cx="6800850" cy="2695575"/>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MICROWAVE SENSOR MODULE</a:t>
            </a:r>
          </a:p>
        </p:txBody>
      </p:sp>
      <p:pic>
        <p:nvPicPr>
          <p:cNvPr id="7" name="Content Placeholder 6" descr="microwave sensor diagram"/>
          <p:cNvPicPr>
            <a:picLocks noGrp="1" noChangeAspect="1"/>
          </p:cNvPicPr>
          <p:nvPr>
            <p:ph idx="1"/>
          </p:nvPr>
        </p:nvPicPr>
        <p:blipFill>
          <a:blip r:embed="rId2"/>
          <a:stretch>
            <a:fillRect/>
          </a:stretch>
        </p:blipFill>
        <p:spPr>
          <a:xfrm>
            <a:off x="1619885" y="1752600"/>
            <a:ext cx="8938895" cy="4267200"/>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MICROWAVE SENSOR MODULE</a:t>
            </a:r>
            <a:endParaRPr lang="en-US"/>
          </a:p>
        </p:txBody>
      </p:sp>
      <p:sp>
        <p:nvSpPr>
          <p:cNvPr id="3" name="Content Placeholder 2"/>
          <p:cNvSpPr>
            <a:spLocks noGrp="1"/>
          </p:cNvSpPr>
          <p:nvPr>
            <p:ph idx="1"/>
          </p:nvPr>
        </p:nvSpPr>
        <p:spPr/>
        <p:txBody>
          <a:bodyPr/>
          <a:lstStyle/>
          <a:p>
            <a:pPr marL="0" indent="0">
              <a:buNone/>
            </a:pPr>
            <a:r>
              <a:rPr lang="en-US" sz="1800"/>
              <a:t>The RCWL-0516 Microwave Sensor is a motion detection sensor that uses Doppler radar technology to detect movement within its range. It can sense through various materials (like glass or thin walls), making it ideal for applications where PIR sensors may not work as well. This sensor outputs a high signal when motion is detected.</a:t>
            </a:r>
          </a:p>
          <a:p>
            <a:pPr marL="0" indent="0">
              <a:buNone/>
            </a:pPr>
            <a:r>
              <a:rPr lang="en-US" sz="1800" b="1">
                <a:latin typeface="Verdana Bold" panose="020B0604030504040204" charset="0"/>
                <a:cs typeface="Verdana Bold" panose="020B0604030504040204" charset="0"/>
              </a:rPr>
              <a:t>Circuit Explanation:</a:t>
            </a:r>
          </a:p>
          <a:p>
            <a:r>
              <a:rPr lang="en-US" sz="1800"/>
              <a:t>The RCWL-0516 sensor detects motion and outputs a signal to the base of a BC547 NPN transistor through a 1kΩ resistor.</a:t>
            </a:r>
          </a:p>
          <a:p>
            <a:r>
              <a:rPr lang="en-US" sz="1800"/>
              <a:t>When motion is detected, the transistor is activated, allowing current to flow from the collector to the emitter.</a:t>
            </a:r>
          </a:p>
          <a:p>
            <a:r>
              <a:rPr lang="en-US" sz="1800"/>
              <a:t>The transistor controls a 5V relay, which can switch higher-voltage appliances. In this case, it switches a 220V AC lamp on or off.</a:t>
            </a:r>
          </a:p>
          <a:p>
            <a:r>
              <a:rPr lang="en-US" sz="1800"/>
              <a:t>LEDs are added with 1kΩ resistors to visually indicate the relay's status: one LED lights up to show motion detection, and the other to indicate the relay's operation.</a:t>
            </a:r>
          </a:p>
          <a:p>
            <a:r>
              <a:rPr lang="en-US" sz="1800"/>
              <a:t>A 1N4007 diode protects the circuit from voltage spikes caused by the relay.</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LDR MOTION SENSOR MODULE</a:t>
            </a:r>
          </a:p>
        </p:txBody>
      </p:sp>
      <p:pic>
        <p:nvPicPr>
          <p:cNvPr id="7" name="Content Placeholder 6" descr="LDR-circuit-improved-"/>
          <p:cNvPicPr>
            <a:picLocks noGrp="1" noChangeAspect="1"/>
          </p:cNvPicPr>
          <p:nvPr>
            <p:ph idx="1"/>
          </p:nvPr>
        </p:nvPicPr>
        <p:blipFill>
          <a:blip r:embed="rId2"/>
          <a:stretch>
            <a:fillRect/>
          </a:stretch>
        </p:blipFill>
        <p:spPr>
          <a:xfrm>
            <a:off x="3092450" y="1752600"/>
            <a:ext cx="5993765" cy="4267200"/>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LDR MOTION SENSOR</a:t>
            </a:r>
            <a:endParaRPr lang="en-US"/>
          </a:p>
        </p:txBody>
      </p:sp>
      <p:sp>
        <p:nvSpPr>
          <p:cNvPr id="3" name="Content Placeholder 2"/>
          <p:cNvSpPr>
            <a:spLocks noGrp="1"/>
          </p:cNvSpPr>
          <p:nvPr>
            <p:ph idx="1"/>
          </p:nvPr>
        </p:nvSpPr>
        <p:spPr/>
        <p:txBody>
          <a:bodyPr/>
          <a:lstStyle/>
          <a:p>
            <a:pPr marL="0" indent="0">
              <a:buNone/>
            </a:pPr>
            <a:r>
              <a:rPr lang="en-US" sz="1900"/>
              <a:t>The Light Dependent Resistor (LDR) sensor in this circuit is used to detect light levels. An LDR's resistance decreases when exposed to light and increases in darkness, making it suitable for light-sensing applications.</a:t>
            </a:r>
          </a:p>
          <a:p>
            <a:pPr marL="0" indent="0">
              <a:buNone/>
            </a:pPr>
            <a:r>
              <a:rPr lang="en-US" sz="1900" b="1">
                <a:latin typeface="Verdana Bold" panose="020B0604030504040204" charset="0"/>
                <a:cs typeface="Verdana Bold" panose="020B0604030504040204" charset="0"/>
              </a:rPr>
              <a:t>Circuit Explanation:</a:t>
            </a:r>
          </a:p>
          <a:p>
            <a:r>
              <a:rPr lang="en-US" sz="1900"/>
              <a:t>The circuit is powered by a 9V battery.</a:t>
            </a:r>
          </a:p>
          <a:p>
            <a:r>
              <a:rPr lang="en-US" sz="1900"/>
              <a:t>The LDR is connected in series with a variable resistor (R2, 100kΩ), creating a voltage divider. This allows adjusting the sensitivity of the circuit to different light levels.</a:t>
            </a:r>
          </a:p>
          <a:p>
            <a:r>
              <a:rPr lang="en-US" sz="1900"/>
              <a:t>When there is low light (dark conditions), the LDR’s resistance is high, increasing the voltage across the base of the NPN transistor (Q1, BC547).</a:t>
            </a:r>
          </a:p>
          <a:p>
            <a:r>
              <a:rPr lang="en-US" sz="1900"/>
              <a:t>The base voltage turns on Q1, allowing current to flow from the collector to the emitter, lighting up the LED.</a:t>
            </a:r>
          </a:p>
          <a:p>
            <a:r>
              <a:rPr lang="en-US" sz="1900"/>
              <a:t>R1 (390Ω) limits the current through the LED to protect it from excess current.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Testing Types Overview</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defRPr sz="2400">
                <a:solidFill>
                  <a:srgbClr val="282828"/>
                </a:solidFill>
              </a:defRPr>
            </a:pPr>
            <a:r>
              <a:rPr sz="1400" b="1">
                <a:sym typeface="+mn-ea"/>
              </a:rPr>
              <a:t>Integration Testing:</a:t>
            </a:r>
            <a:endParaRPr sz="1400" b="1"/>
          </a:p>
          <a:p>
            <a:r>
              <a:rPr sz="1400">
                <a:sym typeface="+mn-ea"/>
              </a:rPr>
              <a:t>Verifies component interaction.</a:t>
            </a:r>
            <a:endParaRPr sz="1400"/>
          </a:p>
          <a:p>
            <a:r>
              <a:rPr sz="1400">
                <a:sym typeface="+mn-ea"/>
              </a:rPr>
              <a:t>This verifies that the individual hardware and software components (e.g., sensors, control modules) work together seamlessly. For instance, it checks if the occupancy sensor correctly triggers the lighting control and if the environmental sensor activates the ventilation system when necessary.</a:t>
            </a:r>
            <a:endParaRPr sz="1400"/>
          </a:p>
          <a:p>
            <a:endParaRPr sz="1400"/>
          </a:p>
          <a:p>
            <a:pPr marL="0" indent="0">
              <a:buNone/>
            </a:pPr>
            <a:r>
              <a:rPr sz="1400" b="1">
                <a:sym typeface="+mn-ea"/>
              </a:rPr>
              <a:t>Unit Testing:</a:t>
            </a:r>
            <a:endParaRPr sz="1400" b="1"/>
          </a:p>
          <a:p>
            <a:r>
              <a:rPr sz="1400">
                <a:sym typeface="+mn-ea"/>
              </a:rPr>
              <a:t>Tests each component's functionality in isolation.</a:t>
            </a:r>
            <a:endParaRPr sz="1400"/>
          </a:p>
          <a:p>
            <a:r>
              <a:rPr sz="1400">
                <a:sym typeface="+mn-ea"/>
              </a:rPr>
              <a:t>This tests each function independently, such as reading sensor values or controlling individual devices (like turning lights on/off). It ensures that each component performs as expected in isolation before they are integrated.</a:t>
            </a:r>
            <a:endParaRPr sz="1400"/>
          </a:p>
          <a:p>
            <a:endParaRPr sz="1400"/>
          </a:p>
          <a:p>
            <a:pPr marL="0" indent="0">
              <a:buNone/>
            </a:pPr>
            <a:r>
              <a:rPr sz="1400" b="1">
                <a:sym typeface="+mn-ea"/>
              </a:rPr>
              <a:t>Benefits:</a:t>
            </a:r>
            <a:endParaRPr sz="1400" b="1"/>
          </a:p>
          <a:p>
            <a:r>
              <a:rPr sz="1400" b="1">
                <a:sym typeface="+mn-ea"/>
              </a:rPr>
              <a:t>Early Detection of Issues: </a:t>
            </a:r>
            <a:r>
              <a:rPr sz="1400">
                <a:sym typeface="+mn-ea"/>
              </a:rPr>
              <a:t>By identifying bugs and mismatches in both individual and combined functionalities, these tests prevent system failures and ensure smooth operation under real-world conditions.</a:t>
            </a:r>
            <a:endParaRPr sz="1400"/>
          </a:p>
          <a:p>
            <a:r>
              <a:rPr sz="1400" b="1">
                <a:sym typeface="+mn-ea"/>
              </a:rPr>
              <a:t>Improved Reliability and Performance: </a:t>
            </a:r>
            <a:r>
              <a:rPr sz="1400">
                <a:sym typeface="+mn-ea"/>
              </a:rPr>
              <a:t>Thorough testing of each unit and their interactions ensures a stable system, enhancing its ability to respond promptly to occupancy and environmental changes, thereby improving user experience and energy efficiency.</a:t>
            </a:r>
            <a:endParaRPr sz="1400"/>
          </a:p>
          <a:p>
            <a:endParaRPr lang="en-US" sz="140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Integration Testing - Code </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pPr>
            <a:r>
              <a:rPr sz="2000" b="1">
                <a:sym typeface="+mn-ea"/>
              </a:rPr>
              <a:t>C</a:t>
            </a:r>
            <a:r>
              <a:rPr lang="en-US" sz="2000" b="1">
                <a:sym typeface="+mn-ea"/>
              </a:rPr>
              <a:t>ODE</a:t>
            </a:r>
            <a:r>
              <a:rPr sz="2000" b="1">
                <a:sym typeface="+mn-ea"/>
              </a:rPr>
              <a:t>:</a:t>
            </a:r>
            <a:endParaRPr sz="2000" b="1"/>
          </a:p>
          <a:p>
            <a:pPr marL="0" indent="0">
              <a:buNone/>
            </a:pPr>
            <a:r>
              <a:rPr lang="en-US" sz="2000"/>
              <a:t>void test_integration_temperature_and_fan() {</a:t>
            </a:r>
          </a:p>
          <a:p>
            <a:pPr marL="0" indent="0">
              <a:buNone/>
            </a:pPr>
            <a:r>
              <a:rPr lang="en-US" sz="2000"/>
              <a:t>    int temp = read_temperature();</a:t>
            </a:r>
          </a:p>
          <a:p>
            <a:pPr marL="0" indent="0">
              <a:buNone/>
            </a:pPr>
            <a:r>
              <a:rPr lang="en-US" sz="2000"/>
              <a:t>    const char* fan_status = check_fan_status(temp);</a:t>
            </a:r>
          </a:p>
          <a:p>
            <a:pPr marL="0" indent="0">
              <a:buNone/>
            </a:pPr>
            <a:r>
              <a:rPr lang="en-US" sz="2000"/>
              <a:t>    if (temp &gt; 30) {</a:t>
            </a:r>
          </a:p>
          <a:p>
            <a:pPr marL="0" indent="0">
              <a:buNone/>
            </a:pPr>
            <a:r>
              <a:rPr lang="en-US" sz="2000"/>
              <a:t>        assert(fan_status == "Fan On");</a:t>
            </a:r>
          </a:p>
          <a:p>
            <a:pPr marL="0" indent="0">
              <a:buNone/>
            </a:pPr>
            <a:r>
              <a:rPr lang="en-US" sz="2000"/>
              <a:t>    } else {</a:t>
            </a:r>
          </a:p>
          <a:p>
            <a:pPr marL="0" indent="0">
              <a:buNone/>
            </a:pPr>
            <a:r>
              <a:rPr lang="en-US" sz="2000"/>
              <a:t>        assert(fan_status == "Fan Off");</a:t>
            </a:r>
          </a:p>
          <a:p>
            <a:pPr marL="0" indent="0">
              <a:buNone/>
            </a:pPr>
            <a:r>
              <a:rPr lang="en-US" sz="2000"/>
              <a:t>    }</a:t>
            </a:r>
          </a:p>
          <a:p>
            <a:pPr marL="0" indent="0">
              <a:buNone/>
            </a:pPr>
            <a:r>
              <a:rPr lang="en-US" sz="2000"/>
              <a:t>    printf("Integration Test Passed: Temperature and Fan interaction works as expected.\n");</a:t>
            </a:r>
          </a:p>
          <a:p>
            <a:pPr marL="0" indent="0">
              <a:buNone/>
            </a:pPr>
            <a:r>
              <a:rPr lang="en-US" sz="2000"/>
              <a: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Unit Testing - Code </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pPr>
            <a:r>
              <a:rPr sz="2000" b="1">
                <a:sym typeface="+mn-ea"/>
              </a:rPr>
              <a:t> C</a:t>
            </a:r>
            <a:r>
              <a:rPr lang="en-US" sz="2000" b="1">
                <a:sym typeface="+mn-ea"/>
              </a:rPr>
              <a:t>ODE</a:t>
            </a:r>
            <a:r>
              <a:rPr sz="2000" b="1">
                <a:sym typeface="+mn-ea"/>
              </a:rPr>
              <a:t> :</a:t>
            </a:r>
            <a:endParaRPr sz="2000" b="1"/>
          </a:p>
          <a:p>
            <a:pPr marL="0" indent="0">
              <a:buNone/>
            </a:pPr>
            <a:r>
              <a:rPr lang="en-US" sz="2000"/>
              <a:t>void control_light(bool motion) {</a:t>
            </a:r>
          </a:p>
          <a:p>
            <a:pPr marL="0" indent="0">
              <a:buNone/>
            </a:pPr>
            <a:r>
              <a:rPr lang="en-US" sz="2000"/>
              <a:t>    if (motion) {</a:t>
            </a:r>
          </a:p>
          <a:p>
            <a:pPr marL="0" indent="0">
              <a:buNone/>
            </a:pPr>
            <a:r>
              <a:rPr lang="en-US" sz="2000"/>
              <a:t>        printf("Light ON: Motion detected.\n");</a:t>
            </a:r>
          </a:p>
          <a:p>
            <a:pPr marL="0" indent="0">
              <a:buNone/>
            </a:pPr>
            <a:r>
              <a:rPr lang="en-US" sz="2000"/>
              <a:t>    } else {</a:t>
            </a:r>
          </a:p>
          <a:p>
            <a:pPr marL="0" indent="0">
              <a:buNone/>
            </a:pPr>
            <a:r>
              <a:rPr lang="en-US" sz="2000"/>
              <a:t>        printf("Light OFF: No motion detected.\n");</a:t>
            </a:r>
          </a:p>
          <a:p>
            <a:pPr marL="0" indent="0">
              <a:buNone/>
            </a:pPr>
            <a:r>
              <a:rPr lang="en-US" sz="2000"/>
              <a:t>    }</a:t>
            </a:r>
          </a:p>
          <a:p>
            <a:pPr marL="0" indent="0">
              <a:buNone/>
            </a:pPr>
            <a:r>
              <a:rPr lang="en-US" sz="2000"/>
              <a:t>}</a:t>
            </a:r>
          </a:p>
          <a:p>
            <a:pPr marL="0" indent="0">
              <a:buNone/>
            </a:pPr>
            <a:r>
              <a:rPr lang="en-US" sz="2000"/>
              <a:t>void test_light_control_on_motion() {</a:t>
            </a:r>
          </a:p>
          <a:p>
            <a:pPr marL="0" indent="0">
              <a:buNone/>
            </a:pPr>
            <a:r>
              <a:rPr lang="en-US" sz="2000"/>
              <a:t>    bool motion = detect_motion();</a:t>
            </a:r>
          </a:p>
          <a:p>
            <a:pPr marL="0" indent="0">
              <a:buNone/>
            </a:pPr>
            <a:r>
              <a:rPr lang="en-US" sz="2000"/>
              <a:t>    control_light(motion);</a:t>
            </a:r>
          </a:p>
          <a:p>
            <a:pPr marL="0" indent="0">
              <a:buNone/>
            </a:pPr>
            <a:r>
              <a:rPr lang="en-US" sz="2000"/>
              <a: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Challenges and Solutions</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defRPr sz="2400">
                <a:solidFill>
                  <a:srgbClr val="282828"/>
                </a:solidFill>
              </a:defRPr>
            </a:pPr>
            <a:r>
              <a:rPr sz="3000" b="1">
                <a:sym typeface="+mn-ea"/>
              </a:rPr>
              <a:t>Challenges:</a:t>
            </a:r>
            <a:endParaRPr sz="3000" b="1"/>
          </a:p>
          <a:p>
            <a:r>
              <a:rPr sz="3000">
                <a:sym typeface="+mn-ea"/>
              </a:rPr>
              <a:t>Hardware-software integration</a:t>
            </a:r>
            <a:endParaRPr sz="3000"/>
          </a:p>
          <a:p>
            <a:r>
              <a:rPr sz="3000">
                <a:sym typeface="+mn-ea"/>
              </a:rPr>
              <a:t>Ensuring real-time response</a:t>
            </a:r>
            <a:endParaRPr sz="3000"/>
          </a:p>
          <a:p>
            <a:r>
              <a:rPr sz="3000">
                <a:sym typeface="+mn-ea"/>
              </a:rPr>
              <a:t>Managing energy efficiency</a:t>
            </a:r>
            <a:endParaRPr sz="3000"/>
          </a:p>
          <a:p>
            <a:endParaRPr sz="3000"/>
          </a:p>
          <a:p>
            <a:pPr marL="0" indent="0">
              <a:buNone/>
            </a:pPr>
            <a:r>
              <a:rPr sz="3000" b="1">
                <a:sym typeface="+mn-ea"/>
              </a:rPr>
              <a:t>Solutions:</a:t>
            </a:r>
            <a:endParaRPr sz="3000" b="1"/>
          </a:p>
          <a:p>
            <a:r>
              <a:rPr sz="3000">
                <a:sym typeface="+mn-ea"/>
              </a:rPr>
              <a:t>Effective sensor calibration</a:t>
            </a:r>
            <a:endParaRPr sz="3000"/>
          </a:p>
          <a:p>
            <a:r>
              <a:rPr sz="3000">
                <a:sym typeface="+mn-ea"/>
              </a:rPr>
              <a:t>Real-time testing tools.</a:t>
            </a:r>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0" lvl="0" indent="0" algn="just">
              <a:buClr>
                <a:srgbClr val="CC0000"/>
              </a:buClr>
              <a:buNone/>
              <a:defRPr/>
            </a:pP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ea typeface="+mn-ea"/>
                <a:cs typeface="Times New Roman Regular" panose="02020603050405020304" charset="0"/>
              </a:rPr>
              <a:t>In our daily lives, forgetting to turn off lights and fans can lead to unnecessary energy waste and higher electricity bills. To solve this problem, we’ve developed an automated system that uses sensors to control lighting and ventilation in a room. By using the RCWL-0516 microwave radar sensor to detect motion, the system automatically turns the lights on or off based on whether someone is present. A second sensor controls the fan, ensuring it runs only when needed. This simple and cost-effective solution not only makes our homes more convenient but also helps save energy and reduce costs.</a:t>
            </a:r>
            <a:b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ea typeface="+mn-ea"/>
                <a:cs typeface="Times New Roman Regular" panose="02020603050405020304" charset="0"/>
              </a:rPr>
            </a:b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ea typeface="+mn-ea"/>
              <a:cs typeface="Times New Roman Regular" panose="02020603050405020304" charset="0"/>
            </a:endParaRPr>
          </a:p>
          <a:p>
            <a:pPr marL="0" indent="0" algn="just">
              <a:buNone/>
            </a:pPr>
            <a:endParaRPr lang="en-IN" sz="2000" dirty="0">
              <a:latin typeface="Times New Roman Regular" panose="02020603050405020304" charset="0"/>
              <a:cs typeface="Times New Roman Regular" panose="02020603050405020304" charset="0"/>
            </a:endParaRPr>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Development Model - V-Model</a:t>
            </a:r>
            <a:endParaRPr lang="en-US">
              <a:solidFill>
                <a:srgbClr val="FF0000"/>
              </a:solidFill>
              <a:sym typeface="+mn-ea"/>
            </a:endParaRPr>
          </a:p>
        </p:txBody>
      </p:sp>
      <p:sp>
        <p:nvSpPr>
          <p:cNvPr id="3" name="Content Placeholder 2"/>
          <p:cNvSpPr>
            <a:spLocks noGrp="1"/>
          </p:cNvSpPr>
          <p:nvPr>
            <p:ph idx="1"/>
          </p:nvPr>
        </p:nvSpPr>
        <p:spPr>
          <a:xfrm>
            <a:off x="711200" y="1749425"/>
            <a:ext cx="10668000" cy="4495800"/>
          </a:xfrm>
        </p:spPr>
        <p:txBody>
          <a:bodyPr/>
          <a:lstStyle/>
          <a:p>
            <a:pPr marL="0" indent="0">
              <a:buNone/>
              <a:defRPr sz="2400">
                <a:solidFill>
                  <a:srgbClr val="282828"/>
                </a:solidFill>
              </a:defRPr>
            </a:pPr>
            <a:r>
              <a:rPr sz="1400" b="1">
                <a:sym typeface="+mn-ea"/>
              </a:rPr>
              <a:t>Why V-Model?</a:t>
            </a:r>
            <a:endParaRPr sz="1400" b="1"/>
          </a:p>
          <a:p>
            <a:r>
              <a:rPr sz="1400" b="1">
                <a:sym typeface="+mn-ea"/>
              </a:rPr>
              <a:t>Emphasis on Verification and Validation: </a:t>
            </a:r>
            <a:r>
              <a:rPr sz="1400">
                <a:sym typeface="+mn-ea"/>
              </a:rPr>
              <a:t>The V-Model's structure includes testing activities in parallel with each development phase, allowing early detection and correction of defects. This is essential for a system that relies on both hardware and software to perform accurately in real-time.</a:t>
            </a:r>
            <a:endParaRPr sz="1400"/>
          </a:p>
          <a:p>
            <a:endParaRPr sz="1400"/>
          </a:p>
          <a:p>
            <a:r>
              <a:rPr sz="1400" b="1">
                <a:sym typeface="+mn-ea"/>
              </a:rPr>
              <a:t>System Reliability: </a:t>
            </a:r>
            <a:r>
              <a:rPr sz="1400">
                <a:sym typeface="+mn-ea"/>
              </a:rPr>
              <a:t>The V-Model’s systematic approach ensures that each module is verified before integration. Since the project involves precise sensor interactions and control mechanisms, this model helps build a highly reliable and responsive system.</a:t>
            </a:r>
            <a:endParaRPr sz="1400"/>
          </a:p>
          <a:p>
            <a:endParaRPr sz="1400"/>
          </a:p>
          <a:p>
            <a:r>
              <a:rPr sz="1400" b="1">
                <a:sym typeface="+mn-ea"/>
              </a:rPr>
              <a:t>Clear Requirements and Test Planning: </a:t>
            </a:r>
            <a:r>
              <a:rPr sz="1400">
                <a:sym typeface="+mn-ea"/>
              </a:rPr>
              <a:t>The V-Model requires detailed requirements and planning for each phase, which means well-defined testing criteria are established early. This makes it easier to verify that lighting and ventilation responses align with specific occupancy and environmental conditions.</a:t>
            </a:r>
            <a:endParaRPr sz="1400"/>
          </a:p>
          <a:p>
            <a:endParaRPr sz="1400"/>
          </a:p>
          <a:p>
            <a:r>
              <a:rPr sz="1400" b="1">
                <a:sym typeface="+mn-ea"/>
              </a:rPr>
              <a:t>Reduced Risk of Integration Issues:</a:t>
            </a:r>
            <a:r>
              <a:rPr sz="1400">
                <a:sym typeface="+mn-ea"/>
              </a:rPr>
              <a:t> Integration testing is planned as part of each development stage. This reduces the risk of integration issues that might arise when combining hardware components, like sensors, with software logic.</a:t>
            </a:r>
            <a:endParaRPr sz="1400"/>
          </a:p>
          <a:p>
            <a:endParaRPr sz="1400"/>
          </a:p>
          <a:p>
            <a:pPr marL="0" indent="0">
              <a:buNone/>
            </a:pPr>
            <a:endParaRPr lang="en-US" sz="140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OUTPUT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1727293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2800" y="1752600"/>
            <a:ext cx="9800590" cy="31445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UNIT TESTING OUTPUT</a:t>
            </a:r>
          </a:p>
        </p:txBody>
      </p:sp>
      <p:sp>
        <p:nvSpPr>
          <p:cNvPr id="3" name="Content Placeholder 2"/>
          <p:cNvSpPr>
            <a:spLocks noGrp="1"/>
          </p:cNvSpPr>
          <p:nvPr>
            <p:ph idx="1"/>
          </p:nvPr>
        </p:nvSpPr>
        <p:spPr/>
        <p:txBody>
          <a:bodyPr/>
          <a:lstStyle/>
          <a:p>
            <a:pPr marL="0" indent="0">
              <a:buNone/>
            </a:pPr>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pic>
        <p:nvPicPr>
          <p:cNvPr id="1518720652" name="Picture 1"/>
          <p:cNvPicPr>
            <a:picLocks noChangeAspect="1"/>
          </p:cNvPicPr>
          <p:nvPr/>
        </p:nvPicPr>
        <p:blipFill>
          <a:blip r:embed="rId2"/>
          <a:stretch>
            <a:fillRect/>
          </a:stretch>
        </p:blipFill>
        <p:spPr>
          <a:xfrm>
            <a:off x="812800" y="1838325"/>
            <a:ext cx="8874125" cy="27457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INTEGRATION TESTING OUTPUT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23</a:t>
            </a:fld>
            <a:endParaRPr lang="en-US" altLang="en-US"/>
          </a:p>
        </p:txBody>
      </p:sp>
      <p:pic>
        <p:nvPicPr>
          <p:cNvPr id="832753781" name="Picture 1"/>
          <p:cNvPicPr>
            <a:picLocks noChangeAspect="1"/>
          </p:cNvPicPr>
          <p:nvPr/>
        </p:nvPicPr>
        <p:blipFill>
          <a:blip r:embed="rId2"/>
          <a:stretch>
            <a:fillRect/>
          </a:stretch>
        </p:blipFill>
        <p:spPr>
          <a:xfrm>
            <a:off x="813435" y="1752600"/>
            <a:ext cx="8547735" cy="30600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FLOW DIAGRAM</a:t>
            </a:r>
          </a:p>
        </p:txBody>
      </p:sp>
      <p:pic>
        <p:nvPicPr>
          <p:cNvPr id="7" name="Content Placeholder 6" descr="Screenshot 2024-11-08 at 8.55.56 PM"/>
          <p:cNvPicPr>
            <a:picLocks noGrp="1" noChangeAspect="1"/>
          </p:cNvPicPr>
          <p:nvPr>
            <p:ph idx="1"/>
          </p:nvPr>
        </p:nvPicPr>
        <p:blipFill>
          <a:blip r:embed="rId2"/>
          <a:stretch>
            <a:fillRect/>
          </a:stretch>
        </p:blipFill>
        <p:spPr>
          <a:xfrm>
            <a:off x="812800" y="1671320"/>
            <a:ext cx="10386060" cy="4574540"/>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25</a:t>
            </a:fld>
            <a:endParaRPr lang="en-US" altLang="en-US"/>
          </a:p>
        </p:txBody>
      </p:sp>
      <p:pic>
        <p:nvPicPr>
          <p:cNvPr id="1304730676" name="Picture 1"/>
          <p:cNvPicPr>
            <a:picLocks noChangeAspect="1"/>
          </p:cNvPicPr>
          <p:nvPr/>
        </p:nvPicPr>
        <p:blipFill>
          <a:blip r:embed="rId2"/>
          <a:stretch>
            <a:fillRect/>
          </a:stretch>
        </p:blipFill>
        <p:spPr>
          <a:xfrm>
            <a:off x="812800" y="1752600"/>
            <a:ext cx="8573770" cy="36772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USECASE DIAGRAM</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26</a:t>
            </a:fld>
            <a:endParaRPr lang="en-US" altLang="en-US"/>
          </a:p>
        </p:txBody>
      </p:sp>
      <p:pic>
        <p:nvPicPr>
          <p:cNvPr id="1146541181" name="Picture 1" descr="Smart home automation system Use Case Diagram | Use Case Diagram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2800" y="1752600"/>
            <a:ext cx="7924800" cy="36931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a:t>
            </a:r>
          </a:p>
        </p:txBody>
      </p:sp>
      <p:pic>
        <p:nvPicPr>
          <p:cNvPr id="7" name="Content Placeholder 6" descr="Screenshot 2024-11-08 at 8.54.43 PM"/>
          <p:cNvPicPr>
            <a:picLocks noGrp="1" noChangeAspect="1"/>
          </p:cNvPicPr>
          <p:nvPr>
            <p:ph idx="1"/>
          </p:nvPr>
        </p:nvPicPr>
        <p:blipFill>
          <a:blip r:embed="rId2"/>
          <a:stretch>
            <a:fillRect/>
          </a:stretch>
        </p:blipFill>
        <p:spPr>
          <a:xfrm>
            <a:off x="711835" y="1630680"/>
            <a:ext cx="10668000" cy="4508500"/>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250" dirty="0">
                <a:latin typeface="Times New Roman" panose="02020603050405020304" pitchFamily="18" charset="0"/>
                <a:cs typeface="Times New Roman" panose="02020603050405020304" pitchFamily="18" charset="0"/>
              </a:rPr>
              <a:t>[1] </a:t>
            </a:r>
            <a:r>
              <a:rPr lang="en-US" sz="1250" dirty="0" err="1">
                <a:latin typeface="Times New Roman" panose="02020603050405020304" pitchFamily="18" charset="0"/>
                <a:cs typeface="Times New Roman" panose="02020603050405020304" pitchFamily="18" charset="0"/>
              </a:rPr>
              <a:t>Abergel</a:t>
            </a:r>
            <a:r>
              <a:rPr lang="en-US" sz="1250" dirty="0">
                <a:latin typeface="Times New Roman" panose="02020603050405020304" pitchFamily="18" charset="0"/>
                <a:cs typeface="Times New Roman" panose="02020603050405020304" pitchFamily="18" charset="0"/>
              </a:rPr>
              <a:t> T, Dean B, </a:t>
            </a:r>
            <a:r>
              <a:rPr lang="en-US" sz="1250" dirty="0" err="1">
                <a:latin typeface="Times New Roman" panose="02020603050405020304" pitchFamily="18" charset="0"/>
                <a:cs typeface="Times New Roman" panose="02020603050405020304" pitchFamily="18" charset="0"/>
              </a:rPr>
              <a:t>Dulac</a:t>
            </a:r>
            <a:r>
              <a:rPr lang="en-US" sz="1250" dirty="0">
                <a:latin typeface="Times New Roman" panose="02020603050405020304" pitchFamily="18" charset="0"/>
                <a:cs typeface="Times New Roman" panose="02020603050405020304" pitchFamily="18" charset="0"/>
              </a:rPr>
              <a:t> J. Towards a zero-emission, efficient,  and  resilient  buildings  and  construction sector:  Global  Status Report  2017. UN  Environment and International Energy Agency: Paris, France.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[2] https://www.iea.org/reports/global-energy-review-2020/global-energy-and-CO2-emissions-in-2020.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[3] Ahmad  AS, Hassan  MY, Abdullah  H,  Rahman  HA, Majid MS, </a:t>
            </a:r>
            <a:r>
              <a:rPr lang="en-US" sz="1250" dirty="0" err="1">
                <a:latin typeface="Times New Roman" panose="02020603050405020304" pitchFamily="18" charset="0"/>
                <a:cs typeface="Times New Roman" panose="02020603050405020304" pitchFamily="18" charset="0"/>
              </a:rPr>
              <a:t>Bandi</a:t>
            </a:r>
            <a:r>
              <a:rPr lang="en-US" sz="1250" dirty="0">
                <a:latin typeface="Times New Roman" panose="02020603050405020304" pitchFamily="18" charset="0"/>
                <a:cs typeface="Times New Roman" panose="02020603050405020304" pitchFamily="18" charset="0"/>
              </a:rPr>
              <a:t> M. Energy efficiency measurements in  a  Malaysian  public  university.  In  international conference  on  power  and  energy  2012  (pp.  582-7). IEEE.</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[4] Hassan  JS,  Zin  RM,  Abd  Majid  MZ,  </a:t>
            </a:r>
            <a:r>
              <a:rPr lang="en-US" sz="1250" dirty="0" err="1">
                <a:latin typeface="Times New Roman" panose="02020603050405020304" pitchFamily="18" charset="0"/>
                <a:cs typeface="Times New Roman" panose="02020603050405020304" pitchFamily="18" charset="0"/>
              </a:rPr>
              <a:t>Balubaid</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Hainin</a:t>
            </a:r>
            <a:r>
              <a:rPr lang="en-US" sz="1250" dirty="0">
                <a:latin typeface="Times New Roman" panose="02020603050405020304" pitchFamily="18" charset="0"/>
                <a:cs typeface="Times New Roman" panose="02020603050405020304" pitchFamily="18" charset="0"/>
              </a:rPr>
              <a:t>  MR.  Building  energy  consumption  in Malaysia: an overview. </a:t>
            </a:r>
            <a:r>
              <a:rPr lang="en-US" sz="1250" dirty="0" err="1">
                <a:latin typeface="Times New Roman" panose="02020603050405020304" pitchFamily="18" charset="0"/>
                <a:cs typeface="Times New Roman" panose="02020603050405020304" pitchFamily="18" charset="0"/>
              </a:rPr>
              <a:t>Jurnal</a:t>
            </a:r>
            <a:r>
              <a:rPr lang="en-US" sz="1250" dirty="0">
                <a:latin typeface="Times New Roman" panose="02020603050405020304" pitchFamily="18" charset="0"/>
                <a:cs typeface="Times New Roman" panose="02020603050405020304" pitchFamily="18" charset="0"/>
              </a:rPr>
              <a:t> </a:t>
            </a:r>
            <a:r>
              <a:rPr lang="en-US" sz="1250" dirty="0" err="1">
                <a:latin typeface="Times New Roman" panose="02020603050405020304" pitchFamily="18" charset="0"/>
                <a:cs typeface="Times New Roman" panose="02020603050405020304" pitchFamily="18" charset="0"/>
              </a:rPr>
              <a:t>Teknologi</a:t>
            </a:r>
            <a:r>
              <a:rPr lang="en-US" sz="1250" dirty="0">
                <a:latin typeface="Times New Roman" panose="02020603050405020304" pitchFamily="18" charset="0"/>
                <a:cs typeface="Times New Roman" panose="02020603050405020304" pitchFamily="18" charset="0"/>
              </a:rPr>
              <a:t>. 2014; 70(7): 33-8.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[5] Dudley B. BP  statistical review of world  energy. BP Statistical Review, London, UK.2016.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[6] https://www.mgtc.gov.my/annualreport2019/.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[7] Ministry  of  Energy,  Green  technology  and  water Malaysia.  Green  technology  master  plan  Malaysia (2017-30).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[8] Mansur TM,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Ali R. Optimal sizing and economic analysis of self-consumed solar PV  system for  a  fully  DC  residential  house.  In  international conference  on  smart  instrumentation,  measurement and application 2017 (pp. 1-5). IEEE.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[9] Ananda-Rao  K, Ali  R, </a:t>
            </a:r>
            <a:r>
              <a:rPr lang="en-US" sz="1250" dirty="0" err="1">
                <a:latin typeface="Times New Roman" panose="02020603050405020304" pitchFamily="18" charset="0"/>
                <a:cs typeface="Times New Roman" panose="02020603050405020304" pitchFamily="18" charset="0"/>
              </a:rPr>
              <a:t>Taniselass</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Microcontroller  based  battery  controller  for  peak shaving  integrated  with  solar  photovoltaic.  4th  IET clean energy and technology conference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[10] https://www.iea.org/policies/124-national-energy-efficiency-action-plan-4-2017-2020.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[11] Tenaga  S.  Guidelines  on  no-cost  and  low-cost measures for  efficient use  of electricity in  buildings. Suruhanjaya Tenaga (Energy Commission). 2014.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[12] File  M.  Commercial  buildings  energy  consumption survey  (CBECS).  US  Department  of  Energy: Washington, DC, USA. 2015.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[13] Wagiman KR, Abdullah MN, Hassan MY, </a:t>
            </a:r>
            <a:r>
              <a:rPr lang="en-US" sz="1250" dirty="0" err="1">
                <a:latin typeface="Times New Roman" panose="02020603050405020304" pitchFamily="18" charset="0"/>
                <a:cs typeface="Times New Roman" panose="02020603050405020304" pitchFamily="18" charset="0"/>
              </a:rPr>
              <a:t>Radzi</a:t>
            </a:r>
            <a:r>
              <a:rPr lang="en-US" sz="1250" dirty="0">
                <a:latin typeface="Times New Roman" panose="02020603050405020304" pitchFamily="18" charset="0"/>
                <a:cs typeface="Times New Roman" panose="02020603050405020304" pitchFamily="18" charset="0"/>
              </a:rPr>
              <a:t> NH. A  review  on  sensing-based  strategies  of  interior lighting  control  system  and  their  performance  in commercial buildings. Indonesian Journal of Electrical Engineering and Computer Science. 2019; 16(1):208-15.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[14] Imam MT, </a:t>
            </a:r>
            <a:r>
              <a:rPr lang="en-US" sz="1250" dirty="0" err="1">
                <a:latin typeface="Times New Roman" panose="02020603050405020304" pitchFamily="18" charset="0"/>
                <a:cs typeface="Times New Roman" panose="02020603050405020304" pitchFamily="18" charset="0"/>
              </a:rPr>
              <a:t>Afshari</a:t>
            </a:r>
            <a:r>
              <a:rPr lang="en-US" sz="1250" dirty="0">
                <a:latin typeface="Times New Roman" panose="02020603050405020304" pitchFamily="18" charset="0"/>
                <a:cs typeface="Times New Roman" panose="02020603050405020304" pitchFamily="18" charset="0"/>
              </a:rPr>
              <a:t> S, Mishra S. Smart lighting control systems. In  intelligent building control  systems 2018 (pp. 221-51). Springer, Cham.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[15] Firdaus R, Mulyana E. Smart building lighting system. In  IOP  conference  series:  materials  science  and engineering 2018 (pp. 1-7). IOP Publishing. </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29</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rgbClr val="FF0000"/>
                </a:solidFill>
                <a:effectLst/>
              </a:rPr>
              <a:t>PROBLEM STATEMENT</a:t>
            </a:r>
          </a:p>
        </p:txBody>
      </p:sp>
      <p:sp>
        <p:nvSpPr>
          <p:cNvPr id="3" name="Content Placeholder 2"/>
          <p:cNvSpPr>
            <a:spLocks noGrp="1"/>
          </p:cNvSpPr>
          <p:nvPr>
            <p:ph idx="1"/>
          </p:nvPr>
        </p:nvSpPr>
        <p:spPr/>
        <p:txBody>
          <a:bodyPr/>
          <a:lstStyle/>
          <a:p>
            <a:pPr marL="0" indent="0">
              <a:buNone/>
            </a:pPr>
            <a:r>
              <a:rPr lang="en-US" sz="2200"/>
              <a:t>In indoor environments, lighting and ventilation systems are often left running unnecessarily due to human oversight, leading to significant energy waste and increased operational costs. Traditional lighting and ventilation controls lack the responsiveness required to adjust based on real-time occupancy and environmental conditions, resulting in inefficient energy use and suboptimal environmental comfort. This issue is particularly pronounced in high-usage spaces such as residential, commercial, and educational settings, where manual intervention is often needed to turn off lights or adjust ventilation. As a result, there is a need for a system that can autonomously manage these elements to reduce power consumption, lower costs, and provide a comfortable indoor environment.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OBJECTIVE</a:t>
            </a:r>
          </a:p>
        </p:txBody>
      </p:sp>
      <p:sp>
        <p:nvSpPr>
          <p:cNvPr id="3" name="Content Placeholder 2"/>
          <p:cNvSpPr>
            <a:spLocks noGrp="1"/>
          </p:cNvSpPr>
          <p:nvPr>
            <p:ph idx="1"/>
          </p:nvPr>
        </p:nvSpPr>
        <p:spPr/>
        <p:txBody>
          <a:bodyPr/>
          <a:lstStyle/>
          <a:p>
            <a:pPr marL="0" indent="0">
              <a:buNone/>
            </a:pPr>
            <a:r>
              <a:rPr lang="en-US" sz="1800"/>
              <a:t>The objective of the Automated Lighting and Ventilation Control System project is to:</a:t>
            </a:r>
          </a:p>
          <a:p>
            <a:pPr marL="0" indent="0">
              <a:buNone/>
            </a:pPr>
            <a:endParaRPr lang="en-US" sz="1800"/>
          </a:p>
          <a:p>
            <a:r>
              <a:rPr lang="en-US" sz="1800"/>
              <a:t>Develop an nergy-efficient system that optimizes indoor lighting and ventilation by automating their control.</a:t>
            </a:r>
          </a:p>
          <a:p>
            <a:r>
              <a:rPr lang="en-US" sz="1800"/>
              <a:t>Utilize the RCWL-0516 microwave radar sensor for real-time motion detection, ensuring lights activate only when occupancy is detected.</a:t>
            </a:r>
          </a:p>
          <a:p>
            <a:r>
              <a:rPr lang="en-US" sz="1800"/>
              <a:t>Integrate temperature and humidity sensors to control ventilation, engaging the fan only when environmental conditions exceed preset thresholds.</a:t>
            </a:r>
          </a:p>
          <a:p>
            <a:r>
              <a:rPr lang="en-US" sz="1800"/>
              <a:t>Minimize manual intervention through a responsive dual-sensor setup, enabling real-time adjustments that reduce unnecessary power consumption.</a:t>
            </a:r>
          </a:p>
          <a:p>
            <a:r>
              <a:rPr lang="en-US" sz="1800"/>
              <a:t>Design a scalable framework suitable for various settings, including residential, commercial, and educational facilities, promoting sustainable energy practices and supporting smart building development.</a:t>
            </a:r>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p:cNvSpPr>
            <a:spLocks noGrp="1"/>
          </p:cNvSpPr>
          <p:nvPr>
            <p:ph idx="1"/>
          </p:nvPr>
        </p:nvSpPr>
        <p:spPr/>
        <p:txBody>
          <a:bodyPr/>
          <a:lstStyle/>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Manual Control: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Lighting and fans are typically operated manually via physical switches, relying on users to turn them on or off as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Energy Inefficiency:</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Manual operation often leads to energy waste, as lights and fans are frequently left on in unoccupied rooms or when not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Basic Automation: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Some existing systems use </a:t>
            </a:r>
            <a:r>
              <a:rPr kumimoji="0" lang="en-US" altLang="en-IN"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wifi and blutooth modules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to automate lighting or fan control, but these are usually limited to controlling one device at a time.</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Lack of Integration:</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Existing automated systems often lack integration, meaning they do not simultaneously manage multiple devices or adapt to varying environmental conditions.</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Suboptimal User Experience:</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Current systems may not provide optimal energy savings or user comfort due to their limited flexibility and adaptability.</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Complex Installation: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Automated systems in place may be more expensive and complicated to install, especially in older buildings or homes.</a:t>
            </a: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b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b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marL="0" indent="0">
              <a:buNone/>
            </a:pPr>
            <a:endParaRPr lang="en-IN" sz="2000" dirty="0">
              <a:latin typeface="Times New Roman Regular" panose="02020603050405020304" charset="0"/>
              <a:cs typeface="Times New Roman Regular" panose="02020603050405020304" charset="0"/>
            </a:endParaRPr>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755651" y="1752600"/>
            <a:ext cx="5440963" cy="4267200"/>
          </a:xfrm>
        </p:spPr>
        <p:txBody>
          <a:bodyPr/>
          <a:lstStyle/>
          <a:p>
            <a:pPr marL="0" indent="0">
              <a:buClr>
                <a:srgbClr val="CC0000"/>
              </a:buClr>
              <a:buNone/>
              <a:defRPr/>
            </a:pPr>
            <a:r>
              <a:rPr kumimoji="0" lang="en-US" altLang="en-IN"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ADVANTAGE:</a:t>
            </a: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Simplicity: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switches are straightforward to use and require no technical knowledge, making them accessible to everyone.</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Low Cost:</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Traditional systems with manual switches are inexpensive to install and maintain, with no need for complex technology or sensors.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Basic Automation:</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Some existing systems offer basic automation, like motion sensors or timers, which can reduce energy usage in certain situations.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Reliability: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systems are generally reliable, with fewer points of failure compared to more complex automated systems.</a:t>
            </a:r>
          </a:p>
          <a:p>
            <a:pPr marL="0" indent="0">
              <a:buClr>
                <a:srgbClr val="CC0000"/>
              </a:buClr>
              <a:buNone/>
              <a:defRPr/>
            </a:pPr>
            <a:b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14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
        <p:nvSpPr>
          <p:cNvPr id="7" name="Content Placeholder 2"/>
          <p:cNvSpPr txBox="1"/>
          <p:nvPr/>
        </p:nvSpPr>
        <p:spPr bwMode="auto">
          <a:xfrm>
            <a:off x="6518736" y="1750380"/>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None/>
              <a:defRPr/>
            </a:pPr>
            <a:r>
              <a:rPr lang="en-US" altLang="en-IN" sz="1400" b="1" dirty="0">
                <a:solidFill>
                  <a:srgbClr val="000000"/>
                </a:solidFill>
                <a:latin typeface="Verdana Bold" panose="020B0604030504040204" charset="0"/>
                <a:cs typeface="Verdana Bold" panose="020B0604030504040204" charset="0"/>
              </a:rPr>
              <a:t>DISADVANTAGE:</a:t>
            </a:r>
            <a:endParaRPr lang="en-IN" altLang="en-US" sz="1400" b="1" dirty="0">
              <a:solidFill>
                <a:srgbClr val="000000"/>
              </a:solidFill>
              <a:latin typeface="Verdana Bold" panose="020B0604030504040204" charset="0"/>
              <a:cs typeface="Verdana Bold" panose="020B0604030504040204" charset="0"/>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Energy Inefficiency: </a:t>
            </a:r>
            <a:r>
              <a:rPr lang="en-IN" altLang="en-US" sz="1400" dirty="0">
                <a:solidFill>
                  <a:srgbClr val="000000"/>
                </a:solidFill>
                <a:latin typeface="Verdana" panose="020B0604030504040204"/>
              </a:rPr>
              <a:t>Lights and fans are often left on unnecessarily, leading to significant energy waste and higher electricity bills.</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Inconvenience:</a:t>
            </a:r>
            <a:r>
              <a:rPr lang="en-IN" altLang="en-US" sz="1400" dirty="0">
                <a:solidFill>
                  <a:srgbClr val="000000"/>
                </a:solidFill>
                <a:latin typeface="Verdana" panose="020B0604030504040204"/>
              </a:rPr>
              <a:t> Manual operation requires users to remember to turn devices on or off, which can be inconvenient and prone to human error.</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Limited Automation:</a:t>
            </a:r>
            <a:r>
              <a:rPr lang="en-IN" altLang="en-US" sz="1400" dirty="0">
                <a:solidFill>
                  <a:srgbClr val="000000"/>
                </a:solidFill>
                <a:latin typeface="Verdana" panose="020B0604030504040204"/>
              </a:rPr>
              <a:t> Basic automated systems often control only one device at a time and lack integration, reducing their effectiveness in managing overall energy consumption.</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Lack of Adaptability:</a:t>
            </a:r>
            <a:r>
              <a:rPr lang="en-IN" altLang="en-US" sz="1400" dirty="0">
                <a:solidFill>
                  <a:srgbClr val="000000"/>
                </a:solidFill>
                <a:latin typeface="Verdana" panose="020B0604030504040204"/>
              </a:rPr>
              <a:t> Existing systems do not adapt to changes in environmental conditions or user presence, resulting in suboptimal comfort and energy savings.</a:t>
            </a:r>
            <a:br>
              <a:rPr lang="en-IN" altLang="en-US" sz="1400" dirty="0">
                <a:solidFill>
                  <a:srgbClr val="000000"/>
                </a:solidFill>
                <a:latin typeface="Verdana" panose="020B0604030504040204"/>
              </a:rPr>
            </a:br>
            <a:endParaRPr lang="en-IN" altLang="en-US" sz="1400" dirty="0">
              <a:solidFill>
                <a:srgbClr val="000000"/>
              </a:solidFill>
              <a:latin typeface="Verdana" panose="020B0604030504040204"/>
            </a:endParaRPr>
          </a:p>
          <a:p>
            <a:pPr marL="0" indent="0">
              <a:buFont typeface="Wingdings" panose="05000000000000000000" pitchFamily="2" charset="2"/>
              <a:buNone/>
            </a:pPr>
            <a:endParaRPr lang="en-IN" sz="14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proposed system is designed to automate lighting and ventilation control in residential and commercial spaces, enhancing energy efficiency. It utilizes the RCWL-0516 microwave radar sensor to detect motion and automatically manage the room's lighting. When motion is detected, the lights turn on, and if no movement is sensed after a set period, the lights turn off, reducing energy waste.</a:t>
            </a:r>
          </a:p>
          <a:p>
            <a:pPr marL="0" indent="0">
              <a:buNone/>
            </a:pPr>
            <a:r>
              <a:rPr lang="en-US" sz="2400" dirty="0">
                <a:latin typeface="Times New Roman" panose="02020603050405020304" pitchFamily="18" charset="0"/>
                <a:cs typeface="Times New Roman" panose="02020603050405020304" pitchFamily="18" charset="0"/>
              </a:rPr>
              <a:t>Additionally, a secondary sensor will control the fan based on environmental conditions or human presence, ensuring it operates only when necessary. This system is easy to install and integrates seamlessly into existing electrical setups. It offers a cost-effective and user-friendly solution, minimizing the reliance on manual switches and contributing to a more energy-efficient and comfortable environment.</a:t>
            </a: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a:t>
            </a:r>
            <a:r>
              <a:rPr lang="en-US" altLang="en-IN" sz="3200" b="1" dirty="0">
                <a:solidFill>
                  <a:srgbClr val="FF0000"/>
                </a:solidFill>
              </a:rPr>
              <a:t> </a:t>
            </a:r>
            <a:r>
              <a:rPr lang="en-IN" altLang="en-US" sz="3200" b="1" dirty="0">
                <a:solidFill>
                  <a:srgbClr val="FF0000"/>
                </a:solidFill>
              </a:rPr>
              <a:t>of Proposed System</a:t>
            </a:r>
            <a:endParaRPr lang="en-IN" sz="2800" dirty="0"/>
          </a:p>
        </p:txBody>
      </p:sp>
      <p:sp>
        <p:nvSpPr>
          <p:cNvPr id="3" name="Content Placeholder 2"/>
          <p:cNvSpPr>
            <a:spLocks noGrp="1"/>
          </p:cNvSpPr>
          <p:nvPr>
            <p:ph idx="1"/>
          </p:nvPr>
        </p:nvSpPr>
        <p:spPr>
          <a:xfrm>
            <a:off x="6597158" y="1752600"/>
            <a:ext cx="5440963" cy="4267200"/>
          </a:xfrm>
        </p:spPr>
        <p:txBody>
          <a:bodyPr/>
          <a:lstStyle/>
          <a:p>
            <a:pPr marL="0" indent="0">
              <a:buClr>
                <a:srgbClr val="CC0000"/>
              </a:buClr>
              <a:buFont typeface="Wingdings" panose="05000000000000000000" pitchFamily="2" charset="2"/>
              <a:buNone/>
              <a:defRPr/>
            </a:pPr>
            <a:r>
              <a:rPr lang="en-IN" altLang="en-US" sz="1600" b="1" dirty="0">
                <a:solidFill>
                  <a:srgbClr val="000000"/>
                </a:solidFill>
                <a:latin typeface="Verdana Bold" panose="020B0604030504040204" charset="0"/>
                <a:cs typeface="Verdana Bold" panose="020B0604030504040204" charset="0"/>
                <a:sym typeface="+mn-ea"/>
              </a:rPr>
              <a:t>Easy Installation:</a:t>
            </a:r>
            <a:r>
              <a:rPr lang="en-IN" altLang="en-US" sz="1600" dirty="0">
                <a:solidFill>
                  <a:srgbClr val="000000"/>
                </a:solidFill>
                <a:latin typeface="Verdana" panose="020B0604030504040204"/>
                <a:sym typeface="+mn-ea"/>
              </a:rPr>
              <a:t> The system is designed for simple integration into existing electrical setups, allowing for quick and hassle-free installation without requiring significant modifications.</a:t>
            </a:r>
            <a:endParaRPr lang="en-IN" altLang="en-US" sz="16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16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1600" dirty="0">
              <a:solidFill>
                <a:srgbClr val="000000"/>
              </a:solidFill>
              <a:latin typeface="Verdana" panose="020B0604030504040204"/>
            </a:endParaRPr>
          </a:p>
          <a:p>
            <a:pPr marL="0" indent="0">
              <a:buClr>
                <a:srgbClr val="CC0000"/>
              </a:buClr>
              <a:buFont typeface="Wingdings" panose="05000000000000000000" pitchFamily="2" charset="2"/>
              <a:buNone/>
              <a:defRPr/>
            </a:pPr>
            <a:r>
              <a:rPr lang="en-IN" altLang="en-US" sz="1600" b="1" dirty="0">
                <a:solidFill>
                  <a:srgbClr val="000000"/>
                </a:solidFill>
                <a:latin typeface="Verdana Bold" panose="020B0604030504040204" charset="0"/>
                <a:cs typeface="Verdana Bold" panose="020B0604030504040204" charset="0"/>
                <a:sym typeface="+mn-ea"/>
              </a:rPr>
              <a:t>Reliability: </a:t>
            </a:r>
            <a:r>
              <a:rPr lang="en-IN" altLang="en-US" sz="1600" dirty="0">
                <a:solidFill>
                  <a:srgbClr val="000000"/>
                </a:solidFill>
                <a:latin typeface="Verdana" panose="020B0604030504040204"/>
                <a:sym typeface="+mn-ea"/>
              </a:rPr>
              <a:t>With the use of reliable sensors, the system ensures consistent and accurate detection of motion and environmental conditions, providing dependable automation.</a:t>
            </a:r>
            <a:endParaRPr lang="en-IN" altLang="en-US" sz="1600" dirty="0">
              <a:solidFill>
                <a:srgbClr val="000000"/>
              </a:solidFill>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10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10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10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
        <p:nvSpPr>
          <p:cNvPr id="7" name="Content Placeholder 2"/>
          <p:cNvSpPr txBox="1"/>
          <p:nvPr/>
        </p:nvSpPr>
        <p:spPr bwMode="auto">
          <a:xfrm>
            <a:off x="694983" y="1812525"/>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1200" b="1" dirty="0">
                <a:solidFill>
                  <a:srgbClr val="000000"/>
                </a:solidFill>
                <a:latin typeface="Verdana Bold" panose="020B0604030504040204" charset="0"/>
                <a:cs typeface="Verdana Bold" panose="020B0604030504040204" charset="0"/>
              </a:rPr>
              <a:t>Advantages of the Proposed System</a:t>
            </a:r>
          </a:p>
          <a:p>
            <a:pPr marL="0" indent="0">
              <a:buClr>
                <a:srgbClr val="CC0000"/>
              </a:buClr>
              <a:buFont typeface="Wingdings" panose="05000000000000000000" pitchFamily="2" charset="2"/>
              <a:buNone/>
              <a:defRPr/>
            </a:pPr>
            <a:r>
              <a:rPr lang="en-IN" altLang="en-US" sz="1200" b="1" dirty="0">
                <a:solidFill>
                  <a:srgbClr val="000000"/>
                </a:solidFill>
                <a:latin typeface="Verdana Bold" panose="020B0604030504040204" charset="0"/>
                <a:cs typeface="Verdana Bold" panose="020B0604030504040204" charset="0"/>
              </a:rPr>
              <a:t>Energy Efficiency:</a:t>
            </a:r>
            <a:r>
              <a:rPr lang="en-IN" altLang="en-US" sz="1200" dirty="0">
                <a:solidFill>
                  <a:srgbClr val="000000"/>
                </a:solidFill>
                <a:latin typeface="Verdana" panose="020B0604030504040204"/>
              </a:rPr>
              <a:t> The system reduces unnecessary energy consumption by automatically turning off lights and fans when they are not needed, leading to lower electricity bills and reduced environmental impact.</a:t>
            </a:r>
          </a:p>
          <a:p>
            <a:pPr marL="0" indent="0">
              <a:buClr>
                <a:srgbClr val="CC0000"/>
              </a:buClr>
              <a:buFont typeface="Wingdings" panose="05000000000000000000" pitchFamily="2" charset="2"/>
              <a:buNone/>
              <a:defRPr/>
            </a:pPr>
            <a:endParaRPr lang="en-IN" altLang="en-US" sz="1200" dirty="0">
              <a:solidFill>
                <a:srgbClr val="000000"/>
              </a:solidFill>
              <a:latin typeface="Verdana" panose="020B0604030504040204"/>
            </a:endParaRPr>
          </a:p>
          <a:p>
            <a:pPr marL="0" indent="0">
              <a:buClr>
                <a:srgbClr val="CC0000"/>
              </a:buClr>
              <a:buFont typeface="Wingdings" panose="05000000000000000000" pitchFamily="2" charset="2"/>
              <a:buNone/>
              <a:defRPr/>
            </a:pPr>
            <a:r>
              <a:rPr lang="en-IN" altLang="en-US" sz="1200" b="1" dirty="0">
                <a:solidFill>
                  <a:srgbClr val="000000"/>
                </a:solidFill>
                <a:latin typeface="Verdana Bold" panose="020B0604030504040204" charset="0"/>
                <a:cs typeface="Verdana Bold" panose="020B0604030504040204" charset="0"/>
              </a:rPr>
              <a:t>Convenience:</a:t>
            </a:r>
            <a:r>
              <a:rPr lang="en-IN" altLang="en-US" sz="1200" dirty="0">
                <a:solidFill>
                  <a:srgbClr val="000000"/>
                </a:solidFill>
                <a:latin typeface="Verdana" panose="020B0604030504040204"/>
              </a:rPr>
              <a:t> By automating lighting and fan control based on human presence, the system eliminates the need for manual operation, making it more convenient for users, especially in high-traffic areas.</a:t>
            </a:r>
          </a:p>
          <a:p>
            <a:pPr marL="0" indent="0">
              <a:buClr>
                <a:srgbClr val="CC0000"/>
              </a:buClr>
              <a:buFont typeface="Wingdings" panose="05000000000000000000" pitchFamily="2" charset="2"/>
              <a:buNone/>
              <a:defRPr/>
            </a:pPr>
            <a:endParaRPr lang="en-IN" altLang="en-US" sz="1200" dirty="0">
              <a:solidFill>
                <a:srgbClr val="000000"/>
              </a:solidFill>
              <a:latin typeface="Verdana" panose="020B0604030504040204"/>
            </a:endParaRPr>
          </a:p>
          <a:p>
            <a:pPr marL="0" indent="0">
              <a:buClr>
                <a:srgbClr val="CC0000"/>
              </a:buClr>
              <a:buFont typeface="Wingdings" panose="05000000000000000000" pitchFamily="2" charset="2"/>
              <a:buNone/>
              <a:defRPr/>
            </a:pPr>
            <a:r>
              <a:rPr lang="en-IN" altLang="en-US" sz="1200" b="1" dirty="0">
                <a:solidFill>
                  <a:srgbClr val="000000"/>
                </a:solidFill>
                <a:latin typeface="Verdana Bold" panose="020B0604030504040204" charset="0"/>
                <a:cs typeface="Verdana Bold" panose="020B0604030504040204" charset="0"/>
              </a:rPr>
              <a:t>Cost-Effective:</a:t>
            </a:r>
            <a:r>
              <a:rPr lang="en-IN" altLang="en-US" sz="1200" dirty="0">
                <a:solidFill>
                  <a:srgbClr val="000000"/>
                </a:solidFill>
                <a:latin typeface="Verdana" panose="020B0604030504040204"/>
              </a:rPr>
              <a:t> Utilizing affordable sensors like the RCWL-0516, the system offers a budget-friendly solution for smart home automation, making it accessible for a wide range of users.</a:t>
            </a:r>
          </a:p>
          <a:p>
            <a:pPr marL="0" indent="0">
              <a:buClr>
                <a:srgbClr val="CC0000"/>
              </a:buClr>
              <a:buFont typeface="Wingdings" panose="05000000000000000000" pitchFamily="2" charset="2"/>
              <a:buNone/>
              <a:defRPr/>
            </a:pPr>
            <a:endParaRPr lang="en-IN" altLang="en-US" sz="1200" dirty="0">
              <a:solidFill>
                <a:srgbClr val="000000"/>
              </a:solidFill>
              <a:latin typeface="Verdana" panose="020B0604030504040204"/>
            </a:endParaRPr>
          </a:p>
          <a:p>
            <a:pPr marL="0" indent="0">
              <a:buClr>
                <a:srgbClr val="CC0000"/>
              </a:buClr>
              <a:buFont typeface="Wingdings" panose="05000000000000000000" pitchFamily="2" charset="2"/>
              <a:buNone/>
              <a:defRPr/>
            </a:pPr>
            <a:r>
              <a:rPr lang="en-IN" altLang="en-US" sz="1200" b="1" dirty="0">
                <a:solidFill>
                  <a:srgbClr val="000000"/>
                </a:solidFill>
                <a:latin typeface="Verdana Bold" panose="020B0604030504040204" charset="0"/>
                <a:cs typeface="Verdana Bold" panose="020B0604030504040204" charset="0"/>
              </a:rPr>
              <a:t>Enhanced Comfort: </a:t>
            </a:r>
            <a:r>
              <a:rPr lang="en-IN" altLang="en-US" sz="1200" dirty="0">
                <a:solidFill>
                  <a:srgbClr val="000000"/>
                </a:solidFill>
                <a:latin typeface="Verdana" panose="020B0604030504040204"/>
              </a:rPr>
              <a:t>The system ensures that lighting and ventilation are automatically adjusted according to the presence of people in the room, creating a more comfortable living or working environment.</a:t>
            </a: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endParaRPr lang="en-IN" altLang="en-US" sz="900" dirty="0">
              <a:solidFill>
                <a:srgbClr val="000000"/>
              </a:solidFill>
              <a:latin typeface="Verdana" panose="020B0604030504040204"/>
            </a:endParaRPr>
          </a:p>
          <a:p>
            <a:pPr marL="0" indent="0">
              <a:buClr>
                <a:srgbClr val="CC0000"/>
              </a:buClr>
              <a:buFont typeface="Wingdings" panose="05000000000000000000" pitchFamily="2" charset="2"/>
              <a:buNone/>
              <a:defRPr/>
            </a:pPr>
            <a:br>
              <a:rPr lang="en-IN" altLang="en-US" sz="900" dirty="0">
                <a:solidFill>
                  <a:srgbClr val="000000"/>
                </a:solidFill>
                <a:latin typeface="Verdana" panose="020B0604030504040204"/>
              </a:rPr>
            </a:br>
            <a:endParaRPr lang="en-IN" altLang="en-US" sz="900" dirty="0">
              <a:solidFill>
                <a:srgbClr val="000000"/>
              </a:solidFill>
              <a:latin typeface="Verdana" panose="020B0604030504040204"/>
            </a:endParaRPr>
          </a:p>
          <a:p>
            <a:pPr marL="0" indent="0">
              <a:buFont typeface="Wingdings" panose="05000000000000000000" pitchFamily="2" charset="2"/>
              <a:buNone/>
            </a:pPr>
            <a:endParaRPr lang="en-IN" sz="900"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DIAGRAM</a:t>
            </a:r>
          </a:p>
        </p:txBody>
      </p:sp>
      <p:pic>
        <p:nvPicPr>
          <p:cNvPr id="7" name="Content Placeholder 6" descr="Screenshot 2024-11-09 at 7.04.42 AM"/>
          <p:cNvPicPr>
            <a:picLocks noGrp="1" noChangeAspect="1"/>
          </p:cNvPicPr>
          <p:nvPr>
            <p:ph idx="1"/>
          </p:nvPr>
        </p:nvPicPr>
        <p:blipFill>
          <a:blip r:embed="rId2"/>
          <a:stretch>
            <a:fillRect/>
          </a:stretch>
        </p:blipFill>
        <p:spPr>
          <a:xfrm>
            <a:off x="2703195" y="1752600"/>
            <a:ext cx="6035040" cy="4398645"/>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TotalTime>
  <Words>2929</Words>
  <Application>Microsoft Office PowerPoint</Application>
  <PresentationFormat>Widescreen</PresentationFormat>
  <Paragraphs>255</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Times New Roman</vt:lpstr>
      <vt:lpstr>Times New Roman Regular</vt:lpstr>
      <vt:lpstr>Verdana</vt:lpstr>
      <vt:lpstr>Verdana Bold</vt:lpstr>
      <vt:lpstr>Wingdings</vt:lpstr>
      <vt:lpstr>Profile</vt:lpstr>
      <vt:lpstr>PowerPoint Presentation</vt:lpstr>
      <vt:lpstr>Introduction</vt:lpstr>
      <vt:lpstr>PROBLEM STATEMENT</vt:lpstr>
      <vt:lpstr>OBJECTIVE</vt:lpstr>
      <vt:lpstr>Existing Systems</vt:lpstr>
      <vt:lpstr>Advantages and Disadvantages of Existing System</vt:lpstr>
      <vt:lpstr> Proposed System </vt:lpstr>
      <vt:lpstr>Advantages of Proposed System</vt:lpstr>
      <vt:lpstr>ARCHITECTURE DIAGRAM</vt:lpstr>
      <vt:lpstr>HUMIDITY SENSOR MODULE</vt:lpstr>
      <vt:lpstr>HUMIDITY SENSOR MODULE</vt:lpstr>
      <vt:lpstr>MICROWAVE SENSOR MODULE</vt:lpstr>
      <vt:lpstr>MICROWAVE SENSOR MODULE</vt:lpstr>
      <vt:lpstr>LDR MOTION SENSOR MODULE</vt:lpstr>
      <vt:lpstr>LDR MOTION SENSOR</vt:lpstr>
      <vt:lpstr>Testing Types Overview</vt:lpstr>
      <vt:lpstr>Integration Testing - Code </vt:lpstr>
      <vt:lpstr>Unit Testing - Code </vt:lpstr>
      <vt:lpstr>Challenges and Solutions</vt:lpstr>
      <vt:lpstr>Development Model - V-Model</vt:lpstr>
      <vt:lpstr>PROGRAM OUTPUT</vt:lpstr>
      <vt:lpstr>UNIT TESTING OUTPUT</vt:lpstr>
      <vt:lpstr>INTEGRATION TESTING OUTPUT</vt:lpstr>
      <vt:lpstr>DATA FLOW DIAGRAM</vt:lpstr>
      <vt:lpstr>SEQUENCE DIAGRAM</vt:lpstr>
      <vt:lpstr>USECASE DIAGRAM</vt:lpstr>
      <vt:lpstr>ACTIVITY DIAGRAM</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Aravinth S</cp:lastModifiedBy>
  <cp:revision>37</cp:revision>
  <dcterms:created xsi:type="dcterms:W3CDTF">2024-11-09T04:03:01Z</dcterms:created>
  <dcterms:modified xsi:type="dcterms:W3CDTF">2024-11-19T06:46:29Z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ED27791D38007795F5DE2E679A59A81E_43</vt:lpwstr>
  </property>
  <property fmtid="{D5CDD505-2E9C-101B-9397-08002B2CF9AE}" pid="3" name="KSOProductBuildVer">
    <vt:lpwstr>1033-6.10.1.8197</vt:lpwstr>
  </property>
</Properties>
</file>