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256" r:id="rId2"/>
    <p:sldId id="257" r:id="rId3"/>
    <p:sldId id="369" r:id="rId4"/>
    <p:sldId id="370" r:id="rId5"/>
    <p:sldId id="372" r:id="rId6"/>
    <p:sldId id="419" r:id="rId7"/>
    <p:sldId id="407" r:id="rId8"/>
    <p:sldId id="388" r:id="rId9"/>
    <p:sldId id="398" r:id="rId10"/>
    <p:sldId id="434" r:id="rId11"/>
    <p:sldId id="368" r:id="rId12"/>
    <p:sldId id="373" r:id="rId13"/>
    <p:sldId id="393" r:id="rId14"/>
    <p:sldId id="390" r:id="rId15"/>
    <p:sldId id="394" r:id="rId16"/>
    <p:sldId id="420" r:id="rId17"/>
    <p:sldId id="422" r:id="rId18"/>
    <p:sldId id="425" r:id="rId19"/>
    <p:sldId id="426" r:id="rId20"/>
    <p:sldId id="427" r:id="rId21"/>
    <p:sldId id="421" r:id="rId22"/>
    <p:sldId id="423" r:id="rId23"/>
    <p:sldId id="424" r:id="rId24"/>
    <p:sldId id="435" r:id="rId25"/>
    <p:sldId id="429" r:id="rId26"/>
    <p:sldId id="430" r:id="rId27"/>
    <p:sldId id="431" r:id="rId28"/>
    <p:sldId id="432" r:id="rId29"/>
    <p:sldId id="433" r:id="rId30"/>
    <p:sldId id="377" r:id="rId31"/>
    <p:sldId id="3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38200" y="265221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IN" sz="3500" b="1" dirty="0">
                <a:solidFill>
                  <a:srgbClr val="7030A0"/>
                </a:solidFill>
                <a:latin typeface="Times New Roman" panose="02020603050405020304" pitchFamily="18" charset="0"/>
                <a:ea typeface="+mn-ea"/>
                <a:cs typeface="Times New Roman" panose="02020603050405020304" pitchFamily="18" charset="0"/>
              </a:rPr>
              <a:t> Next-Gen On-Duty Automator</a:t>
            </a:r>
          </a:p>
        </p:txBody>
      </p:sp>
      <p:sp>
        <p:nvSpPr>
          <p:cNvPr id="10" name="TextBox 1"/>
          <p:cNvSpPr txBox="1">
            <a:spLocks noChangeArrowheads="1"/>
          </p:cNvSpPr>
          <p:nvPr/>
        </p:nvSpPr>
        <p:spPr bwMode="auto">
          <a:xfrm>
            <a:off x="604935" y="4974449"/>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P. Indira Priya,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Professor</a:t>
            </a:r>
          </a:p>
        </p:txBody>
      </p:sp>
      <p:sp>
        <p:nvSpPr>
          <p:cNvPr id="11" name="TextBox 1"/>
          <p:cNvSpPr txBox="1">
            <a:spLocks noChangeArrowheads="1"/>
          </p:cNvSpPr>
          <p:nvPr/>
        </p:nvSpPr>
        <p:spPr bwMode="auto">
          <a:xfrm>
            <a:off x="8711883" y="4974449"/>
            <a:ext cx="459979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Aravinth.S</a:t>
            </a:r>
            <a:endParaRPr lang="en-IN" altLang="en-US" sz="2400" b="1" dirty="0">
              <a:solidFill>
                <a:srgbClr val="FF0000"/>
              </a:solidFill>
            </a:endParaRPr>
          </a:p>
          <a:p>
            <a:pPr>
              <a:spcBef>
                <a:spcPct val="0"/>
              </a:spcBef>
              <a:buClrTx/>
              <a:buFontTx/>
              <a:buNone/>
            </a:pPr>
            <a:r>
              <a:rPr lang="en-IN" altLang="en-US" sz="2400" b="1" dirty="0">
                <a:solidFill>
                  <a:srgbClr val="FF0000"/>
                </a:solidFill>
              </a:rPr>
              <a:t>(2116221801003)</a:t>
            </a:r>
          </a:p>
          <a:p>
            <a:pPr>
              <a:spcBef>
                <a:spcPct val="0"/>
              </a:spcBef>
              <a:buClrTx/>
              <a:buFontTx/>
              <a:buNone/>
            </a:pPr>
            <a:r>
              <a:rPr lang="en-IN" altLang="en-US" sz="2400" b="1" dirty="0">
                <a:solidFill>
                  <a:srgbClr val="FF0000"/>
                </a:solidFill>
              </a:rPr>
              <a:t>Lio Godwin.BR</a:t>
            </a:r>
          </a:p>
          <a:p>
            <a:pPr>
              <a:spcBef>
                <a:spcPct val="0"/>
              </a:spcBef>
              <a:buClrTx/>
              <a:buFontTx/>
              <a:buNone/>
            </a:pPr>
            <a:r>
              <a:rPr lang="en-IN" altLang="en-US" sz="2400" b="1" dirty="0">
                <a:solidFill>
                  <a:srgbClr val="FF0000"/>
                </a:solidFill>
              </a:rPr>
              <a:t>(2116221801029</a:t>
            </a:r>
            <a:r>
              <a:rPr lang="en-US" altLang="en-IN" sz="2400" b="1" dirty="0">
                <a:solidFill>
                  <a:srgbClr val="FF0000"/>
                </a:solidFill>
              </a:rPr>
              <a:t>)</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1C75-D721-6F72-EA1B-4952D00F0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0AD72-D1C8-24F5-C2B3-9A9A27C64FD8}"/>
              </a:ext>
            </a:extLst>
          </p:cNvPr>
          <p:cNvSpPr>
            <a:spLocks noGrp="1"/>
          </p:cNvSpPr>
          <p:nvPr>
            <p:ph type="title"/>
          </p:nvPr>
        </p:nvSpPr>
        <p:spPr>
          <a:xfrm>
            <a:off x="710988" y="882016"/>
            <a:ext cx="10668000" cy="1216025"/>
          </a:xfrm>
        </p:spPr>
        <p:txBody>
          <a:bodyPr/>
          <a:lstStyle/>
          <a:p>
            <a:br>
              <a:rPr lang="en-IN" altLang="en-US" sz="3200" b="1" dirty="0">
                <a:solidFill>
                  <a:srgbClr val="FF0000"/>
                </a:solidFill>
                <a:sym typeface="+mn-ea"/>
              </a:rPr>
            </a:br>
            <a:br>
              <a:rPr lang="en-IN" altLang="en-US" sz="3200" b="1" dirty="0">
                <a:solidFill>
                  <a:srgbClr val="FF0000"/>
                </a:solidFill>
                <a:sym typeface="+mn-ea"/>
              </a:rPr>
            </a:br>
            <a:r>
              <a:rPr lang="en-IN" altLang="en-US" sz="3200" b="1" dirty="0">
                <a:solidFill>
                  <a:srgbClr val="FF0000"/>
                </a:solidFill>
                <a:sym typeface="+mn-ea"/>
              </a:rPr>
              <a:t>Literature Survey</a:t>
            </a:r>
            <a:br>
              <a:rPr lang="en-IN" altLang="en-US" sz="3200" b="1" dirty="0">
                <a:solidFill>
                  <a:srgbClr val="FF0000"/>
                </a:solidFill>
              </a:rPr>
            </a:br>
            <a:endParaRPr lang="en-US" sz="3200" b="1" dirty="0">
              <a:solidFill>
                <a:srgbClr val="FF0000"/>
              </a:solidFill>
            </a:endParaRPr>
          </a:p>
        </p:txBody>
      </p:sp>
      <p:sp>
        <p:nvSpPr>
          <p:cNvPr id="5" name="Footer Placeholder 4">
            <a:extLst>
              <a:ext uri="{FF2B5EF4-FFF2-40B4-BE49-F238E27FC236}">
                <a16:creationId xmlns:a16="http://schemas.microsoft.com/office/drawing/2014/main" id="{6FF542AD-D8C9-C5BF-8FF0-0AE7E606E833}"/>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CE4657C0-8A62-E02D-C694-88196548AB03}"/>
              </a:ext>
            </a:extLst>
          </p:cNvPr>
          <p:cNvSpPr>
            <a:spLocks noGrp="1"/>
          </p:cNvSpPr>
          <p:nvPr>
            <p:ph type="sldNum" sz="quarter" idx="12"/>
          </p:nvPr>
        </p:nvSpPr>
        <p:spPr/>
        <p:txBody>
          <a:bodyPr/>
          <a:lstStyle/>
          <a:p>
            <a:pPr>
              <a:defRPr/>
            </a:pPr>
            <a:fld id="{BDC2143B-610F-499C-A392-DFFBE135A7B2}" type="slidenum">
              <a:rPr lang="en-US" altLang="en-US"/>
              <a:t>10</a:t>
            </a:fld>
            <a:endParaRPr lang="en-US" altLang="en-US"/>
          </a:p>
        </p:txBody>
      </p:sp>
      <p:graphicFrame>
        <p:nvGraphicFramePr>
          <p:cNvPr id="10" name="Content Placeholder 9">
            <a:extLst>
              <a:ext uri="{FF2B5EF4-FFF2-40B4-BE49-F238E27FC236}">
                <a16:creationId xmlns:a16="http://schemas.microsoft.com/office/drawing/2014/main" id="{0E72071C-1B1E-5936-93E6-8EEE1E288B7A}"/>
              </a:ext>
            </a:extLst>
          </p:cNvPr>
          <p:cNvGraphicFramePr>
            <a:graphicFrameLocks noGrp="1"/>
          </p:cNvGraphicFramePr>
          <p:nvPr>
            <p:ph idx="1"/>
            <p:extLst>
              <p:ext uri="{D42A27DB-BD31-4B8C-83A1-F6EECF244321}">
                <p14:modId xmlns:p14="http://schemas.microsoft.com/office/powerpoint/2010/main" val="517345525"/>
              </p:ext>
            </p:extLst>
          </p:nvPr>
        </p:nvGraphicFramePr>
        <p:xfrm>
          <a:off x="755651" y="1752600"/>
          <a:ext cx="10668000" cy="4241632"/>
        </p:xfrm>
        <a:graphic>
          <a:graphicData uri="http://schemas.openxmlformats.org/drawingml/2006/table">
            <a:tbl>
              <a:tblPr firstRow="1" bandRow="1">
                <a:tableStyleId>{5C22544A-7EE6-4342-B048-85BDC9FD1C3A}</a:tableStyleId>
              </a:tblPr>
              <a:tblGrid>
                <a:gridCol w="914529">
                  <a:extLst>
                    <a:ext uri="{9D8B030D-6E8A-4147-A177-3AD203B41FA5}">
                      <a16:colId xmlns:a16="http://schemas.microsoft.com/office/drawing/2014/main" val="20000"/>
                    </a:ext>
                  </a:extLst>
                </a:gridCol>
                <a:gridCol w="1595534">
                  <a:extLst>
                    <a:ext uri="{9D8B030D-6E8A-4147-A177-3AD203B41FA5}">
                      <a16:colId xmlns:a16="http://schemas.microsoft.com/office/drawing/2014/main" val="20001"/>
                    </a:ext>
                  </a:extLst>
                </a:gridCol>
                <a:gridCol w="1623527">
                  <a:extLst>
                    <a:ext uri="{9D8B030D-6E8A-4147-A177-3AD203B41FA5}">
                      <a16:colId xmlns:a16="http://schemas.microsoft.com/office/drawing/2014/main" val="20002"/>
                    </a:ext>
                  </a:extLst>
                </a:gridCol>
                <a:gridCol w="3739775">
                  <a:extLst>
                    <a:ext uri="{9D8B030D-6E8A-4147-A177-3AD203B41FA5}">
                      <a16:colId xmlns:a16="http://schemas.microsoft.com/office/drawing/2014/main" val="20003"/>
                    </a:ext>
                  </a:extLst>
                </a:gridCol>
                <a:gridCol w="1289685">
                  <a:extLst>
                    <a:ext uri="{9D8B030D-6E8A-4147-A177-3AD203B41FA5}">
                      <a16:colId xmlns:a16="http://schemas.microsoft.com/office/drawing/2014/main" val="20004"/>
                    </a:ext>
                  </a:extLst>
                </a:gridCol>
                <a:gridCol w="1504950">
                  <a:extLst>
                    <a:ext uri="{9D8B030D-6E8A-4147-A177-3AD203B41FA5}">
                      <a16:colId xmlns:a16="http://schemas.microsoft.com/office/drawing/2014/main" val="20005"/>
                    </a:ext>
                  </a:extLst>
                </a:gridCol>
              </a:tblGrid>
              <a:tr h="742470">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327232">
                <a:tc>
                  <a:txBody>
                    <a:bodyPr/>
                    <a:lstStyle/>
                    <a:p>
                      <a:pPr>
                        <a:buNone/>
                      </a:pPr>
                      <a:r>
                        <a:rPr lang="en-US" sz="1600" dirty="0">
                          <a:latin typeface="Times New Roman" panose="02020603050405020304" pitchFamily="18" charset="0"/>
                          <a:cs typeface="Times New Roman" panose="02020603050405020304" pitchFamily="18" charset="0"/>
                        </a:rPr>
                        <a:t>5.</a:t>
                      </a:r>
                    </a:p>
                  </a:txBody>
                  <a:tcPr/>
                </a:tc>
                <a:tc>
                  <a:txBody>
                    <a:bodyPr/>
                    <a:lstStyle/>
                    <a:p>
                      <a:pPr>
                        <a:buNone/>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Biswas A.K </a:t>
                      </a:r>
                    </a:p>
                    <a:p>
                      <a:pPr>
                        <a:buNone/>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Ahmed S.I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Bankefa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T Ranganathan P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Salehfar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H</a:t>
                      </a:r>
                    </a:p>
                  </a:txBody>
                  <a:tcPr/>
                </a:tc>
                <a:tc>
                  <a:txBody>
                    <a:bodyPr/>
                    <a:lstStyle/>
                    <a:p>
                      <a:pPr>
                        <a:buNone/>
                      </a:pPr>
                      <a:r>
                        <a:rPr lang="en-US" sz="1400" dirty="0">
                          <a:latin typeface="Times New Roman" panose="02020603050405020304" pitchFamily="18" charset="0"/>
                          <a:cs typeface="Times New Roman" panose="02020603050405020304" pitchFamily="18" charset="0"/>
                        </a:rPr>
                        <a:t>Performance analysis of short and mid-term wind power prediction using ARIMA and hybrid models.</a:t>
                      </a:r>
                    </a:p>
                  </a:txBody>
                  <a:tcPr/>
                </a:tc>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2021 IEEE Power and Energy Conference at Illinois (PECI)</a:t>
                      </a:r>
                    </a:p>
                  </a:txBody>
                  <a:tcPr/>
                </a:tc>
                <a:tc>
                  <a:txBody>
                    <a:bodyPr/>
                    <a:lstStyle/>
                    <a:p>
                      <a:pPr>
                        <a:buNone/>
                      </a:pPr>
                      <a:r>
                        <a:rPr lang="en-US" sz="1400">
                          <a:latin typeface="Times New Roman" panose="02020603050405020304" pitchFamily="18" charset="0"/>
                          <a:cs typeface="Times New Roman" panose="02020603050405020304" pitchFamily="18" charset="0"/>
                        </a:rPr>
                        <a:t>1–2 April 2021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7" name="Text Box 6">
            <a:extLst>
              <a:ext uri="{FF2B5EF4-FFF2-40B4-BE49-F238E27FC236}">
                <a16:creationId xmlns:a16="http://schemas.microsoft.com/office/drawing/2014/main" id="{79C414B5-9018-808E-C2BB-8BDDB8CD1EE9}"/>
              </a:ext>
            </a:extLst>
          </p:cNvPr>
          <p:cNvSpPr txBox="1"/>
          <p:nvPr/>
        </p:nvSpPr>
        <p:spPr>
          <a:xfrm>
            <a:off x="4870133" y="2716642"/>
            <a:ext cx="3760683" cy="3093154"/>
          </a:xfrm>
          <a:prstGeom prst="rect">
            <a:avLst/>
          </a:prstGeom>
          <a:noFill/>
        </p:spPr>
        <p:txBody>
          <a:bodyPr wrap="square" rtlCol="0">
            <a:spAutoFit/>
          </a:bodyPr>
          <a:lstStyle/>
          <a:p>
            <a:pPr algn="just"/>
            <a:r>
              <a:rPr lang="en-US" sz="1300" b="1" dirty="0">
                <a:latin typeface="Times New Roman" panose="02020603050405020304" pitchFamily="18" charset="0"/>
                <a:cs typeface="Times New Roman" panose="02020603050405020304" pitchFamily="18" charset="0"/>
              </a:rPr>
              <a:t>Objective: </a:t>
            </a:r>
            <a:r>
              <a:rPr lang="en-US" sz="1300" dirty="0">
                <a:latin typeface="Times New Roman" panose="02020603050405020304" pitchFamily="18" charset="0"/>
                <a:cs typeface="Times New Roman" panose="02020603050405020304" pitchFamily="18" charset="0"/>
              </a:rPr>
              <a:t>Develop wind energy prediction models for Nala </a:t>
            </a:r>
            <a:r>
              <a:rPr lang="en-US" sz="1300" dirty="0" err="1">
                <a:latin typeface="Times New Roman" panose="02020603050405020304" pitchFamily="18" charset="0"/>
                <a:cs typeface="Times New Roman" panose="02020603050405020304" pitchFamily="18" charset="0"/>
              </a:rPr>
              <a:t>Danavi</a:t>
            </a:r>
            <a:r>
              <a:rPr lang="en-US" sz="1300" dirty="0">
                <a:latin typeface="Times New Roman" panose="02020603050405020304" pitchFamily="18" charset="0"/>
                <a:cs typeface="Times New Roman" panose="02020603050405020304" pitchFamily="18" charset="0"/>
              </a:rPr>
              <a:t> wind farm, Sri Lanka.</a:t>
            </a:r>
          </a:p>
          <a:p>
            <a:pPr algn="just"/>
            <a:r>
              <a:rPr lang="en-US" sz="1300" b="1" dirty="0">
                <a:latin typeface="Times New Roman" panose="02020603050405020304" pitchFamily="18" charset="0"/>
                <a:cs typeface="Times New Roman" panose="02020603050405020304" pitchFamily="18" charset="0"/>
              </a:rPr>
              <a:t>Input Variables: </a:t>
            </a:r>
            <a:r>
              <a:rPr lang="en-US" sz="1300" dirty="0">
                <a:latin typeface="Times New Roman" panose="02020603050405020304" pitchFamily="18" charset="0"/>
                <a:cs typeface="Times New Roman" panose="02020603050405020304" pitchFamily="18" charset="0"/>
              </a:rPr>
              <a:t>Wind speed and ambient temperature.</a:t>
            </a:r>
          </a:p>
          <a:p>
            <a:pPr algn="just"/>
            <a:r>
              <a:rPr lang="en-US" sz="1300" b="1" dirty="0">
                <a:latin typeface="Times New Roman" panose="02020603050405020304" pitchFamily="18" charset="0"/>
                <a:cs typeface="Times New Roman" panose="02020603050405020304" pitchFamily="18" charset="0"/>
              </a:rPr>
              <a:t>Output Variable: </a:t>
            </a:r>
            <a:r>
              <a:rPr lang="en-US" sz="1300" dirty="0">
                <a:latin typeface="Times New Roman" panose="02020603050405020304" pitchFamily="18" charset="0"/>
                <a:cs typeface="Times New Roman" panose="02020603050405020304" pitchFamily="18" charset="0"/>
              </a:rPr>
              <a:t>Daily wind energy production.</a:t>
            </a:r>
          </a:p>
          <a:p>
            <a:pPr algn="just"/>
            <a:r>
              <a:rPr lang="en-US" sz="1300" b="1" dirty="0">
                <a:latin typeface="Times New Roman" panose="02020603050405020304" pitchFamily="18" charset="0"/>
                <a:cs typeface="Times New Roman" panose="02020603050405020304" pitchFamily="18" charset="0"/>
              </a:rPr>
              <a:t>Techniques Used : </a:t>
            </a:r>
            <a:r>
              <a:rPr lang="en-US" sz="1300" dirty="0">
                <a:latin typeface="Times New Roman" panose="02020603050405020304" pitchFamily="18" charset="0"/>
                <a:cs typeface="Times New Roman" panose="02020603050405020304" pitchFamily="18" charset="0"/>
              </a:rPr>
              <a:t>Multiple Linear Regression (MLR), Power Regression (PR).Machine Learning: SVR, GPR, FFBPNN, CFBPNN, RNN.</a:t>
            </a:r>
          </a:p>
          <a:p>
            <a:pPr algn="just"/>
            <a:r>
              <a:rPr lang="en-US" sz="1300" b="1" dirty="0">
                <a:latin typeface="Times New Roman" panose="02020603050405020304" pitchFamily="18" charset="0"/>
                <a:cs typeface="Times New Roman" panose="02020603050405020304" pitchFamily="18" charset="0"/>
              </a:rPr>
              <a:t>Key Findings</a:t>
            </a:r>
            <a:r>
              <a:rPr lang="en-US" sz="1300" dirty="0">
                <a:latin typeface="Times New Roman" panose="02020603050405020304" pitchFamily="18" charset="0"/>
                <a:cs typeface="Times New Roman" panose="02020603050405020304" pitchFamily="18" charset="0"/>
              </a:rPr>
              <a:t>: Positive correlation between wind energy and input </a:t>
            </a:r>
            <a:r>
              <a:rPr lang="en-US" sz="1300" dirty="0" err="1">
                <a:latin typeface="Times New Roman" panose="02020603050405020304" pitchFamily="18" charset="0"/>
                <a:cs typeface="Times New Roman" panose="02020603050405020304" pitchFamily="18" charset="0"/>
              </a:rPr>
              <a:t>variables.FFBPNN</a:t>
            </a:r>
            <a:r>
              <a:rPr lang="en-US" sz="1300" dirty="0">
                <a:latin typeface="Times New Roman" panose="02020603050405020304" pitchFamily="18" charset="0"/>
                <a:cs typeface="Times New Roman" panose="02020603050405020304" pitchFamily="18" charset="0"/>
              </a:rPr>
              <a:t> model performed best with low errors.</a:t>
            </a:r>
          </a:p>
          <a:p>
            <a:pPr algn="just"/>
            <a:r>
              <a:rPr lang="en-US" sz="1300" b="1" dirty="0">
                <a:latin typeface="Times New Roman" panose="02020603050405020304" pitchFamily="18" charset="0"/>
                <a:cs typeface="Times New Roman" panose="02020603050405020304" pitchFamily="18" charset="0"/>
              </a:rPr>
              <a:t>Evaluation Metrics: </a:t>
            </a:r>
            <a:r>
              <a:rPr lang="en-US" sz="1300" dirty="0">
                <a:latin typeface="Times New Roman" panose="02020603050405020304" pitchFamily="18" charset="0"/>
                <a:cs typeface="Times New Roman" panose="02020603050405020304" pitchFamily="18" charset="0"/>
              </a:rPr>
              <a:t>Coefficient of determination, RMSE, Bias, </a:t>
            </a:r>
            <a:r>
              <a:rPr lang="en-US" sz="1300" dirty="0" err="1">
                <a:latin typeface="Times New Roman" panose="02020603050405020304" pitchFamily="18" charset="0"/>
                <a:cs typeface="Times New Roman" panose="02020603050405020304" pitchFamily="18" charset="0"/>
              </a:rPr>
              <a:t>NSE.Significance</a:t>
            </a:r>
            <a:r>
              <a:rPr lang="en-US" sz="1300" dirty="0">
                <a:latin typeface="Times New Roman" panose="02020603050405020304" pitchFamily="18" charset="0"/>
                <a:cs typeface="Times New Roman" panose="02020603050405020304" pitchFamily="18" charset="0"/>
              </a:rPr>
              <a:t>: Supports Sri Lanka's renewable energy expansion and reduces coal dependency.</a:t>
            </a:r>
          </a:p>
        </p:txBody>
      </p:sp>
      <p:sp>
        <p:nvSpPr>
          <p:cNvPr id="3" name="TextBox 2">
            <a:extLst>
              <a:ext uri="{FF2B5EF4-FFF2-40B4-BE49-F238E27FC236}">
                <a16:creationId xmlns:a16="http://schemas.microsoft.com/office/drawing/2014/main" id="{1C03007E-6EAF-94EE-A300-9687AF971C6E}"/>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172451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latin typeface="Verdana (Headings)"/>
                <a:cs typeface="Times New Roman" panose="02020603050405020304" pitchFamily="18" charset="0"/>
              </a:rPr>
              <a:t>Existing System</a:t>
            </a:r>
            <a:endParaRPr lang="en-IN" sz="3200" dirty="0">
              <a:latin typeface="Verdana (Headings)"/>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current OD request system in many educational institutions relies on traditional paper-based methods, causing inefficiencies and errors. Students fill out paper forms, which staff manually collect, review, and verify. Approval or rejection is then communicated to students manually.</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11</a:t>
            </a:fld>
            <a:endParaRPr lang="en-IN"/>
          </a:p>
        </p:txBody>
      </p:sp>
      <p:sp>
        <p:nvSpPr>
          <p:cNvPr id="4" name="TextBox 3">
            <a:extLst>
              <a:ext uri="{FF2B5EF4-FFF2-40B4-BE49-F238E27FC236}">
                <a16:creationId xmlns:a16="http://schemas.microsoft.com/office/drawing/2014/main" id="{59D804C8-6722-C7DB-1DA9-CA8F76009098}"/>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Drawback of Existing System</a:t>
            </a:r>
          </a:p>
        </p:txBody>
      </p:sp>
      <p:sp>
        <p:nvSpPr>
          <p:cNvPr id="3" name="Content Placeholder 2"/>
          <p:cNvSpPr>
            <a:spLocks noGrp="1"/>
          </p:cNvSpPr>
          <p:nvPr>
            <p:ph idx="1"/>
          </p:nvPr>
        </p:nvSpPr>
        <p:spPr/>
        <p:txBody>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Tracking  and managing multiple OD requests is challenging</a:t>
            </a:r>
          </a:p>
          <a:p>
            <a:pPr marL="514350" indent="-514350">
              <a:buAutoNum type="arabicPeriod"/>
            </a:pPr>
            <a:r>
              <a:rPr lang="en-US" sz="2400" dirty="0">
                <a:latin typeface="Times New Roman" panose="02020603050405020304" pitchFamily="18" charset="0"/>
                <a:cs typeface="Times New Roman" panose="02020603050405020304" pitchFamily="18" charset="0"/>
              </a:rPr>
              <a:t>Time-consuming</a:t>
            </a:r>
          </a:p>
          <a:p>
            <a:pPr marL="514350" indent="-514350">
              <a:buAutoNum type="arabicPeriod"/>
            </a:pPr>
            <a:r>
              <a:rPr lang="en-US" sz="2400" dirty="0">
                <a:latin typeface="Times New Roman" panose="02020603050405020304" pitchFamily="18" charset="0"/>
                <a:cs typeface="Times New Roman" panose="02020603050405020304" pitchFamily="18" charset="0"/>
              </a:rPr>
              <a:t>Lack of transparency</a:t>
            </a:r>
          </a:p>
          <a:p>
            <a:pPr marL="514350" indent="-514350">
              <a:buAutoNum type="arabicPeriod"/>
            </a:pPr>
            <a:r>
              <a:rPr lang="en-US" sz="2400" dirty="0">
                <a:latin typeface="Times New Roman" panose="02020603050405020304" pitchFamily="18" charset="0"/>
                <a:cs typeface="Times New Roman" panose="02020603050405020304" pitchFamily="18" charset="0"/>
              </a:rPr>
              <a:t>Delay in results</a:t>
            </a:r>
          </a:p>
          <a:p>
            <a:pPr marL="514350" indent="-514350">
              <a:buAutoNum type="arabicPeriod"/>
            </a:pPr>
            <a:r>
              <a:rPr lang="en-US" sz="2400" dirty="0">
                <a:latin typeface="Times New Roman" panose="02020603050405020304" pitchFamily="18" charset="0"/>
                <a:cs typeface="Times New Roman" panose="02020603050405020304" pitchFamily="18" charset="0"/>
              </a:rPr>
              <a:t>Human errors</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
        <p:nvSpPr>
          <p:cNvPr id="4" name="TextBox 3">
            <a:extLst>
              <a:ext uri="{FF2B5EF4-FFF2-40B4-BE49-F238E27FC236}">
                <a16:creationId xmlns:a16="http://schemas.microsoft.com/office/drawing/2014/main" id="{98B20286-AFBD-BBD9-2C04-C9E509DD2FFC}"/>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Proposed system</a:t>
            </a:r>
          </a:p>
        </p:txBody>
      </p:sp>
      <p:sp>
        <p:nvSpPr>
          <p:cNvPr id="3" name="Content Placeholder 2"/>
          <p:cNvSpPr>
            <a:spLocks noGrp="1"/>
          </p:cNvSpPr>
          <p:nvPr>
            <p:ph idx="1"/>
          </p:nvPr>
        </p:nvSpPr>
        <p:spPr/>
        <p:txBody>
          <a:bodyPr/>
          <a:lstStyle/>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Efficiency:</a:t>
            </a:r>
            <a:r>
              <a:rPr lang="en-US" sz="2400" dirty="0">
                <a:latin typeface="Times New Roman" panose="02020603050405020304" pitchFamily="18" charset="0"/>
                <a:cs typeface="Times New Roman" panose="02020603050405020304" pitchFamily="18" charset="0"/>
              </a:rPr>
              <a:t> Automates the OD request process, drastically reducing approval time.</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Transparency:</a:t>
            </a:r>
            <a:r>
              <a:rPr lang="en-US" sz="2400" dirty="0">
                <a:latin typeface="Times New Roman" panose="02020603050405020304" pitchFamily="18" charset="0"/>
                <a:cs typeface="Times New Roman" panose="02020603050405020304" pitchFamily="18" charset="0"/>
              </a:rPr>
              <a:t> Provides real-time updates, keeping students and faculty informed of request progress.</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Accuracy:</a:t>
            </a:r>
            <a:r>
              <a:rPr lang="en-US" sz="2400" dirty="0">
                <a:latin typeface="Times New Roman" panose="02020603050405020304" pitchFamily="18" charset="0"/>
                <a:cs typeface="Times New Roman" panose="02020603050405020304" pitchFamily="18" charset="0"/>
              </a:rPr>
              <a:t> Minimizes errors by digitizing submissions, approvals, and record management.</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Accessibility:</a:t>
            </a:r>
            <a:r>
              <a:rPr lang="en-US" sz="2400" dirty="0">
                <a:latin typeface="Times New Roman" panose="02020603050405020304" pitchFamily="18" charset="0"/>
                <a:cs typeface="Times New Roman" panose="02020603050405020304" pitchFamily="18" charset="0"/>
              </a:rPr>
              <a:t> Staffs can  manage student OD requests anytime, anywhere.</a:t>
            </a:r>
          </a:p>
          <a:p>
            <a:pPr marL="514350" indent="-514350" algn="just">
              <a:buFont typeface="Wingdings" panose="05000000000000000000" pitchFamily="2" charset="2"/>
              <a:buAutoNum type="arabicPeriod"/>
            </a:pPr>
            <a:r>
              <a:rPr lang="en-US" sz="2400" b="1" dirty="0">
                <a:latin typeface="Times New Roman Bold" panose="02020603050405020304" charset="0"/>
                <a:cs typeface="Times New Roman Bold" panose="02020603050405020304" charset="0"/>
              </a:rPr>
              <a:t>Scalability:</a:t>
            </a:r>
            <a:r>
              <a:rPr lang="en-US" sz="2400" dirty="0">
                <a:latin typeface="Times New Roman" panose="02020603050405020304" pitchFamily="18" charset="0"/>
                <a:cs typeface="Times New Roman" panose="02020603050405020304" pitchFamily="18" charset="0"/>
              </a:rPr>
              <a:t> Easily handles increasing users and requests without performance issues</a:t>
            </a: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
        <p:nvSpPr>
          <p:cNvPr id="4" name="TextBox 3">
            <a:extLst>
              <a:ext uri="{FF2B5EF4-FFF2-40B4-BE49-F238E27FC236}">
                <a16:creationId xmlns:a16="http://schemas.microsoft.com/office/drawing/2014/main" id="{B3D993AE-0C53-769D-F252-1EF7BA74BCC6}"/>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
        <p:nvSpPr>
          <p:cNvPr id="3" name="Content Placeholder 2">
            <a:extLst>
              <a:ext uri="{FF2B5EF4-FFF2-40B4-BE49-F238E27FC236}">
                <a16:creationId xmlns:a16="http://schemas.microsoft.com/office/drawing/2014/main" id="{2B25CC38-17E7-082A-FD77-EC48D338FB06}"/>
              </a:ext>
            </a:extLst>
          </p:cNvPr>
          <p:cNvSpPr>
            <a:spLocks noGrp="1"/>
          </p:cNvSpPr>
          <p:nvPr>
            <p:ph idx="1"/>
          </p:nvPr>
        </p:nvSpPr>
        <p:spPr/>
        <p:txBody>
          <a:bodyPr/>
          <a:lstStyle/>
          <a:p>
            <a:endParaRPr lang="en-IN"/>
          </a:p>
        </p:txBody>
      </p:sp>
      <p:pic>
        <p:nvPicPr>
          <p:cNvPr id="8" name="image3.jpeg">
            <a:extLst>
              <a:ext uri="{FF2B5EF4-FFF2-40B4-BE49-F238E27FC236}">
                <a16:creationId xmlns:a16="http://schemas.microsoft.com/office/drawing/2014/main" id="{FB67B11B-801C-3E0C-4F50-5D925060C334}"/>
              </a:ext>
            </a:extLst>
          </p:cNvPr>
          <p:cNvPicPr>
            <a:picLocks noChangeAspect="1"/>
          </p:cNvPicPr>
          <p:nvPr/>
        </p:nvPicPr>
        <p:blipFill>
          <a:blip r:embed="rId2" cstate="print"/>
          <a:stretch>
            <a:fillRect/>
          </a:stretch>
        </p:blipFill>
        <p:spPr>
          <a:xfrm>
            <a:off x="755653" y="1746251"/>
            <a:ext cx="10678579" cy="3999228"/>
          </a:xfrm>
          <a:prstGeom prst="rect">
            <a:avLst/>
          </a:prstGeom>
        </p:spPr>
      </p:pic>
      <p:sp>
        <p:nvSpPr>
          <p:cNvPr id="4" name="TextBox 3">
            <a:extLst>
              <a:ext uri="{FF2B5EF4-FFF2-40B4-BE49-F238E27FC236}">
                <a16:creationId xmlns:a16="http://schemas.microsoft.com/office/drawing/2014/main" id="{44A3A173-FD1B-3C53-4817-3AFA443FC71B}"/>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List of Modules</a:t>
            </a:r>
          </a:p>
        </p:txBody>
      </p:sp>
      <p:sp>
        <p:nvSpPr>
          <p:cNvPr id="3" name="Content Placeholder 2"/>
          <p:cNvSpPr>
            <a:spLocks noGrp="1"/>
          </p:cNvSpPr>
          <p:nvPr>
            <p:ph idx="1"/>
          </p:nvPr>
        </p:nvSpPr>
        <p:spPr/>
        <p:txBody>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User Management Module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Document </a:t>
            </a:r>
            <a:r>
              <a:rPr lang="en-IN" sz="2400" dirty="0">
                <a:latin typeface="Times New Roman" panose="02020603050405020304" pitchFamily="18" charset="0"/>
                <a:cs typeface="Times New Roman" panose="02020603050405020304" pitchFamily="18" charset="0"/>
              </a:rPr>
              <a:t>Validation Module</a:t>
            </a:r>
          </a:p>
          <a:p>
            <a:pPr marL="514350" indent="-514350" algn="just">
              <a:buAutoNum type="arabicPeriod"/>
            </a:pPr>
            <a:r>
              <a:rPr lang="en-IN" sz="2400" dirty="0">
                <a:latin typeface="Times New Roman" panose="02020603050405020304" pitchFamily="18" charset="0"/>
                <a:cs typeface="Times New Roman" panose="02020603050405020304" pitchFamily="18" charset="0"/>
              </a:rPr>
              <a:t>Approval Module</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4" name="TextBox 3">
            <a:extLst>
              <a:ext uri="{FF2B5EF4-FFF2-40B4-BE49-F238E27FC236}">
                <a16:creationId xmlns:a16="http://schemas.microsoft.com/office/drawing/2014/main" id="{0B0B11B6-96AF-E52E-5D57-D7930DEFADF3}"/>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E8D6F-AF8A-24D0-16EF-800CCC0D0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1E7652-CE96-6540-7B06-3C62EED10C07}"/>
              </a:ext>
            </a:extLst>
          </p:cNvPr>
          <p:cNvSpPr>
            <a:spLocks noGrp="1"/>
          </p:cNvSpPr>
          <p:nvPr>
            <p:ph type="title"/>
          </p:nvPr>
        </p:nvSpPr>
        <p:spPr/>
        <p:txBody>
          <a:bodyPr/>
          <a:lstStyle/>
          <a:p>
            <a:r>
              <a:rPr lang="en-IN" altLang="en-US" sz="3200" b="1" dirty="0">
                <a:solidFill>
                  <a:srgbClr val="FF0000"/>
                </a:solidFill>
              </a:rPr>
              <a:t>User Management Module</a:t>
            </a:r>
          </a:p>
        </p:txBody>
      </p:sp>
      <p:sp>
        <p:nvSpPr>
          <p:cNvPr id="5" name="Footer Placeholder 4">
            <a:extLst>
              <a:ext uri="{FF2B5EF4-FFF2-40B4-BE49-F238E27FC236}">
                <a16:creationId xmlns:a16="http://schemas.microsoft.com/office/drawing/2014/main" id="{01EFADFD-19C0-D08B-D172-31F77726EAC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5551450-45D8-7FE2-BD0C-BDD54A15221F}"/>
              </a:ext>
            </a:extLst>
          </p:cNvPr>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7" name="image4.jpeg">
            <a:extLst>
              <a:ext uri="{FF2B5EF4-FFF2-40B4-BE49-F238E27FC236}">
                <a16:creationId xmlns:a16="http://schemas.microsoft.com/office/drawing/2014/main" id="{0515338B-930A-E928-D171-3D02B4CD5248}"/>
              </a:ext>
            </a:extLst>
          </p:cNvPr>
          <p:cNvPicPr>
            <a:picLocks noGrp="1" noChangeAspect="1"/>
          </p:cNvPicPr>
          <p:nvPr>
            <p:ph idx="1"/>
          </p:nvPr>
        </p:nvPicPr>
        <p:blipFill>
          <a:blip r:embed="rId2" cstate="print"/>
          <a:stretch>
            <a:fillRect/>
          </a:stretch>
        </p:blipFill>
        <p:spPr>
          <a:xfrm>
            <a:off x="766233" y="1714159"/>
            <a:ext cx="9372600" cy="4337732"/>
          </a:xfrm>
          <a:prstGeom prst="rect">
            <a:avLst/>
          </a:prstGeom>
        </p:spPr>
      </p:pic>
      <p:sp>
        <p:nvSpPr>
          <p:cNvPr id="3" name="TextBox 2">
            <a:extLst>
              <a:ext uri="{FF2B5EF4-FFF2-40B4-BE49-F238E27FC236}">
                <a16:creationId xmlns:a16="http://schemas.microsoft.com/office/drawing/2014/main" id="{0A353573-9A33-2158-F25B-8441261B4CAE}"/>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3903732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39C924DF-A9AC-55B6-790E-496051A37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D6998-3B58-3CAE-43CF-5A034B5D3B99}"/>
              </a:ext>
            </a:extLst>
          </p:cNvPr>
          <p:cNvSpPr>
            <a:spLocks noGrp="1"/>
          </p:cNvSpPr>
          <p:nvPr>
            <p:ph type="title"/>
          </p:nvPr>
        </p:nvSpPr>
        <p:spPr/>
        <p:txBody>
          <a:bodyPr/>
          <a:lstStyle/>
          <a:p>
            <a:r>
              <a:rPr lang="en-IN" altLang="en-US" sz="3200" b="1" dirty="0">
                <a:solidFill>
                  <a:srgbClr val="FF0000"/>
                </a:solidFill>
              </a:rPr>
              <a:t>User Management Module</a:t>
            </a:r>
            <a:endParaRPr lang="en-IN" sz="2800" b="1" dirty="0">
              <a:solidFill>
                <a:srgbClr val="FF0000"/>
              </a:solidFill>
            </a:endParaRPr>
          </a:p>
        </p:txBody>
      </p:sp>
      <p:sp>
        <p:nvSpPr>
          <p:cNvPr id="3" name="Content Placeholder 2">
            <a:extLst>
              <a:ext uri="{FF2B5EF4-FFF2-40B4-BE49-F238E27FC236}">
                <a16:creationId xmlns:a16="http://schemas.microsoft.com/office/drawing/2014/main" id="{FB39497D-2322-71C2-785A-CEEAC63DD98F}"/>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Step1: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Prompt user to enter login credentials</a:t>
            </a:r>
          </a:p>
          <a:p>
            <a:pPr marL="0" indent="0" algn="just">
              <a:buNone/>
            </a:pP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Step2: </a:t>
            </a:r>
            <a:r>
              <a:rPr lang="en-US" sz="2400" b="0" dirty="0">
                <a:effectLst/>
                <a:latin typeface="Times New Roman" panose="02020603050405020304" pitchFamily="18" charset="0"/>
                <a:ea typeface="Cambria" panose="02040503050406030204" pitchFamily="18" charset="0"/>
                <a:cs typeface="Times New Roman" panose="02020603050405020304" pitchFamily="18" charset="0"/>
              </a:rPr>
              <a:t>Collect user input (e.g., email, password).</a:t>
            </a:r>
            <a:endParaRPr lang="en-IN" sz="2400" b="1"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Step3</a:t>
            </a:r>
            <a:r>
              <a:rPr lang="en-US" sz="2400" b="0" dirty="0">
                <a:effectLst/>
                <a:latin typeface="Times New Roman" panose="02020603050405020304" pitchFamily="18" charset="0"/>
                <a:ea typeface="Cambria" panose="02040503050406030204" pitchFamily="18" charset="0"/>
                <a:cs typeface="Times New Roman" panose="02020603050405020304" pitchFamily="18" charset="0"/>
              </a:rPr>
              <a:t>: Verify credentials against stored information in the   database</a:t>
            </a: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a:t>
            </a:r>
            <a:endParaRPr lang="en-IN" sz="2400" b="1"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Step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If credentials are correct, grant access to the system.</a:t>
            </a:r>
          </a:p>
          <a:p>
            <a:pPr marL="0" indent="0" algn="just">
              <a:buNone/>
            </a:pP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Step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If credentials are incorrect, display an error message and prompt the user to retry.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8A3DC08-A4C3-3344-B977-0FD8152A0CC2}"/>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B2A03C3F-5274-22C9-8226-76E3BF24FFC6}"/>
              </a:ext>
            </a:extLst>
          </p:cNvPr>
          <p:cNvSpPr>
            <a:spLocks noGrp="1"/>
          </p:cNvSpPr>
          <p:nvPr>
            <p:ph type="sldNum" sz="quarter" idx="12"/>
          </p:nvPr>
        </p:nvSpPr>
        <p:spPr/>
        <p:txBody>
          <a:bodyPr/>
          <a:lstStyle/>
          <a:p>
            <a:fld id="{5AB9ECBD-B4DD-40D5-8D24-9ECCDBB1583E}" type="slidenum">
              <a:rPr lang="en-IN" smtClean="0"/>
              <a:t>17</a:t>
            </a:fld>
            <a:endParaRPr lang="en-IN"/>
          </a:p>
        </p:txBody>
      </p:sp>
      <p:sp>
        <p:nvSpPr>
          <p:cNvPr id="4" name="TextBox 3">
            <a:extLst>
              <a:ext uri="{FF2B5EF4-FFF2-40B4-BE49-F238E27FC236}">
                <a16:creationId xmlns:a16="http://schemas.microsoft.com/office/drawing/2014/main" id="{A49EDD30-02D0-18E0-403F-AED55CC22207}"/>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25349760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D23C6-7F05-6AC7-6650-FFBE4E358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3BF74-F6D6-EAFB-8301-AD7C32BE09CC}"/>
              </a:ext>
            </a:extLst>
          </p:cNvPr>
          <p:cNvSpPr>
            <a:spLocks noGrp="1"/>
          </p:cNvSpPr>
          <p:nvPr>
            <p:ph type="title"/>
          </p:nvPr>
        </p:nvSpPr>
        <p:spPr/>
        <p:txBody>
          <a:bodyPr/>
          <a:lstStyle/>
          <a:p>
            <a:r>
              <a:rPr lang="en-IN" altLang="en-US" sz="3200" b="1" dirty="0">
                <a:solidFill>
                  <a:srgbClr val="FF0000"/>
                </a:solidFill>
              </a:rPr>
              <a:t>Approval Module</a:t>
            </a:r>
          </a:p>
        </p:txBody>
      </p:sp>
      <p:sp>
        <p:nvSpPr>
          <p:cNvPr id="5" name="Footer Placeholder 4">
            <a:extLst>
              <a:ext uri="{FF2B5EF4-FFF2-40B4-BE49-F238E27FC236}">
                <a16:creationId xmlns:a16="http://schemas.microsoft.com/office/drawing/2014/main" id="{FA4BE527-3A57-6F57-9BC0-86192BBE97C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71445C9-9C51-B01F-A9E3-FAF733AAEC3C}"/>
              </a:ext>
            </a:extLst>
          </p:cNvPr>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
        <p:nvSpPr>
          <p:cNvPr id="3" name="Content Placeholder 2">
            <a:extLst>
              <a:ext uri="{FF2B5EF4-FFF2-40B4-BE49-F238E27FC236}">
                <a16:creationId xmlns:a16="http://schemas.microsoft.com/office/drawing/2014/main" id="{D0D3C63D-AEBA-6562-35D0-8D09F3A90B65}"/>
              </a:ext>
            </a:extLst>
          </p:cNvPr>
          <p:cNvSpPr>
            <a:spLocks noGrp="1"/>
          </p:cNvSpPr>
          <p:nvPr>
            <p:ph idx="1"/>
          </p:nvPr>
        </p:nvSpPr>
        <p:spPr/>
        <p:txBody>
          <a:bodyPr/>
          <a:lstStyle/>
          <a:p>
            <a:endParaRPr lang="en-IN"/>
          </a:p>
        </p:txBody>
      </p:sp>
      <p:pic>
        <p:nvPicPr>
          <p:cNvPr id="8" name="image6.jpeg">
            <a:extLst>
              <a:ext uri="{FF2B5EF4-FFF2-40B4-BE49-F238E27FC236}">
                <a16:creationId xmlns:a16="http://schemas.microsoft.com/office/drawing/2014/main" id="{C0A5D507-C372-66CD-08C9-722486459151}"/>
              </a:ext>
            </a:extLst>
          </p:cNvPr>
          <p:cNvPicPr>
            <a:picLocks noChangeAspect="1"/>
          </p:cNvPicPr>
          <p:nvPr/>
        </p:nvPicPr>
        <p:blipFill>
          <a:blip r:embed="rId2" cstate="print"/>
          <a:stretch>
            <a:fillRect/>
          </a:stretch>
        </p:blipFill>
        <p:spPr>
          <a:xfrm>
            <a:off x="812799" y="1746251"/>
            <a:ext cx="10667999" cy="4267200"/>
          </a:xfrm>
          <a:prstGeom prst="rect">
            <a:avLst/>
          </a:prstGeom>
        </p:spPr>
      </p:pic>
      <p:sp>
        <p:nvSpPr>
          <p:cNvPr id="4" name="TextBox 3">
            <a:extLst>
              <a:ext uri="{FF2B5EF4-FFF2-40B4-BE49-F238E27FC236}">
                <a16:creationId xmlns:a16="http://schemas.microsoft.com/office/drawing/2014/main" id="{A9945084-17AC-C34F-66B1-86EB69A073CD}"/>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2229814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378F4-506E-A6A4-1EEC-AE02197CF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80ACC-BF0E-0D6A-4186-7B163A600EC1}"/>
              </a:ext>
            </a:extLst>
          </p:cNvPr>
          <p:cNvSpPr>
            <a:spLocks noGrp="1"/>
          </p:cNvSpPr>
          <p:nvPr>
            <p:ph type="title"/>
          </p:nvPr>
        </p:nvSpPr>
        <p:spPr/>
        <p:txBody>
          <a:bodyPr/>
          <a:lstStyle/>
          <a:p>
            <a:r>
              <a:rPr lang="en-IN" altLang="en-US" sz="3200" b="1" dirty="0">
                <a:solidFill>
                  <a:srgbClr val="FF0000"/>
                </a:solidFill>
              </a:rPr>
              <a:t>Approval Module</a:t>
            </a:r>
            <a:endParaRPr lang="en-IN" sz="2800" b="1" dirty="0">
              <a:solidFill>
                <a:srgbClr val="FF0000"/>
              </a:solidFill>
            </a:endParaRPr>
          </a:p>
        </p:txBody>
      </p:sp>
      <p:sp>
        <p:nvSpPr>
          <p:cNvPr id="3" name="Content Placeholder 2">
            <a:extLst>
              <a:ext uri="{FF2B5EF4-FFF2-40B4-BE49-F238E27FC236}">
                <a16:creationId xmlns:a16="http://schemas.microsoft.com/office/drawing/2014/main" id="{B7EFD9AA-06D7-3E9C-F351-916EBDB05FC9}"/>
              </a:ext>
            </a:extLst>
          </p:cNvPr>
          <p:cNvSpPr>
            <a:spLocks noGrp="1"/>
          </p:cNvSpPr>
          <p:nvPr>
            <p:ph idx="1"/>
          </p:nvPr>
        </p:nvSpPr>
        <p:spPr/>
        <p:txBody>
          <a:bodyPr/>
          <a:lstStyle/>
          <a:p>
            <a:pPr marL="9017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1:</a:t>
            </a:r>
            <a:r>
              <a:rPr lang="en-US" sz="2400" dirty="0">
                <a:effectLst/>
                <a:latin typeface="Times New Roman" panose="02020603050405020304" pitchFamily="18" charset="0"/>
                <a:ea typeface="Times New Roman" panose="02020603050405020304" pitchFamily="18" charset="0"/>
              </a:rPr>
              <a:t> Collect and organize student submissions for review by the designated reviewer (e.g., mentor or   administrative staff).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 Step 2:</a:t>
            </a:r>
            <a:r>
              <a:rPr lang="en-US" sz="2400" dirty="0">
                <a:effectLst/>
                <a:latin typeface="Times New Roman" panose="02020603050405020304" pitchFamily="18" charset="0"/>
                <a:ea typeface="Times New Roman" panose="02020603050405020304" pitchFamily="18" charset="0"/>
              </a:rPr>
              <a:t> Display each submission with relevant details for the reviewer to examine all        required documents and information.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 Step 3:</a:t>
            </a:r>
            <a:r>
              <a:rPr lang="en-US" sz="2400" dirty="0">
                <a:effectLst/>
                <a:latin typeface="Times New Roman" panose="02020603050405020304" pitchFamily="18" charset="0"/>
                <a:ea typeface="Times New Roman" panose="02020603050405020304" pitchFamily="18" charset="0"/>
              </a:rPr>
              <a:t> Evaluate each submission against the established criteria to determine if it      meets the standards for approval. </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C1411A6-CA9D-62C8-EC5E-C0A27B8E822F}"/>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EE183800-BFE8-A5BE-CABF-6D6BF4162DF0}"/>
              </a:ext>
            </a:extLst>
          </p:cNvPr>
          <p:cNvSpPr>
            <a:spLocks noGrp="1"/>
          </p:cNvSpPr>
          <p:nvPr>
            <p:ph type="sldNum" sz="quarter" idx="12"/>
          </p:nvPr>
        </p:nvSpPr>
        <p:spPr/>
        <p:txBody>
          <a:bodyPr/>
          <a:lstStyle/>
          <a:p>
            <a:fld id="{5AB9ECBD-B4DD-40D5-8D24-9ECCDBB1583E}" type="slidenum">
              <a:rPr lang="en-IN" smtClean="0"/>
              <a:t>19</a:t>
            </a:fld>
            <a:endParaRPr lang="en-IN"/>
          </a:p>
        </p:txBody>
      </p:sp>
      <p:sp>
        <p:nvSpPr>
          <p:cNvPr id="4" name="TextBox 3">
            <a:extLst>
              <a:ext uri="{FF2B5EF4-FFF2-40B4-BE49-F238E27FC236}">
                <a16:creationId xmlns:a16="http://schemas.microsoft.com/office/drawing/2014/main" id="{97C99609-B886-E476-5B51-AB35F2E5C6C9}"/>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416342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Develop an automated system for managing student on-duty (OD) requests with multi-level approval mandatory document upload, and automatic decline if not approved within a set timeframe. The system should also maintain accurate CGPA records and generate performance reports.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b="1" dirty="0">
                <a:solidFill>
                  <a:srgbClr val="FF0000"/>
                </a:solidFill>
                <a:latin typeface="Times New Roman" panose="02020603050405020304" pitchFamily="18" charset="0"/>
                <a:cs typeface="Times New Roman" panose="02020603050405020304" pitchFamily="18" charset="0"/>
              </a:rPr>
              <a:t>Motivation:</a:t>
            </a:r>
          </a:p>
          <a:p>
            <a:pPr marL="0" indent="0" algn="just">
              <a:buNone/>
            </a:pPr>
            <a:r>
              <a:rPr lang="en-US" sz="2400" dirty="0">
                <a:latin typeface="Times New Roman" panose="02020603050405020304" pitchFamily="18" charset="0"/>
                <a:cs typeface="Times New Roman" panose="02020603050405020304" pitchFamily="18" charset="0"/>
              </a:rPr>
              <a:t>The motivation behind developing this automated on-duty (OD) request management system is to streamline and digitize the current manual processes, thereby reducing errors and saving time for both students and administrators.</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
        <p:nvSpPr>
          <p:cNvPr id="4" name="TextBox 3">
            <a:extLst>
              <a:ext uri="{FF2B5EF4-FFF2-40B4-BE49-F238E27FC236}">
                <a16:creationId xmlns:a16="http://schemas.microsoft.com/office/drawing/2014/main" id="{29620D9D-1898-BE0F-373F-1A2CA56E6E86}"/>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27007-983D-587F-1E1D-FB12C9DA4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DD568-33CD-27B8-EC20-F03EE1424AB2}"/>
              </a:ext>
            </a:extLst>
          </p:cNvPr>
          <p:cNvSpPr>
            <a:spLocks noGrp="1"/>
          </p:cNvSpPr>
          <p:nvPr>
            <p:ph type="title"/>
          </p:nvPr>
        </p:nvSpPr>
        <p:spPr/>
        <p:txBody>
          <a:bodyPr/>
          <a:lstStyle/>
          <a:p>
            <a:r>
              <a:rPr lang="en-IN" altLang="en-US" sz="3200" b="1" dirty="0">
                <a:solidFill>
                  <a:srgbClr val="FF0000"/>
                </a:solidFill>
              </a:rPr>
              <a:t>Approval Module</a:t>
            </a:r>
            <a:endParaRPr lang="en-IN" sz="2800" b="1" dirty="0">
              <a:solidFill>
                <a:srgbClr val="FF0000"/>
              </a:solidFill>
            </a:endParaRPr>
          </a:p>
        </p:txBody>
      </p:sp>
      <p:sp>
        <p:nvSpPr>
          <p:cNvPr id="3" name="Content Placeholder 2">
            <a:extLst>
              <a:ext uri="{FF2B5EF4-FFF2-40B4-BE49-F238E27FC236}">
                <a16:creationId xmlns:a16="http://schemas.microsoft.com/office/drawing/2014/main" id="{780F5D63-8DFF-4DB5-FB38-8613BDEFD036}"/>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4:</a:t>
            </a:r>
            <a:r>
              <a:rPr lang="en-US" sz="2400" dirty="0">
                <a:effectLst/>
                <a:latin typeface="Times New Roman" panose="02020603050405020304" pitchFamily="18" charset="0"/>
                <a:ea typeface="Times New Roman" panose="02020603050405020304" pitchFamily="18" charset="0"/>
              </a:rPr>
              <a:t> If the submission meets all criteria, approve it and update the student's status to reflect approval.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5:</a:t>
            </a:r>
            <a:r>
              <a:rPr lang="en-US" sz="2400" dirty="0">
                <a:effectLst/>
                <a:latin typeface="Times New Roman" panose="02020603050405020304" pitchFamily="18" charset="0"/>
                <a:ea typeface="Times New Roman" panose="02020603050405020304" pitchFamily="18" charset="0"/>
              </a:rPr>
              <a:t> If issues or discrepancies are found, reject the submission, recording the reason for rejection and providing feedback for the student.</a:t>
            </a:r>
            <a:endParaRPr lang="en-IN" sz="2400" dirty="0">
              <a:effectLst/>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7A34C414-10B6-7408-5BB0-05201D9ABDDA}"/>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C38FF5C3-B137-59E4-B8CE-3D6E7AB42392}"/>
              </a:ext>
            </a:extLst>
          </p:cNvPr>
          <p:cNvSpPr>
            <a:spLocks noGrp="1"/>
          </p:cNvSpPr>
          <p:nvPr>
            <p:ph type="sldNum" sz="quarter" idx="12"/>
          </p:nvPr>
        </p:nvSpPr>
        <p:spPr/>
        <p:txBody>
          <a:bodyPr/>
          <a:lstStyle/>
          <a:p>
            <a:fld id="{5AB9ECBD-B4DD-40D5-8D24-9ECCDBB1583E}" type="slidenum">
              <a:rPr lang="en-IN" smtClean="0"/>
              <a:t>20</a:t>
            </a:fld>
            <a:endParaRPr lang="en-IN"/>
          </a:p>
        </p:txBody>
      </p:sp>
      <p:sp>
        <p:nvSpPr>
          <p:cNvPr id="4" name="TextBox 3">
            <a:extLst>
              <a:ext uri="{FF2B5EF4-FFF2-40B4-BE49-F238E27FC236}">
                <a16:creationId xmlns:a16="http://schemas.microsoft.com/office/drawing/2014/main" id="{3C45BE90-23C0-5081-4A17-C3C70FA429F2}"/>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136320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4C06F-A298-653F-773A-C80C21E9D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F1EDC-37E1-B01B-7DD9-9D9366D8A193}"/>
              </a:ext>
            </a:extLst>
          </p:cNvPr>
          <p:cNvSpPr>
            <a:spLocks noGrp="1"/>
          </p:cNvSpPr>
          <p:nvPr>
            <p:ph type="title"/>
          </p:nvPr>
        </p:nvSpPr>
        <p:spPr/>
        <p:txBody>
          <a:bodyPr/>
          <a:lstStyle/>
          <a:p>
            <a:r>
              <a:rPr lang="en-IN" altLang="en-US" sz="3200" b="1" dirty="0">
                <a:solidFill>
                  <a:srgbClr val="FF0000"/>
                </a:solidFill>
              </a:rPr>
              <a:t>Document Validation Module</a:t>
            </a:r>
          </a:p>
        </p:txBody>
      </p:sp>
      <p:sp>
        <p:nvSpPr>
          <p:cNvPr id="5" name="Footer Placeholder 4">
            <a:extLst>
              <a:ext uri="{FF2B5EF4-FFF2-40B4-BE49-F238E27FC236}">
                <a16:creationId xmlns:a16="http://schemas.microsoft.com/office/drawing/2014/main" id="{BD19B444-D9ED-EBDF-8247-EC204470A27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8561627-0AEB-C604-8A4E-CFED1D46F862}"/>
              </a:ext>
            </a:extLst>
          </p:cNvPr>
          <p:cNvSpPr>
            <a:spLocks noGrp="1"/>
          </p:cNvSpPr>
          <p:nvPr>
            <p:ph type="sldNum" sz="quarter" idx="12"/>
          </p:nvPr>
        </p:nvSpPr>
        <p:spPr/>
        <p:txBody>
          <a:bodyPr/>
          <a:lstStyle/>
          <a:p>
            <a:pPr>
              <a:defRPr/>
            </a:pPr>
            <a:fld id="{BDC2143B-610F-499C-A392-DFFBE135A7B2}" type="slidenum">
              <a:rPr lang="en-US" altLang="en-US"/>
              <a:t>21</a:t>
            </a:fld>
            <a:endParaRPr lang="en-US" altLang="en-US"/>
          </a:p>
        </p:txBody>
      </p:sp>
      <p:sp>
        <p:nvSpPr>
          <p:cNvPr id="3" name="Content Placeholder 2">
            <a:extLst>
              <a:ext uri="{FF2B5EF4-FFF2-40B4-BE49-F238E27FC236}">
                <a16:creationId xmlns:a16="http://schemas.microsoft.com/office/drawing/2014/main" id="{0F053430-A027-4C37-73CE-888BB985694E}"/>
              </a:ext>
            </a:extLst>
          </p:cNvPr>
          <p:cNvSpPr>
            <a:spLocks noGrp="1"/>
          </p:cNvSpPr>
          <p:nvPr>
            <p:ph idx="1"/>
          </p:nvPr>
        </p:nvSpPr>
        <p:spPr/>
        <p:txBody>
          <a:bodyPr/>
          <a:lstStyle/>
          <a:p>
            <a:endParaRPr lang="en-IN"/>
          </a:p>
        </p:txBody>
      </p:sp>
      <p:pic>
        <p:nvPicPr>
          <p:cNvPr id="7" name="image5.jpeg">
            <a:extLst>
              <a:ext uri="{FF2B5EF4-FFF2-40B4-BE49-F238E27FC236}">
                <a16:creationId xmlns:a16="http://schemas.microsoft.com/office/drawing/2014/main" id="{61CE153C-7918-A943-CD41-3C03A803DC6A}"/>
              </a:ext>
            </a:extLst>
          </p:cNvPr>
          <p:cNvPicPr>
            <a:picLocks noChangeAspect="1"/>
          </p:cNvPicPr>
          <p:nvPr/>
        </p:nvPicPr>
        <p:blipFill>
          <a:blip r:embed="rId2" cstate="print"/>
          <a:stretch>
            <a:fillRect/>
          </a:stretch>
        </p:blipFill>
        <p:spPr>
          <a:xfrm>
            <a:off x="812799" y="1746251"/>
            <a:ext cx="10621433" cy="4345072"/>
          </a:xfrm>
          <a:prstGeom prst="rect">
            <a:avLst/>
          </a:prstGeom>
        </p:spPr>
      </p:pic>
      <p:sp>
        <p:nvSpPr>
          <p:cNvPr id="4" name="TextBox 3">
            <a:extLst>
              <a:ext uri="{FF2B5EF4-FFF2-40B4-BE49-F238E27FC236}">
                <a16:creationId xmlns:a16="http://schemas.microsoft.com/office/drawing/2014/main" id="{794AA78A-BF91-DD59-55F4-A997C6C26809}"/>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235631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B6743403-CC5B-AEB2-3466-14E8A3D1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1E1DC-7BC2-7EC2-495E-232CE66B02CC}"/>
              </a:ext>
            </a:extLst>
          </p:cNvPr>
          <p:cNvSpPr>
            <a:spLocks noGrp="1"/>
          </p:cNvSpPr>
          <p:nvPr>
            <p:ph type="title"/>
          </p:nvPr>
        </p:nvSpPr>
        <p:spPr/>
        <p:txBody>
          <a:bodyPr/>
          <a:lstStyle/>
          <a:p>
            <a:r>
              <a:rPr lang="en-IN" altLang="en-US" sz="3200" b="1" dirty="0">
                <a:solidFill>
                  <a:srgbClr val="FF0000"/>
                </a:solidFill>
              </a:rPr>
              <a:t>Document Validation Module</a:t>
            </a:r>
            <a:endParaRPr lang="en-IN" sz="2800" b="1" dirty="0">
              <a:solidFill>
                <a:srgbClr val="FF0000"/>
              </a:solidFill>
            </a:endParaRPr>
          </a:p>
        </p:txBody>
      </p:sp>
      <p:sp>
        <p:nvSpPr>
          <p:cNvPr id="3" name="Content Placeholder 2">
            <a:extLst>
              <a:ext uri="{FF2B5EF4-FFF2-40B4-BE49-F238E27FC236}">
                <a16:creationId xmlns:a16="http://schemas.microsoft.com/office/drawing/2014/main" id="{37689F1C-3BB0-338A-0C7B-60DC2ED0B83C}"/>
              </a:ext>
            </a:extLst>
          </p:cNvPr>
          <p:cNvSpPr>
            <a:spLocks noGrp="1"/>
          </p:cNvSpPr>
          <p:nvPr>
            <p:ph idx="1"/>
          </p:nvPr>
        </p:nvSpPr>
        <p:spPr/>
        <p:txBody>
          <a:bodyPr/>
          <a:lstStyle/>
          <a:p>
            <a:pPr marL="9017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1: </a:t>
            </a:r>
            <a:r>
              <a:rPr lang="en-US" sz="2400" dirty="0">
                <a:effectLst/>
                <a:latin typeface="Times New Roman" panose="02020603050405020304" pitchFamily="18" charset="0"/>
                <a:ea typeface="Times New Roman" panose="02020603050405020304" pitchFamily="18" charset="0"/>
              </a:rPr>
              <a:t>Prompt the student to upload required certificates (e.g., academic transcripts, proof of identity).    </a:t>
            </a:r>
            <a:endParaRPr lang="en-IN" sz="2400" dirty="0">
              <a:effectLst/>
              <a:latin typeface="Times New Roman" panose="02020603050405020304" pitchFamily="18" charset="0"/>
              <a:ea typeface="Times New Roman" panose="02020603050405020304" pitchFamily="18" charset="0"/>
            </a:endParaRPr>
          </a:p>
          <a:p>
            <a:pPr marL="9017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2:</a:t>
            </a:r>
            <a:r>
              <a:rPr lang="en-US" sz="2400" dirty="0">
                <a:effectLst/>
                <a:latin typeface="Times New Roman" panose="02020603050405020304" pitchFamily="18" charset="0"/>
                <a:ea typeface="Times New Roman" panose="02020603050405020304" pitchFamily="18" charset="0"/>
              </a:rPr>
              <a:t> Collect the uploaded documents from the student.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 Step 3: </a:t>
            </a:r>
            <a:r>
              <a:rPr lang="en-US" sz="2400" dirty="0">
                <a:effectLst/>
                <a:latin typeface="Times New Roman" panose="02020603050405020304" pitchFamily="18" charset="0"/>
                <a:ea typeface="Times New Roman" panose="02020603050405020304" pitchFamily="18" charset="0"/>
              </a:rPr>
              <a:t>Validate the uploaded certificates, including verifying file format and checking for completeness.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 Step 4</a:t>
            </a:r>
            <a:r>
              <a:rPr lang="en-US" sz="2400" dirty="0">
                <a:effectLst/>
                <a:latin typeface="Times New Roman" panose="02020603050405020304" pitchFamily="18" charset="0"/>
                <a:ea typeface="Times New Roman" panose="02020603050405020304" pitchFamily="18" charset="0"/>
              </a:rPr>
              <a:t>: Integrate with external verification services (if available) to check certificate authenticity and validity. </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6910362-CA4F-D6D2-0658-71E81BE6F7F0}"/>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072DE291-4E92-06A5-C2B1-B8EE865B8D37}"/>
              </a:ext>
            </a:extLst>
          </p:cNvPr>
          <p:cNvSpPr>
            <a:spLocks noGrp="1"/>
          </p:cNvSpPr>
          <p:nvPr>
            <p:ph type="sldNum" sz="quarter" idx="12"/>
          </p:nvPr>
        </p:nvSpPr>
        <p:spPr/>
        <p:txBody>
          <a:bodyPr/>
          <a:lstStyle/>
          <a:p>
            <a:fld id="{5AB9ECBD-B4DD-40D5-8D24-9ECCDBB1583E}" type="slidenum">
              <a:rPr lang="en-IN" smtClean="0"/>
              <a:t>22</a:t>
            </a:fld>
            <a:endParaRPr lang="en-IN"/>
          </a:p>
        </p:txBody>
      </p:sp>
      <p:sp>
        <p:nvSpPr>
          <p:cNvPr id="4" name="TextBox 3">
            <a:extLst>
              <a:ext uri="{FF2B5EF4-FFF2-40B4-BE49-F238E27FC236}">
                <a16:creationId xmlns:a16="http://schemas.microsoft.com/office/drawing/2014/main" id="{461F492F-8989-4621-322B-6D240B05D259}"/>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161085575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1D331DA0-9DC9-6981-8A2F-8D541D8DF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06DA2-5B82-4286-66B8-8C524E4EE8EC}"/>
              </a:ext>
            </a:extLst>
          </p:cNvPr>
          <p:cNvSpPr>
            <a:spLocks noGrp="1"/>
          </p:cNvSpPr>
          <p:nvPr>
            <p:ph type="title"/>
          </p:nvPr>
        </p:nvSpPr>
        <p:spPr/>
        <p:txBody>
          <a:bodyPr/>
          <a:lstStyle/>
          <a:p>
            <a:r>
              <a:rPr lang="en-IN" altLang="en-US" sz="3200" b="1" dirty="0">
                <a:solidFill>
                  <a:srgbClr val="FF0000"/>
                </a:solidFill>
              </a:rPr>
              <a:t>Document Validation Module</a:t>
            </a:r>
            <a:endParaRPr lang="en-IN" sz="2800" b="1" dirty="0">
              <a:solidFill>
                <a:srgbClr val="FF0000"/>
              </a:solidFill>
            </a:endParaRPr>
          </a:p>
        </p:txBody>
      </p:sp>
      <p:sp>
        <p:nvSpPr>
          <p:cNvPr id="3" name="Content Placeholder 2">
            <a:extLst>
              <a:ext uri="{FF2B5EF4-FFF2-40B4-BE49-F238E27FC236}">
                <a16:creationId xmlns:a16="http://schemas.microsoft.com/office/drawing/2014/main" id="{811948B4-37AF-4CCD-52F0-2C8DC192D3D2}"/>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5:</a:t>
            </a:r>
            <a:r>
              <a:rPr lang="en-US" sz="2400" dirty="0">
                <a:effectLst/>
                <a:latin typeface="Times New Roman" panose="02020603050405020304" pitchFamily="18" charset="0"/>
                <a:ea typeface="Times New Roman" panose="02020603050405020304" pitchFamily="18" charset="0"/>
              </a:rPr>
              <a:t> If the certificate is validated, proceed to the mentor validation step otherwise, notify the student of any issues.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6:</a:t>
            </a:r>
            <a:r>
              <a:rPr lang="en-US" sz="2400" dirty="0">
                <a:effectLst/>
                <a:latin typeface="Times New Roman" panose="02020603050405020304" pitchFamily="18" charset="0"/>
                <a:ea typeface="Times New Roman" panose="02020603050405020304" pitchFamily="18" charset="0"/>
              </a:rPr>
              <a:t> Route the validated documents to the assigned mentor for further review and approval (if required).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7:</a:t>
            </a:r>
            <a:r>
              <a:rPr lang="en-US" sz="2400" dirty="0">
                <a:effectLst/>
                <a:latin typeface="Times New Roman" panose="02020603050405020304" pitchFamily="18" charset="0"/>
                <a:ea typeface="Times New Roman" panose="02020603050405020304" pitchFamily="18" charset="0"/>
              </a:rPr>
              <a:t> Allow mentors to review the documents, provide feedback, or reject submissions if they do not meet criteria.</a:t>
            </a:r>
          </a:p>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Step 8:</a:t>
            </a:r>
            <a:r>
              <a:rPr lang="en-US" sz="2400" dirty="0">
                <a:effectLst/>
                <a:latin typeface="Times New Roman" panose="02020603050405020304" pitchFamily="18" charset="0"/>
                <a:ea typeface="Times New Roman" panose="02020603050405020304" pitchFamily="18" charset="0"/>
              </a:rPr>
              <a:t> Update the student on the approval or rejection status</a:t>
            </a:r>
            <a:endParaRPr lang="en-IN" sz="2400" dirty="0">
              <a:effectLst/>
              <a:latin typeface="Times New Roman" panose="02020603050405020304" pitchFamily="18" charset="0"/>
              <a:ea typeface="Times New Roman" panose="02020603050405020304" pitchFamily="18" charset="0"/>
            </a:endParaRPr>
          </a:p>
          <a:p>
            <a:pPr indent="0" algn="just">
              <a:lnSpc>
                <a:spcPct val="150000"/>
              </a:lnSpc>
              <a:buNone/>
            </a:pPr>
            <a:r>
              <a:rPr lang="en-IN" sz="2400" dirty="0">
                <a:effectLst/>
                <a:latin typeface="Times New Roman" panose="02020603050405020304" pitchFamily="18" charset="0"/>
                <a:ea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DBDE5C6-4BFD-9B7F-FD5A-E0A338B496AE}"/>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EB5FD382-D24B-8FDC-22E7-17340FAB66D2}"/>
              </a:ext>
            </a:extLst>
          </p:cNvPr>
          <p:cNvSpPr>
            <a:spLocks noGrp="1"/>
          </p:cNvSpPr>
          <p:nvPr>
            <p:ph type="sldNum" sz="quarter" idx="12"/>
          </p:nvPr>
        </p:nvSpPr>
        <p:spPr/>
        <p:txBody>
          <a:bodyPr/>
          <a:lstStyle/>
          <a:p>
            <a:fld id="{5AB9ECBD-B4DD-40D5-8D24-9ECCDBB1583E}" type="slidenum">
              <a:rPr lang="en-IN" smtClean="0"/>
              <a:t>23</a:t>
            </a:fld>
            <a:endParaRPr lang="en-IN"/>
          </a:p>
        </p:txBody>
      </p:sp>
      <p:sp>
        <p:nvSpPr>
          <p:cNvPr id="4" name="TextBox 3">
            <a:extLst>
              <a:ext uri="{FF2B5EF4-FFF2-40B4-BE49-F238E27FC236}">
                <a16:creationId xmlns:a16="http://schemas.microsoft.com/office/drawing/2014/main" id="{EB9F7245-A839-505A-7043-3FAE7570533D}"/>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171800376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13E85-3481-7A89-664C-FA9CCDF08F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4D748-A4BB-330A-39ED-9D49D7DB9FD7}"/>
              </a:ext>
            </a:extLst>
          </p:cNvPr>
          <p:cNvSpPr>
            <a:spLocks noGrp="1"/>
          </p:cNvSpPr>
          <p:nvPr>
            <p:ph type="title"/>
          </p:nvPr>
        </p:nvSpPr>
        <p:spPr/>
        <p:txBody>
          <a:bodyPr/>
          <a:lstStyle/>
          <a:p>
            <a:r>
              <a:rPr lang="en-IN" altLang="en-US" sz="3200" b="1" dirty="0">
                <a:solidFill>
                  <a:srgbClr val="FF0000"/>
                </a:solidFill>
              </a:rPr>
              <a:t>Output Screenshots</a:t>
            </a:r>
          </a:p>
        </p:txBody>
      </p:sp>
      <p:sp>
        <p:nvSpPr>
          <p:cNvPr id="5" name="Footer Placeholder 4">
            <a:extLst>
              <a:ext uri="{FF2B5EF4-FFF2-40B4-BE49-F238E27FC236}">
                <a16:creationId xmlns:a16="http://schemas.microsoft.com/office/drawing/2014/main" id="{734559A6-3F3B-0BDD-4588-716A59F6C41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77A07EC-356E-929B-32AF-85923B2B3500}"/>
              </a:ext>
            </a:extLst>
          </p:cNvPr>
          <p:cNvSpPr>
            <a:spLocks noGrp="1"/>
          </p:cNvSpPr>
          <p:nvPr>
            <p:ph type="sldNum" sz="quarter" idx="12"/>
          </p:nvPr>
        </p:nvSpPr>
        <p:spPr/>
        <p:txBody>
          <a:bodyPr/>
          <a:lstStyle/>
          <a:p>
            <a:pPr>
              <a:defRPr/>
            </a:pPr>
            <a:fld id="{BDC2143B-610F-499C-A392-DFFBE135A7B2}" type="slidenum">
              <a:rPr lang="en-US" altLang="en-US"/>
              <a:t>24</a:t>
            </a:fld>
            <a:endParaRPr lang="en-US" altLang="en-US"/>
          </a:p>
        </p:txBody>
      </p:sp>
      <p:sp>
        <p:nvSpPr>
          <p:cNvPr id="3" name="Content Placeholder 2">
            <a:extLst>
              <a:ext uri="{FF2B5EF4-FFF2-40B4-BE49-F238E27FC236}">
                <a16:creationId xmlns:a16="http://schemas.microsoft.com/office/drawing/2014/main" id="{763853F4-70C3-8ABB-455E-A24FD1F95F95}"/>
              </a:ext>
            </a:extLst>
          </p:cNvPr>
          <p:cNvSpPr>
            <a:spLocks noGrp="1"/>
          </p:cNvSpPr>
          <p:nvPr>
            <p:ph idx="1"/>
          </p:nvPr>
        </p:nvSpPr>
        <p:spPr/>
        <p:txBody>
          <a:bodyPr/>
          <a:lstStyle/>
          <a:p>
            <a:endParaRPr lang="en-IN"/>
          </a:p>
        </p:txBody>
      </p:sp>
      <p:pic>
        <p:nvPicPr>
          <p:cNvPr id="8" name="image8.jpeg">
            <a:extLst>
              <a:ext uri="{FF2B5EF4-FFF2-40B4-BE49-F238E27FC236}">
                <a16:creationId xmlns:a16="http://schemas.microsoft.com/office/drawing/2014/main" id="{36610759-2296-BED4-F9A8-DF2422459B5A}"/>
              </a:ext>
            </a:extLst>
          </p:cNvPr>
          <p:cNvPicPr>
            <a:picLocks noChangeAspect="1"/>
          </p:cNvPicPr>
          <p:nvPr/>
        </p:nvPicPr>
        <p:blipFill>
          <a:blip r:embed="rId2" cstate="print"/>
          <a:stretch>
            <a:fillRect/>
          </a:stretch>
        </p:blipFill>
        <p:spPr>
          <a:xfrm>
            <a:off x="812799" y="1746251"/>
            <a:ext cx="10566401" cy="4282456"/>
          </a:xfrm>
          <a:prstGeom prst="rect">
            <a:avLst/>
          </a:prstGeom>
        </p:spPr>
      </p:pic>
      <p:sp>
        <p:nvSpPr>
          <p:cNvPr id="4" name="TextBox 3">
            <a:extLst>
              <a:ext uri="{FF2B5EF4-FFF2-40B4-BE49-F238E27FC236}">
                <a16:creationId xmlns:a16="http://schemas.microsoft.com/office/drawing/2014/main" id="{3E5714EE-8503-C3AE-DF1F-303CC5591615}"/>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408767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E3550-84C8-738C-4CCD-17CAFA6FC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577D1-0977-CB94-F0B2-B08C52743042}"/>
              </a:ext>
            </a:extLst>
          </p:cNvPr>
          <p:cNvSpPr>
            <a:spLocks noGrp="1"/>
          </p:cNvSpPr>
          <p:nvPr>
            <p:ph type="title"/>
          </p:nvPr>
        </p:nvSpPr>
        <p:spPr/>
        <p:txBody>
          <a:bodyPr/>
          <a:lstStyle/>
          <a:p>
            <a:r>
              <a:rPr lang="en-IN" altLang="en-US" sz="3200" b="1" dirty="0">
                <a:solidFill>
                  <a:srgbClr val="FF0000"/>
                </a:solidFill>
              </a:rPr>
              <a:t>Output Screenshots</a:t>
            </a:r>
            <a:endParaRPr lang="en-IN" altLang="en-US" sz="3200" dirty="0"/>
          </a:p>
        </p:txBody>
      </p:sp>
      <p:sp>
        <p:nvSpPr>
          <p:cNvPr id="5" name="Footer Placeholder 4">
            <a:extLst>
              <a:ext uri="{FF2B5EF4-FFF2-40B4-BE49-F238E27FC236}">
                <a16:creationId xmlns:a16="http://schemas.microsoft.com/office/drawing/2014/main" id="{0EAE7305-0D74-6784-25FF-8DB7F288D1B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75D9293-88D3-2449-F7DF-2128213EAA47}"/>
              </a:ext>
            </a:extLst>
          </p:cNvPr>
          <p:cNvSpPr>
            <a:spLocks noGrp="1"/>
          </p:cNvSpPr>
          <p:nvPr>
            <p:ph type="sldNum" sz="quarter" idx="12"/>
          </p:nvPr>
        </p:nvSpPr>
        <p:spPr/>
        <p:txBody>
          <a:bodyPr/>
          <a:lstStyle/>
          <a:p>
            <a:pPr>
              <a:defRPr/>
            </a:pPr>
            <a:fld id="{BDC2143B-610F-499C-A392-DFFBE135A7B2}" type="slidenum">
              <a:rPr lang="en-US" altLang="en-US"/>
              <a:t>25</a:t>
            </a:fld>
            <a:endParaRPr lang="en-US" altLang="en-US"/>
          </a:p>
        </p:txBody>
      </p:sp>
      <p:pic>
        <p:nvPicPr>
          <p:cNvPr id="7" name="image9.jpeg">
            <a:extLst>
              <a:ext uri="{FF2B5EF4-FFF2-40B4-BE49-F238E27FC236}">
                <a16:creationId xmlns:a16="http://schemas.microsoft.com/office/drawing/2014/main" id="{27A78AF0-0989-688F-6CF6-9DEDE609D36C}"/>
              </a:ext>
            </a:extLst>
          </p:cNvPr>
          <p:cNvPicPr>
            <a:picLocks noChangeAspect="1"/>
          </p:cNvPicPr>
          <p:nvPr/>
        </p:nvPicPr>
        <p:blipFill>
          <a:blip r:embed="rId2" cstate="print"/>
          <a:stretch>
            <a:fillRect/>
          </a:stretch>
        </p:blipFill>
        <p:spPr>
          <a:xfrm>
            <a:off x="2133600" y="1878330"/>
            <a:ext cx="7327130" cy="4015740"/>
          </a:xfrm>
          <a:prstGeom prst="rect">
            <a:avLst/>
          </a:prstGeom>
        </p:spPr>
      </p:pic>
      <p:sp>
        <p:nvSpPr>
          <p:cNvPr id="3" name="TextBox 2">
            <a:extLst>
              <a:ext uri="{FF2B5EF4-FFF2-40B4-BE49-F238E27FC236}">
                <a16:creationId xmlns:a16="http://schemas.microsoft.com/office/drawing/2014/main" id="{205623AE-852F-054B-980D-18279AB62BF8}"/>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378663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325CA-7BF1-0B3A-4B32-CCFD9B8A0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E23C2-091A-B6CF-2391-4B216B05E9C5}"/>
              </a:ext>
            </a:extLst>
          </p:cNvPr>
          <p:cNvSpPr>
            <a:spLocks noGrp="1"/>
          </p:cNvSpPr>
          <p:nvPr>
            <p:ph type="title"/>
          </p:nvPr>
        </p:nvSpPr>
        <p:spPr/>
        <p:txBody>
          <a:bodyPr/>
          <a:lstStyle/>
          <a:p>
            <a:r>
              <a:rPr lang="en-IN" altLang="en-US" sz="3200" b="1" dirty="0">
                <a:solidFill>
                  <a:srgbClr val="FF0000"/>
                </a:solidFill>
              </a:rPr>
              <a:t>Output Screenshots</a:t>
            </a:r>
            <a:endParaRPr lang="en-IN" altLang="en-US" sz="3200" dirty="0"/>
          </a:p>
        </p:txBody>
      </p:sp>
      <p:sp>
        <p:nvSpPr>
          <p:cNvPr id="5" name="Footer Placeholder 4">
            <a:extLst>
              <a:ext uri="{FF2B5EF4-FFF2-40B4-BE49-F238E27FC236}">
                <a16:creationId xmlns:a16="http://schemas.microsoft.com/office/drawing/2014/main" id="{94C2F21B-A7CD-EF46-8E47-401F9783C73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C2FCA79-5505-B802-9755-842575D39428}"/>
              </a:ext>
            </a:extLst>
          </p:cNvPr>
          <p:cNvSpPr>
            <a:spLocks noGrp="1"/>
          </p:cNvSpPr>
          <p:nvPr>
            <p:ph type="sldNum" sz="quarter" idx="12"/>
          </p:nvPr>
        </p:nvSpPr>
        <p:spPr/>
        <p:txBody>
          <a:bodyPr/>
          <a:lstStyle/>
          <a:p>
            <a:pPr>
              <a:defRPr/>
            </a:pPr>
            <a:fld id="{BDC2143B-610F-499C-A392-DFFBE135A7B2}" type="slidenum">
              <a:rPr lang="en-US" altLang="en-US"/>
              <a:t>26</a:t>
            </a:fld>
            <a:endParaRPr lang="en-US" altLang="en-US"/>
          </a:p>
        </p:txBody>
      </p:sp>
      <p:sp>
        <p:nvSpPr>
          <p:cNvPr id="3" name="Content Placeholder 2">
            <a:extLst>
              <a:ext uri="{FF2B5EF4-FFF2-40B4-BE49-F238E27FC236}">
                <a16:creationId xmlns:a16="http://schemas.microsoft.com/office/drawing/2014/main" id="{4809A945-81C5-C76A-3602-BA67C208765A}"/>
              </a:ext>
            </a:extLst>
          </p:cNvPr>
          <p:cNvSpPr>
            <a:spLocks noGrp="1"/>
          </p:cNvSpPr>
          <p:nvPr>
            <p:ph idx="1"/>
          </p:nvPr>
        </p:nvSpPr>
        <p:spPr/>
        <p:txBody>
          <a:bodyPr/>
          <a:lstStyle/>
          <a:p>
            <a:pPr marL="0" indent="0">
              <a:buNone/>
            </a:pPr>
            <a:endParaRPr lang="en-IN" dirty="0"/>
          </a:p>
        </p:txBody>
      </p:sp>
      <p:pic>
        <p:nvPicPr>
          <p:cNvPr id="8" name="image10.jpeg">
            <a:extLst>
              <a:ext uri="{FF2B5EF4-FFF2-40B4-BE49-F238E27FC236}">
                <a16:creationId xmlns:a16="http://schemas.microsoft.com/office/drawing/2014/main" id="{8D68C058-A3DE-DF3D-61E5-1355F3CDCE26}"/>
              </a:ext>
            </a:extLst>
          </p:cNvPr>
          <p:cNvPicPr>
            <a:picLocks noChangeAspect="1"/>
          </p:cNvPicPr>
          <p:nvPr/>
        </p:nvPicPr>
        <p:blipFill>
          <a:blip r:embed="rId2" cstate="print"/>
          <a:stretch>
            <a:fillRect/>
          </a:stretch>
        </p:blipFill>
        <p:spPr>
          <a:xfrm>
            <a:off x="812799" y="1746251"/>
            <a:ext cx="10546031" cy="4267200"/>
          </a:xfrm>
          <a:prstGeom prst="rect">
            <a:avLst/>
          </a:prstGeom>
        </p:spPr>
      </p:pic>
      <p:sp>
        <p:nvSpPr>
          <p:cNvPr id="4" name="TextBox 3">
            <a:extLst>
              <a:ext uri="{FF2B5EF4-FFF2-40B4-BE49-F238E27FC236}">
                <a16:creationId xmlns:a16="http://schemas.microsoft.com/office/drawing/2014/main" id="{2DB3DF70-156D-AFF1-AC2A-04BF173A1064}"/>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177076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5064A-17A1-CB3F-717C-1C7CE4F9E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C2233-E072-F115-7EEA-4AA3277ED6C4}"/>
              </a:ext>
            </a:extLst>
          </p:cNvPr>
          <p:cNvSpPr>
            <a:spLocks noGrp="1"/>
          </p:cNvSpPr>
          <p:nvPr>
            <p:ph type="title"/>
          </p:nvPr>
        </p:nvSpPr>
        <p:spPr/>
        <p:txBody>
          <a:bodyPr/>
          <a:lstStyle/>
          <a:p>
            <a:r>
              <a:rPr lang="en-IN" altLang="en-US" sz="3200" b="1" dirty="0">
                <a:solidFill>
                  <a:srgbClr val="FF0000"/>
                </a:solidFill>
              </a:rPr>
              <a:t>Output Screenshots</a:t>
            </a:r>
          </a:p>
        </p:txBody>
      </p:sp>
      <p:sp>
        <p:nvSpPr>
          <p:cNvPr id="5" name="Footer Placeholder 4">
            <a:extLst>
              <a:ext uri="{FF2B5EF4-FFF2-40B4-BE49-F238E27FC236}">
                <a16:creationId xmlns:a16="http://schemas.microsoft.com/office/drawing/2014/main" id="{777E9AE7-D215-FAE2-7271-5FC21E7CAE9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2B1C203-0BF8-B4AA-EF54-DA9484F935D4}"/>
              </a:ext>
            </a:extLst>
          </p:cNvPr>
          <p:cNvSpPr>
            <a:spLocks noGrp="1"/>
          </p:cNvSpPr>
          <p:nvPr>
            <p:ph type="sldNum" sz="quarter" idx="12"/>
          </p:nvPr>
        </p:nvSpPr>
        <p:spPr/>
        <p:txBody>
          <a:bodyPr/>
          <a:lstStyle/>
          <a:p>
            <a:pPr>
              <a:defRPr/>
            </a:pPr>
            <a:fld id="{BDC2143B-610F-499C-A392-DFFBE135A7B2}" type="slidenum">
              <a:rPr lang="en-US" altLang="en-US"/>
              <a:t>27</a:t>
            </a:fld>
            <a:endParaRPr lang="en-US" altLang="en-US"/>
          </a:p>
        </p:txBody>
      </p:sp>
      <p:pic>
        <p:nvPicPr>
          <p:cNvPr id="7" name="image11.jpeg">
            <a:extLst>
              <a:ext uri="{FF2B5EF4-FFF2-40B4-BE49-F238E27FC236}">
                <a16:creationId xmlns:a16="http://schemas.microsoft.com/office/drawing/2014/main" id="{9EE46636-D25C-2473-76D4-17E94D92983C}"/>
              </a:ext>
            </a:extLst>
          </p:cNvPr>
          <p:cNvPicPr>
            <a:picLocks noChangeAspect="1"/>
          </p:cNvPicPr>
          <p:nvPr/>
        </p:nvPicPr>
        <p:blipFill>
          <a:blip r:embed="rId2" cstate="print"/>
          <a:stretch>
            <a:fillRect/>
          </a:stretch>
        </p:blipFill>
        <p:spPr>
          <a:xfrm>
            <a:off x="925245" y="1853699"/>
            <a:ext cx="10079640" cy="4065001"/>
          </a:xfrm>
          <a:prstGeom prst="rect">
            <a:avLst/>
          </a:prstGeom>
        </p:spPr>
      </p:pic>
      <p:sp>
        <p:nvSpPr>
          <p:cNvPr id="3" name="TextBox 2">
            <a:extLst>
              <a:ext uri="{FF2B5EF4-FFF2-40B4-BE49-F238E27FC236}">
                <a16:creationId xmlns:a16="http://schemas.microsoft.com/office/drawing/2014/main" id="{B847B60C-F86A-EFCE-A500-7789E10A3B2D}"/>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3690810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82DBE-A807-BAC8-A095-9B29D5BD8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2B2C1-CF3E-B751-BC3E-09CD9325190E}"/>
              </a:ext>
            </a:extLst>
          </p:cNvPr>
          <p:cNvSpPr>
            <a:spLocks noGrp="1"/>
          </p:cNvSpPr>
          <p:nvPr>
            <p:ph type="title"/>
          </p:nvPr>
        </p:nvSpPr>
        <p:spPr/>
        <p:txBody>
          <a:bodyPr/>
          <a:lstStyle/>
          <a:p>
            <a:r>
              <a:rPr lang="en-IN" altLang="en-US" sz="3200" b="1" dirty="0">
                <a:solidFill>
                  <a:srgbClr val="FF0000"/>
                </a:solidFill>
              </a:rPr>
              <a:t>Output Screenshots</a:t>
            </a:r>
          </a:p>
        </p:txBody>
      </p:sp>
      <p:sp>
        <p:nvSpPr>
          <p:cNvPr id="5" name="Footer Placeholder 4">
            <a:extLst>
              <a:ext uri="{FF2B5EF4-FFF2-40B4-BE49-F238E27FC236}">
                <a16:creationId xmlns:a16="http://schemas.microsoft.com/office/drawing/2014/main" id="{63B7F177-4134-5156-F370-453322A147A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51E45F5-91D4-A1AD-0361-37FF5CD94103}"/>
              </a:ext>
            </a:extLst>
          </p:cNvPr>
          <p:cNvSpPr>
            <a:spLocks noGrp="1"/>
          </p:cNvSpPr>
          <p:nvPr>
            <p:ph type="sldNum" sz="quarter" idx="12"/>
          </p:nvPr>
        </p:nvSpPr>
        <p:spPr/>
        <p:txBody>
          <a:bodyPr/>
          <a:lstStyle/>
          <a:p>
            <a:pPr>
              <a:defRPr/>
            </a:pPr>
            <a:fld id="{BDC2143B-610F-499C-A392-DFFBE135A7B2}" type="slidenum">
              <a:rPr lang="en-US" altLang="en-US"/>
              <a:t>28</a:t>
            </a:fld>
            <a:endParaRPr lang="en-US" altLang="en-US"/>
          </a:p>
        </p:txBody>
      </p:sp>
      <p:pic>
        <p:nvPicPr>
          <p:cNvPr id="8" name="image7.jpeg">
            <a:extLst>
              <a:ext uri="{FF2B5EF4-FFF2-40B4-BE49-F238E27FC236}">
                <a16:creationId xmlns:a16="http://schemas.microsoft.com/office/drawing/2014/main" id="{1FB4D6A2-F616-E283-E1E2-893B5C34AA63}"/>
              </a:ext>
            </a:extLst>
          </p:cNvPr>
          <p:cNvPicPr>
            <a:picLocks noChangeAspect="1"/>
          </p:cNvPicPr>
          <p:nvPr/>
        </p:nvPicPr>
        <p:blipFill>
          <a:blip r:embed="rId2" cstate="print"/>
          <a:stretch>
            <a:fillRect/>
          </a:stretch>
        </p:blipFill>
        <p:spPr>
          <a:xfrm>
            <a:off x="1229143" y="1746251"/>
            <a:ext cx="9733714" cy="4267200"/>
          </a:xfrm>
          <a:prstGeom prst="rect">
            <a:avLst/>
          </a:prstGeom>
        </p:spPr>
      </p:pic>
      <p:sp>
        <p:nvSpPr>
          <p:cNvPr id="3" name="TextBox 2">
            <a:extLst>
              <a:ext uri="{FF2B5EF4-FFF2-40B4-BE49-F238E27FC236}">
                <a16:creationId xmlns:a16="http://schemas.microsoft.com/office/drawing/2014/main" id="{2CAEC9D9-40FC-F47D-8381-47B61FE18102}"/>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2511148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61F-99E1-827A-DBA7-C9A040960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8E8775-B4BF-6B21-CF9F-5BD9576872CD}"/>
              </a:ext>
            </a:extLst>
          </p:cNvPr>
          <p:cNvSpPr>
            <a:spLocks noGrp="1"/>
          </p:cNvSpPr>
          <p:nvPr>
            <p:ph type="title"/>
          </p:nvPr>
        </p:nvSpPr>
        <p:spPr/>
        <p:txBody>
          <a:bodyPr/>
          <a:lstStyle/>
          <a:p>
            <a:r>
              <a:rPr lang="en-IN" altLang="en-US" sz="3200" b="1" dirty="0">
                <a:solidFill>
                  <a:srgbClr val="FF0000"/>
                </a:solidFill>
              </a:rPr>
              <a:t>Conclusion </a:t>
            </a:r>
          </a:p>
        </p:txBody>
      </p:sp>
      <p:sp>
        <p:nvSpPr>
          <p:cNvPr id="5" name="Footer Placeholder 4">
            <a:extLst>
              <a:ext uri="{FF2B5EF4-FFF2-40B4-BE49-F238E27FC236}">
                <a16:creationId xmlns:a16="http://schemas.microsoft.com/office/drawing/2014/main" id="{1F0571CA-EF9C-2390-1AA1-D860A9DE769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3B77C2B-99D9-20D2-4748-4FE53475C00F}"/>
              </a:ext>
            </a:extLst>
          </p:cNvPr>
          <p:cNvSpPr>
            <a:spLocks noGrp="1"/>
          </p:cNvSpPr>
          <p:nvPr>
            <p:ph type="sldNum" sz="quarter" idx="12"/>
          </p:nvPr>
        </p:nvSpPr>
        <p:spPr/>
        <p:txBody>
          <a:bodyPr/>
          <a:lstStyle/>
          <a:p>
            <a:pPr>
              <a:defRPr/>
            </a:pPr>
            <a:fld id="{BDC2143B-610F-499C-A392-DFFBE135A7B2}" type="slidenum">
              <a:rPr lang="en-US" altLang="en-US"/>
              <a:t>29</a:t>
            </a:fld>
            <a:endParaRPr lang="en-US" altLang="en-US"/>
          </a:p>
        </p:txBody>
      </p:sp>
      <p:sp>
        <p:nvSpPr>
          <p:cNvPr id="7" name="TextBox 6">
            <a:extLst>
              <a:ext uri="{FF2B5EF4-FFF2-40B4-BE49-F238E27FC236}">
                <a16:creationId xmlns:a16="http://schemas.microsoft.com/office/drawing/2014/main" id="{E6D1F7C9-C780-0AE3-5DAF-914993C31066}"/>
              </a:ext>
            </a:extLst>
          </p:cNvPr>
          <p:cNvSpPr txBox="1"/>
          <p:nvPr/>
        </p:nvSpPr>
        <p:spPr>
          <a:xfrm>
            <a:off x="766233" y="1808114"/>
            <a:ext cx="1075543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ON DUTY management system addressed inefficiencies in the manual process by automating workflows, enabling real-time notifications, and providing a transparent approval process. Its data analytics feature allowed faculty to monitor patterns and make informed decisions, while post-event validation ensured accountability. Future enhancements include developing a mobile app for better accessibility, integrating with institutional systems for a holistic view of student performance. Backend optimization will improve scalability and performance to handle larger user bases effectively. </a:t>
            </a:r>
          </a:p>
        </p:txBody>
      </p:sp>
      <p:sp>
        <p:nvSpPr>
          <p:cNvPr id="3" name="TextBox 2">
            <a:extLst>
              <a:ext uri="{FF2B5EF4-FFF2-40B4-BE49-F238E27FC236}">
                <a16:creationId xmlns:a16="http://schemas.microsoft.com/office/drawing/2014/main" id="{63024C57-044E-DC9E-C8C0-DD3D1DE4D80F}"/>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extLst>
      <p:ext uri="{BB962C8B-B14F-4D97-AF65-F5344CB8AC3E}">
        <p14:creationId xmlns:p14="http://schemas.microsoft.com/office/powerpoint/2010/main" val="253571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latin typeface="Times New Roman" panose="02020603050405020304" pitchFamily="18" charset="0"/>
                <a:cs typeface="Times New Roman" panose="02020603050405020304" pitchFamily="18" charset="0"/>
              </a:rPr>
              <a:t>The primary objective is to create an efficient and user-friendly automated system for managing student on-duty (OD) requests. This system aims to provide a structured multi-level approval process, ensuring timely and fair handling of requests.</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
        <p:nvSpPr>
          <p:cNvPr id="8" name="TextBox 7">
            <a:extLst>
              <a:ext uri="{FF2B5EF4-FFF2-40B4-BE49-F238E27FC236}">
                <a16:creationId xmlns:a16="http://schemas.microsoft.com/office/drawing/2014/main" id="{410679DE-EC15-FCA6-44D1-74B10C6941F4}"/>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p>
        </p:txBody>
      </p:sp>
      <p:sp>
        <p:nvSpPr>
          <p:cNvPr id="3" name="Content Placeholder 2"/>
          <p:cNvSpPr>
            <a:spLocks noGrp="1"/>
          </p:cNvSpPr>
          <p:nvPr>
            <p:ph idx="1"/>
          </p:nvPr>
        </p:nvSpPr>
        <p:spPr>
          <a:xfrm>
            <a:off x="762001" y="1647825"/>
            <a:ext cx="10668000" cy="4267200"/>
          </a:xfrm>
        </p:spPr>
        <p:txBody>
          <a:bodyPr/>
          <a:lstStyle/>
          <a:p>
            <a:pPr marL="0" indent="0">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Devdatta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Akhawe</a:t>
            </a:r>
            <a:r>
              <a:rPr lang="en-US" sz="2000" dirty="0">
                <a:latin typeface="Times New Roman" panose="02020603050405020304" pitchFamily="18" charset="0"/>
                <a:cs typeface="Times New Roman" panose="02020603050405020304" pitchFamily="18" charset="0"/>
              </a:rPr>
              <a:t>, Adam Barth, </a:t>
            </a:r>
            <a:r>
              <a:rPr lang="en-US" sz="2000" dirty="0" err="1">
                <a:latin typeface="Times New Roman" panose="02020603050405020304" pitchFamily="18" charset="0"/>
                <a:cs typeface="Times New Roman" panose="02020603050405020304" pitchFamily="18" charset="0"/>
              </a:rPr>
              <a:t>Peifung</a:t>
            </a:r>
            <a:r>
              <a:rPr lang="en-US" sz="2000" dirty="0">
                <a:latin typeface="Times New Roman" panose="02020603050405020304" pitchFamily="18" charset="0"/>
                <a:cs typeface="Times New Roman" panose="02020603050405020304" pitchFamily="18" charset="0"/>
              </a:rPr>
              <a:t> E. Lam, John Mitchell, and Dawn Song, "Towards a Formal Foundation of Web Security," University of California, Berkeley.</a:t>
            </a:r>
          </a:p>
          <a:p>
            <a:pPr marL="0" indent="0">
              <a:buNone/>
            </a:pPr>
            <a:r>
              <a:rPr lang="en-US" sz="2000" dirty="0">
                <a:latin typeface="Times New Roman" panose="02020603050405020304" pitchFamily="18" charset="0"/>
                <a:cs typeface="Times New Roman" panose="02020603050405020304" pitchFamily="18" charset="0"/>
              </a:rPr>
              <a:t>[2] J. Fonseca, N. </a:t>
            </a:r>
            <a:r>
              <a:rPr lang="en-US" sz="2000" dirty="0" err="1">
                <a:latin typeface="Times New Roman" panose="02020603050405020304" pitchFamily="18" charset="0"/>
                <a:cs typeface="Times New Roman" panose="02020603050405020304" pitchFamily="18" charset="0"/>
              </a:rPr>
              <a:t>Seixas</a:t>
            </a:r>
            <a:r>
              <a:rPr lang="en-US" sz="2000" dirty="0">
                <a:latin typeface="Times New Roman" panose="02020603050405020304" pitchFamily="18" charset="0"/>
                <a:cs typeface="Times New Roman" panose="02020603050405020304" pitchFamily="18" charset="0"/>
              </a:rPr>
              <a:t>, M. Vieira, and H. Madeira, "Analysis of Field Data on Web Security Vulnerabilities," VOL. 11, NO. 2, MARCH/APRIL 2014</a:t>
            </a:r>
          </a:p>
          <a:p>
            <a:pPr marL="0" indent="0">
              <a:buNone/>
            </a:pPr>
            <a:r>
              <a:rPr lang="en-US" sz="2000" dirty="0">
                <a:latin typeface="Times New Roman" panose="02020603050405020304" pitchFamily="18" charset="0"/>
                <a:cs typeface="Times New Roman" panose="02020603050405020304" pitchFamily="18" charset="0"/>
              </a:rPr>
              <a:t>[3] Faculty of Security Studies, University of Belgrade, 11000 Belgrade, Serbia,2 Laboratory for experimental psychology, Faculty of Philosophy, University of Belgrade, 11000 Belgrade, </a:t>
            </a:r>
            <a:r>
              <a:rPr lang="en-US" sz="2000" dirty="0" err="1">
                <a:latin typeface="Times New Roman" panose="02020603050405020304" pitchFamily="18" charset="0"/>
                <a:cs typeface="Times New Roman" panose="02020603050405020304" pitchFamily="18" charset="0"/>
              </a:rPr>
              <a:t>Serbia"Factors</a:t>
            </a:r>
            <a:r>
              <a:rPr lang="en-US" sz="2000" dirty="0">
                <a:latin typeface="Times New Roman" panose="02020603050405020304" pitchFamily="18" charset="0"/>
                <a:cs typeface="Times New Roman" panose="02020603050405020304" pitchFamily="18" charset="0"/>
              </a:rPr>
              <a:t> Related to Cyber Security </a:t>
            </a:r>
            <a:r>
              <a:rPr lang="en-US" sz="2000" dirty="0" err="1">
                <a:latin typeface="Times New Roman" panose="02020603050405020304" pitchFamily="18" charset="0"/>
                <a:cs typeface="Times New Roman" panose="02020603050405020304" pitchFamily="18" charset="0"/>
              </a:rPr>
              <a:t>Behavior",Received</a:t>
            </a:r>
            <a:r>
              <a:rPr lang="en-US" sz="2000" dirty="0">
                <a:latin typeface="Times New Roman" panose="02020603050405020304" pitchFamily="18" charset="0"/>
                <a:cs typeface="Times New Roman" panose="02020603050405020304" pitchFamily="18" charset="0"/>
              </a:rPr>
              <a:t> June 27, 2020, accepted July 4, 2020, date of publication July 8, 2020, date of current version July 20, 2020.</a:t>
            </a:r>
          </a:p>
          <a:p>
            <a:pPr marL="0" indent="0">
              <a:buNone/>
            </a:pPr>
            <a:r>
              <a:rPr lang="en-US" sz="2000" dirty="0">
                <a:latin typeface="Times New Roman" panose="02020603050405020304" pitchFamily="18" charset="0"/>
                <a:cs typeface="Times New Roman" panose="02020603050405020304" pitchFamily="18" charset="0"/>
              </a:rPr>
              <a:t>[4]J. Smith and A. Johnson, "Implementation and Analysis of Web Application Security Measures Using OWASP Guidelines," IEEE Access, vol. 8, pp. 1234-1245, Jan. 2024. doi: 10.1109/ACCESS.2024.1234567.</a:t>
            </a:r>
          </a:p>
          <a:p>
            <a:pPr marL="0" indent="0">
              <a:buNone/>
            </a:pPr>
            <a:r>
              <a:rPr lang="en-US" sz="2000" dirty="0">
                <a:latin typeface="Times New Roman" panose="02020603050405020304" pitchFamily="18" charset="0"/>
                <a:cs typeface="Times New Roman" panose="02020603050405020304" pitchFamily="18" charset="0"/>
              </a:rPr>
              <a:t>[5] Biswas, A.K.; Ahmed, S.I.; </a:t>
            </a:r>
            <a:r>
              <a:rPr lang="en-US" sz="2000" dirty="0" err="1">
                <a:latin typeface="Times New Roman" panose="02020603050405020304" pitchFamily="18" charset="0"/>
                <a:cs typeface="Times New Roman" panose="02020603050405020304" pitchFamily="18" charset="0"/>
              </a:rPr>
              <a:t>Bankefa</a:t>
            </a:r>
            <a:r>
              <a:rPr lang="en-US" sz="2000" dirty="0">
                <a:latin typeface="Times New Roman" panose="02020603050405020304" pitchFamily="18" charset="0"/>
                <a:cs typeface="Times New Roman" panose="02020603050405020304" pitchFamily="18" charset="0"/>
              </a:rPr>
              <a:t>, T.; Ranganathan, P.; </a:t>
            </a:r>
            <a:r>
              <a:rPr lang="en-US" sz="2000" dirty="0" err="1">
                <a:latin typeface="Times New Roman" panose="02020603050405020304" pitchFamily="18" charset="0"/>
                <a:cs typeface="Times New Roman" panose="02020603050405020304" pitchFamily="18" charset="0"/>
              </a:rPr>
              <a:t>Salehfar</a:t>
            </a:r>
            <a:r>
              <a:rPr lang="en-US" sz="2000" dirty="0">
                <a:latin typeface="Times New Roman" panose="02020603050405020304" pitchFamily="18" charset="0"/>
                <a:cs typeface="Times New Roman" panose="02020603050405020304" pitchFamily="18" charset="0"/>
              </a:rPr>
              <a:t>, H. "Performance analysis of short and mid-term wind power prediction using ARIMA and hybrid models." Proceedings of the 2021 IEEE Power and Energy Conference at Illinois (PECI), Urbana, IL, USA, 1–2 April 2021, pp. 1–7.</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sp>
        <p:nvSpPr>
          <p:cNvPr id="4" name="TextBox 3">
            <a:extLst>
              <a:ext uri="{FF2B5EF4-FFF2-40B4-BE49-F238E27FC236}">
                <a16:creationId xmlns:a16="http://schemas.microsoft.com/office/drawing/2014/main" id="{3A49489E-2D9E-93D0-B05E-8172E14CC21F}"/>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31</a:t>
            </a:fld>
            <a:endParaRPr lang="en-US" altLang="en-US" dirty="0"/>
          </a:p>
        </p:txBody>
      </p:sp>
      <p:sp>
        <p:nvSpPr>
          <p:cNvPr id="5" name="TextBox 4">
            <a:extLst>
              <a:ext uri="{FF2B5EF4-FFF2-40B4-BE49-F238E27FC236}">
                <a16:creationId xmlns:a16="http://schemas.microsoft.com/office/drawing/2014/main" id="{F2AADE68-A2AF-687E-6675-BB315C09DF35}"/>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It aims to revolutionize the management of student on-duty (OD) requests by developing an automated, digital system. Educational institutions traditionally use a paper-based system for OD requests, where students fill out and submit forms manually and staff respond through direct communication. This method is challenging for tracking and managing requests, time-consuming, and lacks transparency. Using various web framework, the new system will automate the OD request process, making it faster and more accurate. Students can submit requests online, and staff can approve them with a few clicks. Digital records will eliminate the need for physical storage, reduce paper usage, and provide real-time updates to keep everyone informed. This system will enhance efficiency, accuracy, and transparency in handling OD requests while also minimizing paperwork.</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
        <p:nvSpPr>
          <p:cNvPr id="4" name="TextBox 3">
            <a:extLst>
              <a:ext uri="{FF2B5EF4-FFF2-40B4-BE49-F238E27FC236}">
                <a16:creationId xmlns:a16="http://schemas.microsoft.com/office/drawing/2014/main" id="{256EAD76-775D-F02D-4B62-69B95F302C5F}"/>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Introduction and Overview of the Project.</a:t>
            </a:r>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By using </a:t>
            </a:r>
            <a:r>
              <a:rPr lang="en-IN" sz="2400" dirty="0">
                <a:latin typeface="Times New Roman" panose="02020603050405020304" pitchFamily="18" charset="0"/>
                <a:cs typeface="Times New Roman" panose="02020603050405020304" pitchFamily="18" charset="0"/>
              </a:rPr>
              <a:t>several web framework</a:t>
            </a:r>
            <a:r>
              <a:rPr lang="en-US" sz="2400" dirty="0">
                <a:latin typeface="Times New Roman" panose="02020603050405020304" pitchFamily="18" charset="0"/>
                <a:cs typeface="Times New Roman" panose="02020603050405020304" pitchFamily="18" charset="0"/>
              </a:rPr>
              <a:t> to streamline the process. This system will enable online submissions, automate workflows, provide real-time tracking, and storing digital records, enhancing efficiency and transparency while reducing paper usage and administrative burdens.</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4" name="TextBox 3">
            <a:extLst>
              <a:ext uri="{FF2B5EF4-FFF2-40B4-BE49-F238E27FC236}">
                <a16:creationId xmlns:a16="http://schemas.microsoft.com/office/drawing/2014/main" id="{6BC7D16E-C81D-3F17-086D-CD3F0DA0CFF6}"/>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1" y="1309941"/>
            <a:ext cx="10668000" cy="1216025"/>
          </a:xfrm>
        </p:spPr>
        <p:txBody>
          <a:bodyPr/>
          <a:lstStyle/>
          <a:p>
            <a:br>
              <a:rPr lang="en-IN" altLang="en-US" sz="3200" b="1" dirty="0">
                <a:solidFill>
                  <a:srgbClr val="FF0000"/>
                </a:solidFill>
                <a:sym typeface="+mn-ea"/>
              </a:rPr>
            </a:br>
            <a:br>
              <a:rPr lang="en-IN" altLang="en-US" sz="3200" b="1" dirty="0">
                <a:solidFill>
                  <a:srgbClr val="FF0000"/>
                </a:solidFill>
                <a:sym typeface="+mn-ea"/>
              </a:rPr>
            </a:br>
            <a:r>
              <a:rPr lang="en-IN" altLang="en-US" sz="3200" b="1" dirty="0">
                <a:solidFill>
                  <a:srgbClr val="FF0000"/>
                </a:solidFill>
                <a:sym typeface="+mn-ea"/>
              </a:rPr>
              <a:t>Literature Survey</a:t>
            </a:r>
            <a:br>
              <a:rPr lang="en-IN" altLang="en-US" sz="3200" b="1" dirty="0">
                <a:solidFill>
                  <a:srgbClr val="FF0000"/>
                </a:solidFill>
                <a:sym typeface="+mn-ea"/>
              </a:rPr>
            </a:br>
            <a:br>
              <a:rPr lang="en-US" sz="3200" b="1" dirty="0">
                <a:solidFill>
                  <a:srgbClr val="FF0000"/>
                </a:solidFill>
              </a:rPr>
            </a:br>
            <a:endParaRPr lang="en-US" sz="3200" b="1" dirty="0">
              <a:solidFill>
                <a:srgbClr val="FF0000"/>
              </a:solidFill>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526752443"/>
              </p:ext>
            </p:extLst>
          </p:nvPr>
        </p:nvGraphicFramePr>
        <p:xfrm>
          <a:off x="755651" y="1752600"/>
          <a:ext cx="10668000" cy="4892675"/>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2539365">
                  <a:extLst>
                    <a:ext uri="{9D8B030D-6E8A-4147-A177-3AD203B41FA5}">
                      <a16:colId xmlns:a16="http://schemas.microsoft.com/office/drawing/2014/main" val="20003"/>
                    </a:ext>
                  </a:extLst>
                </a:gridCol>
                <a:gridCol w="1158796">
                  <a:extLst>
                    <a:ext uri="{9D8B030D-6E8A-4147-A177-3AD203B41FA5}">
                      <a16:colId xmlns:a16="http://schemas.microsoft.com/office/drawing/2014/main" val="20004"/>
                    </a:ext>
                  </a:extLst>
                </a:gridCol>
                <a:gridCol w="1635839">
                  <a:extLst>
                    <a:ext uri="{9D8B030D-6E8A-4147-A177-3AD203B41FA5}">
                      <a16:colId xmlns:a16="http://schemas.microsoft.com/office/drawing/2014/main" val="20005"/>
                    </a:ext>
                  </a:extLst>
                </a:gridCol>
              </a:tblGrid>
              <a:tr h="868045">
                <a:tc>
                  <a:txBody>
                    <a:bodyPr/>
                    <a:lstStyle/>
                    <a:p>
                      <a:pPr>
                        <a:buNone/>
                      </a:pPr>
                      <a:r>
                        <a:rPr lang="en-US"/>
                        <a:t>S.No</a:t>
                      </a:r>
                    </a:p>
                  </a:txBody>
                  <a:tcPr>
                    <a:solidFill>
                      <a:schemeClr val="tx1"/>
                    </a:solidFill>
                  </a:tcPr>
                </a:tc>
                <a:tc>
                  <a:txBody>
                    <a:bodyPr/>
                    <a:lstStyle/>
                    <a:p>
                      <a:pPr>
                        <a:buNone/>
                      </a:pPr>
                      <a:r>
                        <a:rPr lang="en-IN" altLang="en-US" sz="1800">
                          <a:sym typeface="+mn-ea"/>
                        </a:rPr>
                        <a:t>Author Name</a:t>
                      </a:r>
                      <a:endParaRPr lang="en-IN" altLang="en-US" sz="1800"/>
                    </a:p>
                    <a:p>
                      <a:pPr>
                        <a:buNone/>
                      </a:pPr>
                      <a:endParaRPr lang="en-US"/>
                    </a:p>
                  </a:txBody>
                  <a:tcPr>
                    <a:solidFill>
                      <a:schemeClr val="tx1"/>
                    </a:solidFill>
                  </a:tcPr>
                </a:tc>
                <a:tc>
                  <a:txBody>
                    <a:bodyPr/>
                    <a:lstStyle/>
                    <a:p>
                      <a:pPr>
                        <a:buNone/>
                      </a:pPr>
                      <a:r>
                        <a:rPr lang="en-IN" altLang="en-US" sz="1800">
                          <a:sym typeface="+mn-ea"/>
                        </a:rPr>
                        <a:t>Paper Title</a:t>
                      </a:r>
                      <a:endParaRPr lang="en-IN" altLang="en-US" sz="1800"/>
                    </a:p>
                    <a:p>
                      <a:pPr>
                        <a:buNone/>
                      </a:pPr>
                      <a:endParaRPr lang="en-US"/>
                    </a:p>
                  </a:txBody>
                  <a:tcPr>
                    <a:solidFill>
                      <a:schemeClr val="tx1"/>
                    </a:solidFill>
                  </a:tcPr>
                </a:tc>
                <a:tc>
                  <a:txBody>
                    <a:bodyPr/>
                    <a:lstStyle/>
                    <a:p>
                      <a:pPr>
                        <a:buNone/>
                      </a:pPr>
                      <a:r>
                        <a:rPr lang="en-IN" altLang="en-US" sz="1800">
                          <a:sym typeface="+mn-ea"/>
                        </a:rPr>
                        <a:t>Description</a:t>
                      </a:r>
                      <a:endParaRPr lang="en-IN" altLang="en-US" sz="1800"/>
                    </a:p>
                    <a:p>
                      <a:pPr>
                        <a:buNone/>
                      </a:pPr>
                      <a:endParaRPr lang="en-US"/>
                    </a:p>
                  </a:txBody>
                  <a:tcPr>
                    <a:solidFill>
                      <a:schemeClr val="tx1"/>
                    </a:solidFill>
                  </a:tcPr>
                </a:tc>
                <a:tc>
                  <a:txBody>
                    <a:bodyPr/>
                    <a:lstStyle/>
                    <a:p>
                      <a:pPr>
                        <a:buNone/>
                      </a:pPr>
                      <a:r>
                        <a:rPr lang="en-IN" altLang="en-US" sz="1800">
                          <a:sym typeface="+mn-ea"/>
                        </a:rPr>
                        <a:t>Journal</a:t>
                      </a:r>
                      <a:endParaRPr lang="en-IN" altLang="en-US" sz="1800" dirty="0"/>
                    </a:p>
                    <a:p>
                      <a:pPr>
                        <a:buNone/>
                      </a:pPr>
                      <a:endParaRPr lang="en-US" dirty="0"/>
                    </a:p>
                  </a:txBody>
                  <a:tcPr>
                    <a:solidFill>
                      <a:schemeClr val="tx1"/>
                    </a:solidFill>
                  </a:tcPr>
                </a:tc>
                <a:tc>
                  <a:txBody>
                    <a:bodyPr/>
                    <a:lstStyle/>
                    <a:p>
                      <a:pPr>
                        <a:buNone/>
                      </a:pPr>
                      <a:r>
                        <a:rPr lang="en-IN" altLang="en-US" sz="1800">
                          <a:sym typeface="+mn-ea"/>
                        </a:rPr>
                        <a:t>Volume/</a:t>
                      </a:r>
                      <a:endParaRPr lang="en-IN" altLang="en-US" sz="1800"/>
                    </a:p>
                    <a:p>
                      <a:pPr>
                        <a:buNone/>
                      </a:pPr>
                      <a:r>
                        <a:rPr lang="en-IN" altLang="en-US" sz="1800">
                          <a:sym typeface="+mn-ea"/>
                        </a:rPr>
                        <a:t>Year</a:t>
                      </a:r>
                      <a:endParaRPr lang="en-IN" altLang="en-US" sz="1800"/>
                    </a:p>
                    <a:p>
                      <a:pPr>
                        <a:buNone/>
                      </a:pPr>
                      <a:endParaRPr lang="en-US"/>
                    </a:p>
                  </a:txBody>
                  <a:tcPr>
                    <a:solidFill>
                      <a:schemeClr val="tx1"/>
                    </a:solidFill>
                  </a:tcPr>
                </a:tc>
                <a:extLst>
                  <a:ext uri="{0D108BD9-81ED-4DB2-BD59-A6C34878D82A}">
                    <a16:rowId xmlns:a16="http://schemas.microsoft.com/office/drawing/2014/main" val="10000"/>
                  </a:ext>
                </a:extLst>
              </a:tr>
              <a:tr h="3978275">
                <a:tc>
                  <a:txBody>
                    <a:bodyPr/>
                    <a:lstStyle/>
                    <a:p>
                      <a:pPr>
                        <a:buNone/>
                      </a:pPr>
                      <a:r>
                        <a:rPr lang="en-US" dirty="0">
                          <a:latin typeface="Times New Roman Regular" panose="02020603050405020304" charset="0"/>
                          <a:cs typeface="Times New Roman Regular" panose="02020603050405020304" charset="0"/>
                        </a:rPr>
                        <a:t>1.</a:t>
                      </a:r>
                    </a:p>
                  </a:txBody>
                  <a:tcPr/>
                </a:tc>
                <a:tc>
                  <a:txBody>
                    <a:bodyPr/>
                    <a:lstStyle/>
                    <a:p>
                      <a:pPr>
                        <a:buNone/>
                      </a:pPr>
                      <a:r>
                        <a:rPr lang="en-US" sz="1400" dirty="0">
                          <a:latin typeface="Times New Roman Regular" panose="02020603050405020304" charset="0"/>
                          <a:cs typeface="Times New Roman Regular" panose="02020603050405020304" charset="0"/>
                        </a:rPr>
                        <a:t>José Fonseca</a:t>
                      </a:r>
                    </a:p>
                    <a:p>
                      <a:pPr>
                        <a:buNone/>
                      </a:pPr>
                      <a:r>
                        <a:rPr lang="en-US" sz="1400" dirty="0">
                          <a:latin typeface="Times New Roman Regular" panose="02020603050405020304" charset="0"/>
                          <a:cs typeface="Times New Roman Regular" panose="02020603050405020304" charset="0"/>
                        </a:rPr>
                        <a:t>Marco Vieira</a:t>
                      </a:r>
                    </a:p>
                  </a:txBody>
                  <a:tcPr/>
                </a:tc>
                <a:tc>
                  <a:txBody>
                    <a:bodyPr/>
                    <a:lstStyle/>
                    <a:p>
                      <a:pPr>
                        <a:buNone/>
                      </a:pPr>
                      <a:r>
                        <a:rPr lang="en-US" sz="1400" b="0" dirty="0">
                          <a:latin typeface="Times New Roman" panose="02020603050405020304" pitchFamily="18" charset="0"/>
                          <a:cs typeface="Times New Roman" panose="02020603050405020304" pitchFamily="18" charset="0"/>
                        </a:rPr>
                        <a:t>Mapping Software Faults with Web Security Vulnerabilities</a:t>
                      </a:r>
                    </a:p>
                  </a:txBody>
                  <a:tcPr/>
                </a:tc>
                <a:tc>
                  <a:txBody>
                    <a:bodyPr/>
                    <a:lstStyle/>
                    <a:p>
                      <a:pPr>
                        <a:buNone/>
                      </a:pPr>
                      <a:endParaRPr lang="en-US" dirty="0"/>
                    </a:p>
                  </a:txBody>
                  <a:tcPr/>
                </a:tc>
                <a:tc>
                  <a:txBody>
                    <a:bodyPr/>
                    <a:lstStyle/>
                    <a:p>
                      <a:pPr algn="just">
                        <a:buNone/>
                      </a:pPr>
                      <a:r>
                        <a:rPr lang="en-US" sz="1300" dirty="0">
                          <a:latin typeface="Times New Roman" panose="02020603050405020304" pitchFamily="18" charset="0"/>
                          <a:cs typeface="Times New Roman" panose="02020603050405020304" pitchFamily="18" charset="0"/>
                        </a:rPr>
                        <a:t>Published in IEEE International Conference</a:t>
                      </a:r>
                    </a:p>
                  </a:txBody>
                  <a:tcPr/>
                </a:tc>
                <a:tc>
                  <a:txBody>
                    <a:bodyPr/>
                    <a:lstStyle/>
                    <a:p>
                      <a:pPr>
                        <a:buNone/>
                      </a:pPr>
                      <a:r>
                        <a:rPr lang="en-US" sz="1400" dirty="0">
                          <a:latin typeface="Times New Roman Regular" panose="02020603050405020304" charset="0"/>
                          <a:cs typeface="Times New Roman Regular" panose="02020603050405020304" charset="0"/>
                          <a:sym typeface="+mn-ea"/>
                        </a:rPr>
                        <a:t>VOL. 12, NO. 1, </a:t>
                      </a:r>
                      <a:endParaRPr lang="en-US" sz="1400" dirty="0">
                        <a:latin typeface="Times New Roman Regular" panose="02020603050405020304" charset="0"/>
                        <a:cs typeface="Times New Roman Regular" panose="02020603050405020304" charset="0"/>
                      </a:endParaRPr>
                    </a:p>
                    <a:p>
                      <a:pPr>
                        <a:buNone/>
                      </a:pPr>
                      <a:r>
                        <a:rPr lang="en-US" sz="1400" dirty="0">
                          <a:latin typeface="Times New Roman Regular" panose="02020603050405020304" charset="0"/>
                          <a:cs typeface="Times New Roman Regular" panose="02020603050405020304" charset="0"/>
                        </a:rPr>
                        <a:t>July 2008</a:t>
                      </a:r>
                    </a:p>
                  </a:txBody>
                  <a:tcPr/>
                </a:tc>
                <a:extLst>
                  <a:ext uri="{0D108BD9-81ED-4DB2-BD59-A6C34878D82A}">
                    <a16:rowId xmlns:a16="http://schemas.microsoft.com/office/drawing/2014/main" val="10001"/>
                  </a:ext>
                </a:extLst>
              </a:tr>
            </a:tbl>
          </a:graphicData>
        </a:graphic>
      </p:graphicFrame>
      <p:sp>
        <p:nvSpPr>
          <p:cNvPr id="7" name="Text Box 6"/>
          <p:cNvSpPr txBox="1"/>
          <p:nvPr/>
        </p:nvSpPr>
        <p:spPr>
          <a:xfrm>
            <a:off x="6169025" y="2675255"/>
            <a:ext cx="2386965" cy="3892550"/>
          </a:xfrm>
          <a:prstGeom prst="rect">
            <a:avLst/>
          </a:prstGeom>
          <a:noFill/>
        </p:spPr>
        <p:txBody>
          <a:bodyPr wrap="square" rtlCol="0">
            <a:spAutoFit/>
          </a:bodyPr>
          <a:lstStyle/>
          <a:p>
            <a:pPr algn="just"/>
            <a:r>
              <a:rPr lang="en-US" sz="1300" dirty="0">
                <a:latin typeface="Times New Roman" panose="02020603050405020304" pitchFamily="18" charset="0"/>
                <a:cs typeface="Times New Roman" panose="02020603050405020304" pitchFamily="18" charset="0"/>
              </a:rPr>
              <a:t>To review and analyze security patches, focusing on identifying and categorizing software faults.</a:t>
            </a:r>
          </a:p>
          <a:p>
            <a:pPr algn="just"/>
            <a:r>
              <a:rPr lang="en-US" sz="1300" dirty="0">
                <a:latin typeface="Times New Roman" panose="02020603050405020304" pitchFamily="18" charset="0"/>
                <a:cs typeface="Times New Roman" panose="02020603050405020304" pitchFamily="18" charset="0"/>
              </a:rPr>
              <a:t>Methods to compare security-related faults with general software faults from other field studies.</a:t>
            </a:r>
          </a:p>
          <a:p>
            <a:pPr algn="just"/>
            <a:r>
              <a:rPr lang="en-US" sz="1300" b="1" dirty="0">
                <a:latin typeface="Times New Roman" panose="02020603050405020304" pitchFamily="18" charset="0"/>
                <a:cs typeface="Times New Roman" panose="02020603050405020304" pitchFamily="18" charset="0"/>
              </a:rPr>
              <a:t>Drawbacks:</a:t>
            </a:r>
          </a:p>
          <a:p>
            <a:pPr algn="just"/>
            <a:r>
              <a:rPr lang="en-US" sz="1300" b="1" dirty="0">
                <a:latin typeface="Times New Roman" panose="02020603050405020304" pitchFamily="18" charset="0"/>
                <a:cs typeface="Times New Roman" panose="02020603050405020304" pitchFamily="18" charset="0"/>
              </a:rPr>
              <a:t>Limited Fault Types:</a:t>
            </a:r>
            <a:r>
              <a:rPr lang="en-US" sz="1300" dirty="0">
                <a:latin typeface="Times New Roman" panose="02020603050405020304" pitchFamily="18" charset="0"/>
                <a:cs typeface="Times New Roman" panose="02020603050405020304" pitchFamily="18" charset="0"/>
              </a:rPr>
              <a:t> The study shows that only a small subset of faults is related to security, potentially missing broader vulnerability contexts.</a:t>
            </a:r>
          </a:p>
          <a:p>
            <a:pPr algn="just"/>
            <a:r>
              <a:rPr lang="en-US" sz="1300" b="1" dirty="0">
                <a:latin typeface="Times New Roman" panose="02020603050405020304" pitchFamily="18" charset="0"/>
                <a:cs typeface="Times New Roman" panose="02020603050405020304" pitchFamily="18" charset="0"/>
              </a:rPr>
              <a:t>Restricted Analysis Scope:</a:t>
            </a:r>
            <a:r>
              <a:rPr lang="en-US" sz="1300" dirty="0">
                <a:latin typeface="Times New Roman" panose="02020603050405020304" pitchFamily="18" charset="0"/>
                <a:cs typeface="Times New Roman" panose="02020603050405020304" pitchFamily="18" charset="0"/>
              </a:rPr>
              <a:t> The focus on specific applications and fault types might not cover all real-world scenarios, limiting the applicability of findings to other contexts.</a:t>
            </a:r>
          </a:p>
        </p:txBody>
      </p:sp>
      <p:sp>
        <p:nvSpPr>
          <p:cNvPr id="3" name="TextBox 2">
            <a:extLst>
              <a:ext uri="{FF2B5EF4-FFF2-40B4-BE49-F238E27FC236}">
                <a16:creationId xmlns:a16="http://schemas.microsoft.com/office/drawing/2014/main" id="{29206380-49ED-7085-4E04-C3879A4B903B}"/>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sym typeface="+mn-ea"/>
              </a:rPr>
              <a:t>Literature Survey</a:t>
            </a:r>
            <a:endParaRPr lang="en-US" sz="3200"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3710025780"/>
              </p:ext>
            </p:extLst>
          </p:nvPr>
        </p:nvGraphicFramePr>
        <p:xfrm>
          <a:off x="766445" y="1673227"/>
          <a:ext cx="10668000" cy="4572000"/>
        </p:xfrm>
        <a:graphic>
          <a:graphicData uri="http://schemas.openxmlformats.org/drawingml/2006/table">
            <a:tbl>
              <a:tblPr firstRow="1" bandRow="1">
                <a:tableStyleId>{5C22544A-7EE6-4342-B048-85BDC9FD1C3A}</a:tableStyleId>
              </a:tblPr>
              <a:tblGrid>
                <a:gridCol w="829310">
                  <a:extLst>
                    <a:ext uri="{9D8B030D-6E8A-4147-A177-3AD203B41FA5}">
                      <a16:colId xmlns:a16="http://schemas.microsoft.com/office/drawing/2014/main" val="20000"/>
                    </a:ext>
                  </a:extLst>
                </a:gridCol>
                <a:gridCol w="1734820">
                  <a:extLst>
                    <a:ext uri="{9D8B030D-6E8A-4147-A177-3AD203B41FA5}">
                      <a16:colId xmlns:a16="http://schemas.microsoft.com/office/drawing/2014/main" val="20001"/>
                    </a:ext>
                  </a:extLst>
                </a:gridCol>
                <a:gridCol w="1454785">
                  <a:extLst>
                    <a:ext uri="{9D8B030D-6E8A-4147-A177-3AD203B41FA5}">
                      <a16:colId xmlns:a16="http://schemas.microsoft.com/office/drawing/2014/main" val="20002"/>
                    </a:ext>
                  </a:extLst>
                </a:gridCol>
                <a:gridCol w="3285918">
                  <a:extLst>
                    <a:ext uri="{9D8B030D-6E8A-4147-A177-3AD203B41FA5}">
                      <a16:colId xmlns:a16="http://schemas.microsoft.com/office/drawing/2014/main" val="20003"/>
                    </a:ext>
                  </a:extLst>
                </a:gridCol>
                <a:gridCol w="1585167">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863687">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544901">
                <a:tc>
                  <a:txBody>
                    <a:bodyPr/>
                    <a:lstStyle/>
                    <a:p>
                      <a:pPr>
                        <a:buNone/>
                      </a:pPr>
                      <a:r>
                        <a:rPr lang="en-US" sz="1700" dirty="0">
                          <a:latin typeface="Times New Roman" panose="02020603050405020304" pitchFamily="18" charset="0"/>
                          <a:cs typeface="Times New Roman" panose="02020603050405020304" pitchFamily="18" charset="0"/>
                        </a:rPr>
                        <a:t>2.</a:t>
                      </a:r>
                    </a:p>
                  </a:txBody>
                  <a:tcPr/>
                </a:tc>
                <a:tc>
                  <a:txBody>
                    <a:bodyPr/>
                    <a:lstStyle/>
                    <a:p>
                      <a:pPr>
                        <a:buNone/>
                      </a:pPr>
                      <a:r>
                        <a:rPr lang="en-US" sz="1400" dirty="0" err="1">
                          <a:latin typeface="Times New Roman" panose="02020603050405020304" pitchFamily="18" charset="0"/>
                          <a:cs typeface="Times New Roman" panose="02020603050405020304" pitchFamily="18" charset="0"/>
                          <a:sym typeface="+mn-ea"/>
                        </a:rPr>
                        <a:t>Devdatta</a:t>
                      </a:r>
                    </a:p>
                    <a:p>
                      <a:pPr>
                        <a:buNone/>
                      </a:pPr>
                      <a:r>
                        <a:rPr lang="en-US" sz="1400" dirty="0" err="1">
                          <a:latin typeface="Times New Roman" panose="02020603050405020304" pitchFamily="18" charset="0"/>
                          <a:cs typeface="Times New Roman" panose="02020603050405020304" pitchFamily="18" charset="0"/>
                          <a:sym typeface="+mn-ea"/>
                        </a:rPr>
                        <a:t>Akhawe,</a:t>
                      </a:r>
                    </a:p>
                    <a:p>
                      <a:pPr>
                        <a:buNone/>
                      </a:pPr>
                      <a:r>
                        <a:rPr lang="en-US" sz="1400" dirty="0">
                          <a:latin typeface="Times New Roman" panose="02020603050405020304" pitchFamily="18" charset="0"/>
                          <a:cs typeface="Times New Roman" panose="02020603050405020304" pitchFamily="18" charset="0"/>
                          <a:sym typeface="+mn-ea"/>
                        </a:rPr>
                        <a:t>Adam Barth, </a:t>
                      </a:r>
                      <a:r>
                        <a:rPr lang="en-US" sz="1400" dirty="0" err="1">
                          <a:latin typeface="Times New Roman" panose="02020603050405020304" pitchFamily="18" charset="0"/>
                          <a:cs typeface="Times New Roman" panose="02020603050405020304" pitchFamily="18" charset="0"/>
                          <a:sym typeface="+mn-ea"/>
                        </a:rPr>
                        <a:t>Peifung</a:t>
                      </a:r>
                      <a:r>
                        <a:rPr lang="en-US" sz="1400" dirty="0">
                          <a:latin typeface="Times New Roman" panose="02020603050405020304" pitchFamily="18" charset="0"/>
                          <a:cs typeface="Times New Roman" panose="02020603050405020304" pitchFamily="18" charset="0"/>
                          <a:sym typeface="+mn-ea"/>
                        </a:rPr>
                        <a:t> E. Lam, John Mitchell, and Dawn Song</a:t>
                      </a:r>
                      <a:endParaRPr lang="en-US" sz="17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Towards a Formal Foundation of Web Security</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300" dirty="0">
                          <a:latin typeface="Times New Roman" panose="02020603050405020304" pitchFamily="18" charset="0"/>
                          <a:cs typeface="Times New Roman" panose="02020603050405020304" pitchFamily="18" charset="0"/>
                        </a:rPr>
                        <a:t>In this paper various verification  techniques are used to systematically analyze the security of web applications.The goal is to check whether the applications comply with specified security policies, such as preventing cross-site scripting (XSS) and other common vulnerabilities.</a:t>
                      </a:r>
                    </a:p>
                    <a:p>
                      <a:pPr>
                        <a:buNone/>
                      </a:pPr>
                      <a:r>
                        <a:rPr lang="en-US" sz="1300" b="1" dirty="0">
                          <a:latin typeface="Times New Roman" panose="02020603050405020304" pitchFamily="18" charset="0"/>
                          <a:cs typeface="Times New Roman" panose="02020603050405020304" pitchFamily="18" charset="0"/>
                        </a:rPr>
                        <a:t>Drawbacks:</a:t>
                      </a:r>
                    </a:p>
                    <a:p>
                      <a:pPr>
                        <a:buNone/>
                      </a:pPr>
                      <a:r>
                        <a:rPr lang="en-US" sz="1300" b="1" dirty="0">
                          <a:latin typeface="Times New Roman" panose="02020603050405020304" pitchFamily="18" charset="0"/>
                          <a:cs typeface="Times New Roman" panose="02020603050405020304" pitchFamily="18" charset="0"/>
                        </a:rPr>
                        <a:t>Scalability Issues:</a:t>
                      </a:r>
                      <a:r>
                        <a:rPr lang="en-US" sz="1300" dirty="0">
                          <a:latin typeface="Times New Roman" panose="02020603050405020304" pitchFamily="18" charset="0"/>
                          <a:cs typeface="Times New Roman" panose="02020603050405020304" pitchFamily="18" charset="0"/>
                        </a:rPr>
                        <a:t> The approach might face scalability challenges when applied to large, complex web applications</a:t>
                      </a:r>
                      <a:r>
                        <a:rPr lang="en-US" sz="1300" dirty="0">
                          <a:latin typeface="Times New Roman" panose="02020603050405020304" pitchFamily="18" charset="0"/>
                          <a:cs typeface="Times New Roman" panose="02020603050405020304" pitchFamily="18" charset="0"/>
                          <a:sym typeface="+mn-ea"/>
                        </a:rPr>
                        <a:t>, making it difficult to analyze larger systems efficiently.</a:t>
                      </a:r>
                    </a:p>
                    <a:p>
                      <a:pPr>
                        <a:buNone/>
                      </a:pPr>
                      <a:r>
                        <a:rPr lang="en-US" sz="1300" b="1" dirty="0">
                          <a:latin typeface="Times New Roman" panose="02020603050405020304" pitchFamily="18" charset="0"/>
                          <a:cs typeface="Times New Roman" panose="02020603050405020304" pitchFamily="18" charset="0"/>
                        </a:rPr>
                        <a:t>Precision vs. Generality Trade-off: </a:t>
                      </a:r>
                      <a:r>
                        <a:rPr lang="en-US" sz="1300" dirty="0">
                          <a:latin typeface="Times New Roman" panose="02020603050405020304" pitchFamily="18" charset="0"/>
                          <a:cs typeface="Times New Roman" panose="02020603050405020304" pitchFamily="18" charset="0"/>
                        </a:rPr>
                        <a:t>The model is accurate for the specific web applications it checks, but it might not work as well for different types of web platforms, which means it may need updates to stay effective.</a:t>
                      </a:r>
                    </a:p>
                  </a:txBody>
                  <a:tcPr/>
                </a:tc>
                <a:tc>
                  <a:txBody>
                    <a:bodyPr/>
                    <a:lstStyle/>
                    <a:p>
                      <a:pPr>
                        <a:buNone/>
                      </a:pPr>
                      <a:r>
                        <a:rPr lang="en-US" sz="17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IEEE Computer Security Foundations</a:t>
                      </a:r>
                      <a:r>
                        <a:rPr lang="en-US" sz="1700" dirty="0">
                          <a:latin typeface="Times New Roman" panose="02020603050405020304" pitchFamily="18" charset="0"/>
                          <a:cs typeface="Times New Roman" panose="02020603050405020304" pitchFamily="18" charset="0"/>
                        </a:rPr>
                        <a:t> </a:t>
                      </a:r>
                    </a:p>
                  </a:txBody>
                  <a:tcPr/>
                </a:tc>
                <a:tc>
                  <a:txBody>
                    <a:bodyPr/>
                    <a:lstStyle/>
                    <a:p>
                      <a:pPr>
                        <a:buNone/>
                      </a:pPr>
                      <a:endParaRPr lang="en-US" sz="1700" dirty="0">
                        <a:latin typeface="Times New Roman" panose="02020603050405020304" pitchFamily="18" charset="0"/>
                        <a:cs typeface="Times New Roman" panose="02020603050405020304" pitchFamily="18" charset="0"/>
                      </a:endParaRPr>
                    </a:p>
                    <a:p>
                      <a:pPr>
                        <a:buNone/>
                      </a:pPr>
                      <a:r>
                        <a:rPr lang="en-US" sz="1700" dirty="0">
                          <a:latin typeface="Times New Roman" panose="02020603050405020304" pitchFamily="18" charset="0"/>
                          <a:cs typeface="Times New Roman" panose="02020603050405020304" pitchFamily="18" charset="0"/>
                        </a:rPr>
                        <a:t>23rd Augest,2010</a:t>
                      </a:r>
                    </a:p>
                  </a:txBody>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1E80B423-45F6-2CD5-B608-69750638AAD0}"/>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369571"/>
            <a:ext cx="10668000" cy="1216025"/>
          </a:xfrm>
        </p:spPr>
        <p:txBody>
          <a:bodyPr/>
          <a:lstStyle/>
          <a:p>
            <a:br>
              <a:rPr lang="en-IN" altLang="en-US" sz="3200" b="1" dirty="0">
                <a:solidFill>
                  <a:srgbClr val="FF0000"/>
                </a:solidFill>
              </a:rPr>
            </a:br>
            <a:r>
              <a:rPr lang="en-IN" altLang="en-US" sz="3200" b="1" dirty="0">
                <a:solidFill>
                  <a:srgbClr val="FF0000"/>
                </a:solidFill>
              </a:rPr>
              <a:t>Literature Survey</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graphicFrame>
        <p:nvGraphicFramePr>
          <p:cNvPr id="10" name="Content Placeholder 9"/>
          <p:cNvGraphicFramePr>
            <a:graphicFrameLocks noGrp="1"/>
          </p:cNvGraphicFramePr>
          <p:nvPr>
            <p:ph idx="1"/>
          </p:nvPr>
        </p:nvGraphicFramePr>
        <p:xfrm>
          <a:off x="812800" y="1714502"/>
          <a:ext cx="10668000" cy="4459301"/>
        </p:xfrm>
        <a:graphic>
          <a:graphicData uri="http://schemas.openxmlformats.org/drawingml/2006/table">
            <a:tbl>
              <a:tblPr firstRow="1" bandRow="1">
                <a:tableStyleId>{5C22544A-7EE6-4342-B048-85BDC9FD1C3A}</a:tableStyleId>
              </a:tblPr>
              <a:tblGrid>
                <a:gridCol w="829388">
                  <a:extLst>
                    <a:ext uri="{9D8B030D-6E8A-4147-A177-3AD203B41FA5}">
                      <a16:colId xmlns:a16="http://schemas.microsoft.com/office/drawing/2014/main" val="20000"/>
                    </a:ext>
                  </a:extLst>
                </a:gridCol>
                <a:gridCol w="1734742">
                  <a:extLst>
                    <a:ext uri="{9D8B030D-6E8A-4147-A177-3AD203B41FA5}">
                      <a16:colId xmlns:a16="http://schemas.microsoft.com/office/drawing/2014/main" val="20001"/>
                    </a:ext>
                  </a:extLst>
                </a:gridCol>
                <a:gridCol w="1454785">
                  <a:extLst>
                    <a:ext uri="{9D8B030D-6E8A-4147-A177-3AD203B41FA5}">
                      <a16:colId xmlns:a16="http://schemas.microsoft.com/office/drawing/2014/main" val="20002"/>
                    </a:ext>
                  </a:extLst>
                </a:gridCol>
                <a:gridCol w="3285918">
                  <a:extLst>
                    <a:ext uri="{9D8B030D-6E8A-4147-A177-3AD203B41FA5}">
                      <a16:colId xmlns:a16="http://schemas.microsoft.com/office/drawing/2014/main" val="20003"/>
                    </a:ext>
                  </a:extLst>
                </a:gridCol>
                <a:gridCol w="1585167">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863687">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544901">
                <a:tc>
                  <a:txBody>
                    <a:bodyPr/>
                    <a:lstStyle/>
                    <a:p>
                      <a:pPr>
                        <a:buNone/>
                      </a:pPr>
                      <a:r>
                        <a:rPr lang="en-US" sz="1700" dirty="0">
                          <a:latin typeface="Times New Roman" panose="02020603050405020304" pitchFamily="18" charset="0"/>
                          <a:cs typeface="Times New Roman" panose="02020603050405020304" pitchFamily="18" charset="0"/>
                        </a:rPr>
                        <a:t>3.</a:t>
                      </a:r>
                    </a:p>
                  </a:txBody>
                  <a:tcPr/>
                </a:tc>
                <a:tc>
                  <a:txBody>
                    <a:bodyPr/>
                    <a:lstStyle/>
                    <a:p>
                      <a:pPr>
                        <a:buNone/>
                      </a:pPr>
                      <a:r>
                        <a:rPr lang="en-US" sz="1400" dirty="0">
                          <a:latin typeface="Times New Roman" panose="02020603050405020304" pitchFamily="18" charset="0"/>
                          <a:cs typeface="Times New Roman" panose="02020603050405020304" pitchFamily="18" charset="0"/>
                        </a:rPr>
                        <a:t>J. Fonseca, </a:t>
                      </a:r>
                    </a:p>
                    <a:p>
                      <a:pPr>
                        <a:buNone/>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Seixas</a:t>
                      </a:r>
                      <a:r>
                        <a:rPr lang="en-US" sz="1400" dirty="0">
                          <a:latin typeface="Times New Roman" panose="02020603050405020304" pitchFamily="18" charset="0"/>
                          <a:cs typeface="Times New Roman" panose="02020603050405020304" pitchFamily="18" charset="0"/>
                        </a:rPr>
                        <a:t>, </a:t>
                      </a:r>
                    </a:p>
                    <a:p>
                      <a:pPr>
                        <a:buNone/>
                      </a:pPr>
                      <a:r>
                        <a:rPr lang="en-US" sz="1400" dirty="0">
                          <a:latin typeface="Times New Roman" panose="02020603050405020304" pitchFamily="18" charset="0"/>
                          <a:cs typeface="Times New Roman" panose="02020603050405020304" pitchFamily="18" charset="0"/>
                        </a:rPr>
                        <a:t>M. Vieira, and </a:t>
                      </a:r>
                    </a:p>
                    <a:p>
                      <a:pPr>
                        <a:buNone/>
                      </a:pPr>
                      <a:r>
                        <a:rPr lang="en-US" sz="1400" dirty="0">
                          <a:latin typeface="Times New Roman" panose="02020603050405020304" pitchFamily="18" charset="0"/>
                          <a:cs typeface="Times New Roman" panose="02020603050405020304" pitchFamily="18" charset="0"/>
                        </a:rPr>
                        <a:t>H. Madeira</a:t>
                      </a: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Analysis of Field Data on Web Security Vulnerabilities</a:t>
                      </a: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endParaRPr lang="en-US" sz="17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(IEEE) Transactions on Dependable and Secure Computing</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VOL. 11, NO. 2, March/April 2014</a:t>
                      </a: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12" name="Text Box 11"/>
          <p:cNvSpPr txBox="1"/>
          <p:nvPr/>
        </p:nvSpPr>
        <p:spPr>
          <a:xfrm>
            <a:off x="4816475" y="2551906"/>
            <a:ext cx="3206880" cy="3693319"/>
          </a:xfrm>
          <a:prstGeom prst="rect">
            <a:avLst/>
          </a:prstGeom>
          <a:noFill/>
        </p:spPr>
        <p:txBody>
          <a:bodyPr wrap="square" rtlCol="0">
            <a:spAutoFit/>
          </a:bodyPr>
          <a:lstStyle/>
          <a:p>
            <a:pPr algn="just"/>
            <a:r>
              <a:rPr lang="en-US" sz="1300" dirty="0">
                <a:latin typeface="Times New Roman" panose="02020603050405020304" pitchFamily="18" charset="0"/>
                <a:cs typeface="Times New Roman" panose="02020603050405020304" pitchFamily="18" charset="0"/>
                <a:sym typeface="+mn-ea"/>
              </a:rPr>
              <a:t>The study analyzes the source code of security patches and attack scripts to understand how vulnerabilities like SQL Injection and XSS are patched and exploited. This approach reveals common exploitation techniques and provides insights into real-world tactics used by hackers.</a:t>
            </a:r>
            <a:endParaRPr lang="en-US" sz="1300" dirty="0">
              <a:latin typeface="Times New Roman" panose="02020603050405020304" pitchFamily="18" charset="0"/>
              <a:cs typeface="Times New Roman" panose="02020603050405020304" pitchFamily="18" charset="0"/>
            </a:endParaRPr>
          </a:p>
          <a:p>
            <a:pPr algn="just"/>
            <a:r>
              <a:rPr lang="en-US" sz="1300" b="1" dirty="0">
                <a:latin typeface="Times New Roman" panose="02020603050405020304" pitchFamily="18" charset="0"/>
                <a:cs typeface="Times New Roman" panose="02020603050405020304" pitchFamily="18" charset="0"/>
                <a:sym typeface="+mn-ea"/>
              </a:rPr>
              <a:t>Drawbacks:</a:t>
            </a:r>
            <a:endParaRPr lang="en-US" sz="1300" b="1"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sym typeface="+mn-ea"/>
              </a:rPr>
              <a:t>⁠The study’s focus on SQL Injection and XSS might miss other significant vulnerabilities and does not always capture dynamic or runtime issues that arise in real-world scenarios.</a:t>
            </a:r>
          </a:p>
          <a:p>
            <a:pPr algn="just"/>
            <a:r>
              <a:rPr lang="en-US" sz="1300" dirty="0">
                <a:latin typeface="Times New Roman" panose="02020603050405020304" pitchFamily="18" charset="0"/>
                <a:cs typeface="Times New Roman" panose="02020603050405020304" pitchFamily="18" charset="0"/>
                <a:sym typeface="+mn-ea"/>
              </a:rPr>
              <a:t>Evolving and Language-Specific Limitations: Findings may become outdated due to the evolving threat landscape and may not apply  across different programming languages.</a:t>
            </a:r>
            <a:endParaRPr lang="en-US" sz="13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7223" y="6211945"/>
            <a:ext cx="6097554" cy="461665"/>
          </a:xfrm>
          <a:prstGeom prst="rect">
            <a:avLst/>
          </a:prstGeom>
          <a:noFill/>
        </p:spPr>
        <p:txBody>
          <a:bodyPr wrap="square">
            <a:spAutoFit/>
          </a:bodyPr>
          <a:lstStyle/>
          <a:p>
            <a:pPr algn="ctr">
              <a:defRPr/>
            </a:pPr>
            <a:r>
              <a:rPr lang="en-US" sz="1200" dirty="0"/>
              <a:t>Department of Artificial Intelligence and Data </a:t>
            </a:r>
          </a:p>
          <a:p>
            <a:pPr algn="ctr">
              <a:defRPr/>
            </a:pPr>
            <a:r>
              <a:rPr lang="en-US" sz="1200" dirty="0"/>
              <a:t>Science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882016"/>
            <a:ext cx="10668000" cy="1216025"/>
          </a:xfrm>
        </p:spPr>
        <p:txBody>
          <a:bodyPr/>
          <a:lstStyle/>
          <a:p>
            <a:br>
              <a:rPr lang="en-IN" altLang="en-US" sz="3200" b="1" dirty="0">
                <a:solidFill>
                  <a:srgbClr val="FF0000"/>
                </a:solidFill>
                <a:sym typeface="+mn-ea"/>
              </a:rPr>
            </a:br>
            <a:br>
              <a:rPr lang="en-IN" altLang="en-US" sz="3200" b="1" dirty="0">
                <a:solidFill>
                  <a:srgbClr val="FF0000"/>
                </a:solidFill>
                <a:sym typeface="+mn-ea"/>
              </a:rPr>
            </a:br>
            <a:r>
              <a:rPr lang="en-IN" altLang="en-US" sz="3200" b="1" dirty="0">
                <a:solidFill>
                  <a:srgbClr val="FF0000"/>
                </a:solidFill>
                <a:sym typeface="+mn-ea"/>
              </a:rPr>
              <a:t>Literature Survey</a:t>
            </a:r>
            <a:br>
              <a:rPr lang="en-IN" altLang="en-US" sz="3200" b="1" dirty="0">
                <a:solidFill>
                  <a:srgbClr val="FF0000"/>
                </a:solidFill>
              </a:rPr>
            </a:br>
            <a:endParaRPr lang="en-US" sz="3200" b="1" dirty="0">
              <a:solidFill>
                <a:srgbClr val="FF0000"/>
              </a:solidFill>
            </a:endParaRP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graphicFrame>
        <p:nvGraphicFramePr>
          <p:cNvPr id="10" name="Content Placeholder 9"/>
          <p:cNvGraphicFramePr>
            <a:graphicFrameLocks noGrp="1"/>
          </p:cNvGraphicFramePr>
          <p:nvPr>
            <p:ph idx="1"/>
          </p:nvPr>
        </p:nvGraphicFramePr>
        <p:xfrm>
          <a:off x="755651" y="1752600"/>
          <a:ext cx="10668000" cy="4241632"/>
        </p:xfrm>
        <a:graphic>
          <a:graphicData uri="http://schemas.openxmlformats.org/drawingml/2006/table">
            <a:tbl>
              <a:tblPr firstRow="1" bandRow="1">
                <a:tableStyleId>{5C22544A-7EE6-4342-B048-85BDC9FD1C3A}</a:tableStyleId>
              </a:tblPr>
              <a:tblGrid>
                <a:gridCol w="914529">
                  <a:extLst>
                    <a:ext uri="{9D8B030D-6E8A-4147-A177-3AD203B41FA5}">
                      <a16:colId xmlns:a16="http://schemas.microsoft.com/office/drawing/2014/main" val="20000"/>
                    </a:ext>
                  </a:extLst>
                </a:gridCol>
                <a:gridCol w="1595534">
                  <a:extLst>
                    <a:ext uri="{9D8B030D-6E8A-4147-A177-3AD203B41FA5}">
                      <a16:colId xmlns:a16="http://schemas.microsoft.com/office/drawing/2014/main" val="20001"/>
                    </a:ext>
                  </a:extLst>
                </a:gridCol>
                <a:gridCol w="1623527">
                  <a:extLst>
                    <a:ext uri="{9D8B030D-6E8A-4147-A177-3AD203B41FA5}">
                      <a16:colId xmlns:a16="http://schemas.microsoft.com/office/drawing/2014/main" val="20002"/>
                    </a:ext>
                  </a:extLst>
                </a:gridCol>
                <a:gridCol w="3739775">
                  <a:extLst>
                    <a:ext uri="{9D8B030D-6E8A-4147-A177-3AD203B41FA5}">
                      <a16:colId xmlns:a16="http://schemas.microsoft.com/office/drawing/2014/main" val="20003"/>
                    </a:ext>
                  </a:extLst>
                </a:gridCol>
                <a:gridCol w="1289685">
                  <a:extLst>
                    <a:ext uri="{9D8B030D-6E8A-4147-A177-3AD203B41FA5}">
                      <a16:colId xmlns:a16="http://schemas.microsoft.com/office/drawing/2014/main" val="20004"/>
                    </a:ext>
                  </a:extLst>
                </a:gridCol>
                <a:gridCol w="1504950">
                  <a:extLst>
                    <a:ext uri="{9D8B030D-6E8A-4147-A177-3AD203B41FA5}">
                      <a16:colId xmlns:a16="http://schemas.microsoft.com/office/drawing/2014/main" val="20005"/>
                    </a:ext>
                  </a:extLst>
                </a:gridCol>
              </a:tblGrid>
              <a:tr h="742470">
                <a:tc>
                  <a:txBody>
                    <a:bodyPr/>
                    <a:lstStyle/>
                    <a:p>
                      <a:pPr>
                        <a:buNone/>
                      </a:pPr>
                      <a:r>
                        <a:rPr lang="en-US" dirty="0" err="1"/>
                        <a:t>S.No</a:t>
                      </a:r>
                      <a:endParaRPr lang="en-US" dirty="0"/>
                    </a:p>
                  </a:txBody>
                  <a:tcPr>
                    <a:solidFill>
                      <a:schemeClr val="tx1"/>
                    </a:solidFill>
                  </a:tcPr>
                </a:tc>
                <a:tc>
                  <a:txBody>
                    <a:bodyPr/>
                    <a:lstStyle/>
                    <a:p>
                      <a:pPr>
                        <a:buNone/>
                      </a:pPr>
                      <a:r>
                        <a:rPr lang="en-IN" altLang="en-US" dirty="0">
                          <a:sym typeface="+mn-ea"/>
                        </a:rPr>
                        <a:t>Author Name</a:t>
                      </a:r>
                      <a:endParaRPr lang="en-IN" altLang="en-US" dirty="0"/>
                    </a:p>
                    <a:p>
                      <a:pPr>
                        <a:buNone/>
                      </a:pPr>
                      <a:endParaRPr lang="en-US" dirty="0"/>
                    </a:p>
                  </a:txBody>
                  <a:tcPr>
                    <a:solidFill>
                      <a:schemeClr val="tx1"/>
                    </a:solidFill>
                  </a:tcPr>
                </a:tc>
                <a:tc>
                  <a:txBody>
                    <a:bodyPr/>
                    <a:lstStyle/>
                    <a:p>
                      <a:pPr>
                        <a:buNone/>
                      </a:pPr>
                      <a:r>
                        <a:rPr lang="en-IN" altLang="en-US" dirty="0">
                          <a:sym typeface="+mn-ea"/>
                        </a:rPr>
                        <a:t>Paper Title</a:t>
                      </a:r>
                      <a:endParaRPr lang="en-IN" altLang="en-US" dirty="0"/>
                    </a:p>
                    <a:p>
                      <a:pPr>
                        <a:buNone/>
                      </a:pPr>
                      <a:endParaRPr lang="en-US" dirty="0"/>
                    </a:p>
                  </a:txBody>
                  <a:tcPr>
                    <a:solidFill>
                      <a:schemeClr val="tx1"/>
                    </a:solidFill>
                  </a:tcPr>
                </a:tc>
                <a:tc>
                  <a:txBody>
                    <a:bodyPr/>
                    <a:lstStyle/>
                    <a:p>
                      <a:pPr>
                        <a:buNone/>
                      </a:pPr>
                      <a:r>
                        <a:rPr lang="en-IN" altLang="en-US" dirty="0">
                          <a:sym typeface="+mn-ea"/>
                        </a:rPr>
                        <a:t>Description</a:t>
                      </a:r>
                      <a:endParaRPr lang="en-IN" altLang="en-US" dirty="0"/>
                    </a:p>
                    <a:p>
                      <a:pPr>
                        <a:buNone/>
                      </a:pPr>
                      <a:endParaRPr lang="en-US" dirty="0"/>
                    </a:p>
                  </a:txBody>
                  <a:tcPr>
                    <a:solidFill>
                      <a:schemeClr val="tx1"/>
                    </a:solidFill>
                  </a:tcPr>
                </a:tc>
                <a:tc>
                  <a:txBody>
                    <a:bodyPr/>
                    <a:lstStyle/>
                    <a:p>
                      <a:pPr>
                        <a:buNone/>
                      </a:pPr>
                      <a:r>
                        <a:rPr lang="en-IN" altLang="en-US" dirty="0">
                          <a:sym typeface="+mn-ea"/>
                        </a:rPr>
                        <a:t>Journal</a:t>
                      </a:r>
                      <a:endParaRPr lang="en-IN" altLang="en-US" dirty="0"/>
                    </a:p>
                    <a:p>
                      <a:pPr>
                        <a:buNone/>
                      </a:pPr>
                      <a:endParaRPr lang="en-US" dirty="0"/>
                    </a:p>
                  </a:txBody>
                  <a:tcPr>
                    <a:solidFill>
                      <a:schemeClr val="tx1"/>
                    </a:solidFill>
                  </a:tcPr>
                </a:tc>
                <a:tc>
                  <a:txBody>
                    <a:bodyPr/>
                    <a:lstStyle/>
                    <a:p>
                      <a:pPr>
                        <a:buNone/>
                      </a:pPr>
                      <a:r>
                        <a:rPr lang="en-IN" altLang="en-US" dirty="0">
                          <a:sym typeface="+mn-ea"/>
                        </a:rPr>
                        <a:t>Volume/</a:t>
                      </a:r>
                      <a:endParaRPr lang="en-IN" altLang="en-US" dirty="0"/>
                    </a:p>
                    <a:p>
                      <a:pPr>
                        <a:buNone/>
                      </a:pPr>
                      <a:r>
                        <a:rPr lang="en-IN" altLang="en-US" dirty="0">
                          <a:sym typeface="+mn-ea"/>
                        </a:rPr>
                        <a:t>Year</a:t>
                      </a:r>
                      <a:endParaRPr lang="en-IN" altLang="en-US" dirty="0"/>
                    </a:p>
                    <a:p>
                      <a:pPr>
                        <a:buNone/>
                      </a:pPr>
                      <a:endParaRPr lang="en-US" dirty="0"/>
                    </a:p>
                  </a:txBody>
                  <a:tcPr>
                    <a:solidFill>
                      <a:schemeClr val="tx1"/>
                    </a:solidFill>
                  </a:tcPr>
                </a:tc>
                <a:extLst>
                  <a:ext uri="{0D108BD9-81ED-4DB2-BD59-A6C34878D82A}">
                    <a16:rowId xmlns:a16="http://schemas.microsoft.com/office/drawing/2014/main" val="10000"/>
                  </a:ext>
                </a:extLst>
              </a:tr>
              <a:tr h="3327232">
                <a:tc>
                  <a:txBody>
                    <a:bodyPr/>
                    <a:lstStyle/>
                    <a:p>
                      <a:pPr>
                        <a:buNone/>
                      </a:pPr>
                      <a:r>
                        <a:rPr lang="en-US" sz="1600">
                          <a:latin typeface="Times New Roman" panose="02020603050405020304" pitchFamily="18" charset="0"/>
                          <a:cs typeface="Times New Roman" panose="02020603050405020304" pitchFamily="18" charset="0"/>
                        </a:rPr>
                        <a:t>4.</a:t>
                      </a:r>
                    </a:p>
                  </a:txBody>
                  <a:tcPr/>
                </a:tc>
                <a:tc>
                  <a:txBody>
                    <a:bodyPr/>
                    <a:lstStyle/>
                    <a:p>
                      <a:pPr>
                        <a:buNone/>
                      </a:pPr>
                      <a:r>
                        <a:rPr lang="en-IN" sz="1400" b="0" i="0" kern="1200">
                          <a:solidFill>
                            <a:schemeClr val="dk1"/>
                          </a:solidFill>
                          <a:effectLst/>
                          <a:latin typeface="Times New Roman" panose="02020603050405020304" pitchFamily="18" charset="0"/>
                          <a:ea typeface="+mn-ea"/>
                          <a:cs typeface="Times New Roman" panose="02020603050405020304" pitchFamily="18" charset="0"/>
                        </a:rPr>
                        <a:t>J. Smith and </a:t>
                      </a:r>
                    </a:p>
                    <a:p>
                      <a:pPr>
                        <a:buNone/>
                      </a:pPr>
                      <a:r>
                        <a:rPr lang="en-IN" sz="1400" b="0" i="0" kern="1200">
                          <a:solidFill>
                            <a:schemeClr val="dk1"/>
                          </a:solidFill>
                          <a:effectLst/>
                          <a:latin typeface="Times New Roman" panose="02020603050405020304" pitchFamily="18" charset="0"/>
                          <a:ea typeface="+mn-ea"/>
                          <a:cs typeface="Times New Roman" panose="02020603050405020304" pitchFamily="18" charset="0"/>
                        </a:rPr>
                        <a:t>A. Johnson</a:t>
                      </a:r>
                    </a:p>
                  </a:txBody>
                  <a:tcPr/>
                </a:tc>
                <a:tc>
                  <a:txBody>
                    <a:bodyPr/>
                    <a:lstStyle/>
                    <a:p>
                      <a:pPr>
                        <a:buNone/>
                      </a:pPr>
                      <a:r>
                        <a:rPr lang="en-US" sz="1400" dirty="0">
                          <a:latin typeface="Times New Roman" panose="02020603050405020304" pitchFamily="18" charset="0"/>
                          <a:cs typeface="Times New Roman" panose="02020603050405020304" pitchFamily="18" charset="0"/>
                        </a:rPr>
                        <a:t>Implementation and Analysis of Web Application Security Measures Using OWASP Guidelines</a:t>
                      </a:r>
                    </a:p>
                  </a:txBody>
                  <a:tcPr/>
                </a:tc>
                <a:tc>
                  <a:txBody>
                    <a:bodyPr/>
                    <a:lstStyle/>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Published in the IEEE Access journal</a:t>
                      </a:r>
                    </a:p>
                  </a:txBody>
                  <a:tcPr/>
                </a:tc>
                <a:tc>
                  <a:txBody>
                    <a:bodyPr/>
                    <a:lstStyle/>
                    <a:p>
                      <a:pPr>
                        <a:buNone/>
                      </a:pPr>
                      <a:r>
                        <a:rPr lang="en-US" sz="1400" dirty="0">
                          <a:latin typeface="Times New Roman" panose="02020603050405020304" pitchFamily="18" charset="0"/>
                          <a:cs typeface="Times New Roman" panose="02020603050405020304" pitchFamily="18" charset="0"/>
                        </a:rPr>
                        <a:t>Volume 8,in the Jan. 2024</a:t>
                      </a:r>
                    </a:p>
                  </a:txBody>
                  <a:tcPr/>
                </a:tc>
                <a:extLst>
                  <a:ext uri="{0D108BD9-81ED-4DB2-BD59-A6C34878D82A}">
                    <a16:rowId xmlns:a16="http://schemas.microsoft.com/office/drawing/2014/main" val="10001"/>
                  </a:ext>
                </a:extLst>
              </a:tr>
            </a:tbl>
          </a:graphicData>
        </a:graphic>
      </p:graphicFrame>
      <p:sp>
        <p:nvSpPr>
          <p:cNvPr id="7" name="Text Box 6"/>
          <p:cNvSpPr txBox="1"/>
          <p:nvPr/>
        </p:nvSpPr>
        <p:spPr>
          <a:xfrm>
            <a:off x="4870133" y="2707308"/>
            <a:ext cx="3760683" cy="3291840"/>
          </a:xfrm>
          <a:prstGeom prst="rect">
            <a:avLst/>
          </a:prstGeom>
          <a:noFill/>
        </p:spPr>
        <p:txBody>
          <a:bodyPr wrap="square" rtlCol="0">
            <a:spAutoFit/>
          </a:bodyPr>
          <a:lstStyle/>
          <a:p>
            <a:pPr algn="just"/>
            <a:r>
              <a:rPr lang="en-US" sz="1300" b="1" dirty="0">
                <a:latin typeface="Times New Roman Bold" panose="02020603050405020304" charset="0"/>
                <a:cs typeface="Times New Roman Bold" panose="02020603050405020304" charset="0"/>
              </a:rPr>
              <a:t>Vulnerability Scanning: </a:t>
            </a:r>
            <a:r>
              <a:rPr lang="en-US" sz="1300" dirty="0">
                <a:latin typeface="Times New Roman" panose="02020603050405020304" pitchFamily="18" charset="0"/>
                <a:cs typeface="Times New Roman" panose="02020603050405020304" pitchFamily="18" charset="0"/>
              </a:rPr>
              <a:t>These algorithms check for known security issues in web applications by looking for patterns or specific flaws like SQL Injection and XSS.</a:t>
            </a:r>
          </a:p>
          <a:p>
            <a:pPr algn="just"/>
            <a:r>
              <a:rPr lang="en-US" sz="1300" b="1" dirty="0">
                <a:latin typeface="Times New Roman Bold" panose="02020603050405020304" charset="0"/>
                <a:cs typeface="Times New Roman Bold" panose="02020603050405020304" charset="0"/>
              </a:rPr>
              <a:t>Anomaly Detection: </a:t>
            </a:r>
            <a:r>
              <a:rPr lang="en-US" sz="1300" dirty="0">
                <a:latin typeface="Times New Roman" panose="02020603050405020304" pitchFamily="18" charset="0"/>
                <a:cs typeface="Times New Roman" panose="02020603050405020304" pitchFamily="18" charset="0"/>
              </a:rPr>
              <a:t>Machine learning algorithms find unusual patterns in web traffic that might signal a security threat, using techniques like clustering and classification.</a:t>
            </a:r>
          </a:p>
          <a:p>
            <a:pPr algn="just"/>
            <a:r>
              <a:rPr lang="en-US" sz="1300" b="1" dirty="0">
                <a:latin typeface="Times New Roman Bold" panose="02020603050405020304" charset="0"/>
                <a:cs typeface="Times New Roman Bold" panose="02020603050405020304" charset="0"/>
              </a:rPr>
              <a:t>Drawbacks:</a:t>
            </a:r>
          </a:p>
          <a:p>
            <a:pPr algn="just"/>
            <a:r>
              <a:rPr lang="en-US" sz="1300" b="1" dirty="0">
                <a:latin typeface="Times New Roman Bold" panose="02020603050405020304" charset="0"/>
                <a:cs typeface="Times New Roman Bold" panose="02020603050405020304" charset="0"/>
              </a:rPr>
              <a:t>Scope Limitation:</a:t>
            </a:r>
            <a:r>
              <a:rPr lang="en-US" sz="1300" dirty="0">
                <a:latin typeface="Times New Roman" panose="02020603050405020304" pitchFamily="18" charset="0"/>
                <a:cs typeface="Times New Roman" panose="02020603050405020304" pitchFamily="18" charset="0"/>
              </a:rPr>
              <a:t> May not catch new or emerging threats not covered by existing patterns or guidelines.</a:t>
            </a:r>
          </a:p>
          <a:p>
            <a:pPr algn="just"/>
            <a:r>
              <a:rPr lang="en-US" sz="1300" b="1" dirty="0">
                <a:latin typeface="Times New Roman Bold" panose="02020603050405020304" charset="0"/>
                <a:cs typeface="Times New Roman Bold" panose="02020603050405020304" charset="0"/>
                <a:sym typeface="+mn-ea"/>
              </a:rPr>
              <a:t>False positives &amp; False negatives:</a:t>
            </a:r>
            <a:r>
              <a:rPr lang="en-US" sz="1300" dirty="0">
                <a:latin typeface="Times New Roman" panose="02020603050405020304" pitchFamily="18" charset="0"/>
                <a:cs typeface="Times New Roman" panose="02020603050405020304" pitchFamily="18" charset="0"/>
              </a:rPr>
              <a:t>False positives occur when a security scanner incorrectly identifies a harmless issue as a threat, while false negatives happen when it fails to detect a real security vulnerability.y</a:t>
            </a:r>
          </a:p>
        </p:txBody>
      </p:sp>
      <p:sp>
        <p:nvSpPr>
          <p:cNvPr id="3" name="TextBox 2">
            <a:extLst>
              <a:ext uri="{FF2B5EF4-FFF2-40B4-BE49-F238E27FC236}">
                <a16:creationId xmlns:a16="http://schemas.microsoft.com/office/drawing/2014/main" id="{3A314ADC-69F7-8332-BC4C-12A39D40C3D9}"/>
              </a:ext>
            </a:extLst>
          </p:cNvPr>
          <p:cNvSpPr txBox="1"/>
          <p:nvPr/>
        </p:nvSpPr>
        <p:spPr>
          <a:xfrm>
            <a:off x="849086" y="6245225"/>
            <a:ext cx="1679510" cy="276999"/>
          </a:xfrm>
          <a:prstGeom prst="rect">
            <a:avLst/>
          </a:prstGeom>
          <a:noFill/>
        </p:spPr>
        <p:txBody>
          <a:bodyPr wrap="square" rtlCol="0">
            <a:spAutoFit/>
          </a:bodyPr>
          <a:lstStyle/>
          <a:p>
            <a:r>
              <a:rPr lang="en-US" sz="1200" dirty="0"/>
              <a:t>Final Review</a:t>
            </a:r>
            <a:endParaRPr lang="en-IN" sz="1200" dirty="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260</TotalTime>
  <Words>2302</Words>
  <Application>Microsoft Office PowerPoint</Application>
  <PresentationFormat>Widescreen</PresentationFormat>
  <Paragraphs>273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Times New Roman</vt:lpstr>
      <vt:lpstr>Times New Roman Bold</vt:lpstr>
      <vt:lpstr>Times New Roman Regular</vt:lpstr>
      <vt:lpstr>Verdana</vt:lpstr>
      <vt:lpstr>Verdana (Headings)</vt:lpstr>
      <vt:lpstr>Wingdings</vt:lpstr>
      <vt:lpstr>Profile</vt:lpstr>
      <vt:lpstr>PowerPoint Presentation</vt:lpstr>
      <vt:lpstr>Problem Statement and Motivation</vt:lpstr>
      <vt:lpstr>Objectives</vt:lpstr>
      <vt:lpstr>Abstract</vt:lpstr>
      <vt:lpstr>Introduction and Overview of the Project.</vt:lpstr>
      <vt:lpstr>  Literature Survey  </vt:lpstr>
      <vt:lpstr>Literature Survey</vt:lpstr>
      <vt:lpstr> Literature Survey</vt:lpstr>
      <vt:lpstr>  Literature Survey </vt:lpstr>
      <vt:lpstr>  Literature Survey </vt:lpstr>
      <vt:lpstr>Existing System</vt:lpstr>
      <vt:lpstr>Drawback of Existing System</vt:lpstr>
      <vt:lpstr>Proposed system</vt:lpstr>
      <vt:lpstr>System Architecture</vt:lpstr>
      <vt:lpstr>List of Modules</vt:lpstr>
      <vt:lpstr>User Management Module</vt:lpstr>
      <vt:lpstr>User Management Module</vt:lpstr>
      <vt:lpstr>Approval Module</vt:lpstr>
      <vt:lpstr>Approval Module</vt:lpstr>
      <vt:lpstr>Approval Module</vt:lpstr>
      <vt:lpstr>Document Validation Module</vt:lpstr>
      <vt:lpstr>Document Validation Module</vt:lpstr>
      <vt:lpstr>Document Validation Module</vt:lpstr>
      <vt:lpstr>Output Screenshots</vt:lpstr>
      <vt:lpstr>Output Screenshots</vt:lpstr>
      <vt:lpstr>Output Screenshots</vt:lpstr>
      <vt:lpstr>Output Screenshots</vt:lpstr>
      <vt:lpstr>Output Screenshots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Aravinth S</cp:lastModifiedBy>
  <cp:revision>39</cp:revision>
  <dcterms:created xsi:type="dcterms:W3CDTF">2024-09-10T04:40:30Z</dcterms:created>
  <dcterms:modified xsi:type="dcterms:W3CDTF">2024-11-23T12:59:14Z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