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heme/themeOverride5.xml" ContentType="application/vnd.openxmlformats-officedocument.themeOverride+xml"/>
  <Override PartName="/ppt/notesSlides/notesSlide2.xml" ContentType="application/vnd.openxmlformats-officedocument.presentationml.notesSlide+xml"/>
  <Override PartName="/ppt/theme/themeOverride6.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5"/>
  </p:notesMasterIdLst>
  <p:sldIdLst>
    <p:sldId id="256" r:id="rId2"/>
    <p:sldId id="411" r:id="rId3"/>
    <p:sldId id="257" r:id="rId4"/>
    <p:sldId id="412" r:id="rId5"/>
    <p:sldId id="422" r:id="rId6"/>
    <p:sldId id="418" r:id="rId7"/>
    <p:sldId id="370" r:id="rId8"/>
    <p:sldId id="372" r:id="rId9"/>
    <p:sldId id="392" r:id="rId10"/>
    <p:sldId id="421" r:id="rId11"/>
    <p:sldId id="410" r:id="rId12"/>
    <p:sldId id="402" r:id="rId13"/>
    <p:sldId id="403" r:id="rId14"/>
    <p:sldId id="404" r:id="rId15"/>
    <p:sldId id="405" r:id="rId16"/>
    <p:sldId id="406" r:id="rId17"/>
    <p:sldId id="419" r:id="rId18"/>
    <p:sldId id="407" r:id="rId19"/>
    <p:sldId id="420" r:id="rId20"/>
    <p:sldId id="399" r:id="rId21"/>
    <p:sldId id="417" r:id="rId22"/>
    <p:sldId id="401" r:id="rId23"/>
    <p:sldId id="371" r:id="rId24"/>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2" d="100"/>
          <a:sy n="82" d="100"/>
        </p:scale>
        <p:origin x="72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19E05D0-A421-4EF3-8512-AD1148C82550}" type="datetimeFigureOut">
              <a:rPr lang="en-IN" smtClean="0"/>
              <a:t>12-05-2025</a:t>
            </a:fld>
            <a:endParaRPr lang="en-IN"/>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9</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1224A-2DE0-87F1-8255-BA3FD5D36D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80A8AF-666A-B19D-03C6-CD6C6A9F60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053542-DEA1-75B9-4051-38F9FD111B52}"/>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FEAB35C-1EB7-5E67-247A-55A1E6CB25D8}"/>
              </a:ext>
            </a:extLst>
          </p:cNvPr>
          <p:cNvSpPr>
            <a:spLocks noGrp="1"/>
          </p:cNvSpPr>
          <p:nvPr>
            <p:ph type="sldNum" sz="quarter" idx="10"/>
          </p:nvPr>
        </p:nvSpPr>
        <p:spPr/>
        <p:txBody>
          <a:bodyPr/>
          <a:lstStyle/>
          <a:p>
            <a:fld id="{8A1C5D9F-5FDD-4E04-AD07-37773298FBF3}" type="slidenum">
              <a:rPr lang="en-IN" smtClean="0"/>
              <a:t>10</a:t>
            </a:fld>
            <a:endParaRPr lang="en-IN"/>
          </a:p>
        </p:txBody>
      </p:sp>
    </p:spTree>
    <p:extLst>
      <p:ext uri="{BB962C8B-B14F-4D97-AF65-F5344CB8AC3E}">
        <p14:creationId xmlns:p14="http://schemas.microsoft.com/office/powerpoint/2010/main" val="3698199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0" y="2530618"/>
            <a:ext cx="12191999" cy="1325563"/>
          </a:xfrm>
          <a:prstGeom prst="rect">
            <a:avLst/>
          </a:prstGeom>
          <a:noFill/>
          <a:ln>
            <a:noFill/>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fontScale="92500"/>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79425" marR="546735" indent="3810" algn="ctr">
              <a:spcBef>
                <a:spcPts val="340"/>
              </a:spcBef>
            </a:pPr>
            <a:r>
              <a:rPr lang="en-US" sz="3600" b="1" i="1" dirty="0">
                <a:ln/>
                <a:solidFill>
                  <a:schemeClr val="accent4"/>
                </a:solidFill>
                <a:latin typeface="Times New Roman" panose="02020603050405020304" pitchFamily="18" charset="0"/>
                <a:ea typeface="Times New Roman" panose="02020603050405020304" pitchFamily="18" charset="0"/>
              </a:rPr>
              <a:t>AI-Powered Face Detection for Energy-Efficient Home Automation: An IoT-Integrated Computer Vision Approach</a:t>
            </a:r>
            <a:endParaRPr lang="en-IN" sz="3600" b="1" i="1" dirty="0">
              <a:ln/>
              <a:solidFill>
                <a:schemeClr val="accent4"/>
              </a:solidFill>
              <a:latin typeface="Times New Roman" panose="02020603050405020304" pitchFamily="18" charset="0"/>
              <a:ea typeface="Times New Roman" panose="02020603050405020304" pitchFamily="18" charset="0"/>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p>
        </p:txBody>
      </p:sp>
      <p:sp>
        <p:nvSpPr>
          <p:cNvPr id="2" name="TextBox 1">
            <a:extLst>
              <a:ext uri="{FF2B5EF4-FFF2-40B4-BE49-F238E27FC236}">
                <a16:creationId xmlns:a16="http://schemas.microsoft.com/office/drawing/2014/main" id="{A6E16222-A6C6-910F-660F-C4364FD03DC1}"/>
              </a:ext>
            </a:extLst>
          </p:cNvPr>
          <p:cNvSpPr txBox="1"/>
          <p:nvPr/>
        </p:nvSpPr>
        <p:spPr>
          <a:xfrm>
            <a:off x="8210940" y="5644863"/>
            <a:ext cx="4926563" cy="1015663"/>
          </a:xfrm>
          <a:prstGeom prst="rect">
            <a:avLst/>
          </a:prstGeom>
          <a:noFill/>
        </p:spPr>
        <p:txBody>
          <a:bodyPr wrap="square" rtlCol="0">
            <a:spAutoFit/>
          </a:bodyPr>
          <a:lstStyle/>
          <a:p>
            <a:r>
              <a:rPr lang="en-IN" sz="2000" dirty="0">
                <a:cs typeface="Times New Roman" panose="02020603050405020304" pitchFamily="18" charset="0"/>
              </a:rPr>
              <a:t>Aravinth S(221801003)</a:t>
            </a:r>
          </a:p>
          <a:p>
            <a:r>
              <a:rPr lang="en-IN" sz="2000" dirty="0">
                <a:cs typeface="Times New Roman" panose="02020603050405020304" pitchFamily="18" charset="0"/>
              </a:rPr>
              <a:t>Lio Godwin BR(221801029)</a:t>
            </a:r>
          </a:p>
          <a:p>
            <a:r>
              <a:rPr lang="en-US" sz="2000" dirty="0" err="1">
                <a:effectLst/>
                <a:ea typeface="Times New Roman" panose="02020603050405020304" pitchFamily="18" charset="0"/>
              </a:rPr>
              <a:t>Maiyazhagan</a:t>
            </a:r>
            <a:r>
              <a:rPr lang="en-IN" sz="2000" dirty="0">
                <a:cs typeface="Times New Roman" panose="02020603050405020304" pitchFamily="18" charset="0"/>
              </a:rPr>
              <a:t> V(221801032)</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a:extLst>
            <a:ext uri="{FF2B5EF4-FFF2-40B4-BE49-F238E27FC236}">
              <a16:creationId xmlns:a16="http://schemas.microsoft.com/office/drawing/2014/main" id="{083E1776-FC8D-CC76-C85D-4C6247B71E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EC5337-DCF0-457D-783D-092F539D6E5D}"/>
              </a:ext>
            </a:extLst>
          </p:cNvPr>
          <p:cNvSpPr>
            <a:spLocks noGrp="1"/>
          </p:cNvSpPr>
          <p:nvPr>
            <p:ph type="title"/>
          </p:nvPr>
        </p:nvSpPr>
        <p:spPr>
          <a:xfrm>
            <a:off x="656949" y="304801"/>
            <a:ext cx="11638624" cy="1216025"/>
          </a:xfrm>
        </p:spPr>
        <p:txBody>
          <a:bodyPr/>
          <a:lstStyle/>
          <a:p>
            <a:r>
              <a:rPr lang="en-IN" altLang="en-US" sz="3200" b="1" dirty="0">
                <a:solidFill>
                  <a:srgbClr val="FF0000"/>
                </a:solidFill>
              </a:rPr>
              <a:t>Novelty </a:t>
            </a:r>
            <a:endParaRPr lang="en-IN" sz="2800" dirty="0"/>
          </a:p>
        </p:txBody>
      </p:sp>
      <p:sp>
        <p:nvSpPr>
          <p:cNvPr id="5" name="Footer Placeholder 4">
            <a:extLst>
              <a:ext uri="{FF2B5EF4-FFF2-40B4-BE49-F238E27FC236}">
                <a16:creationId xmlns:a16="http://schemas.microsoft.com/office/drawing/2014/main" id="{EE51029E-181E-7FFC-BDCE-425CA2EE31C3}"/>
              </a:ext>
            </a:extLst>
          </p:cNvPr>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a:extLst>
              <a:ext uri="{FF2B5EF4-FFF2-40B4-BE49-F238E27FC236}">
                <a16:creationId xmlns:a16="http://schemas.microsoft.com/office/drawing/2014/main" id="{C4491014-1DC4-45D8-4B61-211AC1525624}"/>
              </a:ext>
            </a:extLst>
          </p:cNvPr>
          <p:cNvSpPr>
            <a:spLocks noGrp="1"/>
          </p:cNvSpPr>
          <p:nvPr>
            <p:ph type="sldNum" sz="quarter" idx="12"/>
          </p:nvPr>
        </p:nvSpPr>
        <p:spPr/>
        <p:txBody>
          <a:bodyPr/>
          <a:lstStyle/>
          <a:p>
            <a:fld id="{5AB9ECBD-B4DD-40D5-8D24-9ECCDBB1583E}" type="slidenum">
              <a:rPr lang="en-IN" smtClean="0"/>
              <a:t>10</a:t>
            </a:fld>
            <a:endParaRPr lang="en-IN"/>
          </a:p>
        </p:txBody>
      </p:sp>
      <p:sp>
        <p:nvSpPr>
          <p:cNvPr id="3" name="Rectangle 1">
            <a:extLst>
              <a:ext uri="{FF2B5EF4-FFF2-40B4-BE49-F238E27FC236}">
                <a16:creationId xmlns:a16="http://schemas.microsoft.com/office/drawing/2014/main" id="{9A9C9B61-12F5-3432-FFAA-FB4896BEE965}"/>
              </a:ext>
            </a:extLst>
          </p:cNvPr>
          <p:cNvSpPr>
            <a:spLocks noChangeArrowheads="1"/>
          </p:cNvSpPr>
          <p:nvPr/>
        </p:nvSpPr>
        <p:spPr bwMode="auto">
          <a:xfrm rot="10800000" flipV="1">
            <a:off x="753704" y="1719814"/>
            <a:ext cx="1084217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Inclusive HCI</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Gesture and eye-tracking enable control for differently-abled users.</a:t>
            </a:r>
          </a:p>
          <a:p>
            <a:pPr marL="342900" indent="-342900">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Context-Aware Automation</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Combines vision and environmental sensing for smart decision-making.</a:t>
            </a:r>
          </a:p>
          <a:p>
            <a:pPr marL="342900" indent="-342900">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Customizable Gesture Mapping</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High-contrast web app allows easy, no-code device configuration.</a:t>
            </a:r>
          </a:p>
          <a:p>
            <a:pPr marL="342900" indent="-342900">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Privacy-Preserving CV</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On-device face/gesture detection ensures data privacy and low latency.</a:t>
            </a:r>
          </a:p>
          <a:p>
            <a:pPr marL="342900" indent="-342900">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Low-Cost &amp; Scalable Design</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Built using affordable, modular components suitable for wide adoption.</a:t>
            </a:r>
          </a:p>
        </p:txBody>
      </p:sp>
      <p:sp>
        <p:nvSpPr>
          <p:cNvPr id="4" name="TextBox 3">
            <a:extLst>
              <a:ext uri="{FF2B5EF4-FFF2-40B4-BE49-F238E27FC236}">
                <a16:creationId xmlns:a16="http://schemas.microsoft.com/office/drawing/2014/main" id="{97CFD039-E6A8-B652-2B3F-A7D30EAC13DE}"/>
              </a:ext>
            </a:extLst>
          </p:cNvPr>
          <p:cNvSpPr txBox="1"/>
          <p:nvPr/>
        </p:nvSpPr>
        <p:spPr>
          <a:xfrm>
            <a:off x="1499117" y="5073933"/>
            <a:ext cx="9743233" cy="923330"/>
          </a:xfrm>
          <a:prstGeom prst="rect">
            <a:avLst/>
          </a:prstGeom>
          <a:noFill/>
        </p:spPr>
        <p:txBody>
          <a:bodyPr wrap="square" rtlCol="0">
            <a:spAutoFit/>
          </a:bodyPr>
          <a:lstStyle/>
          <a:p>
            <a:pPr algn="just"/>
            <a:r>
              <a:rPr lang="en-US" dirty="0">
                <a:latin typeface="Cascadia Code" panose="020B0609020000020004" pitchFamily="49" charset="0"/>
                <a:ea typeface="Cascadia Code" panose="020B0609020000020004" pitchFamily="49" charset="0"/>
                <a:cs typeface="Cascadia Code" panose="020B0609020000020004" pitchFamily="49" charset="0"/>
              </a:rPr>
              <a:t>“A wheelchair-bound user enters a room, the microwave sensor detects presence and turns on lights. The user waves two fingers toward the camera to start the fan. All without touching a switch.”</a:t>
            </a:r>
            <a:endParaRPr lang="en-IN"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7" name="Rectangle 6">
            <a:extLst>
              <a:ext uri="{FF2B5EF4-FFF2-40B4-BE49-F238E27FC236}">
                <a16:creationId xmlns:a16="http://schemas.microsoft.com/office/drawing/2014/main" id="{2B6A78A9-EC9B-EA58-F445-9D3D93E0673D}"/>
              </a:ext>
            </a:extLst>
          </p:cNvPr>
          <p:cNvSpPr/>
          <p:nvPr/>
        </p:nvSpPr>
        <p:spPr bwMode="auto">
          <a:xfrm>
            <a:off x="1368488" y="5104980"/>
            <a:ext cx="10016931" cy="861235"/>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IN" sz="1800" b="0" i="0" u="none" strike="noStrike" cap="none" normalizeH="0" baseline="0">
              <a:ln>
                <a:noFill/>
              </a:ln>
              <a:solidFill>
                <a:schemeClr val="tx1"/>
              </a:solidFill>
              <a:effectLst/>
              <a:latin typeface="Verdana" panose="020B0604030504040204" pitchFamily="34" charset="0"/>
            </a:endParaRPr>
          </a:p>
        </p:txBody>
      </p:sp>
    </p:spTree>
    <p:extLst>
      <p:ext uri="{BB962C8B-B14F-4D97-AF65-F5344CB8AC3E}">
        <p14:creationId xmlns:p14="http://schemas.microsoft.com/office/powerpoint/2010/main" val="186417964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ARCHITECTURE DIAGRAM</a:t>
            </a:r>
          </a:p>
        </p:txBody>
      </p:sp>
      <p:pic>
        <p:nvPicPr>
          <p:cNvPr id="7" name="Content Placeholder 6" descr="Screenshot 2024-11-09 at 7.04.42 AM"/>
          <p:cNvPicPr>
            <a:picLocks noGrp="1" noChangeAspect="1"/>
          </p:cNvPicPr>
          <p:nvPr>
            <p:ph idx="1"/>
          </p:nvPr>
        </p:nvPicPr>
        <p:blipFill>
          <a:blip r:embed="rId2"/>
          <a:stretch>
            <a:fillRect/>
          </a:stretch>
        </p:blipFill>
        <p:spPr>
          <a:xfrm>
            <a:off x="2703195" y="1752600"/>
            <a:ext cx="6035040" cy="4398645"/>
          </a:xfrm>
          <a:prstGeom prst="rect">
            <a:avLst/>
          </a:prstGeom>
        </p:spPr>
      </p:pic>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HUMIDITY SENSOR MODULE</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12</a:t>
            </a:fld>
            <a:endParaRPr lang="en-US" altLang="en-US"/>
          </a:p>
        </p:txBody>
      </p:sp>
      <p:sp>
        <p:nvSpPr>
          <p:cNvPr id="3" name="Content Placeholder 2">
            <a:extLst>
              <a:ext uri="{FF2B5EF4-FFF2-40B4-BE49-F238E27FC236}">
                <a16:creationId xmlns:a16="http://schemas.microsoft.com/office/drawing/2014/main" id="{7A804CF5-A85C-4FA6-5ACE-2AF84EE5B685}"/>
              </a:ext>
            </a:extLst>
          </p:cNvPr>
          <p:cNvSpPr>
            <a:spLocks noGrp="1"/>
          </p:cNvSpPr>
          <p:nvPr>
            <p:ph idx="1"/>
          </p:nvPr>
        </p:nvSpPr>
        <p:spPr/>
        <p:txBody>
          <a:bodyPr/>
          <a:lstStyle/>
          <a:p>
            <a:endParaRPr lang="en-IN" dirty="0"/>
          </a:p>
        </p:txBody>
      </p:sp>
      <p:pic>
        <p:nvPicPr>
          <p:cNvPr id="3078" name="Picture 6" descr="Probots DHT11 Humidity and Temperature Sensor Module for Arduino Buy ...">
            <a:extLst>
              <a:ext uri="{FF2B5EF4-FFF2-40B4-BE49-F238E27FC236}">
                <a16:creationId xmlns:a16="http://schemas.microsoft.com/office/drawing/2014/main" id="{F74FA4CD-F8AD-9C6F-3B6F-2F3A5CE62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273" y="2260341"/>
            <a:ext cx="7425251" cy="32517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HUMIDITY SENSOR MODULE</a:t>
            </a:r>
            <a:endParaRPr lang="en-US"/>
          </a:p>
        </p:txBody>
      </p:sp>
      <p:sp>
        <p:nvSpPr>
          <p:cNvPr id="3" name="Content Placeholder 2"/>
          <p:cNvSpPr>
            <a:spLocks noGrp="1"/>
          </p:cNvSpPr>
          <p:nvPr>
            <p:ph idx="1"/>
          </p:nvPr>
        </p:nvSpPr>
        <p:spPr>
          <a:xfrm>
            <a:off x="878200" y="1749425"/>
            <a:ext cx="10668000" cy="4267200"/>
          </a:xfrm>
        </p:spPr>
        <p:txBody>
          <a:bodyPr/>
          <a:lstStyle/>
          <a:p>
            <a:pPr>
              <a:buNone/>
            </a:pPr>
            <a:r>
              <a:rPr lang="en-US" sz="1900" b="1" dirty="0">
                <a:latin typeface="Times New Roman" panose="02020603050405020304" pitchFamily="18" charset="0"/>
                <a:cs typeface="Times New Roman" panose="02020603050405020304" pitchFamily="18" charset="0"/>
              </a:rPr>
              <a:t>Pin Description (Left to Right in Image):</a:t>
            </a:r>
          </a:p>
          <a:p>
            <a:pPr>
              <a:buFont typeface="Wingdings" panose="05000000000000000000" pitchFamily="2" charset="2"/>
              <a:buChar char="q"/>
            </a:pPr>
            <a:r>
              <a:rPr lang="en-US" sz="1900" b="1" dirty="0">
                <a:latin typeface="Times New Roman" panose="02020603050405020304" pitchFamily="18" charset="0"/>
                <a:cs typeface="Times New Roman" panose="02020603050405020304" pitchFamily="18" charset="0"/>
              </a:rPr>
              <a:t>VCC</a:t>
            </a:r>
            <a:r>
              <a:rPr lang="en-US" sz="1900" dirty="0">
                <a:latin typeface="Times New Roman" panose="02020603050405020304" pitchFamily="18" charset="0"/>
                <a:cs typeface="Times New Roman" panose="02020603050405020304" pitchFamily="18" charset="0"/>
              </a:rPr>
              <a:t> – Connects to 3.3V or 5V power supply</a:t>
            </a:r>
          </a:p>
          <a:p>
            <a:pPr>
              <a:buFont typeface="Wingdings" panose="05000000000000000000" pitchFamily="2" charset="2"/>
              <a:buChar char="q"/>
            </a:pPr>
            <a:r>
              <a:rPr lang="en-US" sz="1900" b="1" dirty="0">
                <a:latin typeface="Times New Roman" panose="02020603050405020304" pitchFamily="18" charset="0"/>
                <a:cs typeface="Times New Roman" panose="02020603050405020304" pitchFamily="18" charset="0"/>
              </a:rPr>
              <a:t>DATA</a:t>
            </a:r>
            <a:r>
              <a:rPr lang="en-US" sz="1900" dirty="0">
                <a:latin typeface="Times New Roman" panose="02020603050405020304" pitchFamily="18" charset="0"/>
                <a:cs typeface="Times New Roman" panose="02020603050405020304" pitchFamily="18" charset="0"/>
              </a:rPr>
              <a:t> – Digital output pin (connects to GPIO of microcontroller/Raspberry Pi)</a:t>
            </a:r>
          </a:p>
          <a:p>
            <a:pPr>
              <a:buFont typeface="Wingdings" panose="05000000000000000000" pitchFamily="2" charset="2"/>
              <a:buChar char="q"/>
            </a:pPr>
            <a:r>
              <a:rPr lang="en-US" sz="1900" b="1" dirty="0">
                <a:latin typeface="Times New Roman" panose="02020603050405020304" pitchFamily="18" charset="0"/>
                <a:cs typeface="Times New Roman" panose="02020603050405020304" pitchFamily="18" charset="0"/>
              </a:rPr>
              <a:t>GND</a:t>
            </a:r>
            <a:r>
              <a:rPr lang="en-US" sz="1900" dirty="0">
                <a:latin typeface="Times New Roman" panose="02020603050405020304" pitchFamily="18" charset="0"/>
                <a:cs typeface="Times New Roman" panose="02020603050405020304" pitchFamily="18" charset="0"/>
              </a:rPr>
              <a:t> – Ground</a:t>
            </a:r>
          </a:p>
          <a:p>
            <a:pPr>
              <a:buNone/>
            </a:pPr>
            <a:endParaRPr lang="en-US" sz="1900" dirty="0">
              <a:latin typeface="Times New Roman" panose="02020603050405020304" pitchFamily="18" charset="0"/>
              <a:cs typeface="Times New Roman" panose="02020603050405020304" pitchFamily="18" charset="0"/>
            </a:endParaRPr>
          </a:p>
          <a:p>
            <a:pPr>
              <a:buNone/>
            </a:pPr>
            <a:r>
              <a:rPr lang="en-US" sz="1900" b="1" dirty="0">
                <a:latin typeface="Times New Roman" panose="02020603050405020304" pitchFamily="18" charset="0"/>
                <a:cs typeface="Times New Roman" panose="02020603050405020304" pitchFamily="18" charset="0"/>
              </a:rPr>
              <a:t> Working Principle:</a:t>
            </a:r>
          </a:p>
          <a:p>
            <a:pPr>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The DHT22 uses a </a:t>
            </a:r>
            <a:r>
              <a:rPr lang="en-US" sz="1900" b="1" dirty="0">
                <a:latin typeface="Times New Roman" panose="02020603050405020304" pitchFamily="18" charset="0"/>
                <a:cs typeface="Times New Roman" panose="02020603050405020304" pitchFamily="18" charset="0"/>
              </a:rPr>
              <a:t>capacitive humidity sensor</a:t>
            </a:r>
            <a:r>
              <a:rPr lang="en-US" sz="1900" dirty="0">
                <a:latin typeface="Times New Roman" panose="02020603050405020304" pitchFamily="18" charset="0"/>
                <a:cs typeface="Times New Roman" panose="02020603050405020304" pitchFamily="18" charset="0"/>
              </a:rPr>
              <a:t> and a </a:t>
            </a:r>
            <a:r>
              <a:rPr lang="en-US" sz="1900" b="1" dirty="0">
                <a:latin typeface="Times New Roman" panose="02020603050405020304" pitchFamily="18" charset="0"/>
                <a:cs typeface="Times New Roman" panose="02020603050405020304" pitchFamily="18" charset="0"/>
              </a:rPr>
              <a:t>thermistor</a:t>
            </a:r>
            <a:r>
              <a:rPr lang="en-US" sz="1900" dirty="0">
                <a:latin typeface="Times New Roman" panose="02020603050405020304" pitchFamily="18" charset="0"/>
                <a:cs typeface="Times New Roman" panose="02020603050405020304" pitchFamily="18" charset="0"/>
              </a:rPr>
              <a:t> to measure humidity and temperature.</a:t>
            </a:r>
          </a:p>
          <a:p>
            <a:pPr>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It sends </a:t>
            </a:r>
            <a:r>
              <a:rPr lang="en-US" sz="1900" b="1" dirty="0">
                <a:latin typeface="Times New Roman" panose="02020603050405020304" pitchFamily="18" charset="0"/>
                <a:cs typeface="Times New Roman" panose="02020603050405020304" pitchFamily="18" charset="0"/>
              </a:rPr>
              <a:t>digital signals</a:t>
            </a:r>
            <a:r>
              <a:rPr lang="en-US" sz="1900" dirty="0">
                <a:latin typeface="Times New Roman" panose="02020603050405020304" pitchFamily="18" charset="0"/>
                <a:cs typeface="Times New Roman" panose="02020603050405020304" pitchFamily="18" charset="0"/>
              </a:rPr>
              <a:t> directly, eliminating the need for analog-to-digital conversion.</a:t>
            </a:r>
          </a:p>
          <a:p>
            <a:pPr>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Communication follows a </a:t>
            </a:r>
            <a:r>
              <a:rPr lang="en-US" sz="1900" b="1" dirty="0">
                <a:latin typeface="Times New Roman" panose="02020603050405020304" pitchFamily="18" charset="0"/>
                <a:cs typeface="Times New Roman" panose="02020603050405020304" pitchFamily="18" charset="0"/>
              </a:rPr>
              <a:t>single-wire protocol</a:t>
            </a:r>
            <a:r>
              <a:rPr lang="en-US" sz="1900" dirty="0">
                <a:latin typeface="Times New Roman" panose="02020603050405020304" pitchFamily="18" charset="0"/>
                <a:cs typeface="Times New Roman" panose="02020603050405020304" pitchFamily="18" charset="0"/>
              </a:rPr>
              <a:t>, making it resource-friendly for microcontrollers.</a:t>
            </a:r>
          </a:p>
          <a:p>
            <a:pPr marL="0" indent="0">
              <a:buNone/>
            </a:pPr>
            <a:endParaRPr lang="en-US" sz="19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MICROWAVE SENSOR MODULE</a:t>
            </a:r>
          </a:p>
        </p:txBody>
      </p:sp>
      <p:pic>
        <p:nvPicPr>
          <p:cNvPr id="7" name="Content Placeholder 6" descr="microwave sensor diagram"/>
          <p:cNvPicPr>
            <a:picLocks noGrp="1" noChangeAspect="1"/>
          </p:cNvPicPr>
          <p:nvPr>
            <p:ph idx="1"/>
          </p:nvPr>
        </p:nvPicPr>
        <p:blipFill>
          <a:blip r:embed="rId2"/>
          <a:stretch>
            <a:fillRect/>
          </a:stretch>
        </p:blipFill>
        <p:spPr>
          <a:xfrm>
            <a:off x="1619885" y="1752600"/>
            <a:ext cx="8938895" cy="4267200"/>
          </a:xfrm>
          <a:prstGeom prst="rect">
            <a:avLst/>
          </a:prstGeom>
        </p:spPr>
      </p:pic>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MICROWAVE SENSOR MODULE</a:t>
            </a:r>
            <a:endParaRPr lang="en-US"/>
          </a:p>
        </p:txBody>
      </p:sp>
      <p:sp>
        <p:nvSpPr>
          <p:cNvPr id="3" name="Content Placeholder 2"/>
          <p:cNvSpPr>
            <a:spLocks noGrp="1"/>
          </p:cNvSpPr>
          <p:nvPr>
            <p:ph idx="1"/>
          </p:nvPr>
        </p:nvSpPr>
        <p:spPr/>
        <p:txBody>
          <a:bodyPr/>
          <a:lstStyle/>
          <a:p>
            <a:pPr algn="just">
              <a:buNone/>
            </a:pPr>
            <a:r>
              <a:rPr lang="en-US" sz="2000" b="1" dirty="0">
                <a:latin typeface="Times New Roman" panose="02020603050405020304" pitchFamily="18" charset="0"/>
                <a:cs typeface="Times New Roman" panose="02020603050405020304" pitchFamily="18" charset="0"/>
              </a:rPr>
              <a:t>Pin Description (Left to Right on the Module):</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3V3 / VIN</a:t>
            </a:r>
            <a:r>
              <a:rPr lang="en-US" sz="2000" dirty="0">
                <a:latin typeface="Times New Roman" panose="02020603050405020304" pitchFamily="18" charset="0"/>
                <a:cs typeface="Times New Roman" panose="02020603050405020304" pitchFamily="18" charset="0"/>
              </a:rPr>
              <a:t> – Power supply (typically 4–28V DC)</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GND</a:t>
            </a:r>
            <a:r>
              <a:rPr lang="en-US" sz="2000" dirty="0">
                <a:latin typeface="Times New Roman" panose="02020603050405020304" pitchFamily="18" charset="0"/>
                <a:cs typeface="Times New Roman" panose="02020603050405020304" pitchFamily="18" charset="0"/>
              </a:rPr>
              <a:t> – Ground</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OUT</a:t>
            </a:r>
            <a:r>
              <a:rPr lang="en-US" sz="2000" dirty="0">
                <a:latin typeface="Times New Roman" panose="02020603050405020304" pitchFamily="18" charset="0"/>
                <a:cs typeface="Times New Roman" panose="02020603050405020304" pitchFamily="18" charset="0"/>
              </a:rPr>
              <a:t> – Digital output (HIGH when motion is detected)</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CDS</a:t>
            </a:r>
            <a:r>
              <a:rPr lang="en-US" sz="2000" dirty="0">
                <a:latin typeface="Times New Roman" panose="02020603050405020304" pitchFamily="18" charset="0"/>
                <a:cs typeface="Times New Roman" panose="02020603050405020304" pitchFamily="18" charset="0"/>
              </a:rPr>
              <a:t> – Optional LDR connection to disable detection in light</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VIN</a:t>
            </a:r>
            <a:r>
              <a:rPr lang="en-US" sz="2000" dirty="0">
                <a:latin typeface="Times New Roman" panose="02020603050405020304" pitchFamily="18" charset="0"/>
                <a:cs typeface="Times New Roman" panose="02020603050405020304" pitchFamily="18" charset="0"/>
              </a:rPr>
              <a:t> – Alternate power input</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None/>
            </a:pPr>
            <a:r>
              <a:rPr lang="en-US" sz="2000" b="1" dirty="0">
                <a:latin typeface="Times New Roman" panose="02020603050405020304" pitchFamily="18" charset="0"/>
                <a:cs typeface="Times New Roman" panose="02020603050405020304" pitchFamily="18" charset="0"/>
              </a:rPr>
              <a:t>Working Principle:</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Operates using </a:t>
            </a:r>
            <a:r>
              <a:rPr lang="en-US" sz="2000" b="1" dirty="0">
                <a:latin typeface="Times New Roman" panose="02020603050405020304" pitchFamily="18" charset="0"/>
                <a:cs typeface="Times New Roman" panose="02020603050405020304" pitchFamily="18" charset="0"/>
              </a:rPr>
              <a:t>Doppler shift</a:t>
            </a:r>
            <a:r>
              <a:rPr lang="en-US" sz="2000" dirty="0">
                <a:latin typeface="Times New Roman" panose="02020603050405020304" pitchFamily="18" charset="0"/>
                <a:cs typeface="Times New Roman" panose="02020603050405020304" pitchFamily="18" charset="0"/>
              </a:rPr>
              <a:t> by transmitting and receiving microwave signals (~3.2 GHz).</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Detects motion </a:t>
            </a:r>
            <a:r>
              <a:rPr lang="en-US" sz="2000" b="1" dirty="0">
                <a:latin typeface="Times New Roman" panose="02020603050405020304" pitchFamily="18" charset="0"/>
                <a:cs typeface="Times New Roman" panose="02020603050405020304" pitchFamily="18" charset="0"/>
              </a:rPr>
              <a:t>through walls, glass, plastic</a:t>
            </a:r>
            <a:r>
              <a:rPr lang="en-US" sz="2000" dirty="0">
                <a:latin typeface="Times New Roman" panose="02020603050405020304" pitchFamily="18" charset="0"/>
                <a:cs typeface="Times New Roman" panose="02020603050405020304" pitchFamily="18" charset="0"/>
              </a:rPr>
              <a:t>, etc., unlike PIR.</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Ideal for real-time detection in environments with </a:t>
            </a:r>
            <a:r>
              <a:rPr lang="en-US" sz="2000" b="1" dirty="0">
                <a:latin typeface="Times New Roman" panose="02020603050405020304" pitchFamily="18" charset="0"/>
                <a:cs typeface="Times New Roman" panose="02020603050405020304" pitchFamily="18" charset="0"/>
              </a:rPr>
              <a:t>low visibility or obstructions</a:t>
            </a:r>
            <a:r>
              <a:rPr lang="en-US" sz="2000" dirty="0">
                <a:latin typeface="Times New Roman" panose="020206030504050203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LDR MOTION SENSOR MODULE</a:t>
            </a:r>
          </a:p>
        </p:txBody>
      </p:sp>
      <p:pic>
        <p:nvPicPr>
          <p:cNvPr id="7" name="Content Placeholder 6" descr="LDR-circuit-improved-"/>
          <p:cNvPicPr>
            <a:picLocks noGrp="1" noChangeAspect="1"/>
          </p:cNvPicPr>
          <p:nvPr>
            <p:ph idx="1"/>
          </p:nvPr>
        </p:nvPicPr>
        <p:blipFill>
          <a:blip r:embed="rId2"/>
          <a:stretch>
            <a:fillRect/>
          </a:stretch>
        </p:blipFill>
        <p:spPr>
          <a:xfrm>
            <a:off x="3092450" y="1752600"/>
            <a:ext cx="5993765" cy="4267200"/>
          </a:xfrm>
          <a:prstGeom prst="rect">
            <a:avLst/>
          </a:prstGeom>
        </p:spPr>
      </p:pic>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6D1F3-8BFB-0A1D-8A15-0C9B38BB9D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755C46-1FA0-845C-3490-A4FDDE3113D7}"/>
              </a:ext>
            </a:extLst>
          </p:cNvPr>
          <p:cNvSpPr>
            <a:spLocks noGrp="1"/>
          </p:cNvSpPr>
          <p:nvPr>
            <p:ph type="title"/>
          </p:nvPr>
        </p:nvSpPr>
        <p:spPr/>
        <p:txBody>
          <a:bodyPr/>
          <a:lstStyle/>
          <a:p>
            <a:r>
              <a:rPr lang="en-US">
                <a:sym typeface="+mn-ea"/>
              </a:rPr>
              <a:t>LDR MOTION SENSOR</a:t>
            </a:r>
            <a:endParaRPr lang="en-US"/>
          </a:p>
        </p:txBody>
      </p:sp>
      <p:sp>
        <p:nvSpPr>
          <p:cNvPr id="3" name="Content Placeholder 2">
            <a:extLst>
              <a:ext uri="{FF2B5EF4-FFF2-40B4-BE49-F238E27FC236}">
                <a16:creationId xmlns:a16="http://schemas.microsoft.com/office/drawing/2014/main" id="{E0AE7CFB-6AC1-D619-51DF-6D6E2BEBBF9C}"/>
              </a:ext>
            </a:extLst>
          </p:cNvPr>
          <p:cNvSpPr>
            <a:spLocks noGrp="1"/>
          </p:cNvSpPr>
          <p:nvPr>
            <p:ph idx="1"/>
          </p:nvPr>
        </p:nvSpPr>
        <p:spPr/>
        <p:txBody>
          <a:bodyPr/>
          <a:lstStyle/>
          <a:p>
            <a:pPr marL="0" indent="0">
              <a:buNone/>
            </a:pPr>
            <a:r>
              <a:rPr lang="en-US" sz="1900"/>
              <a:t>The Light Dependent Resistor (LDR) sensor in this circuit is used to detect light levels. An LDR's resistance decreases when exposed to light and increases in darkness, making it suitable for light-sensing applications.</a:t>
            </a:r>
          </a:p>
          <a:p>
            <a:pPr marL="0" indent="0">
              <a:buNone/>
            </a:pPr>
            <a:r>
              <a:rPr lang="en-US" sz="1900" b="1">
                <a:latin typeface="Verdana Bold" panose="020B0604030504040204" charset="0"/>
                <a:cs typeface="Verdana Bold" panose="020B0604030504040204" charset="0"/>
              </a:rPr>
              <a:t>Circuit Explanation:</a:t>
            </a:r>
          </a:p>
          <a:p>
            <a:r>
              <a:rPr lang="en-US" sz="1900"/>
              <a:t>The circuit is powered by a 9V battery.</a:t>
            </a:r>
          </a:p>
          <a:p>
            <a:r>
              <a:rPr lang="en-US" sz="1900"/>
              <a:t>The LDR is connected in series with a variable resistor (R2, 100kΩ), creating a voltage divider. This allows adjusting the sensitivity of the circuit to different light levels.</a:t>
            </a:r>
          </a:p>
          <a:p>
            <a:r>
              <a:rPr lang="en-US" sz="1900"/>
              <a:t>When there is low light (dark conditions), the LDR’s resistance is high, increasing the voltage across the base of the NPN transistor (Q1, BC547).</a:t>
            </a:r>
          </a:p>
          <a:p>
            <a:r>
              <a:rPr lang="en-US" sz="1900"/>
              <a:t>The base voltage turns on Q1, allowing current to flow from the collector to the emitter, lighting up the LED.</a:t>
            </a:r>
          </a:p>
          <a:p>
            <a:r>
              <a:rPr lang="en-US" sz="1900"/>
              <a:t>R1 (390Ω) limits the current through the LED to protect it from excess current.</a:t>
            </a:r>
          </a:p>
        </p:txBody>
      </p:sp>
      <p:sp>
        <p:nvSpPr>
          <p:cNvPr id="5" name="Footer Placeholder 4">
            <a:extLst>
              <a:ext uri="{FF2B5EF4-FFF2-40B4-BE49-F238E27FC236}">
                <a16:creationId xmlns:a16="http://schemas.microsoft.com/office/drawing/2014/main" id="{034A87CC-5EC1-E29A-B11F-615FD074D1CB}"/>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E3C32E09-5774-C7DC-5A8F-038E1126F75D}"/>
              </a:ext>
            </a:extLst>
          </p:cNvPr>
          <p:cNvSpPr>
            <a:spLocks noGrp="1"/>
          </p:cNvSpPr>
          <p:nvPr>
            <p:ph type="sldNum" sz="quarter" idx="12"/>
          </p:nvPr>
        </p:nvSpPr>
        <p:spPr/>
        <p:txBody>
          <a:bodyPr/>
          <a:lstStyle/>
          <a:p>
            <a:pPr>
              <a:defRPr/>
            </a:pPr>
            <a:fld id="{BDC2143B-610F-499C-A392-DFFBE135A7B2}" type="slidenum">
              <a:rPr lang="en-US" altLang="en-US"/>
              <a:t>17</a:t>
            </a:fld>
            <a:endParaRPr lang="en-US" altLang="en-US"/>
          </a:p>
        </p:txBody>
      </p:sp>
    </p:spTree>
    <p:extLst>
      <p:ext uri="{BB962C8B-B14F-4D97-AF65-F5344CB8AC3E}">
        <p14:creationId xmlns:p14="http://schemas.microsoft.com/office/powerpoint/2010/main" val="3444789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APDS-9960 Gesture</a:t>
            </a: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18</a:t>
            </a:fld>
            <a:endParaRPr lang="en-US" altLang="en-US"/>
          </a:p>
        </p:txBody>
      </p:sp>
      <p:pic>
        <p:nvPicPr>
          <p:cNvPr id="2050" name="Picture 2" descr="Gesture Sensor Module APDS-9960 - Electra">
            <a:extLst>
              <a:ext uri="{FF2B5EF4-FFF2-40B4-BE49-F238E27FC236}">
                <a16:creationId xmlns:a16="http://schemas.microsoft.com/office/drawing/2014/main" id="{0C6F1D44-D09E-5B79-3279-6549C3D318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9831" y="1828801"/>
            <a:ext cx="9335765" cy="41388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C1944-7B75-ACA6-7C8A-562C85396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71282B-4587-0EEC-7F04-AD3C62B80EB2}"/>
              </a:ext>
            </a:extLst>
          </p:cNvPr>
          <p:cNvSpPr>
            <a:spLocks noGrp="1"/>
          </p:cNvSpPr>
          <p:nvPr>
            <p:ph type="title"/>
          </p:nvPr>
        </p:nvSpPr>
        <p:spPr/>
        <p:txBody>
          <a:bodyPr/>
          <a:lstStyle/>
          <a:p>
            <a:r>
              <a:rPr lang="en-IN" dirty="0"/>
              <a:t>APDS-9960 Gesture</a:t>
            </a:r>
            <a:endParaRPr lang="en-US" dirty="0"/>
          </a:p>
        </p:txBody>
      </p:sp>
      <p:sp>
        <p:nvSpPr>
          <p:cNvPr id="3" name="Content Placeholder 2">
            <a:extLst>
              <a:ext uri="{FF2B5EF4-FFF2-40B4-BE49-F238E27FC236}">
                <a16:creationId xmlns:a16="http://schemas.microsoft.com/office/drawing/2014/main" id="{33785EE6-8CE9-DF79-11EA-420FF4B00C0C}"/>
              </a:ext>
            </a:extLst>
          </p:cNvPr>
          <p:cNvSpPr>
            <a:spLocks noGrp="1"/>
          </p:cNvSpPr>
          <p:nvPr>
            <p:ph idx="1"/>
          </p:nvPr>
        </p:nvSpPr>
        <p:spPr/>
        <p:txBody>
          <a:bodyPr/>
          <a:lstStyle/>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VCC/VIN: </a:t>
            </a:r>
            <a:r>
              <a:rPr lang="en-US" sz="2000" dirty="0">
                <a:latin typeface="Times New Roman" panose="02020603050405020304" pitchFamily="18" charset="0"/>
                <a:cs typeface="Times New Roman" panose="02020603050405020304" pitchFamily="18" charset="0"/>
              </a:rPr>
              <a:t>Connects to your microcontroller's 3.3V or 5V output, providing power to the sensor. The APDS-9960 typically operates at 3.3V, but many modules include voltage regulators allowing 5V input.</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GND: </a:t>
            </a:r>
            <a:r>
              <a:rPr lang="en-US" sz="2000" dirty="0">
                <a:latin typeface="Times New Roman" panose="02020603050405020304" pitchFamily="18" charset="0"/>
                <a:cs typeface="Times New Roman" panose="02020603050405020304" pitchFamily="18" charset="0"/>
              </a:rPr>
              <a:t>Connects to your microcontroller's ground, completing the power circuit.</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SDA &amp; SCL: </a:t>
            </a:r>
            <a:r>
              <a:rPr lang="en-US" sz="2000" dirty="0">
                <a:latin typeface="Times New Roman" panose="02020603050405020304" pitchFamily="18" charset="0"/>
                <a:cs typeface="Times New Roman" panose="02020603050405020304" pitchFamily="18" charset="0"/>
              </a:rPr>
              <a:t>These pins form the I²C communication interface that allows data exchange between the sensor and your microcontroller. They should connect to the corresponding I²C pins on your microcontroller. Remember that I²C is a shared bus, so you can connect multiple I²C devices to these same pins.</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INT: </a:t>
            </a:r>
            <a:r>
              <a:rPr lang="en-US" sz="2000" dirty="0">
                <a:latin typeface="Times New Roman" panose="02020603050405020304" pitchFamily="18" charset="0"/>
                <a:cs typeface="Times New Roman" panose="02020603050405020304" pitchFamily="18" charset="0"/>
              </a:rPr>
              <a:t>This interrupt pin triggers when specific events occur (such as gesture detection), allowing your microcontroller to respond immediately without constant polling. It's typically connected to a digital input pin that supports external interrupts.</a:t>
            </a:r>
          </a:p>
        </p:txBody>
      </p:sp>
      <p:sp>
        <p:nvSpPr>
          <p:cNvPr id="5" name="Footer Placeholder 4">
            <a:extLst>
              <a:ext uri="{FF2B5EF4-FFF2-40B4-BE49-F238E27FC236}">
                <a16:creationId xmlns:a16="http://schemas.microsoft.com/office/drawing/2014/main" id="{587FD2AD-1F32-D972-16E4-0C1C4A60B09D}"/>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6EDC7401-84B0-DB63-F8D7-EF91E38ECACB}"/>
              </a:ext>
            </a:extLst>
          </p:cNvPr>
          <p:cNvSpPr>
            <a:spLocks noGrp="1"/>
          </p:cNvSpPr>
          <p:nvPr>
            <p:ph type="sldNum" sz="quarter" idx="12"/>
          </p:nvPr>
        </p:nvSpPr>
        <p:spPr/>
        <p:txBody>
          <a:bodyPr/>
          <a:lstStyle/>
          <a:p>
            <a:pPr>
              <a:defRPr/>
            </a:pPr>
            <a:fld id="{BDC2143B-610F-499C-A392-DFFBE135A7B2}" type="slidenum">
              <a:rPr lang="en-US" altLang="en-US"/>
              <a:t>19</a:t>
            </a:fld>
            <a:endParaRPr lang="en-US" altLang="en-US"/>
          </a:p>
        </p:txBody>
      </p:sp>
    </p:spTree>
    <p:extLst>
      <p:ext uri="{BB962C8B-B14F-4D97-AF65-F5344CB8AC3E}">
        <p14:creationId xmlns:p14="http://schemas.microsoft.com/office/powerpoint/2010/main" val="62254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000" b="1" dirty="0">
                <a:solidFill>
                  <a:srgbClr val="FF0000"/>
                </a:solidFill>
              </a:rPr>
              <a:t>Problem Statement</a:t>
            </a:r>
            <a:endParaRPr lang="en-US" dirty="0">
              <a:ln w="22225">
                <a:solidFill>
                  <a:schemeClr val="accent2"/>
                </a:solidFill>
                <a:prstDash val="solid"/>
              </a:ln>
              <a:solidFill>
                <a:srgbClr val="FF0000"/>
              </a:solidFill>
              <a:effectLst/>
            </a:endParaRPr>
          </a:p>
        </p:txBody>
      </p:sp>
      <p:sp>
        <p:nvSpPr>
          <p:cNvPr id="3" name="Content Placeholder 2"/>
          <p:cNvSpPr>
            <a:spLocks noGrp="1"/>
          </p:cNvSpPr>
          <p:nvPr>
            <p:ph idx="1"/>
          </p:nvPr>
        </p:nvSpPr>
        <p:spPr/>
        <p:txBody>
          <a:bodyPr/>
          <a:lstStyle/>
          <a:p>
            <a:pPr marL="0" indent="0" algn="just">
              <a:buNone/>
            </a:pPr>
            <a:r>
              <a:rPr lang="en-US" sz="2000" dirty="0">
                <a:latin typeface="Times New Roman" panose="02020603050405020304" pitchFamily="18" charset="0"/>
                <a:cs typeface="Times New Roman" panose="02020603050405020304" pitchFamily="18" charset="0"/>
              </a:rPr>
              <a:t>Traditional smart home automation systems rely heavily on Passive Infrared (PIR) sensors, which detect motion through thermal changes. However, these sensors often fail to detect stationary individuals and are vulnerable to false triggers from non-human heat sources, reducing reliability. While computer vision (CV)-based gesture recognition offers intuitive control, its continuous operation is energy-intensive and unsuitable for low-power devices like Raspberry Pi. Moreover, current systems often overlook accessibility, offering limited support for users with disabilities or visual impairments. The lack of customizable and inclusive interfaces further hampers user engagement. Hence, there is a pressing need for a smart home solution that is energy-efficient, accurate, and user-centric. This drives the development of a hybrid CV and sensor-based system that ensures reliable detection, intuitive gesture control, and inclusive access for all users.</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rgbClr val="FF0000"/>
                </a:solidFill>
                <a:sym typeface="+mn-ea"/>
              </a:rPr>
              <a:t>Challenges and Solutions</a:t>
            </a:r>
            <a:endParaRPr lang="en-US">
              <a:solidFill>
                <a:srgbClr val="FF0000"/>
              </a:solidFill>
              <a:sym typeface="+mn-ea"/>
            </a:endParaRPr>
          </a:p>
        </p:txBody>
      </p:sp>
      <p:sp>
        <p:nvSpPr>
          <p:cNvPr id="3" name="Content Placeholder 2"/>
          <p:cNvSpPr>
            <a:spLocks noGrp="1"/>
          </p:cNvSpPr>
          <p:nvPr>
            <p:ph idx="1"/>
          </p:nvPr>
        </p:nvSpPr>
        <p:spPr/>
        <p:txBody>
          <a:bodyPr/>
          <a:lstStyle/>
          <a:p>
            <a:pPr marL="0" indent="0">
              <a:buNone/>
              <a:defRPr sz="2400">
                <a:solidFill>
                  <a:srgbClr val="282828"/>
                </a:solidFill>
              </a:defRPr>
            </a:pPr>
            <a:r>
              <a:rPr sz="3000" b="1">
                <a:sym typeface="+mn-ea"/>
              </a:rPr>
              <a:t>Challenges:</a:t>
            </a:r>
            <a:endParaRPr sz="3000" b="1"/>
          </a:p>
          <a:p>
            <a:r>
              <a:rPr sz="3000">
                <a:sym typeface="+mn-ea"/>
              </a:rPr>
              <a:t>Hardware-software integration</a:t>
            </a:r>
            <a:endParaRPr sz="3000"/>
          </a:p>
          <a:p>
            <a:r>
              <a:rPr sz="3000">
                <a:sym typeface="+mn-ea"/>
              </a:rPr>
              <a:t>Ensuring real-time response</a:t>
            </a:r>
            <a:endParaRPr sz="3000"/>
          </a:p>
          <a:p>
            <a:r>
              <a:rPr sz="3000">
                <a:sym typeface="+mn-ea"/>
              </a:rPr>
              <a:t>Managing energy efficiency</a:t>
            </a:r>
            <a:endParaRPr sz="3000"/>
          </a:p>
          <a:p>
            <a:endParaRPr sz="3000"/>
          </a:p>
          <a:p>
            <a:pPr marL="0" indent="0">
              <a:buNone/>
            </a:pPr>
            <a:r>
              <a:rPr sz="3000" b="1">
                <a:sym typeface="+mn-ea"/>
              </a:rPr>
              <a:t>Solutions:</a:t>
            </a:r>
            <a:endParaRPr sz="3000" b="1"/>
          </a:p>
          <a:p>
            <a:r>
              <a:rPr sz="3000">
                <a:sym typeface="+mn-ea"/>
              </a:rPr>
              <a:t>Effective sensor calibration</a:t>
            </a:r>
            <a:endParaRPr sz="3000"/>
          </a:p>
          <a:p>
            <a:r>
              <a:rPr sz="3000">
                <a:sym typeface="+mn-ea"/>
              </a:rPr>
              <a:t>Real-time testing tools.</a:t>
            </a:r>
          </a:p>
          <a:p>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 OUTPUT</a:t>
            </a:r>
          </a:p>
        </p:txBody>
      </p:sp>
      <p:sp>
        <p:nvSpPr>
          <p:cNvPr id="3" name="Content Placeholder 2"/>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21</a:t>
            </a:fld>
            <a:endParaRPr lang="en-US" altLang="en-US"/>
          </a:p>
        </p:txBody>
      </p:sp>
      <p:pic>
        <p:nvPicPr>
          <p:cNvPr id="1727293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12800" y="1752600"/>
            <a:ext cx="9800590" cy="31445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0" indent="0">
              <a:buNone/>
            </a:pPr>
            <a:r>
              <a:rPr lang="en-US" sz="1250" dirty="0">
                <a:latin typeface="Times New Roman" panose="02020603050405020304" pitchFamily="18" charset="0"/>
                <a:cs typeface="Times New Roman" panose="02020603050405020304" pitchFamily="18" charset="0"/>
              </a:rPr>
              <a:t>[1] </a:t>
            </a:r>
            <a:r>
              <a:rPr lang="en-US" sz="1250" dirty="0" err="1">
                <a:latin typeface="Times New Roman" panose="02020603050405020304" pitchFamily="18" charset="0"/>
                <a:cs typeface="Times New Roman" panose="02020603050405020304" pitchFamily="18" charset="0"/>
              </a:rPr>
              <a:t>Abergel</a:t>
            </a:r>
            <a:r>
              <a:rPr lang="en-US" sz="1250" dirty="0">
                <a:latin typeface="Times New Roman" panose="02020603050405020304" pitchFamily="18" charset="0"/>
                <a:cs typeface="Times New Roman" panose="02020603050405020304" pitchFamily="18" charset="0"/>
              </a:rPr>
              <a:t> T, Dean B, </a:t>
            </a:r>
            <a:r>
              <a:rPr lang="en-US" sz="1250" dirty="0" err="1">
                <a:latin typeface="Times New Roman" panose="02020603050405020304" pitchFamily="18" charset="0"/>
                <a:cs typeface="Times New Roman" panose="02020603050405020304" pitchFamily="18" charset="0"/>
              </a:rPr>
              <a:t>Dulac</a:t>
            </a:r>
            <a:r>
              <a:rPr lang="en-US" sz="1250" dirty="0">
                <a:latin typeface="Times New Roman" panose="02020603050405020304" pitchFamily="18" charset="0"/>
                <a:cs typeface="Times New Roman" panose="02020603050405020304" pitchFamily="18" charset="0"/>
              </a:rPr>
              <a:t> J. Towards a zero-emission, efficient,  and  resilient  buildings  and  construction sector:  Global  Status Report  2017. UN  Environment and International Energy Agency: Paris, France. 2017.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[2] https://www.iea.org/reports/global-energy-review-2020/global-energy-and-CO2-emissions-in-2020.  Accessed 9 July 2020.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[3] Ahmad  AS, Hassan  MY, Abdullah  H,  Rahman  HA, Majid MS, </a:t>
            </a:r>
            <a:r>
              <a:rPr lang="en-US" sz="1250" dirty="0" err="1">
                <a:latin typeface="Times New Roman" panose="02020603050405020304" pitchFamily="18" charset="0"/>
                <a:cs typeface="Times New Roman" panose="02020603050405020304" pitchFamily="18" charset="0"/>
              </a:rPr>
              <a:t>Bandi</a:t>
            </a:r>
            <a:r>
              <a:rPr lang="en-US" sz="1250" dirty="0">
                <a:latin typeface="Times New Roman" panose="02020603050405020304" pitchFamily="18" charset="0"/>
                <a:cs typeface="Times New Roman" panose="02020603050405020304" pitchFamily="18" charset="0"/>
              </a:rPr>
              <a:t> M. Energy efficiency measurements in  a  Malaysian  public  university.  In International Conference on  power  and energy  2012  (pp.  582-7). IEEE.</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[4] Hassan  JS,  Zin  RM,  Abd  Majid  MZ,  </a:t>
            </a:r>
            <a:r>
              <a:rPr lang="en-US" sz="1250" dirty="0" err="1">
                <a:latin typeface="Times New Roman" panose="02020603050405020304" pitchFamily="18" charset="0"/>
                <a:cs typeface="Times New Roman" panose="02020603050405020304" pitchFamily="18" charset="0"/>
              </a:rPr>
              <a:t>Balubaid</a:t>
            </a:r>
            <a:r>
              <a:rPr lang="en-US" sz="1250" dirty="0">
                <a:latin typeface="Times New Roman" panose="02020603050405020304" pitchFamily="18" charset="0"/>
                <a:cs typeface="Times New Roman" panose="02020603050405020304" pitchFamily="18" charset="0"/>
              </a:rPr>
              <a:t>  S, </a:t>
            </a:r>
            <a:r>
              <a:rPr lang="en-US" sz="1250" dirty="0" err="1">
                <a:latin typeface="Times New Roman" panose="02020603050405020304" pitchFamily="18" charset="0"/>
                <a:cs typeface="Times New Roman" panose="02020603050405020304" pitchFamily="18" charset="0"/>
              </a:rPr>
              <a:t>Hainin</a:t>
            </a:r>
            <a:r>
              <a:rPr lang="en-US" sz="1250" dirty="0">
                <a:latin typeface="Times New Roman" panose="02020603050405020304" pitchFamily="18" charset="0"/>
                <a:cs typeface="Times New Roman" panose="02020603050405020304" pitchFamily="18" charset="0"/>
              </a:rPr>
              <a:t>  MR.  Building  energy  consumption  in Malaysia: an overview. </a:t>
            </a:r>
            <a:r>
              <a:rPr lang="en-US" sz="1250" dirty="0" err="1">
                <a:latin typeface="Times New Roman" panose="02020603050405020304" pitchFamily="18" charset="0"/>
                <a:cs typeface="Times New Roman" panose="02020603050405020304" pitchFamily="18" charset="0"/>
              </a:rPr>
              <a:t>Jurnal</a:t>
            </a:r>
            <a:r>
              <a:rPr lang="en-US" sz="1250" dirty="0">
                <a:latin typeface="Times New Roman" panose="02020603050405020304" pitchFamily="18" charset="0"/>
                <a:cs typeface="Times New Roman" panose="02020603050405020304" pitchFamily="18" charset="0"/>
              </a:rPr>
              <a:t> </a:t>
            </a:r>
            <a:r>
              <a:rPr lang="en-US" sz="1250" dirty="0" err="1">
                <a:latin typeface="Times New Roman" panose="02020603050405020304" pitchFamily="18" charset="0"/>
                <a:cs typeface="Times New Roman" panose="02020603050405020304" pitchFamily="18" charset="0"/>
              </a:rPr>
              <a:t>Teknologi</a:t>
            </a:r>
            <a:r>
              <a:rPr lang="en-US" sz="1250" dirty="0">
                <a:latin typeface="Times New Roman" panose="02020603050405020304" pitchFamily="18" charset="0"/>
                <a:cs typeface="Times New Roman" panose="02020603050405020304" pitchFamily="18" charset="0"/>
              </a:rPr>
              <a:t>. 2014; 70(7): 33-8.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[5] Dudley B. BP  statistical review of world  energy. BP Statistical Review, London, UK.2016.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[6] https://www.mgtc.gov.my/annualreport2019/. Accessed 9 July 2020.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[7] Ministry  of  Energy,  Green  technology  and  water Malaysia.  Green  technology  master  plan  Malaysia (2017-30).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[8] Mansur TM, </a:t>
            </a:r>
            <a:r>
              <a:rPr lang="en-US" sz="1250" dirty="0" err="1">
                <a:latin typeface="Times New Roman" panose="02020603050405020304" pitchFamily="18" charset="0"/>
                <a:cs typeface="Times New Roman" panose="02020603050405020304" pitchFamily="18" charset="0"/>
              </a:rPr>
              <a:t>Baharudin</a:t>
            </a:r>
            <a:r>
              <a:rPr lang="en-US" sz="1250" dirty="0">
                <a:latin typeface="Times New Roman" panose="02020603050405020304" pitchFamily="18" charset="0"/>
                <a:cs typeface="Times New Roman" panose="02020603050405020304" pitchFamily="18" charset="0"/>
              </a:rPr>
              <a:t> NH, Ali R. Optimal sizing and economic analysis of self-consumed solar PV  system for  a  fully  DC  residential  house.  In  international conference  on  smart  instrumentation,  measurement and application 2017 (pp. 1-5). IEEE.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[9] Ananda-Rao  K, Ali  R, </a:t>
            </a:r>
            <a:r>
              <a:rPr lang="en-US" sz="1250" dirty="0" err="1">
                <a:latin typeface="Times New Roman" panose="02020603050405020304" pitchFamily="18" charset="0"/>
                <a:cs typeface="Times New Roman" panose="02020603050405020304" pitchFamily="18" charset="0"/>
              </a:rPr>
              <a:t>Taniselass</a:t>
            </a:r>
            <a:r>
              <a:rPr lang="en-US" sz="1250" dirty="0">
                <a:latin typeface="Times New Roman" panose="02020603050405020304" pitchFamily="18" charset="0"/>
                <a:cs typeface="Times New Roman" panose="02020603050405020304" pitchFamily="18" charset="0"/>
              </a:rPr>
              <a:t> S,  </a:t>
            </a:r>
            <a:r>
              <a:rPr lang="en-US" sz="1250" dirty="0" err="1">
                <a:latin typeface="Times New Roman" panose="02020603050405020304" pitchFamily="18" charset="0"/>
                <a:cs typeface="Times New Roman" panose="02020603050405020304" pitchFamily="18" charset="0"/>
              </a:rPr>
              <a:t>Baharudin</a:t>
            </a:r>
            <a:r>
              <a:rPr lang="en-US" sz="1250" dirty="0">
                <a:latin typeface="Times New Roman" panose="02020603050405020304" pitchFamily="18" charset="0"/>
                <a:cs typeface="Times New Roman" panose="02020603050405020304" pitchFamily="18" charset="0"/>
              </a:rPr>
              <a:t>  NH. Microcontroller  based  battery  controller  for  peak shaving  integrated  with  solar  photovoltaic.  4th  IET clean energy and technology conference 2017.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[10] https://www.iea.org/policies/124-national-energy-efficiency-action-plan-4-2017-2020.  Accessed  9  July 2020.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[11] Tenaga  S.  Guidelines  on  no-cost  and  low-cost measures for  efficient use  of electricity in  buildings. Suruhanjaya Tenaga (Energy Commission). 2014.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[12] File  M.  Commercial  buildings  energy  consumption survey  (CBECS).  US  Department  of  Energy: Washington, DC, USA. 2015.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[13] Wagiman KR, Abdullah MN, Hassan MY, </a:t>
            </a:r>
            <a:r>
              <a:rPr lang="en-US" sz="1250" dirty="0" err="1">
                <a:latin typeface="Times New Roman" panose="02020603050405020304" pitchFamily="18" charset="0"/>
                <a:cs typeface="Times New Roman" panose="02020603050405020304" pitchFamily="18" charset="0"/>
              </a:rPr>
              <a:t>Radzi</a:t>
            </a:r>
            <a:r>
              <a:rPr lang="en-US" sz="1250" dirty="0">
                <a:latin typeface="Times New Roman" panose="02020603050405020304" pitchFamily="18" charset="0"/>
                <a:cs typeface="Times New Roman" panose="02020603050405020304" pitchFamily="18" charset="0"/>
              </a:rPr>
              <a:t> NH. A  review  on  sensing-based  strategies  of  interior lighting  control  system  and  their  performance  in commercial buildings. Indonesian Journal of Electrical Engineering and Computer Science. 2019; 16(1):208-15.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[14] Imam MT, </a:t>
            </a:r>
            <a:r>
              <a:rPr lang="en-US" sz="1250" dirty="0" err="1">
                <a:latin typeface="Times New Roman" panose="02020603050405020304" pitchFamily="18" charset="0"/>
                <a:cs typeface="Times New Roman" panose="02020603050405020304" pitchFamily="18" charset="0"/>
              </a:rPr>
              <a:t>Afshari</a:t>
            </a:r>
            <a:r>
              <a:rPr lang="en-US" sz="1250" dirty="0">
                <a:latin typeface="Times New Roman" panose="02020603050405020304" pitchFamily="18" charset="0"/>
                <a:cs typeface="Times New Roman" panose="02020603050405020304" pitchFamily="18" charset="0"/>
              </a:rPr>
              <a:t> S, Mishra S. Smart lighting control systems. In  intelligent building control  systems 2018 (pp. 221-51). Springer, Cham.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[15] Firdaus R, Mulyana E. Smart building lighting system. In  IOP  conference  series:  materials  science  and engineering 2018 (pp. 1-7). IOP Publishing. </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23</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0" indent="0" algn="just">
              <a:buNone/>
            </a:pPr>
            <a:r>
              <a:rPr lang="en-US" sz="2000" dirty="0">
                <a:latin typeface="Times New Roman" panose="02020603050405020304" pitchFamily="18" charset="0"/>
                <a:cs typeface="Times New Roman" panose="02020603050405020304" pitchFamily="18" charset="0"/>
              </a:rPr>
              <a:t>Smart home automation is evolving through the integration of computer vision (CV) and IoT technologies. Traditional PIR sensors often fail to detect stationary individuals and can trigger false alerts. This work proposes a hybrid system combining microwave sensors and CV on a Raspberry Pi for accurate presence detection and energy-efficient control. Eye tracking and gesture recognition modules enable intuitive, contactless interaction, which is especially beneficial for users with disabilities. A customizable, high-contrast web/mobile app allows users to assign finger gestures to control appliances. The system ensures better accessibility, reduces energy waste, and enhances reliability compared to conventional methods. This multi-modal approach makes smart home technology more inclusive, responsive, and practical for real-world deployment.</a:t>
            </a:r>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OBJECTIVE</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4</a:t>
            </a:fld>
            <a:endParaRPr lang="en-US" altLang="en-US"/>
          </a:p>
        </p:txBody>
      </p:sp>
      <p:sp>
        <p:nvSpPr>
          <p:cNvPr id="8" name="Rectangle 2">
            <a:extLst>
              <a:ext uri="{FF2B5EF4-FFF2-40B4-BE49-F238E27FC236}">
                <a16:creationId xmlns:a16="http://schemas.microsoft.com/office/drawing/2014/main" id="{6BE35580-B52B-9A46-4A79-4CF8399A735B}"/>
              </a:ext>
            </a:extLst>
          </p:cNvPr>
          <p:cNvSpPr>
            <a:spLocks noGrp="1" noChangeArrowheads="1"/>
          </p:cNvSpPr>
          <p:nvPr>
            <p:ph idx="1"/>
          </p:nvPr>
        </p:nvSpPr>
        <p:spPr bwMode="auto">
          <a:xfrm>
            <a:off x="812801" y="1989571"/>
            <a:ext cx="105664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an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energy-efficient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system that optimizes indoor lighting and ventilation through automation.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 the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RCWL-0516 microwave radar sensor</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real-time motion detection, ensuring lights are activated only when occupancy is detected.</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temperature and humidity sensors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control ventilation, activating fans only when environmental conditions exceed predefined thresholds.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Minimize manual intervention by implementing a responsive dual-sensor setup that enables real-time adjustments and reduces unnecessary power consumption.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a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and adaptable framework</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suitable for residential, commercial, and educational environments, promoting sustainable energy usage and smart building practices.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43E0D-F261-E561-E185-3E1ED8AD2E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B31F97-CABA-A7D9-327D-5ED807A7BA04}"/>
              </a:ext>
            </a:extLst>
          </p:cNvPr>
          <p:cNvSpPr>
            <a:spLocks noGrp="1"/>
          </p:cNvSpPr>
          <p:nvPr>
            <p:ph type="title"/>
          </p:nvPr>
        </p:nvSpPr>
        <p:spPr/>
        <p:txBody>
          <a:bodyPr/>
          <a:lstStyle/>
          <a:p>
            <a:r>
              <a:rPr lang="en-IN" dirty="0">
                <a:solidFill>
                  <a:srgbClr val="FF0000"/>
                </a:solidFill>
              </a:rPr>
              <a:t>Literature Survey</a:t>
            </a:r>
            <a:endParaRPr lang="en-US" dirty="0">
              <a:solidFill>
                <a:srgbClr val="FF0000"/>
              </a:solidFill>
            </a:endParaRPr>
          </a:p>
        </p:txBody>
      </p:sp>
      <p:sp>
        <p:nvSpPr>
          <p:cNvPr id="5" name="Footer Placeholder 4">
            <a:extLst>
              <a:ext uri="{FF2B5EF4-FFF2-40B4-BE49-F238E27FC236}">
                <a16:creationId xmlns:a16="http://schemas.microsoft.com/office/drawing/2014/main" id="{C2402E96-6929-4ED9-3196-19528B71985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D792817-B173-A5A6-2135-89F728163E39}"/>
              </a:ext>
            </a:extLst>
          </p:cNvPr>
          <p:cNvSpPr>
            <a:spLocks noGrp="1"/>
          </p:cNvSpPr>
          <p:nvPr>
            <p:ph type="sldNum" sz="quarter" idx="12"/>
          </p:nvPr>
        </p:nvSpPr>
        <p:spPr/>
        <p:txBody>
          <a:bodyPr/>
          <a:lstStyle/>
          <a:p>
            <a:pPr>
              <a:defRPr/>
            </a:pPr>
            <a:fld id="{BDC2143B-610F-499C-A392-DFFBE135A7B2}" type="slidenum">
              <a:rPr lang="en-US" altLang="en-US"/>
              <a:t>5</a:t>
            </a:fld>
            <a:endParaRPr lang="en-US" altLang="en-US"/>
          </a:p>
        </p:txBody>
      </p:sp>
      <p:graphicFrame>
        <p:nvGraphicFramePr>
          <p:cNvPr id="4" name="Content Placeholder 3">
            <a:extLst>
              <a:ext uri="{FF2B5EF4-FFF2-40B4-BE49-F238E27FC236}">
                <a16:creationId xmlns:a16="http://schemas.microsoft.com/office/drawing/2014/main" id="{A9267387-C3F1-C538-E5EF-E247D96A0D68}"/>
              </a:ext>
            </a:extLst>
          </p:cNvPr>
          <p:cNvGraphicFramePr>
            <a:graphicFrameLocks noGrp="1"/>
          </p:cNvGraphicFramePr>
          <p:nvPr>
            <p:ph idx="1"/>
            <p:extLst>
              <p:ext uri="{D42A27DB-BD31-4B8C-83A1-F6EECF244321}">
                <p14:modId xmlns:p14="http://schemas.microsoft.com/office/powerpoint/2010/main" val="2232144465"/>
              </p:ext>
            </p:extLst>
          </p:nvPr>
        </p:nvGraphicFramePr>
        <p:xfrm>
          <a:off x="849086" y="1739265"/>
          <a:ext cx="10767525" cy="4591196"/>
        </p:xfrm>
        <a:graphic>
          <a:graphicData uri="http://schemas.openxmlformats.org/drawingml/2006/table">
            <a:tbl>
              <a:tblPr>
                <a:tableStyleId>{8799B23B-EC83-4686-B30A-512413B5E67A}</a:tableStyleId>
              </a:tblPr>
              <a:tblGrid>
                <a:gridCol w="2153505">
                  <a:extLst>
                    <a:ext uri="{9D8B030D-6E8A-4147-A177-3AD203B41FA5}">
                      <a16:colId xmlns:a16="http://schemas.microsoft.com/office/drawing/2014/main" val="4160402632"/>
                    </a:ext>
                  </a:extLst>
                </a:gridCol>
                <a:gridCol w="2153505">
                  <a:extLst>
                    <a:ext uri="{9D8B030D-6E8A-4147-A177-3AD203B41FA5}">
                      <a16:colId xmlns:a16="http://schemas.microsoft.com/office/drawing/2014/main" val="3749762947"/>
                    </a:ext>
                  </a:extLst>
                </a:gridCol>
                <a:gridCol w="2153505">
                  <a:extLst>
                    <a:ext uri="{9D8B030D-6E8A-4147-A177-3AD203B41FA5}">
                      <a16:colId xmlns:a16="http://schemas.microsoft.com/office/drawing/2014/main" val="2781662595"/>
                    </a:ext>
                  </a:extLst>
                </a:gridCol>
                <a:gridCol w="2153505">
                  <a:extLst>
                    <a:ext uri="{9D8B030D-6E8A-4147-A177-3AD203B41FA5}">
                      <a16:colId xmlns:a16="http://schemas.microsoft.com/office/drawing/2014/main" val="304507355"/>
                    </a:ext>
                  </a:extLst>
                </a:gridCol>
                <a:gridCol w="2153505">
                  <a:extLst>
                    <a:ext uri="{9D8B030D-6E8A-4147-A177-3AD203B41FA5}">
                      <a16:colId xmlns:a16="http://schemas.microsoft.com/office/drawing/2014/main" val="2878041481"/>
                    </a:ext>
                  </a:extLst>
                </a:gridCol>
              </a:tblGrid>
              <a:tr h="216490">
                <a:tc>
                  <a:txBody>
                    <a:bodyPr/>
                    <a:lstStyle/>
                    <a:p>
                      <a:r>
                        <a:rPr lang="en-IN" sz="1200" b="1"/>
                        <a:t>Author(s)</a:t>
                      </a:r>
                      <a:endParaRPr lang="en-IN" sz="120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IN" sz="1200" b="1"/>
                        <a:t>Paper Title</a:t>
                      </a:r>
                      <a:endParaRPr lang="en-IN" sz="120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IN" sz="1200" b="1"/>
                        <a:t>Journal/Publisher</a:t>
                      </a:r>
                      <a:endParaRPr lang="en-IN" sz="120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IN" sz="1200" b="1"/>
                        <a:t>Year/Volume</a:t>
                      </a:r>
                      <a:endParaRPr lang="en-IN" sz="120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IN" sz="1200" b="1"/>
                        <a:t>Description</a:t>
                      </a:r>
                      <a:endParaRPr lang="en-IN" sz="1200">
                        <a:latin typeface="Times New Roman" panose="02020603050405020304" pitchFamily="18" charset="0"/>
                        <a:cs typeface="Times New Roman" panose="02020603050405020304" pitchFamily="18" charset="0"/>
                      </a:endParaRPr>
                    </a:p>
                  </a:txBody>
                  <a:tcPr marL="33867" marR="33867" marT="16933" marB="16933" anchor="ctr"/>
                </a:tc>
                <a:extLst>
                  <a:ext uri="{0D108BD9-81ED-4DB2-BD59-A6C34878D82A}">
                    <a16:rowId xmlns:a16="http://schemas.microsoft.com/office/drawing/2014/main" val="446782756"/>
                  </a:ext>
                </a:extLst>
              </a:tr>
              <a:tr h="947146">
                <a:tc>
                  <a:txBody>
                    <a:bodyPr/>
                    <a:lstStyle/>
                    <a:p>
                      <a:r>
                        <a:rPr lang="en-IN" sz="1200"/>
                        <a:t>Rahman et al.</a:t>
                      </a:r>
                      <a:endParaRPr lang="en-IN" sz="120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US" sz="1200"/>
                        <a:t>Occupancy Detection in Smart Homes Using PIR Sensors: A Low-Power Approach</a:t>
                      </a:r>
                      <a:endParaRPr lang="en-US" sz="120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IN" sz="1200"/>
                        <a:t>IEEE Sensors Journal</a:t>
                      </a:r>
                      <a:endParaRPr lang="en-IN" sz="120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IN" sz="1200"/>
                        <a:t>2020, Vol. 20(5)</a:t>
                      </a:r>
                      <a:endParaRPr lang="en-IN" sz="120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US" sz="1200"/>
                        <a:t>Proposed a low-power PIR-based occupancy detection system for energy-saving in smart homes.</a:t>
                      </a:r>
                      <a:endParaRPr lang="en-US" sz="1200">
                        <a:latin typeface="Times New Roman" panose="02020603050405020304" pitchFamily="18" charset="0"/>
                        <a:cs typeface="Times New Roman" panose="02020603050405020304" pitchFamily="18" charset="0"/>
                      </a:endParaRPr>
                    </a:p>
                  </a:txBody>
                  <a:tcPr marL="33867" marR="33867" marT="16933" marB="16933" anchor="ctr"/>
                </a:tc>
                <a:extLst>
                  <a:ext uri="{0D108BD9-81ED-4DB2-BD59-A6C34878D82A}">
                    <a16:rowId xmlns:a16="http://schemas.microsoft.com/office/drawing/2014/main" val="2452020432"/>
                  </a:ext>
                </a:extLst>
              </a:tr>
              <a:tr h="947146">
                <a:tc>
                  <a:txBody>
                    <a:bodyPr/>
                    <a:lstStyle/>
                    <a:p>
                      <a:r>
                        <a:rPr lang="en-IN" sz="1200"/>
                        <a:t>Wang &amp; Chen</a:t>
                      </a:r>
                      <a:endParaRPr lang="en-IN" sz="120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US" sz="1200"/>
                        <a:t>Comparative Study of PIR and Microwave Radar Sensors</a:t>
                      </a:r>
                      <a:endParaRPr lang="en-US" sz="120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IN" sz="1200"/>
                        <a:t>Journal of Intelligent Systems</a:t>
                      </a:r>
                      <a:endParaRPr lang="en-IN" sz="120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IN" sz="1200"/>
                        <a:t>2021, Vol. 30(4)</a:t>
                      </a:r>
                      <a:endParaRPr lang="en-IN" sz="120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US" sz="1200"/>
                        <a:t>Compared PIR and microwave sensors, showing microwave sensors are better for complex scenarios.</a:t>
                      </a:r>
                      <a:endParaRPr lang="en-US" sz="1200">
                        <a:latin typeface="Times New Roman" panose="02020603050405020304" pitchFamily="18" charset="0"/>
                        <a:cs typeface="Times New Roman" panose="02020603050405020304" pitchFamily="18" charset="0"/>
                      </a:endParaRPr>
                    </a:p>
                  </a:txBody>
                  <a:tcPr marL="33867" marR="33867" marT="16933" marB="16933" anchor="ctr"/>
                </a:tc>
                <a:extLst>
                  <a:ext uri="{0D108BD9-81ED-4DB2-BD59-A6C34878D82A}">
                    <a16:rowId xmlns:a16="http://schemas.microsoft.com/office/drawing/2014/main" val="99638604"/>
                  </a:ext>
                </a:extLst>
              </a:tr>
              <a:tr h="764482">
                <a:tc>
                  <a:txBody>
                    <a:bodyPr/>
                    <a:lstStyle/>
                    <a:p>
                      <a:r>
                        <a:rPr lang="en-IN" sz="1200"/>
                        <a:t>Kim et al.</a:t>
                      </a:r>
                      <a:endParaRPr lang="en-IN" sz="120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US" sz="1200"/>
                        <a:t>Multi-PIR Sensor Networks for Improved Motion Detection</a:t>
                      </a:r>
                      <a:endParaRPr lang="en-US" sz="120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IN" sz="1200"/>
                        <a:t>Sensors</a:t>
                      </a:r>
                      <a:endParaRPr lang="en-IN" sz="120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IN" sz="1200" dirty="0"/>
                        <a:t>2019, Vol. 19(12)</a:t>
                      </a:r>
                      <a:endParaRPr lang="en-IN" sz="1200" dirty="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US" sz="1200"/>
                        <a:t>Introduced a networked PIR approach to improve motion tracking and reduce blind zones.</a:t>
                      </a:r>
                      <a:endParaRPr lang="en-US" sz="1200">
                        <a:latin typeface="Times New Roman" panose="02020603050405020304" pitchFamily="18" charset="0"/>
                        <a:cs typeface="Times New Roman" panose="02020603050405020304" pitchFamily="18" charset="0"/>
                      </a:endParaRPr>
                    </a:p>
                  </a:txBody>
                  <a:tcPr marL="33867" marR="33867" marT="16933" marB="16933" anchor="ctr"/>
                </a:tc>
                <a:extLst>
                  <a:ext uri="{0D108BD9-81ED-4DB2-BD59-A6C34878D82A}">
                    <a16:rowId xmlns:a16="http://schemas.microsoft.com/office/drawing/2014/main" val="2577448037"/>
                  </a:ext>
                </a:extLst>
              </a:tr>
              <a:tr h="764482">
                <a:tc>
                  <a:txBody>
                    <a:bodyPr/>
                    <a:lstStyle/>
                    <a:p>
                      <a:r>
                        <a:rPr lang="en-IN" sz="1200"/>
                        <a:t>Zhang et al.</a:t>
                      </a:r>
                      <a:endParaRPr lang="en-IN" sz="120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US" sz="1200"/>
                        <a:t>AI-Powered PIR Sensors: Integrating Machine Learning</a:t>
                      </a:r>
                      <a:endParaRPr lang="en-US" sz="120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US" sz="1200"/>
                        <a:t>IEEE Transactions on Smart Systems</a:t>
                      </a:r>
                      <a:endParaRPr lang="en-US" sz="120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IN" sz="1200"/>
                        <a:t>2022, Vol. 15(3)</a:t>
                      </a:r>
                      <a:endParaRPr lang="en-IN" sz="120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US" sz="1200"/>
                        <a:t>Enhanced PIR sensor accuracy using AI to reduce false alarms in automation systems.</a:t>
                      </a:r>
                      <a:endParaRPr lang="en-US" sz="1200">
                        <a:latin typeface="Times New Roman" panose="02020603050405020304" pitchFamily="18" charset="0"/>
                        <a:cs typeface="Times New Roman" panose="02020603050405020304" pitchFamily="18" charset="0"/>
                      </a:endParaRPr>
                    </a:p>
                  </a:txBody>
                  <a:tcPr marL="33867" marR="33867" marT="16933" marB="16933" anchor="ctr"/>
                </a:tc>
                <a:extLst>
                  <a:ext uri="{0D108BD9-81ED-4DB2-BD59-A6C34878D82A}">
                    <a16:rowId xmlns:a16="http://schemas.microsoft.com/office/drawing/2014/main" val="1568712529"/>
                  </a:ext>
                </a:extLst>
              </a:tr>
              <a:tr h="947146">
                <a:tc>
                  <a:txBody>
                    <a:bodyPr/>
                    <a:lstStyle/>
                    <a:p>
                      <a:r>
                        <a:rPr lang="en-IN" sz="1200"/>
                        <a:t>Singh et al.</a:t>
                      </a:r>
                      <a:endParaRPr lang="en-IN" sz="120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US" sz="1200"/>
                        <a:t>Sensor Fusion for Human Activity Recognition</a:t>
                      </a:r>
                      <a:endParaRPr lang="en-US" sz="120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IN" sz="1200"/>
                        <a:t>Journal of Ambient Intelligence and Smart Environments</a:t>
                      </a:r>
                      <a:endParaRPr lang="en-IN" sz="120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IN" sz="1200"/>
                        <a:t>2021, Vol. 13(2)</a:t>
                      </a:r>
                      <a:endParaRPr lang="en-IN" sz="1200">
                        <a:latin typeface="Times New Roman" panose="02020603050405020304" pitchFamily="18" charset="0"/>
                        <a:cs typeface="Times New Roman" panose="02020603050405020304" pitchFamily="18" charset="0"/>
                      </a:endParaRPr>
                    </a:p>
                  </a:txBody>
                  <a:tcPr marL="33867" marR="33867" marT="16933" marB="16933" anchor="ctr"/>
                </a:tc>
                <a:tc>
                  <a:txBody>
                    <a:bodyPr/>
                    <a:lstStyle/>
                    <a:p>
                      <a:r>
                        <a:rPr lang="en-US" sz="1200" dirty="0"/>
                        <a:t>Combined PIR with CV for human activity recognition, improving accuracy and context-awareness.</a:t>
                      </a:r>
                      <a:endParaRPr lang="en-US" sz="1200" dirty="0">
                        <a:latin typeface="Times New Roman" panose="02020603050405020304" pitchFamily="18" charset="0"/>
                        <a:cs typeface="Times New Roman" panose="02020603050405020304" pitchFamily="18" charset="0"/>
                      </a:endParaRPr>
                    </a:p>
                  </a:txBody>
                  <a:tcPr marL="33867" marR="33867" marT="16933" marB="16933" anchor="ctr"/>
                </a:tc>
                <a:extLst>
                  <a:ext uri="{0D108BD9-81ED-4DB2-BD59-A6C34878D82A}">
                    <a16:rowId xmlns:a16="http://schemas.microsoft.com/office/drawing/2014/main" val="2879359531"/>
                  </a:ext>
                </a:extLst>
              </a:tr>
            </a:tbl>
          </a:graphicData>
        </a:graphic>
      </p:graphicFrame>
    </p:spTree>
    <p:extLst>
      <p:ext uri="{BB962C8B-B14F-4D97-AF65-F5344CB8AC3E}">
        <p14:creationId xmlns:p14="http://schemas.microsoft.com/office/powerpoint/2010/main" val="108888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a:extLst>
            <a:ext uri="{FF2B5EF4-FFF2-40B4-BE49-F238E27FC236}">
              <a16:creationId xmlns:a16="http://schemas.microsoft.com/office/drawing/2014/main" id="{29AF7BB2-C2D4-9695-5FA3-7EB015B756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5F4BEA-106C-EB70-9158-2FFA8648EF68}"/>
              </a:ext>
            </a:extLst>
          </p:cNvPr>
          <p:cNvSpPr>
            <a:spLocks noGrp="1"/>
          </p:cNvSpPr>
          <p:nvPr>
            <p:ph type="title"/>
          </p:nvPr>
        </p:nvSpPr>
        <p:spPr/>
        <p:txBody>
          <a:bodyPr/>
          <a:lstStyle/>
          <a:p>
            <a:r>
              <a:rPr lang="en-IN" altLang="en-US" sz="3200" b="1" dirty="0">
                <a:solidFill>
                  <a:srgbClr val="FF0000"/>
                </a:solidFill>
              </a:rPr>
              <a:t>Existing Systems</a:t>
            </a:r>
            <a:endParaRPr lang="en-IN" sz="2800" dirty="0"/>
          </a:p>
        </p:txBody>
      </p:sp>
      <p:sp>
        <p:nvSpPr>
          <p:cNvPr id="3" name="Content Placeholder 2">
            <a:extLst>
              <a:ext uri="{FF2B5EF4-FFF2-40B4-BE49-F238E27FC236}">
                <a16:creationId xmlns:a16="http://schemas.microsoft.com/office/drawing/2014/main" id="{5ADE58B7-9531-E3E5-A8BD-93D0D6139C7B}"/>
              </a:ext>
            </a:extLst>
          </p:cNvPr>
          <p:cNvSpPr>
            <a:spLocks noGrp="1"/>
          </p:cNvSpPr>
          <p:nvPr>
            <p:ph idx="1"/>
          </p:nvPr>
        </p:nvSpPr>
        <p:spPr/>
        <p:txBody>
          <a:bodyPr/>
          <a:lstStyle/>
          <a:p>
            <a:pPr lvl="0">
              <a:buClr>
                <a:srgbClr val="CC0000"/>
              </a:buClr>
              <a:defRPr/>
            </a:pPr>
            <a:r>
              <a:rPr kumimoji="0" lang="en-IN" altLang="en-US" sz="2000" b="1"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Manual Control: </a:t>
            </a:r>
            <a: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Lighting and fans are typically operated manually via physical switches, relying on users to turn them on or off as needed.</a:t>
            </a:r>
          </a:p>
          <a:p>
            <a:pPr lvl="0">
              <a:buClr>
                <a:srgbClr val="CC0000"/>
              </a:buClr>
              <a:defRPr/>
            </a:pPr>
            <a:r>
              <a:rPr kumimoji="0" lang="en-IN" altLang="en-US" sz="2000" b="1"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Energy Inefficiency:</a:t>
            </a:r>
            <a: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 Manual operation often leads to energy waste, as lights and fans are frequently left on in unoccupied rooms or when not needed.</a:t>
            </a:r>
          </a:p>
          <a:p>
            <a:pPr lvl="0">
              <a:buClr>
                <a:srgbClr val="CC0000"/>
              </a:buClr>
              <a:defRPr/>
            </a:pPr>
            <a:r>
              <a:rPr kumimoji="0" lang="en-IN" altLang="en-US" sz="2000" b="1"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Basic Automation: </a:t>
            </a:r>
            <a: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Some existing systems use </a:t>
            </a:r>
            <a:r>
              <a:rPr kumimoji="0" lang="en-US" altLang="en-IN"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wifi and blutooth modules </a:t>
            </a:r>
            <a: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to automate lighting or fan control, but these are usually limited to controlling one device at a time.</a:t>
            </a:r>
          </a:p>
          <a:p>
            <a:pPr lvl="0">
              <a:buClr>
                <a:srgbClr val="CC0000"/>
              </a:buClr>
              <a:defRPr/>
            </a:pPr>
            <a:r>
              <a:rPr kumimoji="0" lang="en-IN" altLang="en-US" sz="2000" b="1"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Lack of Integration:</a:t>
            </a:r>
            <a: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 Existing automated systems often lack integration, meaning they do not simultaneously manage multiple devices or adapt to varying environmental conditions.</a:t>
            </a:r>
          </a:p>
          <a:p>
            <a:pPr lvl="0">
              <a:buClr>
                <a:srgbClr val="CC0000"/>
              </a:buClr>
              <a:defRPr/>
            </a:pPr>
            <a:r>
              <a:rPr kumimoji="0" lang="en-IN" altLang="en-US" sz="2000" b="1"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Suboptimal User Experience:</a:t>
            </a:r>
            <a: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 Current systems may not provide optimal energy savings or user comfort due to their limited flexibility and adaptability.</a:t>
            </a:r>
          </a:p>
          <a:p>
            <a:pPr lvl="0">
              <a:buClr>
                <a:srgbClr val="CC0000"/>
              </a:buClr>
              <a:defRPr/>
            </a:pPr>
            <a:r>
              <a:rPr kumimoji="0" lang="en-IN" altLang="en-US" sz="2000" b="1"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Complex Installation: </a:t>
            </a:r>
            <a: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Automated systems in place may be more expensive and complicated to install, especially in older buildings or homes.</a:t>
            </a:r>
          </a:p>
          <a:p>
            <a:pPr lvl="0">
              <a:buClr>
                <a:srgbClr val="CC0000"/>
              </a:buClr>
              <a:defRPr/>
            </a:pPr>
            <a:endPar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endParaRPr>
          </a:p>
          <a:p>
            <a:pPr lvl="0">
              <a:buClr>
                <a:srgbClr val="CC0000"/>
              </a:buClr>
              <a:defRPr/>
            </a:pPr>
            <a:endPar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endParaRPr>
          </a:p>
          <a:p>
            <a:pPr lvl="0">
              <a:buClr>
                <a:srgbClr val="CC0000"/>
              </a:buClr>
              <a:defRPr/>
            </a:pPr>
            <a:endPar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endParaRPr>
          </a:p>
          <a:p>
            <a:pPr lvl="0">
              <a:buClr>
                <a:srgbClr val="CC0000"/>
              </a:buClr>
              <a:defRPr/>
            </a:pPr>
            <a:endPar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endParaRPr>
          </a:p>
          <a:p>
            <a:pPr lvl="0">
              <a:buClr>
                <a:srgbClr val="CC0000"/>
              </a:buClr>
              <a:defRPr/>
            </a:pPr>
            <a:endPar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endParaRPr>
          </a:p>
          <a:p>
            <a:pPr lvl="0">
              <a:buClr>
                <a:srgbClr val="CC0000"/>
              </a:buClr>
              <a:defRPr/>
            </a:pPr>
            <a:b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br>
            <a:endPar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endParaRPr>
          </a:p>
          <a:p>
            <a:pPr marL="0" indent="0">
              <a:buNone/>
            </a:pPr>
            <a:endParaRPr lang="en-IN" sz="2000" dirty="0">
              <a:latin typeface="Times New Roman Regular" panose="02020603050405020304" charset="0"/>
              <a:cs typeface="Times New Roman Regular" panose="02020603050405020304" charset="0"/>
            </a:endParaRPr>
          </a:p>
        </p:txBody>
      </p:sp>
      <p:sp>
        <p:nvSpPr>
          <p:cNvPr id="5" name="Footer Placeholder 4">
            <a:extLst>
              <a:ext uri="{FF2B5EF4-FFF2-40B4-BE49-F238E27FC236}">
                <a16:creationId xmlns:a16="http://schemas.microsoft.com/office/drawing/2014/main" id="{19671A07-F8A6-2913-A1B7-393789B7E3A5}"/>
              </a:ext>
            </a:extLst>
          </p:cNvPr>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a:extLst>
              <a:ext uri="{FF2B5EF4-FFF2-40B4-BE49-F238E27FC236}">
                <a16:creationId xmlns:a16="http://schemas.microsoft.com/office/drawing/2014/main" id="{50247262-517A-EF0C-D0F1-4268C8BE55E6}"/>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28601948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6949" y="304801"/>
            <a:ext cx="11638624" cy="1216025"/>
          </a:xfrm>
        </p:spPr>
        <p:txBody>
          <a:bodyPr/>
          <a:lstStyle/>
          <a:p>
            <a:r>
              <a:rPr lang="en-IN" altLang="en-US" sz="3200" b="1" dirty="0">
                <a:solidFill>
                  <a:srgbClr val="FF0000"/>
                </a:solidFill>
              </a:rPr>
              <a:t>Advantages and Disadvantages of Existing System</a:t>
            </a:r>
            <a:endParaRPr lang="en-IN" sz="2800" dirty="0"/>
          </a:p>
        </p:txBody>
      </p:sp>
      <p:sp>
        <p:nvSpPr>
          <p:cNvPr id="3" name="Content Placeholder 2"/>
          <p:cNvSpPr>
            <a:spLocks noGrp="1"/>
          </p:cNvSpPr>
          <p:nvPr>
            <p:ph idx="1"/>
          </p:nvPr>
        </p:nvSpPr>
        <p:spPr>
          <a:xfrm>
            <a:off x="755651" y="1752600"/>
            <a:ext cx="5440963" cy="4267200"/>
          </a:xfrm>
        </p:spPr>
        <p:txBody>
          <a:bodyPr/>
          <a:lstStyle/>
          <a:p>
            <a:pPr marL="0" indent="0">
              <a:buClr>
                <a:srgbClr val="CC0000"/>
              </a:buClr>
              <a:buNone/>
              <a:defRPr/>
            </a:pPr>
            <a:r>
              <a:rPr kumimoji="0" lang="en-US" altLang="en-IN" sz="1400" b="1" i="0" u="none" strike="noStrike" kern="0" cap="none" spc="0" normalizeH="0" baseline="0" noProof="0" dirty="0">
                <a:ln>
                  <a:noFill/>
                </a:ln>
                <a:solidFill>
                  <a:srgbClr val="000000"/>
                </a:solidFill>
                <a:effectLst/>
                <a:uLnTx/>
                <a:uFillTx/>
                <a:latin typeface="Verdana Bold" panose="020B0604030504040204" charset="0"/>
                <a:ea typeface="+mn-ea"/>
                <a:cs typeface="Verdana Bold" panose="020B0604030504040204" charset="0"/>
              </a:rPr>
              <a:t>ADVANTAGE:</a:t>
            </a:r>
          </a:p>
          <a:p>
            <a:pPr marL="0" indent="0">
              <a:buClr>
                <a:srgbClr val="CC0000"/>
              </a:buClr>
              <a:buNone/>
              <a:defRPr/>
            </a:pPr>
            <a:r>
              <a:rPr kumimoji="0" lang="en-IN" altLang="en-US" sz="1400" b="1" i="0" u="none" strike="noStrike" kern="0" cap="none" spc="0" normalizeH="0" baseline="0" noProof="0" dirty="0">
                <a:ln>
                  <a:noFill/>
                </a:ln>
                <a:solidFill>
                  <a:srgbClr val="000000"/>
                </a:solidFill>
                <a:effectLst/>
                <a:uLnTx/>
                <a:uFillTx/>
                <a:latin typeface="Verdana Bold" panose="020B0604030504040204" charset="0"/>
                <a:ea typeface="+mn-ea"/>
                <a:cs typeface="Verdana Bold" panose="020B0604030504040204" charset="0"/>
              </a:rPr>
              <a:t>Simplicity:</a:t>
            </a:r>
            <a:r>
              <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rPr>
              <a:t> Manual switches are straightforward to use and require no technical knowledge, making them accessible to everyone.</a:t>
            </a:r>
          </a:p>
          <a:p>
            <a:pPr marL="0" indent="0">
              <a:buClr>
                <a:srgbClr val="CC0000"/>
              </a:buClr>
              <a:buNone/>
              <a:defRPr/>
            </a:pPr>
            <a:endPar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Clr>
                <a:srgbClr val="CC0000"/>
              </a:buClr>
              <a:buNone/>
              <a:defRPr/>
            </a:pPr>
            <a:r>
              <a:rPr kumimoji="0" lang="en-IN" altLang="en-US" sz="1400" b="1" i="0" u="none" strike="noStrike" kern="0" cap="none" spc="0" normalizeH="0" baseline="0" noProof="0" dirty="0">
                <a:ln>
                  <a:noFill/>
                </a:ln>
                <a:solidFill>
                  <a:srgbClr val="000000"/>
                </a:solidFill>
                <a:effectLst/>
                <a:uLnTx/>
                <a:uFillTx/>
                <a:latin typeface="Verdana Bold" panose="020B0604030504040204" charset="0"/>
                <a:ea typeface="+mn-ea"/>
                <a:cs typeface="Verdana Bold" panose="020B0604030504040204" charset="0"/>
              </a:rPr>
              <a:t>Low Cost:</a:t>
            </a:r>
            <a:r>
              <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rPr>
              <a:t> Traditional systems with manual switches are inexpensive to install and maintain, with no need for complex technology or sensors.</a:t>
            </a:r>
          </a:p>
          <a:p>
            <a:pPr marL="0" indent="0">
              <a:buClr>
                <a:srgbClr val="CC0000"/>
              </a:buClr>
              <a:buNone/>
              <a:defRPr/>
            </a:pPr>
            <a:endPar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Clr>
                <a:srgbClr val="CC0000"/>
              </a:buClr>
              <a:buNone/>
              <a:defRPr/>
            </a:pPr>
            <a:r>
              <a:rPr kumimoji="0" lang="en-IN" altLang="en-US" sz="1400" b="1" i="0" u="none" strike="noStrike" kern="0" cap="none" spc="0" normalizeH="0" baseline="0" noProof="0" dirty="0">
                <a:ln>
                  <a:noFill/>
                </a:ln>
                <a:solidFill>
                  <a:srgbClr val="000000"/>
                </a:solidFill>
                <a:effectLst/>
                <a:uLnTx/>
                <a:uFillTx/>
                <a:latin typeface="Verdana Bold" panose="020B0604030504040204" charset="0"/>
                <a:ea typeface="+mn-ea"/>
                <a:cs typeface="Verdana Bold" panose="020B0604030504040204" charset="0"/>
              </a:rPr>
              <a:t>Basic Automation:</a:t>
            </a:r>
            <a:r>
              <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rPr>
              <a:t> Some existing systems offer basic automation, like motion sensors or timers, which can reduce energy usage in certain situations.</a:t>
            </a:r>
          </a:p>
          <a:p>
            <a:pPr marL="0" indent="0">
              <a:buClr>
                <a:srgbClr val="CC0000"/>
              </a:buClr>
              <a:buNone/>
              <a:defRPr/>
            </a:pPr>
            <a:endPar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Clr>
                <a:srgbClr val="CC0000"/>
              </a:buClr>
              <a:buNone/>
              <a:defRPr/>
            </a:pPr>
            <a:r>
              <a:rPr kumimoji="0" lang="en-IN" altLang="en-US" sz="1400" b="1" i="0" u="none" strike="noStrike" kern="0" cap="none" spc="0" normalizeH="0" baseline="0" noProof="0" dirty="0">
                <a:ln>
                  <a:noFill/>
                </a:ln>
                <a:solidFill>
                  <a:srgbClr val="000000"/>
                </a:solidFill>
                <a:effectLst/>
                <a:uLnTx/>
                <a:uFillTx/>
                <a:latin typeface="Verdana Bold" panose="020B0604030504040204" charset="0"/>
                <a:ea typeface="+mn-ea"/>
                <a:cs typeface="Verdana Bold" panose="020B0604030504040204" charset="0"/>
              </a:rPr>
              <a:t>Reliability:</a:t>
            </a:r>
            <a:r>
              <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rPr>
              <a:t> Manual systems are generally reliable, with fewer points of failure compared to more complex automated systems.</a:t>
            </a:r>
          </a:p>
          <a:p>
            <a:pPr marL="0" indent="0">
              <a:buClr>
                <a:srgbClr val="CC0000"/>
              </a:buClr>
              <a:buNone/>
              <a:defRPr/>
            </a:pPr>
            <a:br>
              <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sz="1400"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7</a:t>
            </a:fld>
            <a:endParaRPr lang="en-IN"/>
          </a:p>
        </p:txBody>
      </p:sp>
      <p:sp>
        <p:nvSpPr>
          <p:cNvPr id="7" name="Content Placeholder 2"/>
          <p:cNvSpPr txBox="1"/>
          <p:nvPr/>
        </p:nvSpPr>
        <p:spPr bwMode="auto">
          <a:xfrm>
            <a:off x="6518736" y="1750380"/>
            <a:ext cx="5440963"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a:lstStyle>
          <a:p>
            <a:pPr marL="0" indent="0">
              <a:buClr>
                <a:srgbClr val="CC0000"/>
              </a:buClr>
              <a:buNone/>
              <a:defRPr/>
            </a:pPr>
            <a:r>
              <a:rPr lang="en-US" altLang="en-IN" sz="1400" b="1" dirty="0">
                <a:solidFill>
                  <a:srgbClr val="000000"/>
                </a:solidFill>
                <a:latin typeface="Verdana Bold" panose="020B0604030504040204" charset="0"/>
                <a:cs typeface="Verdana Bold" panose="020B0604030504040204" charset="0"/>
              </a:rPr>
              <a:t>DISADVANTAGE:</a:t>
            </a:r>
            <a:endParaRPr lang="en-IN" altLang="en-US" sz="1400" b="1" dirty="0">
              <a:solidFill>
                <a:srgbClr val="000000"/>
              </a:solidFill>
              <a:latin typeface="Verdana Bold" panose="020B0604030504040204" charset="0"/>
              <a:cs typeface="Verdana Bold" panose="020B0604030504040204" charset="0"/>
            </a:endParaRPr>
          </a:p>
          <a:p>
            <a:pPr marL="0" indent="0">
              <a:buClr>
                <a:srgbClr val="CC0000"/>
              </a:buClr>
              <a:buNone/>
              <a:defRPr/>
            </a:pPr>
            <a:r>
              <a:rPr lang="en-IN" altLang="en-US" sz="1400" b="1" dirty="0">
                <a:solidFill>
                  <a:srgbClr val="000000"/>
                </a:solidFill>
                <a:latin typeface="Verdana Bold" panose="020B0604030504040204" charset="0"/>
                <a:cs typeface="Verdana Bold" panose="020B0604030504040204" charset="0"/>
              </a:rPr>
              <a:t>Energy Inefficiency: </a:t>
            </a:r>
            <a:r>
              <a:rPr lang="en-IN" altLang="en-US" sz="1400" dirty="0">
                <a:solidFill>
                  <a:srgbClr val="000000"/>
                </a:solidFill>
                <a:latin typeface="Verdana" panose="020B0604030504040204"/>
              </a:rPr>
              <a:t>Lights and fans are often left on unnecessarily, leading to significant energy waste and higher electricity bills.</a:t>
            </a:r>
          </a:p>
          <a:p>
            <a:pPr marL="0" indent="0">
              <a:buClr>
                <a:srgbClr val="CC0000"/>
              </a:buClr>
              <a:buNone/>
              <a:defRPr/>
            </a:pPr>
            <a:endParaRPr lang="en-IN" altLang="en-US" sz="1400" dirty="0">
              <a:solidFill>
                <a:srgbClr val="000000"/>
              </a:solidFill>
              <a:latin typeface="Verdana" panose="020B0604030504040204"/>
            </a:endParaRPr>
          </a:p>
          <a:p>
            <a:pPr marL="0" indent="0">
              <a:buClr>
                <a:srgbClr val="CC0000"/>
              </a:buClr>
              <a:buNone/>
              <a:defRPr/>
            </a:pPr>
            <a:r>
              <a:rPr lang="en-IN" altLang="en-US" sz="1400" b="1" dirty="0">
                <a:solidFill>
                  <a:srgbClr val="000000"/>
                </a:solidFill>
                <a:latin typeface="Verdana Bold" panose="020B0604030504040204" charset="0"/>
                <a:cs typeface="Verdana Bold" panose="020B0604030504040204" charset="0"/>
              </a:rPr>
              <a:t>Inconvenience:</a:t>
            </a:r>
            <a:r>
              <a:rPr lang="en-IN" altLang="en-US" sz="1400" dirty="0">
                <a:solidFill>
                  <a:srgbClr val="000000"/>
                </a:solidFill>
                <a:latin typeface="Verdana" panose="020B0604030504040204"/>
              </a:rPr>
              <a:t> Manual operation requires users to remember to turn devices on or off, which can be inconvenient and prone to human error.</a:t>
            </a:r>
          </a:p>
          <a:p>
            <a:pPr marL="0" indent="0">
              <a:buClr>
                <a:srgbClr val="CC0000"/>
              </a:buClr>
              <a:buNone/>
              <a:defRPr/>
            </a:pPr>
            <a:endParaRPr lang="en-IN" altLang="en-US" sz="1400" dirty="0">
              <a:solidFill>
                <a:srgbClr val="000000"/>
              </a:solidFill>
              <a:latin typeface="Verdana" panose="020B0604030504040204"/>
            </a:endParaRPr>
          </a:p>
          <a:p>
            <a:pPr marL="0" indent="0">
              <a:buClr>
                <a:srgbClr val="CC0000"/>
              </a:buClr>
              <a:buNone/>
              <a:defRPr/>
            </a:pPr>
            <a:r>
              <a:rPr lang="en-IN" altLang="en-US" sz="1400" b="1" dirty="0">
                <a:solidFill>
                  <a:srgbClr val="000000"/>
                </a:solidFill>
                <a:latin typeface="Verdana Bold" panose="020B0604030504040204" charset="0"/>
                <a:cs typeface="Verdana Bold" panose="020B0604030504040204" charset="0"/>
              </a:rPr>
              <a:t>Limited Automation:</a:t>
            </a:r>
            <a:r>
              <a:rPr lang="en-IN" altLang="en-US" sz="1400" dirty="0">
                <a:solidFill>
                  <a:srgbClr val="000000"/>
                </a:solidFill>
                <a:latin typeface="Verdana" panose="020B0604030504040204"/>
              </a:rPr>
              <a:t> Basic automated systems often control only one device at a time and lack integration, reducing their effectiveness in managing overall energy consumption.</a:t>
            </a:r>
          </a:p>
          <a:p>
            <a:pPr marL="0" indent="0">
              <a:buClr>
                <a:srgbClr val="CC0000"/>
              </a:buClr>
              <a:buNone/>
              <a:defRPr/>
            </a:pPr>
            <a:endParaRPr lang="en-IN" altLang="en-US" sz="1400" dirty="0">
              <a:solidFill>
                <a:srgbClr val="000000"/>
              </a:solidFill>
              <a:latin typeface="Verdana" panose="020B0604030504040204"/>
            </a:endParaRPr>
          </a:p>
          <a:p>
            <a:pPr marL="0" indent="0">
              <a:buClr>
                <a:srgbClr val="CC0000"/>
              </a:buClr>
              <a:buNone/>
              <a:defRPr/>
            </a:pPr>
            <a:r>
              <a:rPr lang="en-IN" altLang="en-US" sz="1400" b="1" dirty="0">
                <a:solidFill>
                  <a:srgbClr val="000000"/>
                </a:solidFill>
                <a:latin typeface="Verdana Bold" panose="020B0604030504040204" charset="0"/>
                <a:cs typeface="Verdana Bold" panose="020B0604030504040204" charset="0"/>
              </a:rPr>
              <a:t>Lack of Adaptability:</a:t>
            </a:r>
            <a:r>
              <a:rPr lang="en-IN" altLang="en-US" sz="1400" dirty="0">
                <a:solidFill>
                  <a:srgbClr val="000000"/>
                </a:solidFill>
                <a:latin typeface="Verdana" panose="020B0604030504040204"/>
              </a:rPr>
              <a:t> Existing systems do not adapt to changes in environmental conditions or user presence, resulting in suboptimal comfort and energy savings.</a:t>
            </a:r>
            <a:br>
              <a:rPr lang="en-IN" altLang="en-US" sz="1400" dirty="0">
                <a:solidFill>
                  <a:srgbClr val="000000"/>
                </a:solidFill>
                <a:latin typeface="Verdana" panose="020B0604030504040204"/>
              </a:rPr>
            </a:br>
            <a:endParaRPr lang="en-IN" altLang="en-US" sz="1400" dirty="0">
              <a:solidFill>
                <a:srgbClr val="000000"/>
              </a:solidFill>
              <a:latin typeface="Verdana" panose="020B0604030504040204"/>
            </a:endParaRPr>
          </a:p>
          <a:p>
            <a:pPr marL="0" indent="0">
              <a:buFont typeface="Wingdings" panose="05000000000000000000" pitchFamily="2" charset="2"/>
              <a:buNone/>
            </a:pPr>
            <a:endParaRPr lang="en-IN" sz="1400" dirty="0"/>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049" y="304801"/>
            <a:ext cx="10857184" cy="1216025"/>
          </a:xfrm>
        </p:spPr>
        <p:txBody>
          <a:bodyPr/>
          <a:lstStyle/>
          <a:p>
            <a:r>
              <a:rPr lang="en-US" dirty="0"/>
              <a:t> </a:t>
            </a:r>
            <a:r>
              <a:rPr lang="en-US" sz="3200" b="1" dirty="0">
                <a:solidFill>
                  <a:srgbClr val="FF0000"/>
                </a:solidFill>
              </a:rPr>
              <a:t>Proposed System </a:t>
            </a:r>
          </a:p>
        </p:txBody>
      </p:sp>
      <p:sp>
        <p:nvSpPr>
          <p:cNvPr id="3" name="Content Placeholder 2"/>
          <p:cNvSpPr>
            <a:spLocks noGrp="1"/>
          </p:cNvSpPr>
          <p:nvPr>
            <p:ph idx="1"/>
          </p:nvPr>
        </p:nvSpPr>
        <p:spPr>
          <a:xfrm>
            <a:off x="577049" y="1749425"/>
            <a:ext cx="10668000" cy="4267200"/>
          </a:xfrm>
        </p:spPr>
        <p:txBody>
          <a:bodyPr/>
          <a:lstStyle/>
          <a:p>
            <a:pPr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The proposed smart home automation system combines </a:t>
            </a:r>
            <a:r>
              <a:rPr lang="en-US" sz="2200" b="1" dirty="0">
                <a:latin typeface="Times New Roman" panose="02020603050405020304" pitchFamily="18" charset="0"/>
                <a:cs typeface="Times New Roman" panose="02020603050405020304" pitchFamily="18" charset="0"/>
              </a:rPr>
              <a:t>computer vision (CV)</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microwave radar sensors</a:t>
            </a:r>
            <a:r>
              <a:rPr lang="en-US" sz="2200" dirty="0">
                <a:latin typeface="Times New Roman" panose="02020603050405020304" pitchFamily="18" charset="0"/>
                <a:cs typeface="Times New Roman" panose="02020603050405020304" pitchFamily="18" charset="0"/>
              </a:rPr>
              <a:t> to enhance motion detection accuracy and energy efficiency. Unlike conventional PIR-based systems, it reliably detects both moving and stationary individuals. The microwave sensor ensures low-power, real-time motion tracking, while a Raspberry Pi with a camera enables </a:t>
            </a:r>
            <a:r>
              <a:rPr lang="en-US" sz="2200" b="1" dirty="0">
                <a:latin typeface="Times New Roman" panose="02020603050405020304" pitchFamily="18" charset="0"/>
                <a:cs typeface="Times New Roman" panose="02020603050405020304" pitchFamily="18" charset="0"/>
              </a:rPr>
              <a:t>eye tracking</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gesture recognition</a:t>
            </a:r>
            <a:r>
              <a:rPr lang="en-US" sz="22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To support users with physical or visual impairments, the system includes a </a:t>
            </a:r>
            <a:r>
              <a:rPr lang="en-US" sz="2200" b="1" dirty="0">
                <a:latin typeface="Times New Roman" panose="02020603050405020304" pitchFamily="18" charset="0"/>
                <a:cs typeface="Times New Roman" panose="02020603050405020304" pitchFamily="18" charset="0"/>
              </a:rPr>
              <a:t>gesture recognition module</a:t>
            </a:r>
            <a:r>
              <a:rPr lang="en-US" sz="2200" dirty="0">
                <a:latin typeface="Times New Roman" panose="02020603050405020304" pitchFamily="18" charset="0"/>
                <a:cs typeface="Times New Roman" panose="02020603050405020304" pitchFamily="18" charset="0"/>
              </a:rPr>
              <a:t> for non-contact control and a </a:t>
            </a:r>
            <a:r>
              <a:rPr lang="en-US" sz="2200" b="1" dirty="0">
                <a:latin typeface="Times New Roman" panose="02020603050405020304" pitchFamily="18" charset="0"/>
                <a:cs typeface="Times New Roman" panose="02020603050405020304" pitchFamily="18" charset="0"/>
              </a:rPr>
              <a:t>customizable web/mobile app</a:t>
            </a:r>
            <a:r>
              <a:rPr lang="en-US" sz="2200" dirty="0">
                <a:latin typeface="Times New Roman" panose="02020603050405020304" pitchFamily="18" charset="0"/>
                <a:cs typeface="Times New Roman" panose="02020603050405020304" pitchFamily="18" charset="0"/>
              </a:rPr>
              <a:t> with a </a:t>
            </a:r>
            <a:r>
              <a:rPr lang="en-US" sz="2200" b="1" dirty="0">
                <a:latin typeface="Times New Roman" panose="02020603050405020304" pitchFamily="18" charset="0"/>
                <a:cs typeface="Times New Roman" panose="02020603050405020304" pitchFamily="18" charset="0"/>
              </a:rPr>
              <a:t>high-contrast, accessible UI</a:t>
            </a:r>
            <a:r>
              <a:rPr lang="en-US" sz="2200" dirty="0">
                <a:latin typeface="Times New Roman" panose="02020603050405020304" pitchFamily="18" charset="0"/>
                <a:cs typeface="Times New Roman" panose="02020603050405020304" pitchFamily="18" charset="0"/>
              </a:rPr>
              <a:t>. Users can assign specific gestures to control devices, ensuring personalized and intuitive </a:t>
            </a:r>
            <a:r>
              <a:rPr lang="en-US" sz="2200" dirty="0" err="1">
                <a:latin typeface="Times New Roman" panose="02020603050405020304" pitchFamily="18" charset="0"/>
                <a:cs typeface="Times New Roman" panose="02020603050405020304" pitchFamily="18" charset="0"/>
              </a:rPr>
              <a:t>interaction.This</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hybrid, context-aware system</a:t>
            </a:r>
            <a:r>
              <a:rPr lang="en-US" sz="2200" dirty="0">
                <a:latin typeface="Times New Roman" panose="02020603050405020304" pitchFamily="18" charset="0"/>
                <a:cs typeface="Times New Roman" panose="02020603050405020304" pitchFamily="18" charset="0"/>
              </a:rPr>
              <a:t> minimizes false triggers, reduces manual effort, and makes smart home technology more inclusive, adaptive, and user-friendly.</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6949" y="304801"/>
            <a:ext cx="11638624" cy="1216025"/>
          </a:xfrm>
        </p:spPr>
        <p:txBody>
          <a:bodyPr/>
          <a:lstStyle/>
          <a:p>
            <a:r>
              <a:rPr lang="en-IN" altLang="en-US" sz="3200" b="1" dirty="0">
                <a:solidFill>
                  <a:srgbClr val="FF0000"/>
                </a:solidFill>
              </a:rPr>
              <a:t>Advantages</a:t>
            </a:r>
            <a:r>
              <a:rPr lang="en-US" altLang="en-IN" sz="3200" b="1" dirty="0">
                <a:solidFill>
                  <a:srgbClr val="FF0000"/>
                </a:solidFill>
              </a:rPr>
              <a:t> </a:t>
            </a:r>
            <a:r>
              <a:rPr lang="en-IN" altLang="en-US" sz="3200" b="1" dirty="0">
                <a:solidFill>
                  <a:srgbClr val="FF0000"/>
                </a:solidFill>
              </a:rPr>
              <a:t>of Proposed System</a:t>
            </a:r>
            <a:endParaRPr lang="en-IN" sz="2800"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9</a:t>
            </a:fld>
            <a:endParaRPr lang="en-IN"/>
          </a:p>
        </p:txBody>
      </p:sp>
      <p:sp>
        <p:nvSpPr>
          <p:cNvPr id="9" name="Rectangle 2">
            <a:extLst>
              <a:ext uri="{FF2B5EF4-FFF2-40B4-BE49-F238E27FC236}">
                <a16:creationId xmlns:a16="http://schemas.microsoft.com/office/drawing/2014/main" id="{12FC76B4-23B1-D25B-A1E5-5ADFD89012F7}"/>
              </a:ext>
            </a:extLst>
          </p:cNvPr>
          <p:cNvSpPr>
            <a:spLocks noChangeArrowheads="1"/>
          </p:cNvSpPr>
          <p:nvPr/>
        </p:nvSpPr>
        <p:spPr bwMode="auto">
          <a:xfrm>
            <a:off x="656949" y="1759381"/>
            <a:ext cx="10722251"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Human Presence Detection: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Combines computer vision and microwave sensors to identify both moving and stationary individuals, reducing false triggers common with PIR sensors.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Energy Efficiency: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Automates appliances based on actual presence and conditions, ensuring devices like lights and fans operate only when needed, conserving power.</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Accessibility: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Gesture recognition and eye tracking allow individuals with physical or visual impairments to control devices without physical interaction.</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Customizable User Interface: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Offers a high-contrast, visually accessible web/mobile app for easy configuration of gesture-to-action mappings.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 Power Consumption: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Efficiently uses microwave sensors for basic detection, reducing the need for constant high-power computer vision processing.</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247</TotalTime>
  <Words>2537</Words>
  <Application>Microsoft Office PowerPoint</Application>
  <PresentationFormat>Widescreen</PresentationFormat>
  <Paragraphs>193</Paragraphs>
  <Slides>23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Cascadia Code</vt:lpstr>
      <vt:lpstr>Times New Roman</vt:lpstr>
      <vt:lpstr>Times New Roman Regular</vt:lpstr>
      <vt:lpstr>Verdana</vt:lpstr>
      <vt:lpstr>Verdana Bold</vt:lpstr>
      <vt:lpstr>Wingdings</vt:lpstr>
      <vt:lpstr>Profile</vt:lpstr>
      <vt:lpstr>PowerPoint Presentation</vt:lpstr>
      <vt:lpstr>Problem Statement</vt:lpstr>
      <vt:lpstr>Abstract</vt:lpstr>
      <vt:lpstr>OBJECTIVE</vt:lpstr>
      <vt:lpstr>Literature Survey</vt:lpstr>
      <vt:lpstr>Existing Systems</vt:lpstr>
      <vt:lpstr>Advantages and Disadvantages of Existing System</vt:lpstr>
      <vt:lpstr> Proposed System </vt:lpstr>
      <vt:lpstr>Advantages of Proposed System</vt:lpstr>
      <vt:lpstr>Novelty </vt:lpstr>
      <vt:lpstr>ARCHITECTURE DIAGRAM</vt:lpstr>
      <vt:lpstr>HUMIDITY SENSOR MODULE</vt:lpstr>
      <vt:lpstr>HUMIDITY SENSOR MODULE</vt:lpstr>
      <vt:lpstr>MICROWAVE SENSOR MODULE</vt:lpstr>
      <vt:lpstr>MICROWAVE SENSOR MODULE</vt:lpstr>
      <vt:lpstr>LDR MOTION SENSOR MODULE</vt:lpstr>
      <vt:lpstr>LDR MOTION SENSOR</vt:lpstr>
      <vt:lpstr>APDS-9960 Gesture</vt:lpstr>
      <vt:lpstr>APDS-9960 Gesture</vt:lpstr>
      <vt:lpstr>Challenges and Solutions</vt:lpstr>
      <vt:lpstr>PROGRAM OUTPUT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Aravinth S</cp:lastModifiedBy>
  <cp:revision>47</cp:revision>
  <dcterms:created xsi:type="dcterms:W3CDTF">2024-11-09T04:03:01Z</dcterms:created>
  <dcterms:modified xsi:type="dcterms:W3CDTF">2025-05-12T17:30:23Z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ED27791D38007795F5DE2E679A59A81E_43</vt:lpwstr>
  </property>
  <property fmtid="{D5CDD505-2E9C-101B-9397-08002B2CF9AE}" pid="3" name="KSOProductBuildVer">
    <vt:lpwstr>1033-6.10.1.8197</vt:lpwstr>
  </property>
</Properties>
</file>