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68" r:id="rId3"/>
    <p:sldId id="674" r:id="rId4"/>
    <p:sldId id="669" r:id="rId5"/>
    <p:sldId id="670" r:id="rId6"/>
    <p:sldId id="671" r:id="rId7"/>
    <p:sldId id="672" r:id="rId8"/>
    <p:sldId id="673" r:id="rId9"/>
    <p:sldId id="6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20DD-1B55-941B-0B54-256542F75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000F1-7547-35F7-4B7F-1551FA42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ACA6-1356-2CC8-D6A4-EC0FEFB5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6547-6A01-2F9B-9DC4-DD4778A1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502E-0E52-4D60-2B1B-F61CD203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8752-8807-3868-AFEF-386C48A5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0D177-7255-1597-D152-60B6F9962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3B9A-C1C8-7744-26DF-0ECED7EA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BACF-B8D4-52A3-A65A-754BFD75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E25F-5A39-DEBB-AB99-B3D12A11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5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83031-83B4-AC15-EF49-5F02487BB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49CB6-6C37-405A-0F03-94E723C4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520C-0353-D040-1722-B58DBF12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8945-EC48-54DE-D746-4CB723D8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2E05-EB79-C4FC-18C9-C76A3E42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47B1-ABB1-344E-8BD5-916722B7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1A2A-00E2-603B-C7CF-1ED5B102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5169-D653-952F-E105-5945CADC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3272-D84F-6C3C-B8D6-37C2556C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BD29-6AF0-BEE7-7E3C-96C5888D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F587-94BC-91B8-E584-E45DC734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626DE-C9AB-87FF-CA31-ADF4E61D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85A9-5EF8-35BD-7B26-6FA09FBD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1F50-8599-489D-EBF7-C9CE1362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40E0-1A2A-1067-008C-4C450A23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6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EBD9-97CF-3952-B33E-441774CF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A592-C37F-6BCB-E632-B97FEC1D7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9B8D6-6E7C-536B-6CDC-980D9866A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B55A-CAD5-CCD5-C52E-98089CC4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63C53-F572-F105-5A35-2C4B0428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65916-B7D1-462F-9E3D-265C1764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78E9-3571-8765-3F7D-14FD63F2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3B32-9D65-6837-3E87-89099172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1E858-FBF3-418C-E6FA-D28B17F3C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B3E8B-D143-2833-9F2E-F8692751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3FD16-A445-1F57-97E9-1C4CAB37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FC870-B67A-6EC8-F15D-6ED4C32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57084-3A27-DD57-9E0A-63A8BFA3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A5025-7F32-F58B-2F3E-8B33EC4B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5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BFDA-2D46-305C-4556-9B7B71BF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29C1C-833E-DE8F-F983-53520D1D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17B29-D3E7-3150-B990-0B05B940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6D20-0970-BE21-FF07-17F2D44F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8BAED-C4BE-D722-D88C-09956AF9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2AC61-3EE4-ABF9-D561-83E66B73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44ED1-5FA8-B53B-93B1-5CAA6B7F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6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DD16-F1B8-DA87-B7BA-4C4AD237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181C-F753-1E94-B39B-7BD11592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7AE6A-4BCD-0100-6E6B-0D81C576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D034B-D113-69BE-1DD4-5544D38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4046-0151-55F1-7B90-118F694D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5C3BC-45E9-EFF7-E52C-5EF4EEC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DD08-BBA0-3C6C-C677-CA9CEE98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732DC-1CE3-4584-6DA7-065ECC6DE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16ABE-E357-E8A0-5AB1-E046E5DA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7FB6D-34EA-530C-2108-E7D83DE5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40B84-1570-279C-05B5-F4E42673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4895-CF21-18C3-F395-E39F242E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9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9BB20-9C29-A552-1BD9-CDED43F5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8EF3E-050B-6BF7-10BC-441956F2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FAC37-CA51-1779-60C2-F879C75E4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68C6-FB3A-40B4-8044-87B7EA8937F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C7A3F-FD37-2838-A39A-32A54514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D7686-0FC4-04C4-7FDE-2511A54B9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AB39B-7641-4066-B747-DDAF64D2F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7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72A3-616F-4C95-1825-531825229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BLAST exercises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4234B-8C81-6D9B-76F9-BBF29B49B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0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E5B6-3382-6DC8-B358-B605579A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71536" cy="48118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/>
              <a:t>Exercise 1: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ED58-4425-3EFE-5BFE-EE020215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24" y="989724"/>
            <a:ext cx="4127090" cy="567092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&gt;Seq1</a:t>
            </a:r>
          </a:p>
          <a:p>
            <a:pPr marL="0" indent="0">
              <a:buNone/>
            </a:pPr>
            <a:r>
              <a:rPr lang="en-IN" sz="4500" dirty="0"/>
              <a:t>ATGGGTAAGGAGGACAAGACTCACCTTAACGT</a:t>
            </a:r>
            <a:br>
              <a:rPr lang="en-IN" sz="4500" dirty="0"/>
            </a:br>
            <a:r>
              <a:rPr lang="en-IN" sz="4500" dirty="0"/>
              <a:t>CGTCGTCATCGGCCACGTCGACTCTGGCAAGT</a:t>
            </a:r>
            <a:br>
              <a:rPr lang="en-IN" sz="4500" dirty="0"/>
            </a:br>
            <a:r>
              <a:rPr lang="en-IN" sz="4500" dirty="0"/>
              <a:t>CGACCACTGTAAGTACAACCAACAGCGGGTTG</a:t>
            </a:r>
            <a:br>
              <a:rPr lang="en-IN" sz="4500" dirty="0"/>
            </a:br>
            <a:r>
              <a:rPr lang="en-IN" sz="4500" dirty="0"/>
              <a:t>CTTATCTGCACTCGGAATCCGCCAAACCTGGC</a:t>
            </a:r>
            <a:br>
              <a:rPr lang="en-IN" sz="4500" dirty="0"/>
            </a:br>
            <a:r>
              <a:rPr lang="en-IN" sz="4500" dirty="0"/>
              <a:t>AGGGTATCACCAAAACATCTTGCTAACTTTTG</a:t>
            </a:r>
            <a:br>
              <a:rPr lang="en-IN" sz="4500" dirty="0"/>
            </a:br>
            <a:r>
              <a:rPr lang="en-IN" sz="4500" dirty="0"/>
              <a:t>ACAGACCGGTCACTTGATCTACCAGTGCGGTG</a:t>
            </a:r>
            <a:br>
              <a:rPr lang="en-IN" sz="4500" dirty="0"/>
            </a:br>
            <a:r>
              <a:rPr lang="en-IN" sz="4500" dirty="0"/>
              <a:t>GTATCGACAAGCGAACCATCGAGAAGTTCGAG</a:t>
            </a:r>
            <a:br>
              <a:rPr lang="en-IN" sz="4500" dirty="0"/>
            </a:br>
            <a:r>
              <a:rPr lang="en-IN" sz="4500" dirty="0"/>
              <a:t>AAGGTTAGTCAATATCCCTTCGATTACGCGCG</a:t>
            </a:r>
            <a:br>
              <a:rPr lang="en-IN" sz="4500" dirty="0"/>
            </a:br>
            <a:r>
              <a:rPr lang="en-IN" sz="4500" dirty="0"/>
              <a:t>CTCCCATCGATTCCCACGATTCGCTCCCTCAC</a:t>
            </a:r>
            <a:br>
              <a:rPr lang="en-IN" sz="4500" dirty="0"/>
            </a:br>
            <a:r>
              <a:rPr lang="en-IN" sz="4500" dirty="0"/>
              <a:t>TCGAAACACATCCATTACCCCGCTCGAGTCCG</a:t>
            </a:r>
            <a:br>
              <a:rPr lang="en-IN" sz="4500" dirty="0"/>
            </a:br>
            <a:r>
              <a:rPr lang="en-IN" sz="4500" dirty="0"/>
              <a:t>AAAATTTTGCGGTGCGACCGTGATTTTTTCTG</a:t>
            </a:r>
            <a:br>
              <a:rPr lang="en-IN" sz="4500" dirty="0"/>
            </a:br>
            <a:r>
              <a:rPr lang="en-IN" sz="4500" dirty="0"/>
              <a:t>GTGGGGTATCTTACCCCGCCACTCGAGTCACG</a:t>
            </a:r>
            <a:br>
              <a:rPr lang="en-IN" sz="4500" dirty="0"/>
            </a:br>
            <a:r>
              <a:rPr lang="en-IN" sz="4500" dirty="0"/>
              <a:t>GATGCGCTTGCCCTGTTCCCACAAAACCTTAC</a:t>
            </a:r>
            <a:br>
              <a:rPr lang="en-IN" sz="4500" dirty="0"/>
            </a:br>
            <a:r>
              <a:rPr lang="en-IN" sz="4500" dirty="0"/>
              <a:t>CACCCTGTCGCGCACTACATGTCTTGCAGTCA</a:t>
            </a:r>
            <a:br>
              <a:rPr lang="en-IN" sz="4500" dirty="0"/>
            </a:br>
            <a:r>
              <a:rPr lang="en-IN" sz="4500" dirty="0"/>
              <a:t>CTAACCACTGGACAATAGGAAGCCGCCGAGCT</a:t>
            </a:r>
            <a:br>
              <a:rPr lang="en-IN" sz="4500" dirty="0"/>
            </a:br>
            <a:r>
              <a:rPr lang="en-IN" sz="4500" dirty="0"/>
              <a:t>CGGAAAGGGTTCCTTCAAGTACGCCTGGGTTC</a:t>
            </a:r>
            <a:br>
              <a:rPr lang="en-IN" sz="4500" dirty="0"/>
            </a:br>
            <a:r>
              <a:rPr lang="en-IN" sz="4500" dirty="0"/>
              <a:t>TTGACAAGCTCAAAGCCGAGCGTGAGCGTGGT</a:t>
            </a:r>
            <a:br>
              <a:rPr lang="en-IN" sz="4500" dirty="0"/>
            </a:br>
            <a:r>
              <a:rPr lang="en-IN" sz="4500" dirty="0"/>
              <a:t>ATCACCATTGATATCGCTCTCTGGAAGTTCGA</a:t>
            </a:r>
            <a:br>
              <a:rPr lang="en-IN" sz="4500" dirty="0"/>
            </a:br>
            <a:r>
              <a:rPr lang="en-IN" sz="4500" dirty="0"/>
              <a:t>GACTCCTCGCTACTATGTCACCGTCATTGGTA</a:t>
            </a:r>
            <a:br>
              <a:rPr lang="en-IN" sz="4500" dirty="0"/>
            </a:br>
            <a:r>
              <a:rPr lang="en-IN" sz="4500" dirty="0"/>
              <a:t>TGTTGTCACCGTCTCACACTATCATGTATTCA</a:t>
            </a:r>
            <a:br>
              <a:rPr lang="en-IN" sz="4500" dirty="0"/>
            </a:br>
            <a:r>
              <a:rPr lang="en-IN" sz="4500" dirty="0"/>
              <a:t>TCATGCTAACATCTCTCTCAGATGCCCCCGGT</a:t>
            </a:r>
            <a:br>
              <a:rPr lang="en-IN" sz="4500" dirty="0"/>
            </a:br>
            <a:r>
              <a:rPr lang="en-IN" sz="4500" dirty="0"/>
              <a:t>CATCGTGATTTCATCAAGAACATGATC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ADD7F-F194-89C2-4D4A-B43B196FDFD0}"/>
              </a:ext>
            </a:extLst>
          </p:cNvPr>
          <p:cNvSpPr txBox="1"/>
          <p:nvPr/>
        </p:nvSpPr>
        <p:spPr>
          <a:xfrm>
            <a:off x="4542818" y="197346"/>
            <a:ext cx="749029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Follow the steps and answer the questions below:</a:t>
            </a:r>
          </a:p>
          <a:p>
            <a:pPr marL="342900" indent="-342900">
              <a:buAutoNum type="arabicPeriod"/>
            </a:pPr>
            <a:r>
              <a:rPr lang="en-IN" dirty="0"/>
              <a:t>Open BLAST webpage via Google.</a:t>
            </a:r>
          </a:p>
          <a:p>
            <a:pPr marL="342900" indent="-342900">
              <a:buAutoNum type="arabicPeriod"/>
            </a:pPr>
            <a:r>
              <a:rPr lang="en-IN" dirty="0"/>
              <a:t>Depending on the nature of the sequence select the BLAST algorithm.</a:t>
            </a:r>
          </a:p>
          <a:p>
            <a:pPr marL="342900" indent="-342900">
              <a:buAutoNum type="arabicPeriod"/>
            </a:pPr>
            <a:r>
              <a:rPr lang="en-IN" dirty="0"/>
              <a:t>Paste the given FASTA sequence in the query box. </a:t>
            </a:r>
          </a:p>
          <a:p>
            <a:pPr marL="342900" indent="-342900">
              <a:buAutoNum type="arabicPeriod"/>
            </a:pPr>
            <a:r>
              <a:rPr lang="en-IN" dirty="0"/>
              <a:t>Select core nucleotide database (</a:t>
            </a:r>
            <a:r>
              <a:rPr lang="en-IN" dirty="0" err="1"/>
              <a:t>core_nt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r>
              <a:rPr lang="en-IN" dirty="0"/>
              <a:t>Do not change any  parameters</a:t>
            </a:r>
          </a:p>
          <a:p>
            <a:pPr marL="342900" indent="-342900">
              <a:buAutoNum type="arabicPeriod"/>
            </a:pPr>
            <a:r>
              <a:rPr lang="en-IN" dirty="0"/>
              <a:t>Click the BLAST button</a:t>
            </a:r>
          </a:p>
          <a:p>
            <a:pPr marL="342900" indent="-342900">
              <a:buAutoNum type="arabicPeriod"/>
            </a:pPr>
            <a:r>
              <a:rPr lang="en-IN" dirty="0"/>
              <a:t>In the results page look for the hit which has 100% identity with the query sequence.</a:t>
            </a:r>
          </a:p>
          <a:p>
            <a:pPr marL="342900" indent="-342900">
              <a:buAutoNum type="arabicPeriod"/>
            </a:pPr>
            <a:r>
              <a:rPr lang="en-IN" dirty="0"/>
              <a:t>Answer Q1 with the scientific name (organism’s name)</a:t>
            </a:r>
          </a:p>
          <a:p>
            <a:pPr marL="342900" indent="-342900">
              <a:buAutoNum type="arabicPeriod"/>
            </a:pPr>
            <a:r>
              <a:rPr lang="en-IN" dirty="0"/>
              <a:t>Click on the first hit (hyperlink under ‘descriptions’). The gene name is presented in the title of the hit sequence.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Q1. What organism is this sequence from? </a:t>
            </a:r>
          </a:p>
          <a:p>
            <a:pPr marL="342900" indent="-342900">
              <a:buAutoNum type="alphaLcParenR"/>
            </a:pPr>
            <a:r>
              <a:rPr lang="en-IN" dirty="0" err="1"/>
              <a:t>Idionectes</a:t>
            </a:r>
            <a:r>
              <a:rPr lang="en-IN" dirty="0"/>
              <a:t> vortex</a:t>
            </a:r>
          </a:p>
          <a:p>
            <a:pPr marL="342900" indent="-342900">
              <a:buAutoNum type="alphaLcParenR"/>
            </a:pPr>
            <a:r>
              <a:rPr lang="en-IN" dirty="0"/>
              <a:t>Fusarium </a:t>
            </a:r>
            <a:r>
              <a:rPr lang="en-IN" dirty="0" err="1"/>
              <a:t>tricinctum</a:t>
            </a:r>
            <a:endParaRPr lang="en-IN" dirty="0"/>
          </a:p>
          <a:p>
            <a:pPr marL="342900" indent="-342900">
              <a:buAutoNum type="alphaLcParenR"/>
            </a:pPr>
            <a:r>
              <a:rPr lang="en-IN" dirty="0" err="1"/>
              <a:t>Micronuclearia</a:t>
            </a:r>
            <a:r>
              <a:rPr lang="en-IN" dirty="0"/>
              <a:t> </a:t>
            </a:r>
            <a:r>
              <a:rPr lang="en-IN" dirty="0" err="1"/>
              <a:t>podoventralis</a:t>
            </a:r>
            <a:endParaRPr lang="en-IN" dirty="0"/>
          </a:p>
          <a:p>
            <a:endParaRPr lang="en-IN" dirty="0"/>
          </a:p>
          <a:p>
            <a:r>
              <a:rPr lang="en-IN" dirty="0"/>
              <a:t>Q2. What gene is this sequence from?</a:t>
            </a:r>
          </a:p>
          <a:p>
            <a:pPr marL="342900" indent="-342900">
              <a:buAutoNum type="alphaLcParenR"/>
            </a:pPr>
            <a:r>
              <a:rPr lang="en-IN" dirty="0"/>
              <a:t>APOE</a:t>
            </a:r>
          </a:p>
          <a:p>
            <a:pPr marL="342900" indent="-342900">
              <a:buAutoNum type="alphaLcParenR"/>
            </a:pPr>
            <a:r>
              <a:rPr lang="en-IN" dirty="0"/>
              <a:t>IL6</a:t>
            </a:r>
          </a:p>
          <a:p>
            <a:pPr marL="342900" indent="-342900">
              <a:buAutoNum type="alphaLcParenR"/>
            </a:pPr>
            <a:r>
              <a:rPr lang="en-IN" dirty="0"/>
              <a:t>TEF1</a:t>
            </a:r>
          </a:p>
        </p:txBody>
      </p:sp>
    </p:spTree>
    <p:extLst>
      <p:ext uri="{BB962C8B-B14F-4D97-AF65-F5344CB8AC3E}">
        <p14:creationId xmlns:p14="http://schemas.microsoft.com/office/powerpoint/2010/main" val="32973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3ED3-5FD4-4256-4100-14D79CE7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2" y="189147"/>
            <a:ext cx="4943849" cy="241875"/>
          </a:xfrm>
        </p:spPr>
        <p:txBody>
          <a:bodyPr>
            <a:normAutofit fontScale="90000"/>
          </a:bodyPr>
          <a:lstStyle/>
          <a:p>
            <a:r>
              <a:rPr lang="en-US" dirty="0"/>
              <a:t>Troubleshooting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99EF-034F-AED5-FD7A-75DB7D39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75" y="1253331"/>
            <a:ext cx="10261059" cy="3561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you copy the sequences from the ppt, you might encounter an error message.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could be of the return key and also of the absence of “&gt;”.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you paste the FASTA sequence correctly.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E3173-6D06-B70D-A501-55CE69F5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85" y="3347542"/>
            <a:ext cx="5559382" cy="7678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BA4C142-B756-28A2-9123-841F16E71F7C}"/>
              </a:ext>
            </a:extLst>
          </p:cNvPr>
          <p:cNvSpPr/>
          <p:nvPr/>
        </p:nvSpPr>
        <p:spPr>
          <a:xfrm>
            <a:off x="761876" y="3347542"/>
            <a:ext cx="1167539" cy="3795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6C709-91DC-6F61-4A86-2838CBE1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6" y="2026235"/>
            <a:ext cx="7630140" cy="716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4FB2E4-B189-4516-AFE3-1A88DE8D3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82" y="4720367"/>
            <a:ext cx="5475188" cy="15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89B8-407C-98B7-CEC5-3EA87428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21"/>
            <a:ext cx="3276600" cy="41602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b="1" dirty="0"/>
              <a:t>Exercise 2: You try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BBA0-FA41-101E-E6A1-CE9CA75A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5" y="843131"/>
            <a:ext cx="3753256" cy="601486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&gt;Seq2</a:t>
            </a:r>
          </a:p>
          <a:p>
            <a:pPr marL="0" indent="0">
              <a:buNone/>
            </a:pPr>
            <a:r>
              <a:rPr lang="en-IN" dirty="0"/>
              <a:t>ATGGGAAAGGAGAAGACCCACATCAACATCGTTGT</a:t>
            </a:r>
            <a:br>
              <a:rPr lang="en-IN" dirty="0"/>
            </a:br>
            <a:r>
              <a:rPr lang="en-IN" dirty="0"/>
              <a:t>CATTGGGCACGTAGATTCAGGGAAGTCTACCACGA</a:t>
            </a:r>
            <a:br>
              <a:rPr lang="en-IN" dirty="0"/>
            </a:br>
            <a:r>
              <a:rPr lang="en-IN" dirty="0"/>
              <a:t>CTGGCCATCTGATCTATAAATGTGGCGGGATCGAC</a:t>
            </a:r>
            <a:br>
              <a:rPr lang="en-IN" dirty="0"/>
            </a:br>
            <a:r>
              <a:rPr lang="en-IN" dirty="0"/>
              <a:t>AAGAGAACAATTGAAAAGTTCGAGAAGGAGGCTGC</a:t>
            </a:r>
            <a:br>
              <a:rPr lang="en-IN" dirty="0"/>
            </a:br>
            <a:r>
              <a:rPr lang="en-IN" dirty="0"/>
              <a:t>CGAGATGGGAAAGGGCTCCTTCAAATATGCCTGGG</a:t>
            </a:r>
            <a:br>
              <a:rPr lang="en-IN" dirty="0"/>
            </a:br>
            <a:r>
              <a:rPr lang="en-IN" dirty="0"/>
              <a:t>TCTTGGACAAACTTAAAGCTGAACGTGAGCGTGGT</a:t>
            </a:r>
            <a:br>
              <a:rPr lang="en-IN" dirty="0"/>
            </a:br>
            <a:r>
              <a:rPr lang="en-IN" dirty="0"/>
              <a:t>ATCACCATTGATATCTCCCTGTGGAAATTTGAGAC</a:t>
            </a:r>
            <a:br>
              <a:rPr lang="en-IN" dirty="0"/>
            </a:br>
            <a:r>
              <a:rPr lang="en-IN" dirty="0"/>
              <a:t>CAGCAAGTACTATGTTACCATCATTGATGCCCCAG</a:t>
            </a:r>
            <a:br>
              <a:rPr lang="en-IN" dirty="0"/>
            </a:br>
            <a:r>
              <a:rPr lang="en-IN" dirty="0"/>
              <a:t>GACACAGAGACTTCATCAAAAACATGATTACAGGC</a:t>
            </a:r>
            <a:br>
              <a:rPr lang="en-IN" dirty="0"/>
            </a:br>
            <a:r>
              <a:rPr lang="en-IN" dirty="0"/>
              <a:t>ACATCCCAGGCTGACTGTGCTGTCCTGATCGTTGC</a:t>
            </a:r>
            <a:br>
              <a:rPr lang="en-IN" dirty="0"/>
            </a:br>
            <a:r>
              <a:rPr lang="en-IN" dirty="0"/>
              <a:t>TGCTGGTGTTGGTGAATTTGAAGCCGGTATCTCCA</a:t>
            </a:r>
            <a:br>
              <a:rPr lang="en-IN" dirty="0"/>
            </a:br>
            <a:r>
              <a:rPr lang="en-IN" dirty="0"/>
              <a:t>AGAACGGGCAGACCCGTGAGCATGCCCTTTTGGCT</a:t>
            </a:r>
            <a:br>
              <a:rPr lang="en-IN" dirty="0"/>
            </a:br>
            <a:r>
              <a:rPr lang="en-IN" dirty="0"/>
              <a:t>TACACCCTGGGTGTGAAACAACTAATTGTTGGCGT</a:t>
            </a:r>
            <a:br>
              <a:rPr lang="en-IN" dirty="0"/>
            </a:br>
            <a:r>
              <a:rPr lang="en-IN" dirty="0"/>
              <a:t>TAACAAAATGGATTCCACTGAGCCACCCTATAGCC</a:t>
            </a:r>
            <a:br>
              <a:rPr lang="en-IN" dirty="0"/>
            </a:br>
            <a:r>
              <a:rPr lang="en-IN" dirty="0"/>
              <a:t>AGAAGAGATACGAAGAAATTGTTAAGGAAGTCAGC</a:t>
            </a:r>
            <a:br>
              <a:rPr lang="en-IN" dirty="0"/>
            </a:br>
            <a:r>
              <a:rPr lang="en-IN" dirty="0"/>
              <a:t>ACCTATATTAAGAAAATTGGCTACAACCCCGACAC</a:t>
            </a:r>
            <a:br>
              <a:rPr lang="en-IN" dirty="0"/>
            </a:br>
            <a:r>
              <a:rPr lang="en-IN" dirty="0"/>
              <a:t>AGTAGCATTTGTGCCAATTTCTGGCTGGAATGGTG</a:t>
            </a:r>
            <a:br>
              <a:rPr lang="en-IN" dirty="0"/>
            </a:br>
            <a:r>
              <a:rPr lang="en-IN" dirty="0"/>
              <a:t>ACAACATGCTAGAACCAAGTGCTAATATGCCATGG</a:t>
            </a:r>
            <a:br>
              <a:rPr lang="en-IN" dirty="0"/>
            </a:br>
            <a:r>
              <a:rPr lang="en-IN" dirty="0"/>
              <a:t>TTCAAGGGATGGAAAGTCACCCGTAAGGACGGCAA</a:t>
            </a:r>
            <a:br>
              <a:rPr lang="en-IN" dirty="0"/>
            </a:br>
            <a:r>
              <a:rPr lang="en-IN" dirty="0"/>
              <a:t>TGCCAGTGGAACCACCCTGCTTGAAGCTCTGGATT</a:t>
            </a:r>
            <a:br>
              <a:rPr lang="en-IN" dirty="0"/>
            </a:br>
            <a:r>
              <a:rPr lang="en-IN" dirty="0"/>
              <a:t>GCATTCTGCCACCAACTCGCCCAACTGACAAACCC</a:t>
            </a:r>
            <a:br>
              <a:rPr lang="en-IN" dirty="0"/>
            </a:br>
            <a:r>
              <a:rPr lang="en-IN" dirty="0"/>
              <a:t>TTGCGTTTGCCTCTCCAGGATGTCTATAAAATTGG</a:t>
            </a:r>
            <a:br>
              <a:rPr lang="en-IN" dirty="0"/>
            </a:br>
            <a:r>
              <a:rPr lang="en-IN" dirty="0"/>
              <a:t>TGGTATTGGTACTGTCCCTGTGGGTCGTGTGGAGA</a:t>
            </a:r>
            <a:br>
              <a:rPr lang="en-IN" dirty="0"/>
            </a:br>
            <a:r>
              <a:rPr lang="en-IN" dirty="0"/>
              <a:t>CTGGTGTTCTCAAACCTGGCATGGTGGTCACCTTT</a:t>
            </a:r>
            <a:br>
              <a:rPr lang="en-IN" dirty="0"/>
            </a:br>
            <a:r>
              <a:rPr lang="en-IN" dirty="0"/>
              <a:t>GCTCCAGTCAATGTAACAACTGAAGTGAAGTCTGT</a:t>
            </a:r>
            <a:br>
              <a:rPr lang="en-IN" dirty="0"/>
            </a:br>
            <a:r>
              <a:rPr lang="en-IN" dirty="0"/>
              <a:t>AGAAATGCACCATGAAGCATTGAGTGAAGCCCTTC</a:t>
            </a:r>
            <a:br>
              <a:rPr lang="en-IN" dirty="0"/>
            </a:br>
            <a:r>
              <a:rPr lang="en-IN" dirty="0"/>
              <a:t>CTGGGGACAATGTGGGCTTTAATGTCAAAAACGTG</a:t>
            </a:r>
            <a:br>
              <a:rPr lang="en-IN" dirty="0"/>
            </a:br>
            <a:r>
              <a:rPr lang="en-IN" dirty="0"/>
              <a:t>TCTGTCAAAGATGTCCGTCGTGGCAATGTGGCTGG</a:t>
            </a:r>
            <a:br>
              <a:rPr lang="en-IN" dirty="0"/>
            </a:br>
            <a:r>
              <a:rPr lang="en-IN" dirty="0"/>
              <a:t>TGACAGCAAAAATGATCCACCCATGGAAGCTGCTG</a:t>
            </a:r>
            <a:br>
              <a:rPr lang="en-IN" dirty="0"/>
            </a:br>
            <a:r>
              <a:rPr lang="en-IN" dirty="0"/>
              <a:t>GCTTCACAGCTCAGGTGATTATTTTGAACCATCCA</a:t>
            </a:r>
            <a:br>
              <a:rPr lang="en-IN" dirty="0"/>
            </a:br>
            <a:r>
              <a:rPr lang="en-IN" dirty="0"/>
              <a:t>GGCCAAATCAGTGCTGGATATGCACCTGTGCTGGA</a:t>
            </a:r>
            <a:br>
              <a:rPr lang="en-IN" dirty="0"/>
            </a:br>
            <a:r>
              <a:rPr lang="en-IN" dirty="0"/>
              <a:t>TTGTCACACAGCTCACATTGCTTGCAAGTTTGCTG</a:t>
            </a:r>
            <a:br>
              <a:rPr lang="en-IN" dirty="0"/>
            </a:br>
            <a:r>
              <a:rPr lang="en-IN" dirty="0"/>
              <a:t>AGCTGAAGGAGAAGATTGATCGTCGTTCTGGGAAA</a:t>
            </a:r>
            <a:br>
              <a:rPr lang="en-IN" dirty="0"/>
            </a:br>
            <a:r>
              <a:rPr lang="en-IN" dirty="0"/>
              <a:t>AAGCTGGAAGATGGCCCTAAATTCTTGAAATCTGG</a:t>
            </a:r>
            <a:br>
              <a:rPr lang="en-IN" dirty="0"/>
            </a:br>
            <a:r>
              <a:rPr lang="en-IN" dirty="0"/>
              <a:t>TGACGCTGCCATCGTTGATATGGTTCCTGGCAAGC</a:t>
            </a:r>
            <a:br>
              <a:rPr lang="en-IN" dirty="0"/>
            </a:br>
            <a:r>
              <a:rPr lang="en-IN" dirty="0"/>
              <a:t>CCATGTGTGTCGAGAGCTTCTCTGATTATCCTCCC</a:t>
            </a:r>
            <a:br>
              <a:rPr lang="en-IN" dirty="0"/>
            </a:br>
            <a:r>
              <a:rPr lang="en-IN" dirty="0"/>
              <a:t>CTGGGCCGTTTTGCTGTGCGTGACATGAGACAGAC</a:t>
            </a:r>
            <a:br>
              <a:rPr lang="en-IN" dirty="0"/>
            </a:br>
            <a:r>
              <a:rPr lang="en-IN" dirty="0"/>
              <a:t>AGTCGCTGTGGGTGTCATCAAAGCAGTGGACAAGA</a:t>
            </a:r>
            <a:br>
              <a:rPr lang="en-IN" dirty="0"/>
            </a:br>
            <a:r>
              <a:rPr lang="en-IN" dirty="0"/>
              <a:t>AGGCAGCTGGAGCTGGCAAGGTCACCAAGTCTGCC</a:t>
            </a:r>
            <a:br>
              <a:rPr lang="en-IN" dirty="0"/>
            </a:br>
            <a:r>
              <a:rPr lang="en-IN" dirty="0"/>
              <a:t>CAGAAAGCTCAGAAGGCTAAATGA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36024-09C8-8191-6D6A-CB99638BE227}"/>
              </a:ext>
            </a:extLst>
          </p:cNvPr>
          <p:cNvSpPr txBox="1"/>
          <p:nvPr/>
        </p:nvSpPr>
        <p:spPr>
          <a:xfrm>
            <a:off x="8652639" y="1360968"/>
            <a:ext cx="3851059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Follow the instructions given with Exercise 1 and answer the questions.</a:t>
            </a:r>
          </a:p>
          <a:p>
            <a:endParaRPr lang="en-IN" dirty="0"/>
          </a:p>
          <a:p>
            <a:r>
              <a:rPr lang="en-IN" dirty="0"/>
              <a:t>Q1. What organism is this sequence from?</a:t>
            </a:r>
          </a:p>
          <a:p>
            <a:pPr marL="342900" indent="-342900">
              <a:buAutoNum type="alphaLcParenR"/>
            </a:pPr>
            <a:r>
              <a:rPr lang="en-IN" dirty="0"/>
              <a:t>Giraffa reticulata</a:t>
            </a:r>
          </a:p>
          <a:p>
            <a:pPr marL="342900" indent="-342900">
              <a:buAutoNum type="alphaLcParenR"/>
            </a:pPr>
            <a:r>
              <a:rPr lang="en-IN" dirty="0"/>
              <a:t> Bos taurus</a:t>
            </a:r>
          </a:p>
          <a:p>
            <a:pPr marL="342900" indent="-342900">
              <a:buAutoNum type="alphaLcParenR"/>
            </a:pPr>
            <a:r>
              <a:rPr lang="en-IN" dirty="0"/>
              <a:t> Moschus </a:t>
            </a:r>
            <a:r>
              <a:rPr lang="en-IN" dirty="0" err="1"/>
              <a:t>fuscus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Q2. What gene is this sequence from?</a:t>
            </a:r>
          </a:p>
          <a:p>
            <a:pPr marL="342900" indent="-342900">
              <a:buAutoNum type="alphaLcParenR"/>
            </a:pPr>
            <a:r>
              <a:rPr lang="en-IN" dirty="0"/>
              <a:t>APOE1</a:t>
            </a:r>
          </a:p>
          <a:p>
            <a:pPr marL="342900" indent="-342900">
              <a:buAutoNum type="alphaLcParenR"/>
            </a:pPr>
            <a:r>
              <a:rPr lang="en-IN" dirty="0"/>
              <a:t> BRCA1</a:t>
            </a:r>
          </a:p>
          <a:p>
            <a:pPr marL="342900" indent="-342900">
              <a:buAutoNum type="alphaLcParenR"/>
            </a:pPr>
            <a:r>
              <a:rPr lang="en-IN" dirty="0"/>
              <a:t> EEF1A1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C813C-FDA8-D7E7-E272-56660298B62C}"/>
              </a:ext>
            </a:extLst>
          </p:cNvPr>
          <p:cNvSpPr txBox="1"/>
          <p:nvPr/>
        </p:nvSpPr>
        <p:spPr>
          <a:xfrm>
            <a:off x="4210494" y="0"/>
            <a:ext cx="40403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Follow the steps and answer the questions below:</a:t>
            </a:r>
          </a:p>
          <a:p>
            <a:pPr marL="342900" indent="-342900">
              <a:buAutoNum type="arabicPeriod"/>
            </a:pPr>
            <a:r>
              <a:rPr lang="en-IN" dirty="0"/>
              <a:t>Open BLAST webpage via Google.</a:t>
            </a:r>
          </a:p>
          <a:p>
            <a:pPr marL="342900" indent="-342900">
              <a:buAutoNum type="arabicPeriod"/>
            </a:pPr>
            <a:r>
              <a:rPr lang="en-IN" dirty="0"/>
              <a:t>Depending on the nature of the sequence select the BLAST algorithm.</a:t>
            </a:r>
          </a:p>
          <a:p>
            <a:pPr marL="342900" indent="-342900">
              <a:buAutoNum type="arabicPeriod"/>
            </a:pPr>
            <a:r>
              <a:rPr lang="en-IN" dirty="0"/>
              <a:t>Paste the given FASTA sequence in the query box. </a:t>
            </a:r>
          </a:p>
          <a:p>
            <a:pPr marL="342900" indent="-342900">
              <a:buAutoNum type="arabicPeriod"/>
            </a:pPr>
            <a:r>
              <a:rPr lang="en-IN" dirty="0"/>
              <a:t>Select core nucleotide database (</a:t>
            </a:r>
            <a:r>
              <a:rPr lang="en-IN" dirty="0" err="1"/>
              <a:t>core_nt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r>
              <a:rPr lang="en-IN" dirty="0"/>
              <a:t>Do not change any  parameters</a:t>
            </a:r>
          </a:p>
          <a:p>
            <a:pPr marL="342900" indent="-342900">
              <a:buAutoNum type="arabicPeriod"/>
            </a:pPr>
            <a:r>
              <a:rPr lang="en-IN" dirty="0"/>
              <a:t>Click the BLAST button</a:t>
            </a:r>
          </a:p>
          <a:p>
            <a:pPr marL="342900" indent="-342900">
              <a:buAutoNum type="arabicPeriod"/>
            </a:pPr>
            <a:r>
              <a:rPr lang="en-IN" dirty="0"/>
              <a:t>In the results page look for the hit which has 100% identity with the query sequence.</a:t>
            </a:r>
          </a:p>
          <a:p>
            <a:pPr marL="342900" indent="-342900">
              <a:buAutoNum type="arabicPeriod"/>
            </a:pPr>
            <a:r>
              <a:rPr lang="en-IN" dirty="0"/>
              <a:t>Answer Q1 with the scientific name (organism’s name)</a:t>
            </a:r>
          </a:p>
          <a:p>
            <a:pPr marL="342900" indent="-342900">
              <a:buAutoNum type="arabicPeriod"/>
            </a:pPr>
            <a:r>
              <a:rPr lang="en-IN" dirty="0"/>
              <a:t>Click on the first hit (hyperlink under ‘descriptions’). The gene name is presented in the title of the hit sequence.</a:t>
            </a:r>
          </a:p>
        </p:txBody>
      </p:sp>
    </p:spTree>
    <p:extLst>
      <p:ext uri="{BB962C8B-B14F-4D97-AF65-F5344CB8AC3E}">
        <p14:creationId xmlns:p14="http://schemas.microsoft.com/office/powerpoint/2010/main" val="7919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E440-FE17-4311-9395-B940E0F3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57170" cy="31591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dirty="0"/>
              <a:t>Exercise 3: Aligning two sequences and finding similarity between them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A04B-CD56-1257-F2BD-4AB0B823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21" y="870363"/>
            <a:ext cx="6425381" cy="57444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dirty="0"/>
              <a:t>Seq1</a:t>
            </a:r>
          </a:p>
          <a:p>
            <a:pPr marL="0" indent="0">
              <a:buNone/>
            </a:pPr>
            <a:r>
              <a:rPr lang="en-IN" sz="1400" dirty="0"/>
              <a:t>ATGGGTAAGGAGGACAAGACTCACCTTAACGTCGTCGTCATCGGCCACGTCGACTCTGGCAAGTCGACCACTGTAAGTACAACCAACAGCGGGTTGCTTATCTGCACTCGGAATCCGCCAAACCTGGCAGGGTATCACCAAAACATCTTGCTAACTTTTGACAGACCGGTCACTTGATCTACCAGTGCGGTGGTATCGACAAGCGAACCATCGAGAAGTTCGAGAAGGTTAGTCAATATCCCTTCGATTACGCGCGCTCCCATCGATTCCCACGATTCGCTCCCTCACTCGAAACACATCCATTACCCCGCTCGAGTCCGAAAATTTTGCGGTGCGACCGTGATTTTTTCTGGTGGGGTATCTTACCCCGCCACTCGAGTCACGGATGCGCTTGCCCTGTTCCCACAAAACCTTACCACCCTGTCGCGCACTACATGTCTTGCAGTCACTAACCACTGGACAATAGGAAGCCGCCGAGCTCGGAAAGGGTTCCTTCAAGTACGCCTGGGTTCTTGACAAGCTCAAAGCCGAGCGTGAGCGTGGTATCACCATTGATATCGCTCTCTGGAAGTTCGAGACTCCTCGCTACTATGTCACCGTCATTGGTATGTTGTCACCGTCTCACACTATCATGTATTCATCATGCTAACATCTCTCTCAGATGCCCCCGGTCATCGTGATTTCATCAAGAACATGATC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&gt;Seq2</a:t>
            </a:r>
          </a:p>
          <a:p>
            <a:pPr marL="0" indent="0">
              <a:buNone/>
            </a:pPr>
            <a:r>
              <a:rPr lang="en-IN" sz="1400" dirty="0"/>
              <a:t>ATGGGAAAGGAGAAGACCCACATCAACATCGTTGTCATTGGGCACGTAGATTCAGGGAAGTCTACCCGACTGGCCATCTGATCTATAAATGTGGCGGGATCGACAAGAGAACAATTGAAAAGTTCGAGAAGGAGGCTGCCGAGATGGGAAAGGGCTCCTTCAAATATGCCTGGGTCTTGGACAAACTTAAAGCTGAACGTGAGCGTGGTATCACCATTGATATCTCCCTGTGGAAATTTGAGACCAGCAAGTACTATGTTACCATCATTGATGCCCCAGGACACAGAGACTTCATCAAAAACATGATTACAGGCACATCCCAGGCTGACTGTGCTGTCCTGATCGTTGCTGCTGGTGTTGGTGAATTTGAAGCCGGTATCTCCAAGAACGGGCAGACCCGTGAGCATGCCCTTTTGGCTTACACCCTGGGTGTGAAACAACTAATTGTTGGCGTTAACAAAATGGATTCCACTGAGCCACCCTATAGCCAGAAGAGATACGAAGAAATTGTTAAGGAAGTCAGCACCTATATTAAGAAAATTGGCTACAACCCCGACACAGTAGCATTTGTGCCAATTTCTGGCTGGAATGGTGACAACATGCTAGAACCAAGTGCTAATATGCCATGGTTCAAGGGATGGAAAGTCACCCGTAAGGACGGCAATGCCAGTGGAACCACCCTGCTTGAAGCTCTGGATTGCATTCTGCCACCAACTCGCCCAACTGACAAACCCTTGCGTTTGCCTCTCCAGGATGTCTATAAAATTGGTGGTATTGGTACTGTCCCTGTGGGTCGTGTGGAGACTGGTGTTCTCAAACCTGGCATGGTGGTCACCTTTGCTCCAGTCAATGTAACAACTGAAGTGAAGTCTGTAGAAATGCACCATGAAGCATTGAGTGAAGCCCTTCCTGGGGACAATGTGGGCTTTAATGTCAAAAACGTGTCTGTCAAAGATGTCCGTCGTGGCAATGTGGCTGGTGACAGCAAAAATGATCCACCCATGGAAGCTGCTGGCTTCACAGCTCAGGTGATTATTTTGAACCATCCAGGCCAAATCAGTGCTGGATATGCACCTGTGCTGGATTGTCACACAGCTCACATTGCTTGCAAGTTTGCTGAGCTGAAGGAGAAGATTGATCGTCGTTCTGGGAAAAAGCTGGAAGATGGCCCTAAATTCTTGAAATCTGGTGACGCTGCCATCGTTGATATGGTTCCTGGCAAGCCCATGTGTGTCGAGAGCTTCTCTGATTATCCTCCCCTGGGCCGTTTTGCTGTGCGTGACATGAGACAGACAGTCGCTGTGGGTGTCATCAAAGCAGTGGACAAGAAGGCAGCTGGAGCTGGCAAGGTCACCAAGTCTGCCCAGAAAGCTCAGAAGGCTAAATG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87755-E912-5167-BD27-8B6E38B05CA3}"/>
              </a:ext>
            </a:extLst>
          </p:cNvPr>
          <p:cNvSpPr txBox="1"/>
          <p:nvPr/>
        </p:nvSpPr>
        <p:spPr>
          <a:xfrm>
            <a:off x="7179014" y="1225685"/>
            <a:ext cx="475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dirty="0" err="1"/>
              <a:t>BLASTn</a:t>
            </a:r>
            <a:r>
              <a:rPr lang="en-US" dirty="0"/>
              <a:t> algorithm</a:t>
            </a:r>
          </a:p>
          <a:p>
            <a:pPr marL="342900" indent="-342900">
              <a:buAutoNum type="arabicPeriod"/>
            </a:pPr>
            <a:r>
              <a:rPr lang="en-IN" sz="1800" dirty="0"/>
              <a:t>Select the "Align two or more sequences button”.</a:t>
            </a:r>
          </a:p>
          <a:p>
            <a:pPr marL="342900" indent="-342900">
              <a:buAutoNum type="arabicPeriod"/>
            </a:pPr>
            <a:r>
              <a:rPr lang="en-IN" dirty="0"/>
              <a:t>The page resets with two query boxes.</a:t>
            </a:r>
          </a:p>
          <a:p>
            <a:pPr marL="342900" indent="-342900">
              <a:buAutoNum type="arabicPeriod"/>
            </a:pPr>
            <a:r>
              <a:rPr lang="en-IN" dirty="0"/>
              <a:t>In the first box paste Seq1 and in the second query box paste Seq2.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2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ECDF-CB55-2C50-25F1-F0A6234C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64166" cy="646552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3600" dirty="0"/>
              <a:t>Exercise 4: Function prediction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769F-4BCD-589D-9511-5F70895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4" y="1293779"/>
            <a:ext cx="4795736" cy="1760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&gt;</a:t>
            </a:r>
            <a:r>
              <a:rPr lang="en-IN" sz="1800" dirty="0" err="1"/>
              <a:t>Astyanax_mexicanus_protein</a:t>
            </a:r>
            <a:r>
              <a:rPr lang="en-IN" sz="1800" dirty="0"/>
              <a:t> RDSSMVKEEIKAFLANRRISQAVVAQVTGISQSRISHWLLQQGSDLSEQKKRAFYRWYQLEKTTPGATLNMRPAPLALEEIEWRQTPPPISTAPGSFRLRRGSRFTWRKECLAVMESYFNDNQYPDEAKREEIANACNAVIQKPGKKLSDLERVTSLKVYNWFANRRKEIKRRANIEATILESHGIDVQSPGGHSNSDDIDASDYTE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27AB1-8585-A8B7-4040-DB3721784A02}"/>
              </a:ext>
            </a:extLst>
          </p:cNvPr>
          <p:cNvSpPr txBox="1"/>
          <p:nvPr/>
        </p:nvSpPr>
        <p:spPr>
          <a:xfrm>
            <a:off x="5116751" y="1371600"/>
            <a:ext cx="6857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the questions by following the steps</a:t>
            </a:r>
          </a:p>
          <a:p>
            <a:pPr marL="342900" indent="-342900">
              <a:buAutoNum type="arabicPeriod"/>
            </a:pPr>
            <a:r>
              <a:rPr lang="en-US" dirty="0"/>
              <a:t>As the given sequence is a protein, select the algorithm </a:t>
            </a:r>
            <a:r>
              <a:rPr lang="en-US" dirty="0" err="1"/>
              <a:t>BLASTp</a:t>
            </a:r>
            <a:r>
              <a:rPr lang="en-US" dirty="0"/>
              <a:t> .</a:t>
            </a:r>
          </a:p>
          <a:p>
            <a:pPr marL="342900" indent="-342900">
              <a:buAutoNum type="arabicPeriod"/>
            </a:pPr>
            <a:r>
              <a:rPr lang="en-US" dirty="0"/>
              <a:t>Paste the sequence in the query box.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dirty="0" err="1"/>
              <a:t>UniProtKB</a:t>
            </a:r>
            <a:r>
              <a:rPr lang="en-US" dirty="0"/>
              <a:t>/Swiss-</a:t>
            </a:r>
            <a:r>
              <a:rPr lang="en-US" dirty="0" err="1"/>
              <a:t>Prot</a:t>
            </a:r>
            <a:r>
              <a:rPr lang="en-US" dirty="0"/>
              <a:t> as the database.</a:t>
            </a:r>
          </a:p>
          <a:p>
            <a:pPr marL="342900" indent="-342900">
              <a:buAutoNum type="arabicPeriod"/>
            </a:pPr>
            <a:r>
              <a:rPr lang="en-US" dirty="0"/>
              <a:t>Perform BLAST by clicking the button.</a:t>
            </a:r>
          </a:p>
          <a:p>
            <a:pPr marL="342900" indent="-342900">
              <a:buAutoNum type="arabicPeriod"/>
            </a:pPr>
            <a:r>
              <a:rPr lang="en-US" dirty="0"/>
              <a:t>To determine the conserved domains, go to the ‘graphic summary’ tab. Click on ‘Show conserved domains’.</a:t>
            </a:r>
          </a:p>
          <a:p>
            <a:pPr marL="342900" indent="-342900">
              <a:buAutoNum type="arabicPeriod"/>
            </a:pPr>
            <a:r>
              <a:rPr lang="en-US" dirty="0"/>
              <a:t>Click on ‘specific hits’ near the figure. The list of conserved domains will be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058B1-808D-E0D2-A232-8DF9FEA28417}"/>
              </a:ext>
            </a:extLst>
          </p:cNvPr>
          <p:cNvSpPr txBox="1"/>
          <p:nvPr/>
        </p:nvSpPr>
        <p:spPr>
          <a:xfrm>
            <a:off x="1130838" y="4466271"/>
            <a:ext cx="92485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Q1: Name the organisms with high sequence similarity with the query sequence.</a:t>
            </a:r>
          </a:p>
          <a:p>
            <a:r>
              <a:rPr lang="en-US" sz="2000" dirty="0"/>
              <a:t>Q2. What is the E-value of the first hit? What do you infer from the E-value?</a:t>
            </a:r>
          </a:p>
          <a:p>
            <a:r>
              <a:rPr lang="en-US" sz="2000" dirty="0"/>
              <a:t>Q3. List the conserved domains of the highly similar hit.</a:t>
            </a:r>
          </a:p>
        </p:txBody>
      </p:sp>
    </p:spTree>
    <p:extLst>
      <p:ext uri="{BB962C8B-B14F-4D97-AF65-F5344CB8AC3E}">
        <p14:creationId xmlns:p14="http://schemas.microsoft.com/office/powerpoint/2010/main" val="365150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A28D-ABDF-639F-8AD6-DC02000C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C59F-0996-B22D-E643-5C6392A2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Ubiquitin is a regulatory protein that is ubiquitously expressed in eukaryotes. The most prominent function of ubiquitin is </a:t>
            </a:r>
            <a:r>
              <a:rPr lang="en-IN" dirty="0" err="1"/>
              <a:t>labeling</a:t>
            </a:r>
            <a:r>
              <a:rPr lang="en-IN" dirty="0"/>
              <a:t> proteins for proteasomal degradation. Besides this function, ubiquitination also controls the stability, function, and intracellular localization of a wide variety of proteins (source: Wikipedia). </a:t>
            </a:r>
          </a:p>
          <a:p>
            <a:r>
              <a:rPr lang="en-IN" dirty="0"/>
              <a:t>Use BLAST to find out how conserved ubiquitin is. As a start point use this human ubiquitin sequence:</a:t>
            </a:r>
          </a:p>
          <a:p>
            <a:r>
              <a:rPr lang="en-IN" dirty="0"/>
              <a:t>&gt;</a:t>
            </a:r>
            <a:r>
              <a:rPr lang="en-IN" dirty="0" err="1"/>
              <a:t>human_ubiquitin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MQIFVKTLTGKTITLEVEPSDTIENVKAKIQDKEGIPPDQQRLIFAGKQLEDGRTLSDYNIQKESTLHLVLRLRGG</a:t>
            </a:r>
          </a:p>
          <a:p>
            <a:r>
              <a:rPr lang="en-IN" dirty="0"/>
              <a:t>Using BLAST find out whether or not ubiquitin is expressed only by eukaryotes.</a:t>
            </a:r>
          </a:p>
        </p:txBody>
      </p:sp>
    </p:spTree>
    <p:extLst>
      <p:ext uri="{BB962C8B-B14F-4D97-AF65-F5344CB8AC3E}">
        <p14:creationId xmlns:p14="http://schemas.microsoft.com/office/powerpoint/2010/main" val="373387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39FF-3FAF-1C30-616E-3F430B5C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 6</a:t>
            </a:r>
            <a:br>
              <a:rPr lang="en-IN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B76B-80D0-394E-9079-03D40193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en-IN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NP_004029.2 (alpha amylase) protein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in FASTA format from NCBI and run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BLASTp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Use the default parameters provided by the program.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the name and GenBank index of the highest-scoring sequence and  the score in bits.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scoring matrix and gap penalties were used?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alignment of the highest-scoring sequence with Alpha-amylase protein significant and why?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conserved domains detected by this sequence analysis?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89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A5EC-1303-9355-4CAA-A2E7550E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461726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Homework 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2457-0D8E-DA1D-BD88-C76F5CD4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65" y="1027957"/>
            <a:ext cx="3471154" cy="3028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&gt;Homework </a:t>
            </a:r>
            <a:r>
              <a:rPr lang="en-IN" sz="2000" dirty="0" err="1"/>
              <a:t>seq</a:t>
            </a:r>
            <a:r>
              <a:rPr lang="en-IN" sz="2000" dirty="0"/>
              <a:t> MQKLIIFALVVLCVGSEAKTFTRCGLVHELRKHGFEENLMRNWVCLVEHESSRDTSKTNTNRNGSKDYGLFQINDRYWCSKGASPGKDCNVKCSDLLTDDITKAAKCAKKIYKRHRFDAWYGWKNHCQGSLPDISSC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03BC5-B54D-B6AF-87F1-6DCE18F3490A}"/>
              </a:ext>
            </a:extLst>
          </p:cNvPr>
          <p:cNvSpPr txBox="1"/>
          <p:nvPr/>
        </p:nvSpPr>
        <p:spPr>
          <a:xfrm>
            <a:off x="5919285" y="930588"/>
            <a:ext cx="609437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Follow the steps and answer the questions below:</a:t>
            </a:r>
          </a:p>
          <a:p>
            <a:pPr marL="342900" indent="-342900">
              <a:buAutoNum type="arabicPeriod"/>
            </a:pPr>
            <a:r>
              <a:rPr lang="en-IN" dirty="0"/>
              <a:t>Open BLAST webpage via Google.</a:t>
            </a:r>
          </a:p>
          <a:p>
            <a:pPr marL="342900" indent="-342900">
              <a:buAutoNum type="arabicPeriod"/>
            </a:pPr>
            <a:r>
              <a:rPr lang="en-IN" dirty="0"/>
              <a:t>Depending on the nature of the sequence select the BLAST algorithm. Which one do you think we have to use?</a:t>
            </a:r>
          </a:p>
          <a:p>
            <a:pPr marL="342900" indent="-342900">
              <a:buAutoNum type="arabicPeriod"/>
            </a:pPr>
            <a:r>
              <a:rPr lang="en-IN" dirty="0"/>
              <a:t>Paste the given FASTA sequence in the query box. </a:t>
            </a:r>
          </a:p>
          <a:p>
            <a:pPr marL="342900" indent="-342900">
              <a:buAutoNum type="arabicPeriod"/>
            </a:pPr>
            <a:r>
              <a:rPr lang="en-IN" dirty="0"/>
              <a:t>Select non-redundant protein sequences (nr) as the database.</a:t>
            </a:r>
          </a:p>
          <a:p>
            <a:pPr marL="342900" indent="-342900">
              <a:buAutoNum type="arabicPeriod"/>
            </a:pPr>
            <a:r>
              <a:rPr lang="en-IN" dirty="0"/>
              <a:t>Do not change any other parameters</a:t>
            </a:r>
          </a:p>
          <a:p>
            <a:pPr marL="342900" indent="-342900">
              <a:buAutoNum type="arabicPeriod"/>
            </a:pPr>
            <a:r>
              <a:rPr lang="en-IN" dirty="0"/>
              <a:t>Click the BLAST button</a:t>
            </a:r>
          </a:p>
          <a:p>
            <a:pPr marL="342900" indent="-342900">
              <a:buAutoNum type="arabicPeriod"/>
            </a:pPr>
            <a:r>
              <a:rPr lang="en-IN" dirty="0"/>
              <a:t>In the results page look for the hit which has 100% identity with the query sequence.</a:t>
            </a:r>
          </a:p>
          <a:p>
            <a:pPr marL="342900" indent="-342900">
              <a:buAutoNum type="arabicPeriod"/>
            </a:pPr>
            <a:r>
              <a:rPr lang="en-IN" dirty="0"/>
              <a:t>Answer Q1 with the scientific name (organism’s name)</a:t>
            </a:r>
          </a:p>
          <a:p>
            <a:pPr marL="342900" indent="-342900">
              <a:buAutoNum type="arabicPeriod"/>
            </a:pPr>
            <a:r>
              <a:rPr lang="en-IN" dirty="0"/>
              <a:t>Check the percentage identity column to find the answer for Q2.</a:t>
            </a:r>
          </a:p>
          <a:p>
            <a:pPr marL="342900" indent="-342900">
              <a:buAutoNum type="arabicPeriod"/>
            </a:pPr>
            <a:r>
              <a:rPr lang="en-IN" dirty="0"/>
              <a:t>For Q3 and Q4 look under the graphic summary.</a:t>
            </a:r>
          </a:p>
          <a:p>
            <a:pPr marL="342900" indent="-342900">
              <a:buAutoNum type="arabicPeriod"/>
            </a:pPr>
            <a:r>
              <a:rPr lang="en-IN" dirty="0"/>
              <a:t>Click on ‘Alignments’ to get the bit score of the hit with 100% query coverage and identity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88EE9-B75B-836F-E5EA-69E41C3316D8}"/>
              </a:ext>
            </a:extLst>
          </p:cNvPr>
          <p:cNvSpPr txBox="1"/>
          <p:nvPr/>
        </p:nvSpPr>
        <p:spPr>
          <a:xfrm>
            <a:off x="178337" y="3429000"/>
            <a:ext cx="5740948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Q1. From which organism is the query sequence?</a:t>
            </a:r>
          </a:p>
          <a:p>
            <a:r>
              <a:rPr lang="en-IN" dirty="0"/>
              <a:t>Q2. What is the accession number of the hit 71.11% identity?</a:t>
            </a:r>
          </a:p>
          <a:p>
            <a:r>
              <a:rPr lang="en-IN" dirty="0"/>
              <a:t>Q3. List the conserved domains of the query sequence.</a:t>
            </a:r>
          </a:p>
          <a:p>
            <a:r>
              <a:rPr lang="en-IN" dirty="0"/>
              <a:t>Q4. What is the catalytic residue (aa) of the query sequence?</a:t>
            </a:r>
          </a:p>
          <a:p>
            <a:r>
              <a:rPr lang="en-IN" dirty="0"/>
              <a:t>Q5.  What is the bit score and E-value of the hit with 100% query coverage and 100% identity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38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1042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BLAST exercises </vt:lpstr>
      <vt:lpstr>Exercise 1:</vt:lpstr>
      <vt:lpstr>Troubleshooting</vt:lpstr>
      <vt:lpstr>Exercise 2: You try</vt:lpstr>
      <vt:lpstr>Exercise 3: Aligning two sequences and finding similarity between them</vt:lpstr>
      <vt:lpstr>Exercise 4: Function prediction</vt:lpstr>
      <vt:lpstr>Exercise 5:</vt:lpstr>
      <vt:lpstr>Exercise 6 </vt:lpstr>
      <vt:lpstr>Homework Exercise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Kishore</dc:creator>
  <cp:lastModifiedBy>Thomas Kishore</cp:lastModifiedBy>
  <cp:revision>24</cp:revision>
  <dcterms:created xsi:type="dcterms:W3CDTF">2024-10-01T10:17:42Z</dcterms:created>
  <dcterms:modified xsi:type="dcterms:W3CDTF">2025-08-26T10:53:33Z</dcterms:modified>
</cp:coreProperties>
</file>