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1E90FF"/>
    <a:srgbClr val="638ED3"/>
    <a:srgbClr val="0CAFFF"/>
    <a:srgbClr val="80CEE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4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A3E1-372C-3252-1C1E-E4FD9A1760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EE7D31-D9CF-8848-1A67-A9616246C3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1B81E5-3084-D620-B0C4-1CEA38765D09}"/>
              </a:ext>
            </a:extLst>
          </p:cNvPr>
          <p:cNvSpPr>
            <a:spLocks noGrp="1"/>
          </p:cNvSpPr>
          <p:nvPr>
            <p:ph type="dt" sz="half" idx="10"/>
          </p:nvPr>
        </p:nvSpPr>
        <p:spPr/>
        <p:txBody>
          <a:bodyPr/>
          <a:lstStyle/>
          <a:p>
            <a:fld id="{521684EF-BC75-475A-9880-85FB3A0B0BD5}" type="datetimeFigureOut">
              <a:rPr lang="en-IN" smtClean="0"/>
              <a:t>12-12-2023</a:t>
            </a:fld>
            <a:endParaRPr lang="en-IN" dirty="0"/>
          </a:p>
        </p:txBody>
      </p:sp>
      <p:sp>
        <p:nvSpPr>
          <p:cNvPr id="5" name="Footer Placeholder 4">
            <a:extLst>
              <a:ext uri="{FF2B5EF4-FFF2-40B4-BE49-F238E27FC236}">
                <a16:creationId xmlns:a16="http://schemas.microsoft.com/office/drawing/2014/main" id="{35A7B183-51B4-82A4-6E40-AA6CB4C1C7C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B676B8C-F5D9-8F53-EFE8-FED1A6753A22}"/>
              </a:ext>
            </a:extLst>
          </p:cNvPr>
          <p:cNvSpPr>
            <a:spLocks noGrp="1"/>
          </p:cNvSpPr>
          <p:nvPr>
            <p:ph type="sldNum" sz="quarter" idx="12"/>
          </p:nvPr>
        </p:nvSpPr>
        <p:spPr/>
        <p:txBody>
          <a:bodyPr/>
          <a:lstStyle/>
          <a:p>
            <a:fld id="{8A6BC5A3-F64C-49C3-A05A-950EE68D7F30}" type="slidenum">
              <a:rPr lang="en-IN" smtClean="0"/>
              <a:t>‹#›</a:t>
            </a:fld>
            <a:endParaRPr lang="en-IN" dirty="0"/>
          </a:p>
        </p:txBody>
      </p:sp>
    </p:spTree>
    <p:extLst>
      <p:ext uri="{BB962C8B-B14F-4D97-AF65-F5344CB8AC3E}">
        <p14:creationId xmlns:p14="http://schemas.microsoft.com/office/powerpoint/2010/main" val="354537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FE19-5EE5-F655-74D1-B143D2DE39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F084DF-C115-F9EE-02FF-0597D4B3DA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1FD165-046F-E513-19E7-A3D11ECD36B3}"/>
              </a:ext>
            </a:extLst>
          </p:cNvPr>
          <p:cNvSpPr>
            <a:spLocks noGrp="1"/>
          </p:cNvSpPr>
          <p:nvPr>
            <p:ph type="dt" sz="half" idx="10"/>
          </p:nvPr>
        </p:nvSpPr>
        <p:spPr/>
        <p:txBody>
          <a:bodyPr/>
          <a:lstStyle/>
          <a:p>
            <a:fld id="{521684EF-BC75-475A-9880-85FB3A0B0BD5}" type="datetimeFigureOut">
              <a:rPr lang="en-IN" smtClean="0"/>
              <a:t>12-12-2023</a:t>
            </a:fld>
            <a:endParaRPr lang="en-IN" dirty="0"/>
          </a:p>
        </p:txBody>
      </p:sp>
      <p:sp>
        <p:nvSpPr>
          <p:cNvPr id="5" name="Footer Placeholder 4">
            <a:extLst>
              <a:ext uri="{FF2B5EF4-FFF2-40B4-BE49-F238E27FC236}">
                <a16:creationId xmlns:a16="http://schemas.microsoft.com/office/drawing/2014/main" id="{835B074E-7384-9A0A-696A-C86E921CCA3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0543FF1-8F46-6E40-8920-8A02448B8BD1}"/>
              </a:ext>
            </a:extLst>
          </p:cNvPr>
          <p:cNvSpPr>
            <a:spLocks noGrp="1"/>
          </p:cNvSpPr>
          <p:nvPr>
            <p:ph type="sldNum" sz="quarter" idx="12"/>
          </p:nvPr>
        </p:nvSpPr>
        <p:spPr/>
        <p:txBody>
          <a:bodyPr/>
          <a:lstStyle/>
          <a:p>
            <a:fld id="{8A6BC5A3-F64C-49C3-A05A-950EE68D7F30}" type="slidenum">
              <a:rPr lang="en-IN" smtClean="0"/>
              <a:t>‹#›</a:t>
            </a:fld>
            <a:endParaRPr lang="en-IN" dirty="0"/>
          </a:p>
        </p:txBody>
      </p:sp>
    </p:spTree>
    <p:extLst>
      <p:ext uri="{BB962C8B-B14F-4D97-AF65-F5344CB8AC3E}">
        <p14:creationId xmlns:p14="http://schemas.microsoft.com/office/powerpoint/2010/main" val="274904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A2434-3967-622C-DAAA-274ED73942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891E55-F202-4554-974A-7F01D8C7F6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EBADCD-5B10-4417-2A3A-E1000FAFC8A9}"/>
              </a:ext>
            </a:extLst>
          </p:cNvPr>
          <p:cNvSpPr>
            <a:spLocks noGrp="1"/>
          </p:cNvSpPr>
          <p:nvPr>
            <p:ph type="dt" sz="half" idx="10"/>
          </p:nvPr>
        </p:nvSpPr>
        <p:spPr/>
        <p:txBody>
          <a:bodyPr/>
          <a:lstStyle/>
          <a:p>
            <a:fld id="{521684EF-BC75-475A-9880-85FB3A0B0BD5}" type="datetimeFigureOut">
              <a:rPr lang="en-IN" smtClean="0"/>
              <a:t>12-12-2023</a:t>
            </a:fld>
            <a:endParaRPr lang="en-IN" dirty="0"/>
          </a:p>
        </p:txBody>
      </p:sp>
      <p:sp>
        <p:nvSpPr>
          <p:cNvPr id="5" name="Footer Placeholder 4">
            <a:extLst>
              <a:ext uri="{FF2B5EF4-FFF2-40B4-BE49-F238E27FC236}">
                <a16:creationId xmlns:a16="http://schemas.microsoft.com/office/drawing/2014/main" id="{104204B4-8D20-4FDE-F276-AE926088AF3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2B02E42-EB1B-2EF5-A65C-80F67917D7F2}"/>
              </a:ext>
            </a:extLst>
          </p:cNvPr>
          <p:cNvSpPr>
            <a:spLocks noGrp="1"/>
          </p:cNvSpPr>
          <p:nvPr>
            <p:ph type="sldNum" sz="quarter" idx="12"/>
          </p:nvPr>
        </p:nvSpPr>
        <p:spPr/>
        <p:txBody>
          <a:bodyPr/>
          <a:lstStyle/>
          <a:p>
            <a:fld id="{8A6BC5A3-F64C-49C3-A05A-950EE68D7F30}" type="slidenum">
              <a:rPr lang="en-IN" smtClean="0"/>
              <a:t>‹#›</a:t>
            </a:fld>
            <a:endParaRPr lang="en-IN" dirty="0"/>
          </a:p>
        </p:txBody>
      </p:sp>
    </p:spTree>
    <p:extLst>
      <p:ext uri="{BB962C8B-B14F-4D97-AF65-F5344CB8AC3E}">
        <p14:creationId xmlns:p14="http://schemas.microsoft.com/office/powerpoint/2010/main" val="83856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2CDE-2FA1-088F-3E0A-E52B77C5C2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6330A3-3108-9445-9DCF-09A8AB144F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4B1CCF-72AA-276C-6A1C-47F034C08CDE}"/>
              </a:ext>
            </a:extLst>
          </p:cNvPr>
          <p:cNvSpPr>
            <a:spLocks noGrp="1"/>
          </p:cNvSpPr>
          <p:nvPr>
            <p:ph type="dt" sz="half" idx="10"/>
          </p:nvPr>
        </p:nvSpPr>
        <p:spPr/>
        <p:txBody>
          <a:bodyPr/>
          <a:lstStyle/>
          <a:p>
            <a:fld id="{521684EF-BC75-475A-9880-85FB3A0B0BD5}" type="datetimeFigureOut">
              <a:rPr lang="en-IN" smtClean="0"/>
              <a:t>12-12-2023</a:t>
            </a:fld>
            <a:endParaRPr lang="en-IN" dirty="0"/>
          </a:p>
        </p:txBody>
      </p:sp>
      <p:sp>
        <p:nvSpPr>
          <p:cNvPr id="5" name="Footer Placeholder 4">
            <a:extLst>
              <a:ext uri="{FF2B5EF4-FFF2-40B4-BE49-F238E27FC236}">
                <a16:creationId xmlns:a16="http://schemas.microsoft.com/office/drawing/2014/main" id="{E2C01096-EF44-92CD-795F-E1F892481F2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2368359-79A0-8180-BF40-0FC453DD8E50}"/>
              </a:ext>
            </a:extLst>
          </p:cNvPr>
          <p:cNvSpPr>
            <a:spLocks noGrp="1"/>
          </p:cNvSpPr>
          <p:nvPr>
            <p:ph type="sldNum" sz="quarter" idx="12"/>
          </p:nvPr>
        </p:nvSpPr>
        <p:spPr/>
        <p:txBody>
          <a:bodyPr/>
          <a:lstStyle/>
          <a:p>
            <a:fld id="{8A6BC5A3-F64C-49C3-A05A-950EE68D7F30}" type="slidenum">
              <a:rPr lang="en-IN" smtClean="0"/>
              <a:t>‹#›</a:t>
            </a:fld>
            <a:endParaRPr lang="en-IN" dirty="0"/>
          </a:p>
        </p:txBody>
      </p:sp>
    </p:spTree>
    <p:extLst>
      <p:ext uri="{BB962C8B-B14F-4D97-AF65-F5344CB8AC3E}">
        <p14:creationId xmlns:p14="http://schemas.microsoft.com/office/powerpoint/2010/main" val="191932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2E27-F4FA-9C87-0498-2C3D6FC1AE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9B5427-6E09-E899-54E7-D31B6B424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A244D-1BB4-CEC1-822D-AC5862ECB173}"/>
              </a:ext>
            </a:extLst>
          </p:cNvPr>
          <p:cNvSpPr>
            <a:spLocks noGrp="1"/>
          </p:cNvSpPr>
          <p:nvPr>
            <p:ph type="dt" sz="half" idx="10"/>
          </p:nvPr>
        </p:nvSpPr>
        <p:spPr/>
        <p:txBody>
          <a:bodyPr/>
          <a:lstStyle/>
          <a:p>
            <a:fld id="{521684EF-BC75-475A-9880-85FB3A0B0BD5}" type="datetimeFigureOut">
              <a:rPr lang="en-IN" smtClean="0"/>
              <a:t>12-12-2023</a:t>
            </a:fld>
            <a:endParaRPr lang="en-IN" dirty="0"/>
          </a:p>
        </p:txBody>
      </p:sp>
      <p:sp>
        <p:nvSpPr>
          <p:cNvPr id="5" name="Footer Placeholder 4">
            <a:extLst>
              <a:ext uri="{FF2B5EF4-FFF2-40B4-BE49-F238E27FC236}">
                <a16:creationId xmlns:a16="http://schemas.microsoft.com/office/drawing/2014/main" id="{590795AB-15FA-9FF0-EFBC-DAF3FD837A6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11E4DC9-09E7-9FB4-7C69-C28435DA573B}"/>
              </a:ext>
            </a:extLst>
          </p:cNvPr>
          <p:cNvSpPr>
            <a:spLocks noGrp="1"/>
          </p:cNvSpPr>
          <p:nvPr>
            <p:ph type="sldNum" sz="quarter" idx="12"/>
          </p:nvPr>
        </p:nvSpPr>
        <p:spPr/>
        <p:txBody>
          <a:bodyPr/>
          <a:lstStyle/>
          <a:p>
            <a:fld id="{8A6BC5A3-F64C-49C3-A05A-950EE68D7F30}" type="slidenum">
              <a:rPr lang="en-IN" smtClean="0"/>
              <a:t>‹#›</a:t>
            </a:fld>
            <a:endParaRPr lang="en-IN" dirty="0"/>
          </a:p>
        </p:txBody>
      </p:sp>
    </p:spTree>
    <p:extLst>
      <p:ext uri="{BB962C8B-B14F-4D97-AF65-F5344CB8AC3E}">
        <p14:creationId xmlns:p14="http://schemas.microsoft.com/office/powerpoint/2010/main" val="416513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617A-36E1-C8BD-15E5-A29BACBBBF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66D037-3B9F-A02C-8297-377200F2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99E0BC-EABB-2BDC-3D05-8970C1B9C2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A059E1-D262-E5F4-4450-8122B1CBF0E7}"/>
              </a:ext>
            </a:extLst>
          </p:cNvPr>
          <p:cNvSpPr>
            <a:spLocks noGrp="1"/>
          </p:cNvSpPr>
          <p:nvPr>
            <p:ph type="dt" sz="half" idx="10"/>
          </p:nvPr>
        </p:nvSpPr>
        <p:spPr/>
        <p:txBody>
          <a:bodyPr/>
          <a:lstStyle/>
          <a:p>
            <a:fld id="{521684EF-BC75-475A-9880-85FB3A0B0BD5}" type="datetimeFigureOut">
              <a:rPr lang="en-IN" smtClean="0"/>
              <a:t>12-12-2023</a:t>
            </a:fld>
            <a:endParaRPr lang="en-IN" dirty="0"/>
          </a:p>
        </p:txBody>
      </p:sp>
      <p:sp>
        <p:nvSpPr>
          <p:cNvPr id="6" name="Footer Placeholder 5">
            <a:extLst>
              <a:ext uri="{FF2B5EF4-FFF2-40B4-BE49-F238E27FC236}">
                <a16:creationId xmlns:a16="http://schemas.microsoft.com/office/drawing/2014/main" id="{AF96419C-76BB-14E8-A8B5-991F5381465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F152E95-50C2-79BA-7928-6123DB2592C0}"/>
              </a:ext>
            </a:extLst>
          </p:cNvPr>
          <p:cNvSpPr>
            <a:spLocks noGrp="1"/>
          </p:cNvSpPr>
          <p:nvPr>
            <p:ph type="sldNum" sz="quarter" idx="12"/>
          </p:nvPr>
        </p:nvSpPr>
        <p:spPr/>
        <p:txBody>
          <a:bodyPr/>
          <a:lstStyle/>
          <a:p>
            <a:fld id="{8A6BC5A3-F64C-49C3-A05A-950EE68D7F30}" type="slidenum">
              <a:rPr lang="en-IN" smtClean="0"/>
              <a:t>‹#›</a:t>
            </a:fld>
            <a:endParaRPr lang="en-IN" dirty="0"/>
          </a:p>
        </p:txBody>
      </p:sp>
    </p:spTree>
    <p:extLst>
      <p:ext uri="{BB962C8B-B14F-4D97-AF65-F5344CB8AC3E}">
        <p14:creationId xmlns:p14="http://schemas.microsoft.com/office/powerpoint/2010/main" val="416361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8636-6874-6FFB-61A9-51385C4BFF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2C9A5C-F8C8-7A3B-26F5-6D1DD356A4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A6DBBF-A4CE-7FBB-9D49-AAE8FE96F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4F015B-FA57-31DA-79CF-E81A165148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382056-AA7F-D8EE-8FFB-3E04B27CB6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D1F8CD-F2DC-FE75-1FF0-5A637AEC4AE9}"/>
              </a:ext>
            </a:extLst>
          </p:cNvPr>
          <p:cNvSpPr>
            <a:spLocks noGrp="1"/>
          </p:cNvSpPr>
          <p:nvPr>
            <p:ph type="dt" sz="half" idx="10"/>
          </p:nvPr>
        </p:nvSpPr>
        <p:spPr/>
        <p:txBody>
          <a:bodyPr/>
          <a:lstStyle/>
          <a:p>
            <a:fld id="{521684EF-BC75-475A-9880-85FB3A0B0BD5}" type="datetimeFigureOut">
              <a:rPr lang="en-IN" smtClean="0"/>
              <a:t>12-12-2023</a:t>
            </a:fld>
            <a:endParaRPr lang="en-IN" dirty="0"/>
          </a:p>
        </p:txBody>
      </p:sp>
      <p:sp>
        <p:nvSpPr>
          <p:cNvPr id="8" name="Footer Placeholder 7">
            <a:extLst>
              <a:ext uri="{FF2B5EF4-FFF2-40B4-BE49-F238E27FC236}">
                <a16:creationId xmlns:a16="http://schemas.microsoft.com/office/drawing/2014/main" id="{9546432F-0ABE-08C4-1295-D9FA0349DAC2}"/>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9F27226-2C1A-144E-405E-A751FE25138A}"/>
              </a:ext>
            </a:extLst>
          </p:cNvPr>
          <p:cNvSpPr>
            <a:spLocks noGrp="1"/>
          </p:cNvSpPr>
          <p:nvPr>
            <p:ph type="sldNum" sz="quarter" idx="12"/>
          </p:nvPr>
        </p:nvSpPr>
        <p:spPr/>
        <p:txBody>
          <a:bodyPr/>
          <a:lstStyle/>
          <a:p>
            <a:fld id="{8A6BC5A3-F64C-49C3-A05A-950EE68D7F30}" type="slidenum">
              <a:rPr lang="en-IN" smtClean="0"/>
              <a:t>‹#›</a:t>
            </a:fld>
            <a:endParaRPr lang="en-IN" dirty="0"/>
          </a:p>
        </p:txBody>
      </p:sp>
    </p:spTree>
    <p:extLst>
      <p:ext uri="{BB962C8B-B14F-4D97-AF65-F5344CB8AC3E}">
        <p14:creationId xmlns:p14="http://schemas.microsoft.com/office/powerpoint/2010/main" val="168659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F682-1D5B-204C-B0E8-7AE8C18DCF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D6B83D-166C-1795-5F31-186DAFEAC175}"/>
              </a:ext>
            </a:extLst>
          </p:cNvPr>
          <p:cNvSpPr>
            <a:spLocks noGrp="1"/>
          </p:cNvSpPr>
          <p:nvPr>
            <p:ph type="dt" sz="half" idx="10"/>
          </p:nvPr>
        </p:nvSpPr>
        <p:spPr/>
        <p:txBody>
          <a:bodyPr/>
          <a:lstStyle/>
          <a:p>
            <a:fld id="{521684EF-BC75-475A-9880-85FB3A0B0BD5}" type="datetimeFigureOut">
              <a:rPr lang="en-IN" smtClean="0"/>
              <a:t>12-12-2023</a:t>
            </a:fld>
            <a:endParaRPr lang="en-IN" dirty="0"/>
          </a:p>
        </p:txBody>
      </p:sp>
      <p:sp>
        <p:nvSpPr>
          <p:cNvPr id="4" name="Footer Placeholder 3">
            <a:extLst>
              <a:ext uri="{FF2B5EF4-FFF2-40B4-BE49-F238E27FC236}">
                <a16:creationId xmlns:a16="http://schemas.microsoft.com/office/drawing/2014/main" id="{9E9AA76C-B1CF-2EEF-6869-F57A6E3DB98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8F0B19F-8E35-F5F1-169F-74F207F6CCFF}"/>
              </a:ext>
            </a:extLst>
          </p:cNvPr>
          <p:cNvSpPr>
            <a:spLocks noGrp="1"/>
          </p:cNvSpPr>
          <p:nvPr>
            <p:ph type="sldNum" sz="quarter" idx="12"/>
          </p:nvPr>
        </p:nvSpPr>
        <p:spPr/>
        <p:txBody>
          <a:bodyPr/>
          <a:lstStyle/>
          <a:p>
            <a:fld id="{8A6BC5A3-F64C-49C3-A05A-950EE68D7F30}" type="slidenum">
              <a:rPr lang="en-IN" smtClean="0"/>
              <a:t>‹#›</a:t>
            </a:fld>
            <a:endParaRPr lang="en-IN" dirty="0"/>
          </a:p>
        </p:txBody>
      </p:sp>
    </p:spTree>
    <p:extLst>
      <p:ext uri="{BB962C8B-B14F-4D97-AF65-F5344CB8AC3E}">
        <p14:creationId xmlns:p14="http://schemas.microsoft.com/office/powerpoint/2010/main" val="109380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793E35-922D-E989-FF61-7C5A986F5596}"/>
              </a:ext>
            </a:extLst>
          </p:cNvPr>
          <p:cNvSpPr>
            <a:spLocks noGrp="1"/>
          </p:cNvSpPr>
          <p:nvPr>
            <p:ph type="dt" sz="half" idx="10"/>
          </p:nvPr>
        </p:nvSpPr>
        <p:spPr/>
        <p:txBody>
          <a:bodyPr/>
          <a:lstStyle/>
          <a:p>
            <a:fld id="{521684EF-BC75-475A-9880-85FB3A0B0BD5}" type="datetimeFigureOut">
              <a:rPr lang="en-IN" smtClean="0"/>
              <a:t>12-12-2023</a:t>
            </a:fld>
            <a:endParaRPr lang="en-IN" dirty="0"/>
          </a:p>
        </p:txBody>
      </p:sp>
      <p:sp>
        <p:nvSpPr>
          <p:cNvPr id="3" name="Footer Placeholder 2">
            <a:extLst>
              <a:ext uri="{FF2B5EF4-FFF2-40B4-BE49-F238E27FC236}">
                <a16:creationId xmlns:a16="http://schemas.microsoft.com/office/drawing/2014/main" id="{87DBEC41-4EF9-ADDB-ED19-6C0E96EF6CD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C95801B-A2DD-CFE5-A276-BDE7720D440F}"/>
              </a:ext>
            </a:extLst>
          </p:cNvPr>
          <p:cNvSpPr>
            <a:spLocks noGrp="1"/>
          </p:cNvSpPr>
          <p:nvPr>
            <p:ph type="sldNum" sz="quarter" idx="12"/>
          </p:nvPr>
        </p:nvSpPr>
        <p:spPr/>
        <p:txBody>
          <a:bodyPr/>
          <a:lstStyle/>
          <a:p>
            <a:fld id="{8A6BC5A3-F64C-49C3-A05A-950EE68D7F30}" type="slidenum">
              <a:rPr lang="en-IN" smtClean="0"/>
              <a:t>‹#›</a:t>
            </a:fld>
            <a:endParaRPr lang="en-IN" dirty="0"/>
          </a:p>
        </p:txBody>
      </p:sp>
    </p:spTree>
    <p:extLst>
      <p:ext uri="{BB962C8B-B14F-4D97-AF65-F5344CB8AC3E}">
        <p14:creationId xmlns:p14="http://schemas.microsoft.com/office/powerpoint/2010/main" val="1095802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1EB7-FE1C-C7BE-C37B-EDD1D7F58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219033-2C76-BDB3-40E0-E51522D49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FEE13-63FC-50BB-1048-4209DDA34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5FA1C-4592-8CE8-921F-6962187D4B3C}"/>
              </a:ext>
            </a:extLst>
          </p:cNvPr>
          <p:cNvSpPr>
            <a:spLocks noGrp="1"/>
          </p:cNvSpPr>
          <p:nvPr>
            <p:ph type="dt" sz="half" idx="10"/>
          </p:nvPr>
        </p:nvSpPr>
        <p:spPr/>
        <p:txBody>
          <a:bodyPr/>
          <a:lstStyle/>
          <a:p>
            <a:fld id="{521684EF-BC75-475A-9880-85FB3A0B0BD5}" type="datetimeFigureOut">
              <a:rPr lang="en-IN" smtClean="0"/>
              <a:t>12-12-2023</a:t>
            </a:fld>
            <a:endParaRPr lang="en-IN" dirty="0"/>
          </a:p>
        </p:txBody>
      </p:sp>
      <p:sp>
        <p:nvSpPr>
          <p:cNvPr id="6" name="Footer Placeholder 5">
            <a:extLst>
              <a:ext uri="{FF2B5EF4-FFF2-40B4-BE49-F238E27FC236}">
                <a16:creationId xmlns:a16="http://schemas.microsoft.com/office/drawing/2014/main" id="{8A667169-9B00-2E94-6CE9-D4FC794FA2C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B2429FC-52E0-2FB1-17FD-BA953CC532A7}"/>
              </a:ext>
            </a:extLst>
          </p:cNvPr>
          <p:cNvSpPr>
            <a:spLocks noGrp="1"/>
          </p:cNvSpPr>
          <p:nvPr>
            <p:ph type="sldNum" sz="quarter" idx="12"/>
          </p:nvPr>
        </p:nvSpPr>
        <p:spPr/>
        <p:txBody>
          <a:bodyPr/>
          <a:lstStyle/>
          <a:p>
            <a:fld id="{8A6BC5A3-F64C-49C3-A05A-950EE68D7F30}" type="slidenum">
              <a:rPr lang="en-IN" smtClean="0"/>
              <a:t>‹#›</a:t>
            </a:fld>
            <a:endParaRPr lang="en-IN" dirty="0"/>
          </a:p>
        </p:txBody>
      </p:sp>
    </p:spTree>
    <p:extLst>
      <p:ext uri="{BB962C8B-B14F-4D97-AF65-F5344CB8AC3E}">
        <p14:creationId xmlns:p14="http://schemas.microsoft.com/office/powerpoint/2010/main" val="425716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7C74-08E7-EB78-C3AB-D5F3F2A31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1090A6-3EE0-9766-2B39-180D8D18B9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0317A0B-EF54-11D2-4881-2DB76893C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1319E0-183C-43D5-B089-02A99CE84982}"/>
              </a:ext>
            </a:extLst>
          </p:cNvPr>
          <p:cNvSpPr>
            <a:spLocks noGrp="1"/>
          </p:cNvSpPr>
          <p:nvPr>
            <p:ph type="dt" sz="half" idx="10"/>
          </p:nvPr>
        </p:nvSpPr>
        <p:spPr/>
        <p:txBody>
          <a:bodyPr/>
          <a:lstStyle/>
          <a:p>
            <a:fld id="{521684EF-BC75-475A-9880-85FB3A0B0BD5}" type="datetimeFigureOut">
              <a:rPr lang="en-IN" smtClean="0"/>
              <a:t>12-12-2023</a:t>
            </a:fld>
            <a:endParaRPr lang="en-IN" dirty="0"/>
          </a:p>
        </p:txBody>
      </p:sp>
      <p:sp>
        <p:nvSpPr>
          <p:cNvPr id="6" name="Footer Placeholder 5">
            <a:extLst>
              <a:ext uri="{FF2B5EF4-FFF2-40B4-BE49-F238E27FC236}">
                <a16:creationId xmlns:a16="http://schemas.microsoft.com/office/drawing/2014/main" id="{4082E7F9-14D7-E9DC-36B6-BCF8B047AFE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ED094E9-6BEE-1B11-6FD8-E8FAC3BAA227}"/>
              </a:ext>
            </a:extLst>
          </p:cNvPr>
          <p:cNvSpPr>
            <a:spLocks noGrp="1"/>
          </p:cNvSpPr>
          <p:nvPr>
            <p:ph type="sldNum" sz="quarter" idx="12"/>
          </p:nvPr>
        </p:nvSpPr>
        <p:spPr/>
        <p:txBody>
          <a:bodyPr/>
          <a:lstStyle/>
          <a:p>
            <a:fld id="{8A6BC5A3-F64C-49C3-A05A-950EE68D7F30}" type="slidenum">
              <a:rPr lang="en-IN" smtClean="0"/>
              <a:t>‹#›</a:t>
            </a:fld>
            <a:endParaRPr lang="en-IN" dirty="0"/>
          </a:p>
        </p:txBody>
      </p:sp>
    </p:spTree>
    <p:extLst>
      <p:ext uri="{BB962C8B-B14F-4D97-AF65-F5344CB8AC3E}">
        <p14:creationId xmlns:p14="http://schemas.microsoft.com/office/powerpoint/2010/main" val="45439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52615-E656-6B7E-DBB9-DBCDF4189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00E26-37F0-7184-6876-FCB0BC9A1C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B091F9-65C6-AD67-FB5A-EC8FC5638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684EF-BC75-475A-9880-85FB3A0B0BD5}" type="datetimeFigureOut">
              <a:rPr lang="en-IN" smtClean="0"/>
              <a:t>12-12-2023</a:t>
            </a:fld>
            <a:endParaRPr lang="en-IN" dirty="0"/>
          </a:p>
        </p:txBody>
      </p:sp>
      <p:sp>
        <p:nvSpPr>
          <p:cNvPr id="5" name="Footer Placeholder 4">
            <a:extLst>
              <a:ext uri="{FF2B5EF4-FFF2-40B4-BE49-F238E27FC236}">
                <a16:creationId xmlns:a16="http://schemas.microsoft.com/office/drawing/2014/main" id="{36A96DE0-D821-7C17-C2F7-85079EF68B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B965DE6-7279-4371-0C17-7BFA1A549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BC5A3-F64C-49C3-A05A-950EE68D7F30}" type="slidenum">
              <a:rPr lang="en-IN" smtClean="0"/>
              <a:t>‹#›</a:t>
            </a:fld>
            <a:endParaRPr lang="en-IN" dirty="0"/>
          </a:p>
        </p:txBody>
      </p:sp>
    </p:spTree>
    <p:extLst>
      <p:ext uri="{BB962C8B-B14F-4D97-AF65-F5344CB8AC3E}">
        <p14:creationId xmlns:p14="http://schemas.microsoft.com/office/powerpoint/2010/main" val="169901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81118-D295-1EE4-F6C9-FC6922A35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8" y="234807"/>
            <a:ext cx="1139596" cy="1210354"/>
          </a:xfrm>
          <a:prstGeom prst="rect">
            <a:avLst/>
          </a:prstGeom>
        </p:spPr>
      </p:pic>
      <p:pic>
        <p:nvPicPr>
          <p:cNvPr id="7" name="Picture 6">
            <a:extLst>
              <a:ext uri="{FF2B5EF4-FFF2-40B4-BE49-F238E27FC236}">
                <a16:creationId xmlns:a16="http://schemas.microsoft.com/office/drawing/2014/main" id="{435CB9EF-95D7-7526-5B1F-7C1360D6C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76" y="345643"/>
            <a:ext cx="1426741" cy="975158"/>
          </a:xfrm>
          <a:prstGeom prst="rect">
            <a:avLst/>
          </a:prstGeom>
        </p:spPr>
      </p:pic>
      <p:sp>
        <p:nvSpPr>
          <p:cNvPr id="9" name="TextBox 8">
            <a:extLst>
              <a:ext uri="{FF2B5EF4-FFF2-40B4-BE49-F238E27FC236}">
                <a16:creationId xmlns:a16="http://schemas.microsoft.com/office/drawing/2014/main" id="{7D016B12-A9FB-F13D-E844-2B706EF9DA50}"/>
              </a:ext>
            </a:extLst>
          </p:cNvPr>
          <p:cNvSpPr txBox="1"/>
          <p:nvPr/>
        </p:nvSpPr>
        <p:spPr>
          <a:xfrm>
            <a:off x="2503054" y="262515"/>
            <a:ext cx="7185891" cy="1138773"/>
          </a:xfrm>
          <a:prstGeom prst="rect">
            <a:avLst/>
          </a:prstGeom>
          <a:noFill/>
        </p:spPr>
        <p:txBody>
          <a:bodyPr wrap="square" rtlCol="0">
            <a:spAutoFit/>
          </a:bodyPr>
          <a:lstStyle/>
          <a:p>
            <a:pPr algn="ctr"/>
            <a:r>
              <a:rPr lang="en-IN" sz="3200" b="1" dirty="0"/>
              <a:t>SETHU INSTITUE OF TECHNOLOGY</a:t>
            </a:r>
          </a:p>
          <a:p>
            <a:pPr algn="ctr"/>
            <a:r>
              <a:rPr lang="en-IN" dirty="0">
                <a:solidFill>
                  <a:schemeClr val="tx1">
                    <a:lumMod val="65000"/>
                    <a:lumOff val="35000"/>
                  </a:schemeClr>
                </a:solidFill>
              </a:rPr>
              <a:t>An Autonomous Institution | Affiliated to Anna University, Chennai</a:t>
            </a:r>
          </a:p>
          <a:p>
            <a:pPr algn="ctr"/>
            <a:r>
              <a:rPr lang="en-IN" dirty="0">
                <a:solidFill>
                  <a:schemeClr val="tx1">
                    <a:lumMod val="65000"/>
                    <a:lumOff val="35000"/>
                  </a:schemeClr>
                </a:solidFill>
              </a:rPr>
              <a:t>Pulloor, Kariapatti – Virudhunagar 626 115</a:t>
            </a:r>
          </a:p>
        </p:txBody>
      </p:sp>
      <p:sp>
        <p:nvSpPr>
          <p:cNvPr id="10" name="TextBox 9">
            <a:extLst>
              <a:ext uri="{FF2B5EF4-FFF2-40B4-BE49-F238E27FC236}">
                <a16:creationId xmlns:a16="http://schemas.microsoft.com/office/drawing/2014/main" id="{675A9079-0147-8957-6248-CBDC9A0FEDD4}"/>
              </a:ext>
            </a:extLst>
          </p:cNvPr>
          <p:cNvSpPr txBox="1"/>
          <p:nvPr/>
        </p:nvSpPr>
        <p:spPr>
          <a:xfrm>
            <a:off x="3047999" y="1445161"/>
            <a:ext cx="6096000" cy="769441"/>
          </a:xfrm>
          <a:prstGeom prst="rect">
            <a:avLst/>
          </a:prstGeom>
          <a:noFill/>
        </p:spPr>
        <p:txBody>
          <a:bodyPr wrap="square" rtlCol="0">
            <a:spAutoFit/>
          </a:bodyPr>
          <a:lstStyle/>
          <a:p>
            <a:pPr algn="ctr"/>
            <a:r>
              <a:rPr lang="en-IN" sz="2200" i="1" dirty="0"/>
              <a:t>Department of</a:t>
            </a:r>
          </a:p>
          <a:p>
            <a:pPr algn="ctr"/>
            <a:r>
              <a:rPr lang="en-IN" sz="2200" b="1" dirty="0"/>
              <a:t>Computer Science and Business Systems</a:t>
            </a:r>
          </a:p>
        </p:txBody>
      </p:sp>
      <p:sp>
        <p:nvSpPr>
          <p:cNvPr id="11" name="TextBox 10">
            <a:extLst>
              <a:ext uri="{FF2B5EF4-FFF2-40B4-BE49-F238E27FC236}">
                <a16:creationId xmlns:a16="http://schemas.microsoft.com/office/drawing/2014/main" id="{D6B13462-5DF7-0BF7-61B8-52AA3583BB94}"/>
              </a:ext>
            </a:extLst>
          </p:cNvPr>
          <p:cNvSpPr txBox="1"/>
          <p:nvPr/>
        </p:nvSpPr>
        <p:spPr>
          <a:xfrm>
            <a:off x="4722090" y="2475345"/>
            <a:ext cx="2747818" cy="523220"/>
          </a:xfrm>
          <a:prstGeom prst="rect">
            <a:avLst/>
          </a:prstGeom>
          <a:noFill/>
        </p:spPr>
        <p:txBody>
          <a:bodyPr wrap="square" rtlCol="0">
            <a:spAutoFit/>
          </a:bodyPr>
          <a:lstStyle/>
          <a:p>
            <a:pPr algn="ctr"/>
            <a:r>
              <a:rPr lang="en-IN" sz="2800" b="1" spc="300" dirty="0">
                <a:solidFill>
                  <a:srgbClr val="C00000"/>
                </a:solidFill>
              </a:rPr>
              <a:t>FIRST REVIEW</a:t>
            </a:r>
          </a:p>
        </p:txBody>
      </p:sp>
      <p:sp>
        <p:nvSpPr>
          <p:cNvPr id="12" name="TextBox 11">
            <a:extLst>
              <a:ext uri="{FF2B5EF4-FFF2-40B4-BE49-F238E27FC236}">
                <a16:creationId xmlns:a16="http://schemas.microsoft.com/office/drawing/2014/main" id="{0D1F4829-18BB-3EA6-248D-AE7040E84413}"/>
              </a:ext>
            </a:extLst>
          </p:cNvPr>
          <p:cNvSpPr txBox="1"/>
          <p:nvPr/>
        </p:nvSpPr>
        <p:spPr>
          <a:xfrm>
            <a:off x="549563" y="3259308"/>
            <a:ext cx="11092872" cy="113877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spcAft>
                <a:spcPts val="1200"/>
              </a:spcAft>
            </a:pPr>
            <a:r>
              <a:rPr lang="en-IN" sz="3600" dirty="0">
                <a:ln w="0"/>
                <a:solidFill>
                  <a:srgbClr val="0CAFFF"/>
                </a:solidFill>
                <a:effectLst>
                  <a:outerShdw blurRad="38100" dist="19050" dir="2700000" algn="tl" rotWithShape="0">
                    <a:schemeClr val="dk1">
                      <a:alpha val="40000"/>
                    </a:schemeClr>
                  </a:outerShdw>
                </a:effectLst>
                <a:latin typeface="Franklin Gothic Medium" panose="020B0603020102020204" pitchFamily="34" charset="0"/>
              </a:rPr>
              <a:t>E – BOT</a:t>
            </a:r>
          </a:p>
          <a:p>
            <a:pPr algn="ctr">
              <a:spcAft>
                <a:spcPts val="1200"/>
              </a:spcAft>
            </a:pPr>
            <a:r>
              <a:rPr lang="en-IN" sz="2200" dirty="0">
                <a:ln w="0"/>
                <a:effectLst>
                  <a:outerShdw blurRad="38100" dist="19050" dir="2700000" algn="tl" rotWithShape="0">
                    <a:schemeClr val="dk1">
                      <a:alpha val="40000"/>
                    </a:schemeClr>
                  </a:outerShdw>
                </a:effectLst>
                <a:latin typeface="Franklin Gothic Medium" panose="020B0603020102020204" pitchFamily="34" charset="0"/>
              </a:rPr>
              <a:t>An Advanced Deep Learning based Chatbot built using NLP and Keras Neural Networking </a:t>
            </a:r>
            <a:endParaRPr lang="en-IN" sz="2200" dirty="0">
              <a:latin typeface="Franklin Gothic Medium" panose="020B0603020102020204" pitchFamily="34" charset="0"/>
            </a:endParaRPr>
          </a:p>
        </p:txBody>
      </p:sp>
      <p:sp>
        <p:nvSpPr>
          <p:cNvPr id="3" name="Rectangle 2">
            <a:extLst>
              <a:ext uri="{FF2B5EF4-FFF2-40B4-BE49-F238E27FC236}">
                <a16:creationId xmlns:a16="http://schemas.microsoft.com/office/drawing/2014/main" id="{9F2F8562-C691-7055-CFEF-CFBBF266D39B}"/>
              </a:ext>
            </a:extLst>
          </p:cNvPr>
          <p:cNvSpPr/>
          <p:nvPr/>
        </p:nvSpPr>
        <p:spPr>
          <a:xfrm>
            <a:off x="6863255" y="1529255"/>
            <a:ext cx="5328745" cy="5328745"/>
          </a:xfrm>
          <a:prstGeom prst="rect">
            <a:avLst/>
          </a:prstGeom>
          <a:blipFill dpi="0" rotWithShape="1">
            <a:blip r:embed="rId4">
              <a:alphaModFix amt="20000"/>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1EF5CA6B-AF4A-D7B4-E131-B2F78794F6AF}"/>
              </a:ext>
            </a:extLst>
          </p:cNvPr>
          <p:cNvSpPr txBox="1"/>
          <p:nvPr/>
        </p:nvSpPr>
        <p:spPr>
          <a:xfrm>
            <a:off x="549563" y="4934955"/>
            <a:ext cx="4172527" cy="1200329"/>
          </a:xfrm>
          <a:prstGeom prst="rect">
            <a:avLst/>
          </a:prstGeom>
          <a:noFill/>
        </p:spPr>
        <p:txBody>
          <a:bodyPr wrap="square" rtlCol="0">
            <a:spAutoFit/>
          </a:bodyPr>
          <a:lstStyle/>
          <a:p>
            <a:r>
              <a:rPr lang="en-IN" b="1" i="1" dirty="0"/>
              <a:t>Batch Members</a:t>
            </a:r>
          </a:p>
          <a:p>
            <a:pPr marL="268288" indent="-268288"/>
            <a:r>
              <a:rPr lang="en-IN" dirty="0"/>
              <a:t>Aravind S             – 2020113002</a:t>
            </a:r>
          </a:p>
          <a:p>
            <a:pPr marL="268288" indent="-268288"/>
            <a:r>
              <a:rPr lang="en-IN" dirty="0"/>
              <a:t>Aravinth S            – 2020113003</a:t>
            </a:r>
          </a:p>
          <a:p>
            <a:pPr marL="268288" indent="-268288"/>
            <a:r>
              <a:rPr lang="en-IN" dirty="0"/>
              <a:t>Palaniappan M    – 2020113306</a:t>
            </a:r>
          </a:p>
        </p:txBody>
      </p:sp>
      <p:sp>
        <p:nvSpPr>
          <p:cNvPr id="6" name="TextBox 5">
            <a:extLst>
              <a:ext uri="{FF2B5EF4-FFF2-40B4-BE49-F238E27FC236}">
                <a16:creationId xmlns:a16="http://schemas.microsoft.com/office/drawing/2014/main" id="{86DCD432-F187-498E-6F0D-2E17F7E55811}"/>
              </a:ext>
            </a:extLst>
          </p:cNvPr>
          <p:cNvSpPr txBox="1"/>
          <p:nvPr/>
        </p:nvSpPr>
        <p:spPr>
          <a:xfrm>
            <a:off x="7469908" y="4934954"/>
            <a:ext cx="4172527" cy="1200329"/>
          </a:xfrm>
          <a:prstGeom prst="rect">
            <a:avLst/>
          </a:prstGeom>
          <a:noFill/>
        </p:spPr>
        <p:txBody>
          <a:bodyPr wrap="square" rtlCol="0">
            <a:spAutoFit/>
          </a:bodyPr>
          <a:lstStyle/>
          <a:p>
            <a:pPr algn="r"/>
            <a:r>
              <a:rPr lang="en-IN" b="1" i="1" dirty="0"/>
              <a:t>Guided By</a:t>
            </a:r>
          </a:p>
          <a:p>
            <a:pPr marL="268288" indent="92075" algn="r"/>
            <a:r>
              <a:rPr lang="en-IN" dirty="0"/>
              <a:t>Stalin J</a:t>
            </a:r>
          </a:p>
          <a:p>
            <a:pPr marL="268288" indent="92075" algn="r"/>
            <a:r>
              <a:rPr lang="en-IN"/>
              <a:t>Assistant Professor </a:t>
            </a:r>
          </a:p>
          <a:p>
            <a:pPr marL="268288" indent="92075" algn="r"/>
            <a:r>
              <a:rPr lang="en-IN"/>
              <a:t>Sethu </a:t>
            </a:r>
            <a:r>
              <a:rPr lang="en-IN" dirty="0"/>
              <a:t>Institute of Technology</a:t>
            </a:r>
          </a:p>
        </p:txBody>
      </p:sp>
      <p:cxnSp>
        <p:nvCxnSpPr>
          <p:cNvPr id="13" name="Straight Connector 12">
            <a:extLst>
              <a:ext uri="{FF2B5EF4-FFF2-40B4-BE49-F238E27FC236}">
                <a16:creationId xmlns:a16="http://schemas.microsoft.com/office/drawing/2014/main" id="{FB1CEA3E-DF7A-26A6-A138-F9118BC3A126}"/>
              </a:ext>
            </a:extLst>
          </p:cNvPr>
          <p:cNvCxnSpPr>
            <a:cxnSpLocks/>
          </p:cNvCxnSpPr>
          <p:nvPr/>
        </p:nvCxnSpPr>
        <p:spPr>
          <a:xfrm>
            <a:off x="812800" y="3935417"/>
            <a:ext cx="1057563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66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C87AAA-221C-7018-1D06-EF0542C54853}"/>
              </a:ext>
            </a:extLst>
          </p:cNvPr>
          <p:cNvPicPr>
            <a:picLocks noChangeAspect="1"/>
          </p:cNvPicPr>
          <p:nvPr/>
        </p:nvPicPr>
        <p:blipFill rotWithShape="1">
          <a:blip r:embed="rId2">
            <a:extLst>
              <a:ext uri="{28A0092B-C50C-407E-A947-70E740481C1C}">
                <a14:useLocalDpi xmlns:a14="http://schemas.microsoft.com/office/drawing/2010/main" val="0"/>
              </a:ext>
            </a:extLst>
          </a:blip>
          <a:srcRect l="25379" t="32727" r="25227" b="32525"/>
          <a:stretch/>
        </p:blipFill>
        <p:spPr>
          <a:xfrm>
            <a:off x="1591089" y="2161310"/>
            <a:ext cx="9009821" cy="3565236"/>
          </a:xfrm>
          <a:prstGeom prst="rect">
            <a:avLst/>
          </a:prstGeom>
        </p:spPr>
      </p:pic>
      <p:sp>
        <p:nvSpPr>
          <p:cNvPr id="5" name="Title 1">
            <a:extLst>
              <a:ext uri="{FF2B5EF4-FFF2-40B4-BE49-F238E27FC236}">
                <a16:creationId xmlns:a16="http://schemas.microsoft.com/office/drawing/2014/main" id="{51147634-7073-082B-219B-60918DDB7B52}"/>
              </a:ext>
            </a:extLst>
          </p:cNvPr>
          <p:cNvSpPr>
            <a:spLocks noGrp="1"/>
          </p:cNvSpPr>
          <p:nvPr>
            <p:ph type="title"/>
          </p:nvPr>
        </p:nvSpPr>
        <p:spPr>
          <a:xfrm>
            <a:off x="838200" y="365125"/>
            <a:ext cx="10515600" cy="1325563"/>
          </a:xfrm>
        </p:spPr>
        <p:txBody>
          <a:bodyPr/>
          <a:lstStyle/>
          <a:p>
            <a:r>
              <a:rPr lang="en-IN" b="1" spc="300" dirty="0">
                <a:solidFill>
                  <a:srgbClr val="1E90FF"/>
                </a:solidFill>
              </a:rPr>
              <a:t>Work Flow</a:t>
            </a:r>
          </a:p>
        </p:txBody>
      </p:sp>
      <p:cxnSp>
        <p:nvCxnSpPr>
          <p:cNvPr id="6" name="Straight Connector 5">
            <a:extLst>
              <a:ext uri="{FF2B5EF4-FFF2-40B4-BE49-F238E27FC236}">
                <a16:creationId xmlns:a16="http://schemas.microsoft.com/office/drawing/2014/main" id="{73A9DD99-79BF-79BD-8FD9-C6A9BE766189}"/>
              </a:ext>
            </a:extLst>
          </p:cNvPr>
          <p:cNvCxnSpPr>
            <a:cxnSpLocks/>
          </p:cNvCxnSpPr>
          <p:nvPr/>
        </p:nvCxnSpPr>
        <p:spPr>
          <a:xfrm>
            <a:off x="838200" y="1509666"/>
            <a:ext cx="10790382" cy="0"/>
          </a:xfrm>
          <a:prstGeom prst="line">
            <a:avLst/>
          </a:prstGeom>
          <a:ln w="38100">
            <a:solidFill>
              <a:srgbClr val="1E9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28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F10D-5385-1BBC-7E95-42F52A41D718}"/>
              </a:ext>
            </a:extLst>
          </p:cNvPr>
          <p:cNvSpPr>
            <a:spLocks noGrp="1"/>
          </p:cNvSpPr>
          <p:nvPr>
            <p:ph type="title"/>
          </p:nvPr>
        </p:nvSpPr>
        <p:spPr/>
        <p:txBody>
          <a:bodyPr/>
          <a:lstStyle/>
          <a:p>
            <a:r>
              <a:rPr lang="en-IN" b="1" spc="300" dirty="0">
                <a:solidFill>
                  <a:srgbClr val="1E90FF"/>
                </a:solidFill>
              </a:rPr>
              <a:t>Algorithm</a:t>
            </a:r>
          </a:p>
        </p:txBody>
      </p:sp>
      <p:sp>
        <p:nvSpPr>
          <p:cNvPr id="3" name="Content Placeholder 2">
            <a:extLst>
              <a:ext uri="{FF2B5EF4-FFF2-40B4-BE49-F238E27FC236}">
                <a16:creationId xmlns:a16="http://schemas.microsoft.com/office/drawing/2014/main" id="{9F2B77A5-58E9-1799-BCCD-871FD6655E04}"/>
              </a:ext>
            </a:extLst>
          </p:cNvPr>
          <p:cNvSpPr>
            <a:spLocks noGrp="1"/>
          </p:cNvSpPr>
          <p:nvPr>
            <p:ph idx="1"/>
          </p:nvPr>
        </p:nvSpPr>
        <p:spPr>
          <a:xfrm>
            <a:off x="838200" y="2141537"/>
            <a:ext cx="10515600" cy="4351338"/>
          </a:xfrm>
        </p:spPr>
        <p:txBody>
          <a:bodyPr>
            <a:normAutofit/>
          </a:bodyPr>
          <a:lstStyle/>
          <a:p>
            <a:pPr marL="442913" indent="-442913">
              <a:spcBef>
                <a:spcPts val="1200"/>
              </a:spcBef>
              <a:spcAft>
                <a:spcPts val="1200"/>
              </a:spcAft>
              <a:buBlip>
                <a:blip r:embed="rId2"/>
              </a:buBlip>
            </a:pPr>
            <a:r>
              <a:rPr lang="en-US" sz="3200" b="1" dirty="0"/>
              <a:t>Natural Language Processing</a:t>
            </a:r>
            <a:r>
              <a:rPr lang="en-US" sz="3200" dirty="0"/>
              <a:t> </a:t>
            </a:r>
            <a:r>
              <a:rPr lang="en-US" sz="3200" b="1" dirty="0"/>
              <a:t>: </a:t>
            </a:r>
            <a:r>
              <a:rPr lang="en-US" sz="3200" dirty="0"/>
              <a:t>Can understand and reply human like answers.</a:t>
            </a:r>
          </a:p>
          <a:p>
            <a:pPr marL="442913" indent="-442913">
              <a:spcBef>
                <a:spcPts val="1200"/>
              </a:spcBef>
              <a:spcAft>
                <a:spcPts val="1200"/>
              </a:spcAft>
              <a:buBlip>
                <a:blip r:embed="rId2"/>
              </a:buBlip>
            </a:pPr>
            <a:r>
              <a:rPr lang="en-US" sz="3200" b="1" dirty="0"/>
              <a:t>Tensor Flow :</a:t>
            </a:r>
            <a:r>
              <a:rPr lang="en-US" sz="3200" dirty="0"/>
              <a:t> Used along with NLP to Implement Machine learning application.</a:t>
            </a:r>
          </a:p>
          <a:p>
            <a:pPr marL="1357313" lvl="2" indent="-442913">
              <a:spcBef>
                <a:spcPts val="1200"/>
              </a:spcBef>
              <a:spcAft>
                <a:spcPts val="1200"/>
              </a:spcAft>
              <a:buBlip>
                <a:blip r:embed="rId2"/>
              </a:buBlip>
            </a:pPr>
            <a:r>
              <a:rPr lang="en-US" sz="2400" b="1" dirty="0"/>
              <a:t>Training Application – </a:t>
            </a:r>
            <a:r>
              <a:rPr lang="en-US" sz="2400" dirty="0"/>
              <a:t>Used to train the chatbot using pre – processed dataset.</a:t>
            </a:r>
          </a:p>
          <a:p>
            <a:pPr marL="1357313" lvl="2" indent="-442913">
              <a:spcBef>
                <a:spcPts val="1200"/>
              </a:spcBef>
              <a:spcAft>
                <a:spcPts val="1200"/>
              </a:spcAft>
              <a:buBlip>
                <a:blip r:embed="rId2"/>
              </a:buBlip>
            </a:pPr>
            <a:r>
              <a:rPr lang="en-US" sz="2400" b="1" dirty="0"/>
              <a:t>Real time generation – </a:t>
            </a:r>
            <a:r>
              <a:rPr lang="en-US" sz="2400" dirty="0"/>
              <a:t>Used to learn from the user’s prompt.</a:t>
            </a:r>
            <a:endParaRPr lang="en-IN" sz="2400" b="1" dirty="0"/>
          </a:p>
        </p:txBody>
      </p:sp>
      <p:cxnSp>
        <p:nvCxnSpPr>
          <p:cNvPr id="5" name="Straight Connector 4">
            <a:extLst>
              <a:ext uri="{FF2B5EF4-FFF2-40B4-BE49-F238E27FC236}">
                <a16:creationId xmlns:a16="http://schemas.microsoft.com/office/drawing/2014/main" id="{96C7EE52-167F-27BD-3029-E3EBF3BCB7B4}"/>
              </a:ext>
            </a:extLst>
          </p:cNvPr>
          <p:cNvCxnSpPr>
            <a:cxnSpLocks/>
          </p:cNvCxnSpPr>
          <p:nvPr/>
        </p:nvCxnSpPr>
        <p:spPr>
          <a:xfrm>
            <a:off x="838200" y="1509666"/>
            <a:ext cx="10790382" cy="0"/>
          </a:xfrm>
          <a:prstGeom prst="line">
            <a:avLst/>
          </a:prstGeom>
          <a:ln w="38100">
            <a:solidFill>
              <a:srgbClr val="1E9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442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F10D-5385-1BBC-7E95-42F52A41D718}"/>
              </a:ext>
            </a:extLst>
          </p:cNvPr>
          <p:cNvSpPr>
            <a:spLocks noGrp="1"/>
          </p:cNvSpPr>
          <p:nvPr>
            <p:ph type="title"/>
          </p:nvPr>
        </p:nvSpPr>
        <p:spPr/>
        <p:txBody>
          <a:bodyPr/>
          <a:lstStyle/>
          <a:p>
            <a:r>
              <a:rPr lang="en-IN" b="1" spc="300" dirty="0">
                <a:solidFill>
                  <a:srgbClr val="1E90FF"/>
                </a:solidFill>
              </a:rPr>
              <a:t>Algorithm</a:t>
            </a:r>
          </a:p>
        </p:txBody>
      </p:sp>
      <p:sp>
        <p:nvSpPr>
          <p:cNvPr id="3" name="Content Placeholder 2">
            <a:extLst>
              <a:ext uri="{FF2B5EF4-FFF2-40B4-BE49-F238E27FC236}">
                <a16:creationId xmlns:a16="http://schemas.microsoft.com/office/drawing/2014/main" id="{9F2B77A5-58E9-1799-BCCD-871FD6655E04}"/>
              </a:ext>
            </a:extLst>
          </p:cNvPr>
          <p:cNvSpPr>
            <a:spLocks noGrp="1"/>
          </p:cNvSpPr>
          <p:nvPr>
            <p:ph idx="1"/>
          </p:nvPr>
        </p:nvSpPr>
        <p:spPr>
          <a:xfrm>
            <a:off x="838200" y="2141537"/>
            <a:ext cx="10515600" cy="4351338"/>
          </a:xfrm>
        </p:spPr>
        <p:txBody>
          <a:bodyPr>
            <a:normAutofit/>
          </a:bodyPr>
          <a:lstStyle/>
          <a:p>
            <a:pPr marL="0" indent="0">
              <a:spcBef>
                <a:spcPts val="1200"/>
              </a:spcBef>
              <a:spcAft>
                <a:spcPts val="1200"/>
              </a:spcAft>
              <a:buNone/>
            </a:pPr>
            <a:r>
              <a:rPr lang="en-US" sz="3200" b="1" dirty="0"/>
              <a:t>KERAS Neural Network</a:t>
            </a:r>
          </a:p>
          <a:p>
            <a:pPr marL="442913" indent="-442913">
              <a:spcBef>
                <a:spcPts val="1200"/>
              </a:spcBef>
              <a:spcAft>
                <a:spcPts val="1200"/>
              </a:spcAft>
              <a:buBlip>
                <a:blip r:embed="rId2"/>
              </a:buBlip>
            </a:pPr>
            <a:r>
              <a:rPr lang="en-US" sz="3200" dirty="0"/>
              <a:t>It is a functionality available in TensorFlow package.</a:t>
            </a:r>
          </a:p>
          <a:p>
            <a:pPr marL="442913" indent="-442913">
              <a:spcBef>
                <a:spcPts val="1200"/>
              </a:spcBef>
              <a:spcAft>
                <a:spcPts val="1200"/>
              </a:spcAft>
              <a:buBlip>
                <a:blip r:embed="rId2"/>
              </a:buBlip>
            </a:pPr>
            <a:r>
              <a:rPr lang="en-US" sz="3200" dirty="0"/>
              <a:t>Builds a neural network between the queries, answers and keywords.</a:t>
            </a:r>
          </a:p>
          <a:p>
            <a:pPr marL="442913" indent="-442913">
              <a:spcBef>
                <a:spcPts val="1200"/>
              </a:spcBef>
              <a:spcAft>
                <a:spcPts val="1200"/>
              </a:spcAft>
              <a:buBlip>
                <a:blip r:embed="rId2"/>
              </a:buBlip>
            </a:pPr>
            <a:r>
              <a:rPr lang="en-US" sz="3200" dirty="0"/>
              <a:t>It is used to Fine tune the reply. </a:t>
            </a:r>
          </a:p>
          <a:p>
            <a:pPr marL="442913" indent="-442913">
              <a:spcBef>
                <a:spcPts val="1200"/>
              </a:spcBef>
              <a:spcAft>
                <a:spcPts val="1200"/>
              </a:spcAft>
              <a:buBlip>
                <a:blip r:embed="rId2"/>
              </a:buBlip>
            </a:pPr>
            <a:r>
              <a:rPr lang="en-US" sz="3200" dirty="0"/>
              <a:t>Stronger the neural connection, better the answer.</a:t>
            </a:r>
          </a:p>
        </p:txBody>
      </p:sp>
      <p:cxnSp>
        <p:nvCxnSpPr>
          <p:cNvPr id="5" name="Straight Connector 4">
            <a:extLst>
              <a:ext uri="{FF2B5EF4-FFF2-40B4-BE49-F238E27FC236}">
                <a16:creationId xmlns:a16="http://schemas.microsoft.com/office/drawing/2014/main" id="{96C7EE52-167F-27BD-3029-E3EBF3BCB7B4}"/>
              </a:ext>
            </a:extLst>
          </p:cNvPr>
          <p:cNvCxnSpPr>
            <a:cxnSpLocks/>
          </p:cNvCxnSpPr>
          <p:nvPr/>
        </p:nvCxnSpPr>
        <p:spPr>
          <a:xfrm>
            <a:off x="838200" y="1509666"/>
            <a:ext cx="10790382" cy="0"/>
          </a:xfrm>
          <a:prstGeom prst="line">
            <a:avLst/>
          </a:prstGeom>
          <a:ln w="38100">
            <a:solidFill>
              <a:srgbClr val="1E9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156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F10D-5385-1BBC-7E95-42F52A41D718}"/>
              </a:ext>
            </a:extLst>
          </p:cNvPr>
          <p:cNvSpPr>
            <a:spLocks noGrp="1"/>
          </p:cNvSpPr>
          <p:nvPr>
            <p:ph type="title"/>
          </p:nvPr>
        </p:nvSpPr>
        <p:spPr/>
        <p:txBody>
          <a:bodyPr/>
          <a:lstStyle/>
          <a:p>
            <a:r>
              <a:rPr lang="en-IN" b="1" spc="300" dirty="0">
                <a:solidFill>
                  <a:srgbClr val="1E90FF"/>
                </a:solidFill>
              </a:rPr>
              <a:t>Hardware Requirements</a:t>
            </a:r>
          </a:p>
        </p:txBody>
      </p:sp>
      <p:cxnSp>
        <p:nvCxnSpPr>
          <p:cNvPr id="5" name="Straight Connector 4">
            <a:extLst>
              <a:ext uri="{FF2B5EF4-FFF2-40B4-BE49-F238E27FC236}">
                <a16:creationId xmlns:a16="http://schemas.microsoft.com/office/drawing/2014/main" id="{96C7EE52-167F-27BD-3029-E3EBF3BCB7B4}"/>
              </a:ext>
            </a:extLst>
          </p:cNvPr>
          <p:cNvCxnSpPr>
            <a:cxnSpLocks/>
          </p:cNvCxnSpPr>
          <p:nvPr/>
        </p:nvCxnSpPr>
        <p:spPr>
          <a:xfrm>
            <a:off x="838200" y="1509666"/>
            <a:ext cx="10790382" cy="0"/>
          </a:xfrm>
          <a:prstGeom prst="line">
            <a:avLst/>
          </a:prstGeom>
          <a:ln w="38100">
            <a:solidFill>
              <a:srgbClr val="1E90FF"/>
            </a:solidFill>
          </a:ln>
        </p:spPr>
        <p:style>
          <a:lnRef idx="1">
            <a:schemeClr val="accent1"/>
          </a:lnRef>
          <a:fillRef idx="0">
            <a:schemeClr val="accent1"/>
          </a:fillRef>
          <a:effectRef idx="0">
            <a:schemeClr val="accent1"/>
          </a:effectRef>
          <a:fontRef idx="minor">
            <a:schemeClr val="tx1"/>
          </a:fontRef>
        </p:style>
      </p:cxnSp>
      <p:pic>
        <p:nvPicPr>
          <p:cNvPr id="1026" name="Picture 2" descr="Cpu ">
            <a:extLst>
              <a:ext uri="{FF2B5EF4-FFF2-40B4-BE49-F238E27FC236}">
                <a16:creationId xmlns:a16="http://schemas.microsoft.com/office/drawing/2014/main" id="{E351C65E-B5C1-2A7D-DD16-E1698E0D4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0660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264D6BB-A551-781D-4091-F41374F21F26}"/>
              </a:ext>
            </a:extLst>
          </p:cNvPr>
          <p:cNvSpPr txBox="1"/>
          <p:nvPr/>
        </p:nvSpPr>
        <p:spPr>
          <a:xfrm>
            <a:off x="1833416" y="1981879"/>
            <a:ext cx="3191165" cy="769441"/>
          </a:xfrm>
          <a:prstGeom prst="rect">
            <a:avLst/>
          </a:prstGeom>
          <a:noFill/>
        </p:spPr>
        <p:txBody>
          <a:bodyPr wrap="square" rtlCol="0">
            <a:spAutoFit/>
          </a:bodyPr>
          <a:lstStyle/>
          <a:p>
            <a:r>
              <a:rPr lang="en-US" sz="2200" b="1" dirty="0"/>
              <a:t>CPU</a:t>
            </a:r>
          </a:p>
          <a:p>
            <a:r>
              <a:rPr lang="en-US" sz="2200" b="1" dirty="0">
                <a:solidFill>
                  <a:srgbClr val="4472C4"/>
                </a:solidFill>
              </a:rPr>
              <a:t>4 core | 8 Thread </a:t>
            </a:r>
            <a:endParaRPr lang="en-IN" sz="2200" b="1" dirty="0">
              <a:solidFill>
                <a:srgbClr val="4472C4"/>
              </a:solidFill>
            </a:endParaRPr>
          </a:p>
        </p:txBody>
      </p:sp>
      <p:pic>
        <p:nvPicPr>
          <p:cNvPr id="1028" name="Picture 4" descr="Memory ">
            <a:extLst>
              <a:ext uri="{FF2B5EF4-FFF2-40B4-BE49-F238E27FC236}">
                <a16:creationId xmlns:a16="http://schemas.microsoft.com/office/drawing/2014/main" id="{059204FD-B851-D62D-CD09-8BDB8F776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771401"/>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14D627-8FAC-FC72-ECDC-03761520928C}"/>
              </a:ext>
            </a:extLst>
          </p:cNvPr>
          <p:cNvSpPr txBox="1"/>
          <p:nvPr/>
        </p:nvSpPr>
        <p:spPr>
          <a:xfrm>
            <a:off x="1833416" y="3746680"/>
            <a:ext cx="3191165" cy="769441"/>
          </a:xfrm>
          <a:prstGeom prst="rect">
            <a:avLst/>
          </a:prstGeom>
          <a:noFill/>
        </p:spPr>
        <p:txBody>
          <a:bodyPr wrap="square" rtlCol="0">
            <a:spAutoFit/>
          </a:bodyPr>
          <a:lstStyle/>
          <a:p>
            <a:r>
              <a:rPr lang="en-US" sz="2200" b="1" dirty="0"/>
              <a:t>RAM</a:t>
            </a:r>
          </a:p>
          <a:p>
            <a:r>
              <a:rPr lang="en-US" sz="2200" b="1" dirty="0">
                <a:solidFill>
                  <a:srgbClr val="4472C4"/>
                </a:solidFill>
              </a:rPr>
              <a:t>6 GB </a:t>
            </a:r>
            <a:r>
              <a:rPr lang="en-US" dirty="0">
                <a:solidFill>
                  <a:srgbClr val="4472C4"/>
                </a:solidFill>
              </a:rPr>
              <a:t>(Minimum)</a:t>
            </a:r>
            <a:endParaRPr lang="en-IN" sz="2200" dirty="0">
              <a:solidFill>
                <a:srgbClr val="4472C4"/>
              </a:solidFill>
            </a:endParaRPr>
          </a:p>
        </p:txBody>
      </p:sp>
      <p:pic>
        <p:nvPicPr>
          <p:cNvPr id="1030" name="Picture 6" descr="Ssd ">
            <a:extLst>
              <a:ext uri="{FF2B5EF4-FFF2-40B4-BE49-F238E27FC236}">
                <a16:creationId xmlns:a16="http://schemas.microsoft.com/office/drawing/2014/main" id="{3853C62C-99D6-C4E4-CC7E-300C48C0A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536202"/>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1AA919B-5761-C828-50B6-5D973255B00E}"/>
              </a:ext>
            </a:extLst>
          </p:cNvPr>
          <p:cNvSpPr txBox="1"/>
          <p:nvPr/>
        </p:nvSpPr>
        <p:spPr>
          <a:xfrm>
            <a:off x="1833415" y="5511481"/>
            <a:ext cx="3191165" cy="769441"/>
          </a:xfrm>
          <a:prstGeom prst="rect">
            <a:avLst/>
          </a:prstGeom>
          <a:noFill/>
        </p:spPr>
        <p:txBody>
          <a:bodyPr wrap="square" rtlCol="0">
            <a:spAutoFit/>
          </a:bodyPr>
          <a:lstStyle/>
          <a:p>
            <a:r>
              <a:rPr lang="en-US" sz="2200" b="1" dirty="0"/>
              <a:t>Physical Storage</a:t>
            </a:r>
          </a:p>
          <a:p>
            <a:r>
              <a:rPr lang="en-US" sz="2200" b="1" dirty="0">
                <a:solidFill>
                  <a:srgbClr val="4472C4"/>
                </a:solidFill>
              </a:rPr>
              <a:t>512 GB </a:t>
            </a:r>
            <a:r>
              <a:rPr lang="en-US" dirty="0">
                <a:solidFill>
                  <a:srgbClr val="4472C4"/>
                </a:solidFill>
              </a:rPr>
              <a:t>(Minimum)</a:t>
            </a:r>
            <a:endParaRPr lang="en-IN" sz="2200" dirty="0">
              <a:solidFill>
                <a:srgbClr val="4472C4"/>
              </a:solidFill>
            </a:endParaRPr>
          </a:p>
        </p:txBody>
      </p:sp>
      <p:pic>
        <p:nvPicPr>
          <p:cNvPr id="1032" name="Picture 8" descr="Cpu ">
            <a:extLst>
              <a:ext uri="{FF2B5EF4-FFF2-40B4-BE49-F238E27FC236}">
                <a16:creationId xmlns:a16="http://schemas.microsoft.com/office/drawing/2014/main" id="{97736ED2-E809-D018-E4D1-E6B6EEEF22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421" y="203132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9A7D6B-E004-A5D6-0D66-665A37124B5D}"/>
              </a:ext>
            </a:extLst>
          </p:cNvPr>
          <p:cNvSpPr txBox="1"/>
          <p:nvPr/>
        </p:nvSpPr>
        <p:spPr>
          <a:xfrm>
            <a:off x="8162635" y="1981878"/>
            <a:ext cx="3191165" cy="769441"/>
          </a:xfrm>
          <a:prstGeom prst="rect">
            <a:avLst/>
          </a:prstGeom>
          <a:noFill/>
        </p:spPr>
        <p:txBody>
          <a:bodyPr wrap="square" rtlCol="0">
            <a:spAutoFit/>
          </a:bodyPr>
          <a:lstStyle/>
          <a:p>
            <a:r>
              <a:rPr lang="en-US" sz="2200" b="1" dirty="0"/>
              <a:t>TPU</a:t>
            </a:r>
          </a:p>
          <a:p>
            <a:r>
              <a:rPr lang="en-US" sz="2200" b="1" dirty="0">
                <a:solidFill>
                  <a:srgbClr val="4472C4"/>
                </a:solidFill>
              </a:rPr>
              <a:t>2 GB HBM | 6 Teraflops</a:t>
            </a:r>
            <a:endParaRPr lang="en-IN" sz="2200" b="1" dirty="0">
              <a:solidFill>
                <a:srgbClr val="4472C4"/>
              </a:solidFill>
            </a:endParaRPr>
          </a:p>
        </p:txBody>
      </p:sp>
      <p:pic>
        <p:nvPicPr>
          <p:cNvPr id="1036" name="Picture 12" descr="Wifi ">
            <a:extLst>
              <a:ext uri="{FF2B5EF4-FFF2-40B4-BE49-F238E27FC236}">
                <a16:creationId xmlns:a16="http://schemas.microsoft.com/office/drawing/2014/main" id="{A9F7740C-E8FF-C925-BE46-3DBD008441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7421" y="377140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C47A162-1791-1858-EBD5-94357D45012F}"/>
              </a:ext>
            </a:extLst>
          </p:cNvPr>
          <p:cNvSpPr txBox="1"/>
          <p:nvPr/>
        </p:nvSpPr>
        <p:spPr>
          <a:xfrm>
            <a:off x="8162635" y="3721961"/>
            <a:ext cx="3191165" cy="769441"/>
          </a:xfrm>
          <a:prstGeom prst="rect">
            <a:avLst/>
          </a:prstGeom>
          <a:noFill/>
        </p:spPr>
        <p:txBody>
          <a:bodyPr wrap="square" rtlCol="0">
            <a:spAutoFit/>
          </a:bodyPr>
          <a:lstStyle/>
          <a:p>
            <a:r>
              <a:rPr lang="en-US" sz="2200" b="1" dirty="0"/>
              <a:t>Connectivity</a:t>
            </a:r>
          </a:p>
          <a:p>
            <a:r>
              <a:rPr lang="en-US" sz="2200" b="1" dirty="0">
                <a:solidFill>
                  <a:srgbClr val="4472C4"/>
                </a:solidFill>
              </a:rPr>
              <a:t>High – Speed Internet</a:t>
            </a:r>
            <a:endParaRPr lang="en-IN" sz="2200" b="1" dirty="0">
              <a:solidFill>
                <a:srgbClr val="4472C4"/>
              </a:solidFill>
            </a:endParaRPr>
          </a:p>
        </p:txBody>
      </p:sp>
    </p:spTree>
    <p:extLst>
      <p:ext uri="{BB962C8B-B14F-4D97-AF65-F5344CB8AC3E}">
        <p14:creationId xmlns:p14="http://schemas.microsoft.com/office/powerpoint/2010/main" val="1376231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F10D-5385-1BBC-7E95-42F52A41D718}"/>
              </a:ext>
            </a:extLst>
          </p:cNvPr>
          <p:cNvSpPr>
            <a:spLocks noGrp="1"/>
          </p:cNvSpPr>
          <p:nvPr>
            <p:ph type="title"/>
          </p:nvPr>
        </p:nvSpPr>
        <p:spPr/>
        <p:txBody>
          <a:bodyPr/>
          <a:lstStyle/>
          <a:p>
            <a:r>
              <a:rPr lang="en-IN" b="1" spc="300" dirty="0">
                <a:solidFill>
                  <a:srgbClr val="1E90FF"/>
                </a:solidFill>
              </a:rPr>
              <a:t>Software Requirements</a:t>
            </a:r>
          </a:p>
        </p:txBody>
      </p:sp>
      <p:cxnSp>
        <p:nvCxnSpPr>
          <p:cNvPr id="5" name="Straight Connector 4">
            <a:extLst>
              <a:ext uri="{FF2B5EF4-FFF2-40B4-BE49-F238E27FC236}">
                <a16:creationId xmlns:a16="http://schemas.microsoft.com/office/drawing/2014/main" id="{96C7EE52-167F-27BD-3029-E3EBF3BCB7B4}"/>
              </a:ext>
            </a:extLst>
          </p:cNvPr>
          <p:cNvCxnSpPr>
            <a:cxnSpLocks/>
          </p:cNvCxnSpPr>
          <p:nvPr/>
        </p:nvCxnSpPr>
        <p:spPr>
          <a:xfrm>
            <a:off x="838200" y="1509666"/>
            <a:ext cx="10790382" cy="0"/>
          </a:xfrm>
          <a:prstGeom prst="line">
            <a:avLst/>
          </a:prstGeom>
          <a:ln w="38100">
            <a:solidFill>
              <a:srgbClr val="1E90F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264D6BB-A551-781D-4091-F41374F21F26}"/>
              </a:ext>
            </a:extLst>
          </p:cNvPr>
          <p:cNvSpPr txBox="1"/>
          <p:nvPr/>
        </p:nvSpPr>
        <p:spPr>
          <a:xfrm>
            <a:off x="1833416" y="1981879"/>
            <a:ext cx="3191165" cy="769441"/>
          </a:xfrm>
          <a:prstGeom prst="rect">
            <a:avLst/>
          </a:prstGeom>
          <a:noFill/>
        </p:spPr>
        <p:txBody>
          <a:bodyPr wrap="square" rtlCol="0">
            <a:spAutoFit/>
          </a:bodyPr>
          <a:lstStyle/>
          <a:p>
            <a:r>
              <a:rPr lang="en-US" sz="2200" b="1" dirty="0"/>
              <a:t>IDE</a:t>
            </a:r>
          </a:p>
          <a:p>
            <a:r>
              <a:rPr lang="en-US" sz="2200" b="1" dirty="0">
                <a:solidFill>
                  <a:srgbClr val="4472C4"/>
                </a:solidFill>
              </a:rPr>
              <a:t>Visual Studio Code</a:t>
            </a:r>
            <a:endParaRPr lang="en-IN" sz="2200" b="1" dirty="0">
              <a:solidFill>
                <a:srgbClr val="4472C4"/>
              </a:solidFill>
            </a:endParaRPr>
          </a:p>
        </p:txBody>
      </p:sp>
      <p:sp>
        <p:nvSpPr>
          <p:cNvPr id="8" name="TextBox 7">
            <a:extLst>
              <a:ext uri="{FF2B5EF4-FFF2-40B4-BE49-F238E27FC236}">
                <a16:creationId xmlns:a16="http://schemas.microsoft.com/office/drawing/2014/main" id="{ED14D627-8FAC-FC72-ECDC-03761520928C}"/>
              </a:ext>
            </a:extLst>
          </p:cNvPr>
          <p:cNvSpPr txBox="1"/>
          <p:nvPr/>
        </p:nvSpPr>
        <p:spPr>
          <a:xfrm>
            <a:off x="1833416" y="3746680"/>
            <a:ext cx="3191165" cy="769441"/>
          </a:xfrm>
          <a:prstGeom prst="rect">
            <a:avLst/>
          </a:prstGeom>
          <a:noFill/>
        </p:spPr>
        <p:txBody>
          <a:bodyPr wrap="square" rtlCol="0">
            <a:spAutoFit/>
          </a:bodyPr>
          <a:lstStyle/>
          <a:p>
            <a:r>
              <a:rPr lang="en-US" sz="2200" b="1" dirty="0"/>
              <a:t>Programming Language</a:t>
            </a:r>
          </a:p>
          <a:p>
            <a:r>
              <a:rPr lang="en-US" sz="2200" b="1" dirty="0">
                <a:solidFill>
                  <a:srgbClr val="4472C4"/>
                </a:solidFill>
              </a:rPr>
              <a:t>Python </a:t>
            </a:r>
            <a:r>
              <a:rPr lang="en-US" sz="2200" dirty="0">
                <a:solidFill>
                  <a:srgbClr val="4472C4"/>
                </a:solidFill>
              </a:rPr>
              <a:t>3.11.7</a:t>
            </a:r>
            <a:endParaRPr lang="en-IN" sz="2200" dirty="0">
              <a:solidFill>
                <a:srgbClr val="4472C4"/>
              </a:solidFill>
            </a:endParaRPr>
          </a:p>
        </p:txBody>
      </p:sp>
      <p:sp>
        <p:nvSpPr>
          <p:cNvPr id="10" name="TextBox 9">
            <a:extLst>
              <a:ext uri="{FF2B5EF4-FFF2-40B4-BE49-F238E27FC236}">
                <a16:creationId xmlns:a16="http://schemas.microsoft.com/office/drawing/2014/main" id="{7B9A7D6B-E004-A5D6-0D66-665A37124B5D}"/>
              </a:ext>
            </a:extLst>
          </p:cNvPr>
          <p:cNvSpPr txBox="1"/>
          <p:nvPr/>
        </p:nvSpPr>
        <p:spPr>
          <a:xfrm>
            <a:off x="8162635" y="1981878"/>
            <a:ext cx="3191165" cy="769441"/>
          </a:xfrm>
          <a:prstGeom prst="rect">
            <a:avLst/>
          </a:prstGeom>
          <a:noFill/>
        </p:spPr>
        <p:txBody>
          <a:bodyPr wrap="square" rtlCol="0">
            <a:spAutoFit/>
          </a:bodyPr>
          <a:lstStyle/>
          <a:p>
            <a:r>
              <a:rPr lang="en-US" sz="2200" b="1" dirty="0"/>
              <a:t>Database</a:t>
            </a:r>
          </a:p>
          <a:p>
            <a:r>
              <a:rPr lang="en-US" sz="2200" b="1" dirty="0">
                <a:solidFill>
                  <a:srgbClr val="4472C4"/>
                </a:solidFill>
              </a:rPr>
              <a:t>MySQL - Work Bench</a:t>
            </a:r>
            <a:endParaRPr lang="en-IN" sz="2200" b="1" dirty="0">
              <a:solidFill>
                <a:srgbClr val="4472C4"/>
              </a:solidFill>
            </a:endParaRPr>
          </a:p>
        </p:txBody>
      </p:sp>
      <p:sp>
        <p:nvSpPr>
          <p:cNvPr id="11" name="TextBox 10">
            <a:extLst>
              <a:ext uri="{FF2B5EF4-FFF2-40B4-BE49-F238E27FC236}">
                <a16:creationId xmlns:a16="http://schemas.microsoft.com/office/drawing/2014/main" id="{AC47A162-1791-1858-EBD5-94357D45012F}"/>
              </a:ext>
            </a:extLst>
          </p:cNvPr>
          <p:cNvSpPr txBox="1"/>
          <p:nvPr/>
        </p:nvSpPr>
        <p:spPr>
          <a:xfrm>
            <a:off x="8162635" y="3721961"/>
            <a:ext cx="3191165" cy="769441"/>
          </a:xfrm>
          <a:prstGeom prst="rect">
            <a:avLst/>
          </a:prstGeom>
          <a:noFill/>
        </p:spPr>
        <p:txBody>
          <a:bodyPr wrap="square" rtlCol="0">
            <a:spAutoFit/>
          </a:bodyPr>
          <a:lstStyle/>
          <a:p>
            <a:r>
              <a:rPr lang="en-US" sz="2200" b="1" dirty="0"/>
              <a:t>Designing Tool</a:t>
            </a:r>
          </a:p>
          <a:p>
            <a:r>
              <a:rPr lang="en-US" sz="2200" b="1" dirty="0">
                <a:solidFill>
                  <a:srgbClr val="4472C4"/>
                </a:solidFill>
              </a:rPr>
              <a:t>Figma</a:t>
            </a:r>
            <a:endParaRPr lang="en-IN" sz="2200" b="1" dirty="0">
              <a:solidFill>
                <a:srgbClr val="4472C4"/>
              </a:solidFill>
            </a:endParaRPr>
          </a:p>
        </p:txBody>
      </p:sp>
      <p:pic>
        <p:nvPicPr>
          <p:cNvPr id="3" name="Picture 2" descr="File type vscode - Files &amp; Folders Icons">
            <a:extLst>
              <a:ext uri="{FF2B5EF4-FFF2-40B4-BE49-F238E27FC236}">
                <a16:creationId xmlns:a16="http://schemas.microsoft.com/office/drawing/2014/main" id="{8342B40D-4202-061E-1E19-EC76A855D99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06598"/>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Mysql ">
            <a:extLst>
              <a:ext uri="{FF2B5EF4-FFF2-40B4-BE49-F238E27FC236}">
                <a16:creationId xmlns:a16="http://schemas.microsoft.com/office/drawing/2014/main" id="{8E2C4755-623D-39C1-C6C9-2522AD6B0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7421" y="203131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Python ">
            <a:extLst>
              <a:ext uri="{FF2B5EF4-FFF2-40B4-BE49-F238E27FC236}">
                <a16:creationId xmlns:a16="http://schemas.microsoft.com/office/drawing/2014/main" id="{ACDD546F-01E2-06E9-971B-166A891166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7140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Figma ">
            <a:extLst>
              <a:ext uri="{FF2B5EF4-FFF2-40B4-BE49-F238E27FC236}">
                <a16:creationId xmlns:a16="http://schemas.microsoft.com/office/drawing/2014/main" id="{C04D87B1-0AB5-DF87-C8C9-96A78C02C7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421" y="377140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eroku ">
            <a:extLst>
              <a:ext uri="{FF2B5EF4-FFF2-40B4-BE49-F238E27FC236}">
                <a16:creationId xmlns:a16="http://schemas.microsoft.com/office/drawing/2014/main" id="{8DB35127-CEF8-A85F-27F0-FDD5734F81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5536202"/>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156491B-DE7A-97DF-9973-ECEBC1D6C71D}"/>
              </a:ext>
            </a:extLst>
          </p:cNvPr>
          <p:cNvSpPr txBox="1"/>
          <p:nvPr/>
        </p:nvSpPr>
        <p:spPr>
          <a:xfrm>
            <a:off x="1833415" y="5486761"/>
            <a:ext cx="3191165" cy="769441"/>
          </a:xfrm>
          <a:prstGeom prst="rect">
            <a:avLst/>
          </a:prstGeom>
          <a:noFill/>
        </p:spPr>
        <p:txBody>
          <a:bodyPr wrap="square" rtlCol="0">
            <a:spAutoFit/>
          </a:bodyPr>
          <a:lstStyle/>
          <a:p>
            <a:r>
              <a:rPr lang="en-US" sz="2200" b="1" dirty="0"/>
              <a:t>Cloud Platform</a:t>
            </a:r>
          </a:p>
          <a:p>
            <a:r>
              <a:rPr lang="en-US" sz="2200" b="1" dirty="0">
                <a:solidFill>
                  <a:srgbClr val="4472C4"/>
                </a:solidFill>
              </a:rPr>
              <a:t>Heroku</a:t>
            </a:r>
            <a:endParaRPr lang="en-IN" sz="2200" dirty="0">
              <a:solidFill>
                <a:srgbClr val="4472C4"/>
              </a:solidFill>
            </a:endParaRPr>
          </a:p>
        </p:txBody>
      </p:sp>
    </p:spTree>
    <p:extLst>
      <p:ext uri="{BB962C8B-B14F-4D97-AF65-F5344CB8AC3E}">
        <p14:creationId xmlns:p14="http://schemas.microsoft.com/office/powerpoint/2010/main" val="24613151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F10D-5385-1BBC-7E95-42F52A41D718}"/>
              </a:ext>
            </a:extLst>
          </p:cNvPr>
          <p:cNvSpPr>
            <a:spLocks noGrp="1"/>
          </p:cNvSpPr>
          <p:nvPr>
            <p:ph type="title"/>
          </p:nvPr>
        </p:nvSpPr>
        <p:spPr/>
        <p:txBody>
          <a:bodyPr/>
          <a:lstStyle/>
          <a:p>
            <a:r>
              <a:rPr lang="en-IN" b="1" spc="300" dirty="0">
                <a:solidFill>
                  <a:srgbClr val="1E90FF"/>
                </a:solidFill>
              </a:rPr>
              <a:t>Expected Outcome</a:t>
            </a:r>
          </a:p>
        </p:txBody>
      </p:sp>
      <p:sp>
        <p:nvSpPr>
          <p:cNvPr id="3" name="Content Placeholder 2">
            <a:extLst>
              <a:ext uri="{FF2B5EF4-FFF2-40B4-BE49-F238E27FC236}">
                <a16:creationId xmlns:a16="http://schemas.microsoft.com/office/drawing/2014/main" id="{9F2B77A5-58E9-1799-BCCD-871FD6655E04}"/>
              </a:ext>
            </a:extLst>
          </p:cNvPr>
          <p:cNvSpPr>
            <a:spLocks noGrp="1"/>
          </p:cNvSpPr>
          <p:nvPr>
            <p:ph idx="1"/>
          </p:nvPr>
        </p:nvSpPr>
        <p:spPr>
          <a:xfrm>
            <a:off x="838200" y="2141537"/>
            <a:ext cx="10515600" cy="4351338"/>
          </a:xfrm>
        </p:spPr>
        <p:txBody>
          <a:bodyPr>
            <a:normAutofit/>
          </a:bodyPr>
          <a:lstStyle/>
          <a:p>
            <a:pPr marL="442913" indent="-442913">
              <a:spcBef>
                <a:spcPts val="1200"/>
              </a:spcBef>
              <a:spcAft>
                <a:spcPts val="1200"/>
              </a:spcAft>
              <a:buBlip>
                <a:blip r:embed="rId2"/>
              </a:buBlip>
            </a:pPr>
            <a:r>
              <a:rPr lang="en-US" sz="3200" dirty="0"/>
              <a:t>Assist users to navigate through website.</a:t>
            </a:r>
          </a:p>
          <a:p>
            <a:pPr marL="442913" indent="-442913">
              <a:spcBef>
                <a:spcPts val="1200"/>
              </a:spcBef>
              <a:spcAft>
                <a:spcPts val="1200"/>
              </a:spcAft>
              <a:buBlip>
                <a:blip r:embed="rId2"/>
              </a:buBlip>
            </a:pPr>
            <a:r>
              <a:rPr lang="en-US" sz="3200" dirty="0"/>
              <a:t>Simple User Interface to be understandable by all users.</a:t>
            </a:r>
          </a:p>
          <a:p>
            <a:pPr marL="442913" indent="-442913">
              <a:spcBef>
                <a:spcPts val="1200"/>
              </a:spcBef>
              <a:spcAft>
                <a:spcPts val="1200"/>
              </a:spcAft>
              <a:buBlip>
                <a:blip r:embed="rId2"/>
              </a:buBlip>
            </a:pPr>
            <a:r>
              <a:rPr lang="en-US" sz="3200" dirty="0"/>
              <a:t>Adaptable to users prompt even with mistakes.</a:t>
            </a:r>
          </a:p>
          <a:p>
            <a:pPr marL="442913" indent="-442913">
              <a:spcBef>
                <a:spcPts val="1200"/>
              </a:spcBef>
              <a:spcAft>
                <a:spcPts val="1200"/>
              </a:spcAft>
              <a:buBlip>
                <a:blip r:embed="rId2"/>
              </a:buBlip>
            </a:pPr>
            <a:r>
              <a:rPr lang="en-US" sz="3200" dirty="0"/>
              <a:t>Can be used in any application.</a:t>
            </a:r>
          </a:p>
          <a:p>
            <a:pPr marL="442913" indent="-442913">
              <a:spcBef>
                <a:spcPts val="1200"/>
              </a:spcBef>
              <a:spcAft>
                <a:spcPts val="1200"/>
              </a:spcAft>
              <a:buBlip>
                <a:blip r:embed="rId2"/>
              </a:buBlip>
            </a:pPr>
            <a:r>
              <a:rPr lang="en-US" sz="3200" dirty="0"/>
              <a:t>Data collected can be used to train in future.</a:t>
            </a:r>
          </a:p>
          <a:p>
            <a:pPr marL="442913" indent="-442913">
              <a:spcBef>
                <a:spcPts val="1200"/>
              </a:spcBef>
              <a:spcAft>
                <a:spcPts val="1200"/>
              </a:spcAft>
              <a:buBlip>
                <a:blip r:embed="rId2"/>
              </a:buBlip>
            </a:pPr>
            <a:endParaRPr lang="en-US" sz="3200" dirty="0"/>
          </a:p>
        </p:txBody>
      </p:sp>
      <p:cxnSp>
        <p:nvCxnSpPr>
          <p:cNvPr id="5" name="Straight Connector 4">
            <a:extLst>
              <a:ext uri="{FF2B5EF4-FFF2-40B4-BE49-F238E27FC236}">
                <a16:creationId xmlns:a16="http://schemas.microsoft.com/office/drawing/2014/main" id="{96C7EE52-167F-27BD-3029-E3EBF3BCB7B4}"/>
              </a:ext>
            </a:extLst>
          </p:cNvPr>
          <p:cNvCxnSpPr>
            <a:cxnSpLocks/>
          </p:cNvCxnSpPr>
          <p:nvPr/>
        </p:nvCxnSpPr>
        <p:spPr>
          <a:xfrm>
            <a:off x="838200" y="1509666"/>
            <a:ext cx="10790382" cy="0"/>
          </a:xfrm>
          <a:prstGeom prst="line">
            <a:avLst/>
          </a:prstGeom>
          <a:ln w="38100">
            <a:solidFill>
              <a:srgbClr val="1E9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252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F10D-5385-1BBC-7E95-42F52A41D718}"/>
              </a:ext>
            </a:extLst>
          </p:cNvPr>
          <p:cNvSpPr>
            <a:spLocks noGrp="1"/>
          </p:cNvSpPr>
          <p:nvPr>
            <p:ph type="title"/>
          </p:nvPr>
        </p:nvSpPr>
        <p:spPr/>
        <p:txBody>
          <a:bodyPr/>
          <a:lstStyle/>
          <a:p>
            <a:r>
              <a:rPr lang="en-IN" b="1" spc="300" dirty="0">
                <a:solidFill>
                  <a:srgbClr val="1E90FF"/>
                </a:solidFill>
              </a:rPr>
              <a:t>Conference / Journal Publication</a:t>
            </a:r>
          </a:p>
        </p:txBody>
      </p:sp>
      <p:cxnSp>
        <p:nvCxnSpPr>
          <p:cNvPr id="5" name="Straight Connector 4">
            <a:extLst>
              <a:ext uri="{FF2B5EF4-FFF2-40B4-BE49-F238E27FC236}">
                <a16:creationId xmlns:a16="http://schemas.microsoft.com/office/drawing/2014/main" id="{96C7EE52-167F-27BD-3029-E3EBF3BCB7B4}"/>
              </a:ext>
            </a:extLst>
          </p:cNvPr>
          <p:cNvCxnSpPr>
            <a:cxnSpLocks/>
          </p:cNvCxnSpPr>
          <p:nvPr/>
        </p:nvCxnSpPr>
        <p:spPr>
          <a:xfrm>
            <a:off x="838200" y="1509666"/>
            <a:ext cx="10790382" cy="0"/>
          </a:xfrm>
          <a:prstGeom prst="line">
            <a:avLst/>
          </a:prstGeom>
          <a:ln w="38100">
            <a:solidFill>
              <a:srgbClr val="1E90FF"/>
            </a:solidFill>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F8155FBA-8138-A2F3-E4DC-A0F7D66A2B76}"/>
              </a:ext>
            </a:extLst>
          </p:cNvPr>
          <p:cNvGraphicFramePr>
            <a:graphicFrameLocks noGrp="1"/>
          </p:cNvGraphicFramePr>
          <p:nvPr>
            <p:extLst>
              <p:ext uri="{D42A27DB-BD31-4B8C-83A1-F6EECF244321}">
                <p14:modId xmlns:p14="http://schemas.microsoft.com/office/powerpoint/2010/main" val="3183736670"/>
              </p:ext>
            </p:extLst>
          </p:nvPr>
        </p:nvGraphicFramePr>
        <p:xfrm>
          <a:off x="902855" y="1929629"/>
          <a:ext cx="10725727" cy="4074005"/>
        </p:xfrm>
        <a:graphic>
          <a:graphicData uri="http://schemas.openxmlformats.org/drawingml/2006/table">
            <a:tbl>
              <a:tblPr firstRow="1" bandRow="1">
                <a:tableStyleId>{5C22544A-7EE6-4342-B048-85BDC9FD1C3A}</a:tableStyleId>
              </a:tblPr>
              <a:tblGrid>
                <a:gridCol w="1453458">
                  <a:extLst>
                    <a:ext uri="{9D8B030D-6E8A-4147-A177-3AD203B41FA5}">
                      <a16:colId xmlns:a16="http://schemas.microsoft.com/office/drawing/2014/main" val="252146297"/>
                    </a:ext>
                  </a:extLst>
                </a:gridCol>
                <a:gridCol w="5697027">
                  <a:extLst>
                    <a:ext uri="{9D8B030D-6E8A-4147-A177-3AD203B41FA5}">
                      <a16:colId xmlns:a16="http://schemas.microsoft.com/office/drawing/2014/main" val="2569437121"/>
                    </a:ext>
                  </a:extLst>
                </a:gridCol>
                <a:gridCol w="3575242">
                  <a:extLst>
                    <a:ext uri="{9D8B030D-6E8A-4147-A177-3AD203B41FA5}">
                      <a16:colId xmlns:a16="http://schemas.microsoft.com/office/drawing/2014/main" val="670529632"/>
                    </a:ext>
                  </a:extLst>
                </a:gridCol>
              </a:tblGrid>
              <a:tr h="710147">
                <a:tc>
                  <a:txBody>
                    <a:bodyPr/>
                    <a:lstStyle/>
                    <a:p>
                      <a:pPr algn="ctr"/>
                      <a:r>
                        <a:rPr lang="en-IN" sz="3200" b="1" dirty="0"/>
                        <a:t>S No</a:t>
                      </a:r>
                    </a:p>
                  </a:txBody>
                  <a:tcPr/>
                </a:tc>
                <a:tc>
                  <a:txBody>
                    <a:bodyPr/>
                    <a:lstStyle/>
                    <a:p>
                      <a:pPr algn="ctr"/>
                      <a:r>
                        <a:rPr lang="en-IN" sz="3200" b="1" dirty="0"/>
                        <a:t>Process</a:t>
                      </a:r>
                    </a:p>
                  </a:txBody>
                  <a:tcPr/>
                </a:tc>
                <a:tc>
                  <a:txBody>
                    <a:bodyPr/>
                    <a:lstStyle/>
                    <a:p>
                      <a:pPr algn="ctr"/>
                      <a:r>
                        <a:rPr lang="en-IN" sz="3200" b="1" dirty="0"/>
                        <a:t>Progress</a:t>
                      </a:r>
                    </a:p>
                  </a:txBody>
                  <a:tcPr/>
                </a:tc>
                <a:extLst>
                  <a:ext uri="{0D108BD9-81ED-4DB2-BD59-A6C34878D82A}">
                    <a16:rowId xmlns:a16="http://schemas.microsoft.com/office/drawing/2014/main" val="1730470009"/>
                  </a:ext>
                </a:extLst>
              </a:tr>
              <a:tr h="560643">
                <a:tc>
                  <a:txBody>
                    <a:bodyPr/>
                    <a:lstStyle/>
                    <a:p>
                      <a:pPr algn="ctr"/>
                      <a:r>
                        <a:rPr lang="en-IN" sz="2400" dirty="0"/>
                        <a:t>01</a:t>
                      </a:r>
                    </a:p>
                  </a:txBody>
                  <a:tcPr/>
                </a:tc>
                <a:tc>
                  <a:txBody>
                    <a:bodyPr/>
                    <a:lstStyle/>
                    <a:p>
                      <a:r>
                        <a:rPr lang="en-IN" sz="2400" dirty="0"/>
                        <a:t>Data Collection</a:t>
                      </a:r>
                    </a:p>
                  </a:txBody>
                  <a:tcPr/>
                </a:tc>
                <a:tc>
                  <a:txBody>
                    <a:bodyPr/>
                    <a:lstStyle/>
                    <a:p>
                      <a:pPr algn="ctr"/>
                      <a:r>
                        <a:rPr lang="en-IN" sz="2400" dirty="0"/>
                        <a:t>Yet to Complete</a:t>
                      </a:r>
                    </a:p>
                  </a:txBody>
                  <a:tcPr/>
                </a:tc>
                <a:extLst>
                  <a:ext uri="{0D108BD9-81ED-4DB2-BD59-A6C34878D82A}">
                    <a16:rowId xmlns:a16="http://schemas.microsoft.com/office/drawing/2014/main" val="3213837241"/>
                  </a:ext>
                </a:extLst>
              </a:tr>
              <a:tr h="560643">
                <a:tc>
                  <a:txBody>
                    <a:bodyPr/>
                    <a:lstStyle/>
                    <a:p>
                      <a:pPr algn="ctr"/>
                      <a:r>
                        <a:rPr lang="en-IN" sz="2400" dirty="0"/>
                        <a:t>02</a:t>
                      </a:r>
                    </a:p>
                  </a:txBody>
                  <a:tcPr/>
                </a:tc>
                <a:tc>
                  <a:txBody>
                    <a:bodyPr/>
                    <a:lstStyle/>
                    <a:p>
                      <a:r>
                        <a:rPr lang="en-IN" sz="2400" dirty="0"/>
                        <a:t>Report Creation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Yet to Complete</a:t>
                      </a:r>
                    </a:p>
                  </a:txBody>
                  <a:tcPr/>
                </a:tc>
                <a:extLst>
                  <a:ext uri="{0D108BD9-81ED-4DB2-BD59-A6C34878D82A}">
                    <a16:rowId xmlns:a16="http://schemas.microsoft.com/office/drawing/2014/main" val="3110396470"/>
                  </a:ext>
                </a:extLst>
              </a:tr>
              <a:tr h="560643">
                <a:tc>
                  <a:txBody>
                    <a:bodyPr/>
                    <a:lstStyle/>
                    <a:p>
                      <a:pPr algn="ctr"/>
                      <a:r>
                        <a:rPr lang="en-IN" sz="2400" dirty="0"/>
                        <a:t>03</a:t>
                      </a:r>
                    </a:p>
                  </a:txBody>
                  <a:tcPr/>
                </a:tc>
                <a:tc>
                  <a:txBody>
                    <a:bodyPr/>
                    <a:lstStyle/>
                    <a:p>
                      <a:r>
                        <a:rPr lang="en-IN" sz="2400" dirty="0"/>
                        <a:t>Report Correction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Yet to Complete</a:t>
                      </a:r>
                    </a:p>
                  </a:txBody>
                  <a:tcPr/>
                </a:tc>
                <a:extLst>
                  <a:ext uri="{0D108BD9-81ED-4DB2-BD59-A6C34878D82A}">
                    <a16:rowId xmlns:a16="http://schemas.microsoft.com/office/drawing/2014/main" val="735101029"/>
                  </a:ext>
                </a:extLst>
              </a:tr>
              <a:tr h="560643">
                <a:tc>
                  <a:txBody>
                    <a:bodyPr/>
                    <a:lstStyle/>
                    <a:p>
                      <a:pPr algn="ctr"/>
                      <a:r>
                        <a:rPr lang="en-IN" sz="2400" dirty="0"/>
                        <a:t>04</a:t>
                      </a:r>
                    </a:p>
                  </a:txBody>
                  <a:tcPr/>
                </a:tc>
                <a:tc>
                  <a:txBody>
                    <a:bodyPr/>
                    <a:lstStyle/>
                    <a:p>
                      <a:r>
                        <a:rPr lang="en-IN" sz="2400" dirty="0"/>
                        <a:t>Journal Submission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Yet to Complete</a:t>
                      </a:r>
                    </a:p>
                  </a:txBody>
                  <a:tcPr/>
                </a:tc>
                <a:extLst>
                  <a:ext uri="{0D108BD9-81ED-4DB2-BD59-A6C34878D82A}">
                    <a16:rowId xmlns:a16="http://schemas.microsoft.com/office/drawing/2014/main" val="3561907490"/>
                  </a:ext>
                </a:extLst>
              </a:tr>
              <a:tr h="560643">
                <a:tc>
                  <a:txBody>
                    <a:bodyPr/>
                    <a:lstStyle/>
                    <a:p>
                      <a:pPr algn="ctr"/>
                      <a:r>
                        <a:rPr lang="en-IN" sz="2400" dirty="0"/>
                        <a:t>05</a:t>
                      </a:r>
                    </a:p>
                  </a:txBody>
                  <a:tcPr/>
                </a:tc>
                <a:tc>
                  <a:txBody>
                    <a:bodyPr/>
                    <a:lstStyle/>
                    <a:p>
                      <a:r>
                        <a:rPr lang="en-IN" sz="2400" dirty="0"/>
                        <a:t>Journal Verification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Yet to Complete</a:t>
                      </a:r>
                    </a:p>
                  </a:txBody>
                  <a:tcPr/>
                </a:tc>
                <a:extLst>
                  <a:ext uri="{0D108BD9-81ED-4DB2-BD59-A6C34878D82A}">
                    <a16:rowId xmlns:a16="http://schemas.microsoft.com/office/drawing/2014/main" val="2013284638"/>
                  </a:ext>
                </a:extLst>
              </a:tr>
              <a:tr h="560643">
                <a:tc>
                  <a:txBody>
                    <a:bodyPr/>
                    <a:lstStyle/>
                    <a:p>
                      <a:pPr algn="ctr"/>
                      <a:r>
                        <a:rPr lang="en-IN" sz="2400" dirty="0"/>
                        <a:t>06</a:t>
                      </a:r>
                    </a:p>
                  </a:txBody>
                  <a:tcPr/>
                </a:tc>
                <a:tc>
                  <a:txBody>
                    <a:bodyPr/>
                    <a:lstStyle/>
                    <a:p>
                      <a:r>
                        <a:rPr lang="en-IN" sz="2400" dirty="0"/>
                        <a:t>Journal Publication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Yet to Complete</a:t>
                      </a:r>
                    </a:p>
                  </a:txBody>
                  <a:tcPr/>
                </a:tc>
                <a:extLst>
                  <a:ext uri="{0D108BD9-81ED-4DB2-BD59-A6C34878D82A}">
                    <a16:rowId xmlns:a16="http://schemas.microsoft.com/office/drawing/2014/main" val="4222864155"/>
                  </a:ext>
                </a:extLst>
              </a:tr>
            </a:tbl>
          </a:graphicData>
        </a:graphic>
      </p:graphicFrame>
    </p:spTree>
    <p:extLst>
      <p:ext uri="{BB962C8B-B14F-4D97-AF65-F5344CB8AC3E}">
        <p14:creationId xmlns:p14="http://schemas.microsoft.com/office/powerpoint/2010/main" val="510546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DDAC5F-1492-F74D-07ED-DA1CD034859E}"/>
              </a:ext>
            </a:extLst>
          </p:cNvPr>
          <p:cNvSpPr>
            <a:spLocks noGrp="1"/>
          </p:cNvSpPr>
          <p:nvPr>
            <p:ph type="title"/>
          </p:nvPr>
        </p:nvSpPr>
        <p:spPr>
          <a:xfrm>
            <a:off x="41564" y="1960381"/>
            <a:ext cx="12108872" cy="2937237"/>
          </a:xfrm>
        </p:spPr>
        <p:txBody>
          <a:bodyPr>
            <a:normAutofit/>
          </a:bodyPr>
          <a:lstStyle/>
          <a:p>
            <a:pPr algn="ctr"/>
            <a:r>
              <a:rPr lang="en-IN" sz="9600" b="1" spc="300" dirty="0">
                <a:solidFill>
                  <a:srgbClr val="1E90FF"/>
                </a:solidFill>
              </a:rPr>
              <a:t>Thank You</a:t>
            </a:r>
          </a:p>
        </p:txBody>
      </p:sp>
    </p:spTree>
    <p:extLst>
      <p:ext uri="{BB962C8B-B14F-4D97-AF65-F5344CB8AC3E}">
        <p14:creationId xmlns:p14="http://schemas.microsoft.com/office/powerpoint/2010/main" val="245680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E34E24-A1B3-0AC9-A0F8-AE05AE2A156F}"/>
              </a:ext>
            </a:extLst>
          </p:cNvPr>
          <p:cNvSpPr/>
          <p:nvPr/>
        </p:nvSpPr>
        <p:spPr>
          <a:xfrm>
            <a:off x="5043055" y="-290945"/>
            <a:ext cx="7148945" cy="7148945"/>
          </a:xfrm>
          <a:prstGeom prst="rect">
            <a:avLst/>
          </a:prstGeom>
          <a:blipFill dpi="0" rotWithShape="1">
            <a:blip r:embed="rId2">
              <a:alphaModFix amt="20000"/>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7F48F10D-5385-1BBC-7E95-42F52A41D718}"/>
              </a:ext>
            </a:extLst>
          </p:cNvPr>
          <p:cNvSpPr>
            <a:spLocks noGrp="1"/>
          </p:cNvSpPr>
          <p:nvPr>
            <p:ph type="title"/>
          </p:nvPr>
        </p:nvSpPr>
        <p:spPr/>
        <p:txBody>
          <a:bodyPr/>
          <a:lstStyle/>
          <a:p>
            <a:r>
              <a:rPr lang="en-IN" b="1" spc="300" dirty="0">
                <a:solidFill>
                  <a:srgbClr val="1E90FF"/>
                </a:solidFill>
              </a:rPr>
              <a:t>Abstract</a:t>
            </a:r>
          </a:p>
        </p:txBody>
      </p:sp>
      <p:sp>
        <p:nvSpPr>
          <p:cNvPr id="3" name="Content Placeholder 2">
            <a:extLst>
              <a:ext uri="{FF2B5EF4-FFF2-40B4-BE49-F238E27FC236}">
                <a16:creationId xmlns:a16="http://schemas.microsoft.com/office/drawing/2014/main" id="{9F2B77A5-58E9-1799-BCCD-871FD6655E04}"/>
              </a:ext>
            </a:extLst>
          </p:cNvPr>
          <p:cNvSpPr>
            <a:spLocks noGrp="1"/>
          </p:cNvSpPr>
          <p:nvPr>
            <p:ph idx="1"/>
          </p:nvPr>
        </p:nvSpPr>
        <p:spPr>
          <a:xfrm>
            <a:off x="838200" y="2141537"/>
            <a:ext cx="10515600" cy="4351338"/>
          </a:xfrm>
        </p:spPr>
        <p:txBody>
          <a:bodyPr>
            <a:normAutofit/>
          </a:bodyPr>
          <a:lstStyle/>
          <a:p>
            <a:pPr marL="442913" indent="-442913">
              <a:spcBef>
                <a:spcPts val="1200"/>
              </a:spcBef>
              <a:spcAft>
                <a:spcPts val="1200"/>
              </a:spcAft>
              <a:buBlip>
                <a:blip r:embed="rId3"/>
              </a:buBlip>
            </a:pPr>
            <a:r>
              <a:rPr lang="en-IN" sz="3200" dirty="0"/>
              <a:t>Web based </a:t>
            </a:r>
            <a:r>
              <a:rPr lang="en-IN" sz="3200" i="1" dirty="0"/>
              <a:t>Chatbot</a:t>
            </a:r>
            <a:r>
              <a:rPr lang="en-IN" sz="3200" dirty="0"/>
              <a:t> for easier access.</a:t>
            </a:r>
          </a:p>
          <a:p>
            <a:pPr marL="442913" indent="-442913">
              <a:spcBef>
                <a:spcPts val="1200"/>
              </a:spcBef>
              <a:spcAft>
                <a:spcPts val="1200"/>
              </a:spcAft>
              <a:buBlip>
                <a:blip r:embed="rId3"/>
              </a:buBlip>
            </a:pPr>
            <a:r>
              <a:rPr lang="en-IN" sz="3200" dirty="0"/>
              <a:t>Allows both user to navigate through </a:t>
            </a:r>
            <a:r>
              <a:rPr lang="en-IN" sz="3200" i="1" dirty="0"/>
              <a:t>Tamilnadu E-Service websites</a:t>
            </a:r>
            <a:r>
              <a:rPr lang="en-IN" sz="3200" dirty="0"/>
              <a:t>.</a:t>
            </a:r>
          </a:p>
          <a:p>
            <a:pPr marL="442913" indent="-442913">
              <a:spcBef>
                <a:spcPts val="1200"/>
              </a:spcBef>
              <a:spcAft>
                <a:spcPts val="1200"/>
              </a:spcAft>
              <a:buBlip>
                <a:blip r:embed="rId3"/>
              </a:buBlip>
            </a:pPr>
            <a:r>
              <a:rPr lang="en-IN" sz="3200" dirty="0"/>
              <a:t>Adapts to the users prompt and gives respective answers.</a:t>
            </a:r>
          </a:p>
          <a:p>
            <a:pPr marL="442913" indent="-442913">
              <a:spcBef>
                <a:spcPts val="1200"/>
              </a:spcBef>
              <a:spcAft>
                <a:spcPts val="1200"/>
              </a:spcAft>
              <a:buBlip>
                <a:blip r:embed="rId3"/>
              </a:buBlip>
            </a:pPr>
            <a:r>
              <a:rPr lang="en-IN" sz="3200" dirty="0"/>
              <a:t>Records the users prompt to </a:t>
            </a:r>
            <a:r>
              <a:rPr lang="en-IN" sz="3200" i="1" dirty="0"/>
              <a:t>train the chatbot</a:t>
            </a:r>
            <a:r>
              <a:rPr lang="en-IN" sz="3200" dirty="0"/>
              <a:t>.</a:t>
            </a:r>
          </a:p>
        </p:txBody>
      </p:sp>
      <p:cxnSp>
        <p:nvCxnSpPr>
          <p:cNvPr id="5" name="Straight Connector 4">
            <a:extLst>
              <a:ext uri="{FF2B5EF4-FFF2-40B4-BE49-F238E27FC236}">
                <a16:creationId xmlns:a16="http://schemas.microsoft.com/office/drawing/2014/main" id="{96C7EE52-167F-27BD-3029-E3EBF3BCB7B4}"/>
              </a:ext>
            </a:extLst>
          </p:cNvPr>
          <p:cNvCxnSpPr>
            <a:cxnSpLocks/>
          </p:cNvCxnSpPr>
          <p:nvPr/>
        </p:nvCxnSpPr>
        <p:spPr>
          <a:xfrm>
            <a:off x="838200" y="1509666"/>
            <a:ext cx="10790382" cy="0"/>
          </a:xfrm>
          <a:prstGeom prst="line">
            <a:avLst/>
          </a:prstGeom>
          <a:ln w="38100">
            <a:solidFill>
              <a:srgbClr val="1E9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15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F10D-5385-1BBC-7E95-42F52A41D718}"/>
              </a:ext>
            </a:extLst>
          </p:cNvPr>
          <p:cNvSpPr>
            <a:spLocks noGrp="1"/>
          </p:cNvSpPr>
          <p:nvPr>
            <p:ph type="title"/>
          </p:nvPr>
        </p:nvSpPr>
        <p:spPr/>
        <p:txBody>
          <a:bodyPr/>
          <a:lstStyle/>
          <a:p>
            <a:r>
              <a:rPr lang="en-IN" b="1" spc="300" dirty="0">
                <a:solidFill>
                  <a:srgbClr val="1E90FF"/>
                </a:solidFill>
              </a:rPr>
              <a:t>Literature Survey</a:t>
            </a:r>
          </a:p>
        </p:txBody>
      </p:sp>
      <p:cxnSp>
        <p:nvCxnSpPr>
          <p:cNvPr id="5" name="Straight Connector 4">
            <a:extLst>
              <a:ext uri="{FF2B5EF4-FFF2-40B4-BE49-F238E27FC236}">
                <a16:creationId xmlns:a16="http://schemas.microsoft.com/office/drawing/2014/main" id="{96C7EE52-167F-27BD-3029-E3EBF3BCB7B4}"/>
              </a:ext>
            </a:extLst>
          </p:cNvPr>
          <p:cNvCxnSpPr>
            <a:cxnSpLocks/>
          </p:cNvCxnSpPr>
          <p:nvPr/>
        </p:nvCxnSpPr>
        <p:spPr>
          <a:xfrm>
            <a:off x="838200" y="1509666"/>
            <a:ext cx="10790382" cy="0"/>
          </a:xfrm>
          <a:prstGeom prst="line">
            <a:avLst/>
          </a:prstGeom>
          <a:ln w="38100">
            <a:solidFill>
              <a:srgbClr val="1E90FF"/>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62B684AA-A000-4A11-9478-5A2E0C969DEC}"/>
              </a:ext>
            </a:extLst>
          </p:cNvPr>
          <p:cNvGraphicFramePr>
            <a:graphicFrameLocks noGrp="1"/>
          </p:cNvGraphicFramePr>
          <p:nvPr>
            <p:extLst>
              <p:ext uri="{D42A27DB-BD31-4B8C-83A1-F6EECF244321}">
                <p14:modId xmlns:p14="http://schemas.microsoft.com/office/powerpoint/2010/main" val="954671428"/>
              </p:ext>
            </p:extLst>
          </p:nvPr>
        </p:nvGraphicFramePr>
        <p:xfrm>
          <a:off x="838200" y="1690688"/>
          <a:ext cx="10855036" cy="4383637"/>
        </p:xfrm>
        <a:graphic>
          <a:graphicData uri="http://schemas.openxmlformats.org/drawingml/2006/table">
            <a:tbl>
              <a:tblPr firstRow="1" bandRow="1">
                <a:tableStyleId>{5C22544A-7EE6-4342-B048-85BDC9FD1C3A}</a:tableStyleId>
              </a:tblPr>
              <a:tblGrid>
                <a:gridCol w="2449945">
                  <a:extLst>
                    <a:ext uri="{9D8B030D-6E8A-4147-A177-3AD203B41FA5}">
                      <a16:colId xmlns:a16="http://schemas.microsoft.com/office/drawing/2014/main" val="962304610"/>
                    </a:ext>
                  </a:extLst>
                </a:gridCol>
                <a:gridCol w="5680364">
                  <a:extLst>
                    <a:ext uri="{9D8B030D-6E8A-4147-A177-3AD203B41FA5}">
                      <a16:colId xmlns:a16="http://schemas.microsoft.com/office/drawing/2014/main" val="430435143"/>
                    </a:ext>
                  </a:extLst>
                </a:gridCol>
                <a:gridCol w="2724727">
                  <a:extLst>
                    <a:ext uri="{9D8B030D-6E8A-4147-A177-3AD203B41FA5}">
                      <a16:colId xmlns:a16="http://schemas.microsoft.com/office/drawing/2014/main" val="111841082"/>
                    </a:ext>
                  </a:extLst>
                </a:gridCol>
              </a:tblGrid>
              <a:tr h="913107">
                <a:tc>
                  <a:txBody>
                    <a:bodyPr/>
                    <a:lstStyle/>
                    <a:p>
                      <a:pPr algn="ctr"/>
                      <a:r>
                        <a:rPr lang="en-IN" sz="3200" b="0" dirty="0"/>
                        <a:t>Title of Paper</a:t>
                      </a:r>
                    </a:p>
                  </a:txBody>
                  <a:tcPr>
                    <a:solidFill>
                      <a:srgbClr val="1E90FF"/>
                    </a:solidFill>
                  </a:tcPr>
                </a:tc>
                <a:tc>
                  <a:txBody>
                    <a:bodyPr/>
                    <a:lstStyle/>
                    <a:p>
                      <a:pPr algn="ctr"/>
                      <a:r>
                        <a:rPr lang="en-IN" sz="3200" b="0" dirty="0"/>
                        <a:t>Description</a:t>
                      </a:r>
                    </a:p>
                  </a:txBody>
                  <a:tcPr>
                    <a:solidFill>
                      <a:srgbClr val="1E90FF"/>
                    </a:solidFill>
                  </a:tcPr>
                </a:tc>
                <a:tc>
                  <a:txBody>
                    <a:bodyPr/>
                    <a:lstStyle/>
                    <a:p>
                      <a:pPr algn="ctr"/>
                      <a:r>
                        <a:rPr lang="en-IN" sz="3200" b="0" dirty="0"/>
                        <a:t>Publications Details</a:t>
                      </a:r>
                    </a:p>
                  </a:txBody>
                  <a:tcPr>
                    <a:solidFill>
                      <a:srgbClr val="1E90FF"/>
                    </a:solidFill>
                  </a:tcPr>
                </a:tc>
                <a:extLst>
                  <a:ext uri="{0D108BD9-81ED-4DB2-BD59-A6C34878D82A}">
                    <a16:rowId xmlns:a16="http://schemas.microsoft.com/office/drawing/2014/main" val="3488423731"/>
                  </a:ext>
                </a:extLst>
              </a:tr>
              <a:tr h="1579477">
                <a:tc>
                  <a:txBody>
                    <a:bodyPr/>
                    <a:lstStyle/>
                    <a:p>
                      <a:pPr algn="ctr"/>
                      <a:r>
                        <a:rPr lang="en-IN" sz="2200" b="1" dirty="0"/>
                        <a:t>A Survey Paper on Chatbots</a:t>
                      </a:r>
                    </a:p>
                  </a:txBody>
                  <a:tcPr/>
                </a:tc>
                <a:tc>
                  <a:txBody>
                    <a:bodyPr/>
                    <a:lstStyle/>
                    <a:p>
                      <a:pPr algn="just"/>
                      <a:r>
                        <a:rPr lang="en-US" dirty="0"/>
                        <a:t>This paper aims at providing some positive information through continuous dialogue answers in order to guide adolescents to think and face difficulties with a positive and optimistic attitude and the agenda of reliving the psychological pressure of the adolescents can be achieved. </a:t>
                      </a:r>
                      <a:endParaRPr lang="en-IN" dirty="0"/>
                    </a:p>
                  </a:txBody>
                  <a:tcPr/>
                </a:tc>
                <a:tc>
                  <a:txBody>
                    <a:bodyPr/>
                    <a:lstStyle/>
                    <a:p>
                      <a:r>
                        <a:rPr lang="en-IN" b="1" dirty="0"/>
                        <a:t>Aafiya Shaikh, Dipti More</a:t>
                      </a:r>
                    </a:p>
                    <a:p>
                      <a:r>
                        <a:rPr lang="en-US" dirty="0"/>
                        <a:t>Pimpri Chinchwad College of Engineering</a:t>
                      </a:r>
                    </a:p>
                    <a:p>
                      <a:r>
                        <a:rPr lang="en-US" b="1" i="1" dirty="0"/>
                        <a:t>IRJET Volume: 06 Issue: 04 | Apr 2019</a:t>
                      </a:r>
                      <a:endParaRPr lang="en-IN" b="1" i="1" dirty="0"/>
                    </a:p>
                  </a:txBody>
                  <a:tcPr/>
                </a:tc>
                <a:extLst>
                  <a:ext uri="{0D108BD9-81ED-4DB2-BD59-A6C34878D82A}">
                    <a16:rowId xmlns:a16="http://schemas.microsoft.com/office/drawing/2014/main" val="901171450"/>
                  </a:ext>
                </a:extLst>
              </a:tr>
              <a:tr h="1536007">
                <a:tc>
                  <a:txBody>
                    <a:bodyPr/>
                    <a:lstStyle/>
                    <a:p>
                      <a:pPr algn="ctr"/>
                      <a:r>
                        <a:rPr lang="en-IN" sz="2200" b="1" dirty="0"/>
                        <a:t>Chatbots in Customer Service: Relevance and Impact.</a:t>
                      </a:r>
                      <a:endParaRPr lang="en-IN" sz="2200" dirty="0"/>
                    </a:p>
                  </a:txBody>
                  <a:tcPr/>
                </a:tc>
                <a:tc>
                  <a:txBody>
                    <a:bodyPr/>
                    <a:lstStyle/>
                    <a:p>
                      <a:pPr algn="just"/>
                      <a:r>
                        <a:rPr lang="en-US" dirty="0"/>
                        <a:t>opportunities to improve customer service. The present paper examines chatbots in this context, elaborating on their functional aspects that are rapidly leading to significant improvements in service quality. First, based on a literature review of recent publications in this field, an overview of their key features and functionalities.</a:t>
                      </a:r>
                      <a:endParaRPr lang="en-IN" dirty="0"/>
                    </a:p>
                  </a:txBody>
                  <a:tcPr/>
                </a:tc>
                <a:tc>
                  <a:txBody>
                    <a:bodyPr/>
                    <a:lstStyle/>
                    <a:p>
                      <a:r>
                        <a:rPr lang="en-IN" b="1" dirty="0"/>
                        <a:t>Chiara Valentina Misischia</a:t>
                      </a:r>
                    </a:p>
                    <a:p>
                      <a:r>
                        <a:rPr lang="en-IN" b="0" dirty="0"/>
                        <a:t>University of Vienna</a:t>
                      </a:r>
                    </a:p>
                    <a:p>
                      <a:r>
                        <a:rPr lang="en-IN" b="1" i="1" dirty="0"/>
                        <a:t>Science Direct Volume 11 | March 22-25, 2022</a:t>
                      </a:r>
                    </a:p>
                  </a:txBody>
                  <a:tcPr/>
                </a:tc>
                <a:extLst>
                  <a:ext uri="{0D108BD9-81ED-4DB2-BD59-A6C34878D82A}">
                    <a16:rowId xmlns:a16="http://schemas.microsoft.com/office/drawing/2014/main" val="2237719845"/>
                  </a:ext>
                </a:extLst>
              </a:tr>
            </a:tbl>
          </a:graphicData>
        </a:graphic>
      </p:graphicFrame>
    </p:spTree>
    <p:extLst>
      <p:ext uri="{BB962C8B-B14F-4D97-AF65-F5344CB8AC3E}">
        <p14:creationId xmlns:p14="http://schemas.microsoft.com/office/powerpoint/2010/main" val="135523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F10D-5385-1BBC-7E95-42F52A41D718}"/>
              </a:ext>
            </a:extLst>
          </p:cNvPr>
          <p:cNvSpPr>
            <a:spLocks noGrp="1"/>
          </p:cNvSpPr>
          <p:nvPr>
            <p:ph type="title"/>
          </p:nvPr>
        </p:nvSpPr>
        <p:spPr/>
        <p:txBody>
          <a:bodyPr/>
          <a:lstStyle/>
          <a:p>
            <a:r>
              <a:rPr lang="en-IN" b="1" spc="300" dirty="0">
                <a:solidFill>
                  <a:srgbClr val="1E90FF"/>
                </a:solidFill>
              </a:rPr>
              <a:t>Literature Survey</a:t>
            </a:r>
          </a:p>
        </p:txBody>
      </p:sp>
      <p:cxnSp>
        <p:nvCxnSpPr>
          <p:cNvPr id="5" name="Straight Connector 4">
            <a:extLst>
              <a:ext uri="{FF2B5EF4-FFF2-40B4-BE49-F238E27FC236}">
                <a16:creationId xmlns:a16="http://schemas.microsoft.com/office/drawing/2014/main" id="{96C7EE52-167F-27BD-3029-E3EBF3BCB7B4}"/>
              </a:ext>
            </a:extLst>
          </p:cNvPr>
          <p:cNvCxnSpPr>
            <a:cxnSpLocks/>
          </p:cNvCxnSpPr>
          <p:nvPr/>
        </p:nvCxnSpPr>
        <p:spPr>
          <a:xfrm>
            <a:off x="838200" y="1509666"/>
            <a:ext cx="10790382" cy="0"/>
          </a:xfrm>
          <a:prstGeom prst="line">
            <a:avLst/>
          </a:prstGeom>
          <a:ln w="38100">
            <a:solidFill>
              <a:srgbClr val="1E90FF"/>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62B684AA-A000-4A11-9478-5A2E0C969DEC}"/>
              </a:ext>
            </a:extLst>
          </p:cNvPr>
          <p:cNvGraphicFramePr>
            <a:graphicFrameLocks noGrp="1"/>
          </p:cNvGraphicFramePr>
          <p:nvPr>
            <p:extLst>
              <p:ext uri="{D42A27DB-BD31-4B8C-83A1-F6EECF244321}">
                <p14:modId xmlns:p14="http://schemas.microsoft.com/office/powerpoint/2010/main" val="3290540610"/>
              </p:ext>
            </p:extLst>
          </p:nvPr>
        </p:nvGraphicFramePr>
        <p:xfrm>
          <a:off x="838200" y="1690688"/>
          <a:ext cx="10855036" cy="4475077"/>
        </p:xfrm>
        <a:graphic>
          <a:graphicData uri="http://schemas.openxmlformats.org/drawingml/2006/table">
            <a:tbl>
              <a:tblPr firstRow="1" bandRow="1">
                <a:tableStyleId>{5C22544A-7EE6-4342-B048-85BDC9FD1C3A}</a:tableStyleId>
              </a:tblPr>
              <a:tblGrid>
                <a:gridCol w="2449945">
                  <a:extLst>
                    <a:ext uri="{9D8B030D-6E8A-4147-A177-3AD203B41FA5}">
                      <a16:colId xmlns:a16="http://schemas.microsoft.com/office/drawing/2014/main" val="962304610"/>
                    </a:ext>
                  </a:extLst>
                </a:gridCol>
                <a:gridCol w="5680364">
                  <a:extLst>
                    <a:ext uri="{9D8B030D-6E8A-4147-A177-3AD203B41FA5}">
                      <a16:colId xmlns:a16="http://schemas.microsoft.com/office/drawing/2014/main" val="430435143"/>
                    </a:ext>
                  </a:extLst>
                </a:gridCol>
                <a:gridCol w="2724727">
                  <a:extLst>
                    <a:ext uri="{9D8B030D-6E8A-4147-A177-3AD203B41FA5}">
                      <a16:colId xmlns:a16="http://schemas.microsoft.com/office/drawing/2014/main" val="111841082"/>
                    </a:ext>
                  </a:extLst>
                </a:gridCol>
              </a:tblGrid>
              <a:tr h="913107">
                <a:tc>
                  <a:txBody>
                    <a:bodyPr/>
                    <a:lstStyle/>
                    <a:p>
                      <a:pPr algn="ctr"/>
                      <a:r>
                        <a:rPr lang="en-IN" sz="3200" b="0" dirty="0"/>
                        <a:t>Title of Paper</a:t>
                      </a:r>
                    </a:p>
                  </a:txBody>
                  <a:tcPr>
                    <a:solidFill>
                      <a:srgbClr val="1E90FF"/>
                    </a:solidFill>
                  </a:tcPr>
                </a:tc>
                <a:tc>
                  <a:txBody>
                    <a:bodyPr/>
                    <a:lstStyle/>
                    <a:p>
                      <a:pPr algn="ctr"/>
                      <a:r>
                        <a:rPr lang="en-IN" sz="3200" b="0" dirty="0"/>
                        <a:t>Description</a:t>
                      </a:r>
                    </a:p>
                  </a:txBody>
                  <a:tcPr>
                    <a:solidFill>
                      <a:srgbClr val="1E90FF"/>
                    </a:solidFill>
                  </a:tcPr>
                </a:tc>
                <a:tc>
                  <a:txBody>
                    <a:bodyPr/>
                    <a:lstStyle/>
                    <a:p>
                      <a:pPr algn="ctr"/>
                      <a:r>
                        <a:rPr lang="en-IN" sz="3200" b="0" dirty="0"/>
                        <a:t>Publications Details</a:t>
                      </a:r>
                    </a:p>
                  </a:txBody>
                  <a:tcPr>
                    <a:solidFill>
                      <a:srgbClr val="1E90FF"/>
                    </a:solidFill>
                  </a:tcPr>
                </a:tc>
                <a:extLst>
                  <a:ext uri="{0D108BD9-81ED-4DB2-BD59-A6C34878D82A}">
                    <a16:rowId xmlns:a16="http://schemas.microsoft.com/office/drawing/2014/main" val="3488423731"/>
                  </a:ext>
                </a:extLst>
              </a:tr>
              <a:tr h="1749857">
                <a:tc>
                  <a:txBody>
                    <a:bodyPr/>
                    <a:lstStyle/>
                    <a:p>
                      <a:pPr algn="ctr"/>
                      <a:r>
                        <a:rPr lang="en-IN" sz="2200" b="1" dirty="0"/>
                        <a:t>Design and Development of CHATBOT: A Review</a:t>
                      </a:r>
                    </a:p>
                  </a:txBody>
                  <a:tcPr/>
                </a:tc>
                <a:tc>
                  <a:txBody>
                    <a:bodyPr/>
                    <a:lstStyle/>
                    <a:p>
                      <a:pPr algn="just"/>
                      <a:r>
                        <a:rPr lang="en-US" dirty="0"/>
                        <a:t>This paper focuses on a newly emerging tool for learning from CHATBOT, which is a learning-cum-assisted tool. A CHATBOT is an artificially created virtual entity that interacts with users using interactive textual or speech skills.</a:t>
                      </a:r>
                      <a:endParaRPr lang="en-IN" dirty="0"/>
                    </a:p>
                  </a:txBody>
                  <a:tcPr/>
                </a:tc>
                <a:tc>
                  <a:txBody>
                    <a:bodyPr/>
                    <a:lstStyle/>
                    <a:p>
                      <a:r>
                        <a:rPr lang="en-IN" b="1" dirty="0"/>
                        <a:t>Rohit Tamrakar, Niraj Wani</a:t>
                      </a:r>
                    </a:p>
                    <a:p>
                      <a:r>
                        <a:rPr lang="en-US" dirty="0"/>
                        <a:t>Sardar Vallabhabhi National Institute</a:t>
                      </a:r>
                    </a:p>
                    <a:p>
                      <a:r>
                        <a:rPr lang="en-US" b="1" i="1" dirty="0"/>
                        <a:t>Research Gate Volume: 16 Issue:  12 - Apr 2021</a:t>
                      </a:r>
                      <a:endParaRPr lang="en-IN" b="1" i="1" dirty="0"/>
                    </a:p>
                  </a:txBody>
                  <a:tcPr/>
                </a:tc>
                <a:extLst>
                  <a:ext uri="{0D108BD9-81ED-4DB2-BD59-A6C34878D82A}">
                    <a16:rowId xmlns:a16="http://schemas.microsoft.com/office/drawing/2014/main" val="901171450"/>
                  </a:ext>
                </a:extLst>
              </a:tr>
              <a:tr h="1658420">
                <a:tc>
                  <a:txBody>
                    <a:bodyPr/>
                    <a:lstStyle/>
                    <a:p>
                      <a:pPr algn="ctr"/>
                      <a:r>
                        <a:rPr lang="en-IN" sz="2200" b="1" dirty="0"/>
                        <a:t>Rule Based Chatbot</a:t>
                      </a:r>
                      <a:endParaRPr lang="en-IN" sz="2200" dirty="0"/>
                    </a:p>
                  </a:txBody>
                  <a:tcPr/>
                </a:tc>
                <a:tc>
                  <a:txBody>
                    <a:bodyPr/>
                    <a:lstStyle/>
                    <a:p>
                      <a:pPr algn="just"/>
                      <a:r>
                        <a:rPr lang="en-US" dirty="0"/>
                        <a:t>Chatterbots engage in a conversation with the client and respond to the client based on human input. It gives the impression that the user is conversing with a human when they was having a conversation with humans or with a computer.</a:t>
                      </a:r>
                      <a:endParaRPr lang="en-IN" dirty="0"/>
                    </a:p>
                  </a:txBody>
                  <a:tcPr/>
                </a:tc>
                <a:tc>
                  <a:txBody>
                    <a:bodyPr/>
                    <a:lstStyle/>
                    <a:p>
                      <a:r>
                        <a:rPr lang="en-IN" b="1" dirty="0"/>
                        <a:t>Parsi Anurag</a:t>
                      </a:r>
                    </a:p>
                    <a:p>
                      <a:r>
                        <a:rPr lang="en-US" b="0" dirty="0"/>
                        <a:t>The School Of Computer Science And Engineering</a:t>
                      </a:r>
                      <a:endParaRPr lang="en-IN" b="0" dirty="0"/>
                    </a:p>
                    <a:p>
                      <a:r>
                        <a:rPr lang="en-IN" b="1" i="1" dirty="0"/>
                        <a:t>IRJETS Volume 04 | May 2022 | Issues: 05</a:t>
                      </a:r>
                    </a:p>
                  </a:txBody>
                  <a:tcPr/>
                </a:tc>
                <a:extLst>
                  <a:ext uri="{0D108BD9-81ED-4DB2-BD59-A6C34878D82A}">
                    <a16:rowId xmlns:a16="http://schemas.microsoft.com/office/drawing/2014/main" val="2237719845"/>
                  </a:ext>
                </a:extLst>
              </a:tr>
            </a:tbl>
          </a:graphicData>
        </a:graphic>
      </p:graphicFrame>
    </p:spTree>
    <p:extLst>
      <p:ext uri="{BB962C8B-B14F-4D97-AF65-F5344CB8AC3E}">
        <p14:creationId xmlns:p14="http://schemas.microsoft.com/office/powerpoint/2010/main" val="160028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F10D-5385-1BBC-7E95-42F52A41D718}"/>
              </a:ext>
            </a:extLst>
          </p:cNvPr>
          <p:cNvSpPr>
            <a:spLocks noGrp="1"/>
          </p:cNvSpPr>
          <p:nvPr>
            <p:ph type="title"/>
          </p:nvPr>
        </p:nvSpPr>
        <p:spPr/>
        <p:txBody>
          <a:bodyPr/>
          <a:lstStyle/>
          <a:p>
            <a:r>
              <a:rPr lang="en-IN" b="1" spc="300" dirty="0">
                <a:solidFill>
                  <a:srgbClr val="1E90FF"/>
                </a:solidFill>
              </a:rPr>
              <a:t>Block Diagram</a:t>
            </a:r>
          </a:p>
        </p:txBody>
      </p:sp>
      <p:cxnSp>
        <p:nvCxnSpPr>
          <p:cNvPr id="5" name="Straight Connector 4">
            <a:extLst>
              <a:ext uri="{FF2B5EF4-FFF2-40B4-BE49-F238E27FC236}">
                <a16:creationId xmlns:a16="http://schemas.microsoft.com/office/drawing/2014/main" id="{96C7EE52-167F-27BD-3029-E3EBF3BCB7B4}"/>
              </a:ext>
            </a:extLst>
          </p:cNvPr>
          <p:cNvCxnSpPr>
            <a:cxnSpLocks/>
          </p:cNvCxnSpPr>
          <p:nvPr/>
        </p:nvCxnSpPr>
        <p:spPr>
          <a:xfrm>
            <a:off x="838200" y="1509666"/>
            <a:ext cx="10790382" cy="0"/>
          </a:xfrm>
          <a:prstGeom prst="line">
            <a:avLst/>
          </a:prstGeom>
          <a:ln w="38100">
            <a:solidFill>
              <a:srgbClr val="1E90FF"/>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463625A9-B35A-2E6A-4791-69C74DD73A03}"/>
              </a:ext>
            </a:extLst>
          </p:cNvPr>
          <p:cNvSpPr/>
          <p:nvPr/>
        </p:nvSpPr>
        <p:spPr>
          <a:xfrm>
            <a:off x="1145309" y="2059709"/>
            <a:ext cx="2207491" cy="775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User Interface</a:t>
            </a:r>
            <a:endParaRPr lang="en-IN" sz="2200" b="1" dirty="0"/>
          </a:p>
        </p:txBody>
      </p:sp>
      <p:sp>
        <p:nvSpPr>
          <p:cNvPr id="4" name="Rectangle: Rounded Corners 3">
            <a:extLst>
              <a:ext uri="{FF2B5EF4-FFF2-40B4-BE49-F238E27FC236}">
                <a16:creationId xmlns:a16="http://schemas.microsoft.com/office/drawing/2014/main" id="{325F1A8C-D30A-C3A4-A934-2C9D4B142B66}"/>
              </a:ext>
            </a:extLst>
          </p:cNvPr>
          <p:cNvSpPr/>
          <p:nvPr/>
        </p:nvSpPr>
        <p:spPr>
          <a:xfrm>
            <a:off x="1145309" y="3429000"/>
            <a:ext cx="2207491" cy="775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API</a:t>
            </a:r>
            <a:endParaRPr lang="en-IN" sz="2200" b="1" dirty="0"/>
          </a:p>
        </p:txBody>
      </p:sp>
      <p:sp>
        <p:nvSpPr>
          <p:cNvPr id="6" name="Rectangle: Rounded Corners 5">
            <a:extLst>
              <a:ext uri="{FF2B5EF4-FFF2-40B4-BE49-F238E27FC236}">
                <a16:creationId xmlns:a16="http://schemas.microsoft.com/office/drawing/2014/main" id="{FE32E1B6-C5C3-FE87-3470-6E8360EC873D}"/>
              </a:ext>
            </a:extLst>
          </p:cNvPr>
          <p:cNvSpPr/>
          <p:nvPr/>
        </p:nvSpPr>
        <p:spPr>
          <a:xfrm>
            <a:off x="1145308" y="4960574"/>
            <a:ext cx="2207491" cy="775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Server</a:t>
            </a:r>
            <a:endParaRPr lang="en-IN" sz="2200" b="1" dirty="0"/>
          </a:p>
        </p:txBody>
      </p:sp>
      <p:sp>
        <p:nvSpPr>
          <p:cNvPr id="7" name="Rectangle 6">
            <a:extLst>
              <a:ext uri="{FF2B5EF4-FFF2-40B4-BE49-F238E27FC236}">
                <a16:creationId xmlns:a16="http://schemas.microsoft.com/office/drawing/2014/main" id="{B3476EBF-B313-D788-C036-AB101972CCFF}"/>
              </a:ext>
            </a:extLst>
          </p:cNvPr>
          <p:cNvSpPr/>
          <p:nvPr/>
        </p:nvSpPr>
        <p:spPr>
          <a:xfrm>
            <a:off x="5366327" y="1817087"/>
            <a:ext cx="2697019" cy="4140368"/>
          </a:xfrm>
          <a:prstGeom prst="rect">
            <a:avLst/>
          </a:prstGeom>
          <a:noFill/>
          <a:ln w="28575">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E7AB29C6-22E3-F23F-2F78-E57C6D47C36C}"/>
              </a:ext>
            </a:extLst>
          </p:cNvPr>
          <p:cNvSpPr/>
          <p:nvPr/>
        </p:nvSpPr>
        <p:spPr>
          <a:xfrm>
            <a:off x="5611088" y="3016010"/>
            <a:ext cx="2207491" cy="5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Sorting</a:t>
            </a:r>
            <a:endParaRPr lang="en-IN" sz="2200" b="1" dirty="0"/>
          </a:p>
        </p:txBody>
      </p:sp>
      <p:sp>
        <p:nvSpPr>
          <p:cNvPr id="9" name="Rectangle: Rounded Corners 8">
            <a:extLst>
              <a:ext uri="{FF2B5EF4-FFF2-40B4-BE49-F238E27FC236}">
                <a16:creationId xmlns:a16="http://schemas.microsoft.com/office/drawing/2014/main" id="{7E8D189A-4884-0A97-5185-000C034968D0}"/>
              </a:ext>
            </a:extLst>
          </p:cNvPr>
          <p:cNvSpPr/>
          <p:nvPr/>
        </p:nvSpPr>
        <p:spPr>
          <a:xfrm>
            <a:off x="5611088" y="4106052"/>
            <a:ext cx="2207491" cy="5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Searching</a:t>
            </a:r>
            <a:endParaRPr lang="en-IN" sz="2200" b="1" dirty="0"/>
          </a:p>
        </p:txBody>
      </p:sp>
      <p:sp>
        <p:nvSpPr>
          <p:cNvPr id="10" name="Rectangle: Rounded Corners 9">
            <a:extLst>
              <a:ext uri="{FF2B5EF4-FFF2-40B4-BE49-F238E27FC236}">
                <a16:creationId xmlns:a16="http://schemas.microsoft.com/office/drawing/2014/main" id="{CE55A08D-4D25-E048-DA60-D0073E0DFB26}"/>
              </a:ext>
            </a:extLst>
          </p:cNvPr>
          <p:cNvSpPr/>
          <p:nvPr/>
        </p:nvSpPr>
        <p:spPr>
          <a:xfrm>
            <a:off x="5611089" y="5196094"/>
            <a:ext cx="2207491" cy="5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Finalization</a:t>
            </a:r>
            <a:endParaRPr lang="en-IN" sz="2200" b="1" dirty="0"/>
          </a:p>
        </p:txBody>
      </p:sp>
      <p:sp>
        <p:nvSpPr>
          <p:cNvPr id="11" name="TextBox 10">
            <a:extLst>
              <a:ext uri="{FF2B5EF4-FFF2-40B4-BE49-F238E27FC236}">
                <a16:creationId xmlns:a16="http://schemas.microsoft.com/office/drawing/2014/main" id="{6DE69ADA-72F2-271F-7507-836BBE1D0375}"/>
              </a:ext>
            </a:extLst>
          </p:cNvPr>
          <p:cNvSpPr txBox="1"/>
          <p:nvPr/>
        </p:nvSpPr>
        <p:spPr>
          <a:xfrm>
            <a:off x="5705760" y="2201105"/>
            <a:ext cx="2018145" cy="430887"/>
          </a:xfrm>
          <a:prstGeom prst="rect">
            <a:avLst/>
          </a:prstGeom>
          <a:noFill/>
        </p:spPr>
        <p:txBody>
          <a:bodyPr wrap="square" rtlCol="0">
            <a:spAutoFit/>
          </a:bodyPr>
          <a:lstStyle/>
          <a:p>
            <a:pPr algn="ctr"/>
            <a:r>
              <a:rPr lang="en-US" sz="2200" b="1" dirty="0">
                <a:solidFill>
                  <a:srgbClr val="4472C4"/>
                </a:solidFill>
              </a:rPr>
              <a:t>ALGORIMTHS</a:t>
            </a:r>
            <a:endParaRPr lang="en-IN" sz="2200" b="1" dirty="0">
              <a:solidFill>
                <a:srgbClr val="4472C4"/>
              </a:solidFill>
            </a:endParaRPr>
          </a:p>
        </p:txBody>
      </p:sp>
      <p:sp>
        <p:nvSpPr>
          <p:cNvPr id="13" name="Flowchart: Magnetic Disk 12">
            <a:extLst>
              <a:ext uri="{FF2B5EF4-FFF2-40B4-BE49-F238E27FC236}">
                <a16:creationId xmlns:a16="http://schemas.microsoft.com/office/drawing/2014/main" id="{4BEE609D-A61D-D86D-2417-6C1AC2090A5F}"/>
              </a:ext>
            </a:extLst>
          </p:cNvPr>
          <p:cNvSpPr/>
          <p:nvPr/>
        </p:nvSpPr>
        <p:spPr>
          <a:xfrm>
            <a:off x="9605818" y="2835229"/>
            <a:ext cx="1747982" cy="1967680"/>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Database</a:t>
            </a:r>
            <a:endParaRPr lang="en-IN" sz="2200" b="1" dirty="0"/>
          </a:p>
        </p:txBody>
      </p:sp>
      <p:cxnSp>
        <p:nvCxnSpPr>
          <p:cNvPr id="15" name="Straight Arrow Connector 14">
            <a:extLst>
              <a:ext uri="{FF2B5EF4-FFF2-40B4-BE49-F238E27FC236}">
                <a16:creationId xmlns:a16="http://schemas.microsoft.com/office/drawing/2014/main" id="{9F4017C4-6899-F180-0134-2BE2CCBBECF9}"/>
              </a:ext>
            </a:extLst>
          </p:cNvPr>
          <p:cNvCxnSpPr/>
          <p:nvPr/>
        </p:nvCxnSpPr>
        <p:spPr>
          <a:xfrm>
            <a:off x="1874982" y="2918691"/>
            <a:ext cx="0" cy="4248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77631A-147D-30A3-F02D-22FA1C432303}"/>
              </a:ext>
            </a:extLst>
          </p:cNvPr>
          <p:cNvCxnSpPr/>
          <p:nvPr/>
        </p:nvCxnSpPr>
        <p:spPr>
          <a:xfrm>
            <a:off x="1874982" y="4402085"/>
            <a:ext cx="0" cy="4248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37E6EC0-C5C1-5921-5854-A6DD98D63D9E}"/>
              </a:ext>
            </a:extLst>
          </p:cNvPr>
          <p:cNvCxnSpPr>
            <a:cxnSpLocks/>
          </p:cNvCxnSpPr>
          <p:nvPr/>
        </p:nvCxnSpPr>
        <p:spPr>
          <a:xfrm flipV="1">
            <a:off x="2689534" y="2918691"/>
            <a:ext cx="0" cy="3930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151A107-E47E-0643-B178-506FFD046406}"/>
              </a:ext>
            </a:extLst>
          </p:cNvPr>
          <p:cNvCxnSpPr>
            <a:cxnSpLocks/>
          </p:cNvCxnSpPr>
          <p:nvPr/>
        </p:nvCxnSpPr>
        <p:spPr>
          <a:xfrm flipV="1">
            <a:off x="2683165" y="4402085"/>
            <a:ext cx="0" cy="3930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164DC8B-EDF0-30E3-DE55-8E1C73CDE830}"/>
              </a:ext>
            </a:extLst>
          </p:cNvPr>
          <p:cNvCxnSpPr>
            <a:cxnSpLocks/>
          </p:cNvCxnSpPr>
          <p:nvPr/>
        </p:nvCxnSpPr>
        <p:spPr>
          <a:xfrm>
            <a:off x="8261131" y="3804748"/>
            <a:ext cx="119817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3EAE31F-4923-78B5-2DBB-A5E0C2393996}"/>
              </a:ext>
            </a:extLst>
          </p:cNvPr>
          <p:cNvCxnSpPr>
            <a:cxnSpLocks/>
          </p:cNvCxnSpPr>
          <p:nvPr/>
        </p:nvCxnSpPr>
        <p:spPr>
          <a:xfrm flipH="1">
            <a:off x="8261131" y="4011462"/>
            <a:ext cx="119817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FCF1F229-804D-9AF8-E212-92D6137EB79C}"/>
              </a:ext>
            </a:extLst>
          </p:cNvPr>
          <p:cNvCxnSpPr>
            <a:cxnSpLocks/>
          </p:cNvCxnSpPr>
          <p:nvPr/>
        </p:nvCxnSpPr>
        <p:spPr>
          <a:xfrm flipV="1">
            <a:off x="3519054" y="3715386"/>
            <a:ext cx="1669235" cy="1496318"/>
          </a:xfrm>
          <a:prstGeom prst="bentConnector3">
            <a:avLst>
              <a:gd name="adj1" fmla="val 5125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4592FD50-D332-CC94-C93B-E0AE72C24853}"/>
              </a:ext>
            </a:extLst>
          </p:cNvPr>
          <p:cNvCxnSpPr>
            <a:cxnSpLocks/>
          </p:cNvCxnSpPr>
          <p:nvPr/>
        </p:nvCxnSpPr>
        <p:spPr>
          <a:xfrm rot="10800000" flipV="1">
            <a:off x="3498033" y="3948402"/>
            <a:ext cx="1657452" cy="1463061"/>
          </a:xfrm>
          <a:prstGeom prst="bentConnector3">
            <a:avLst>
              <a:gd name="adj1" fmla="val 3478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268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F10D-5385-1BBC-7E95-42F52A41D718}"/>
              </a:ext>
            </a:extLst>
          </p:cNvPr>
          <p:cNvSpPr>
            <a:spLocks noGrp="1"/>
          </p:cNvSpPr>
          <p:nvPr>
            <p:ph type="title"/>
          </p:nvPr>
        </p:nvSpPr>
        <p:spPr/>
        <p:txBody>
          <a:bodyPr/>
          <a:lstStyle/>
          <a:p>
            <a:r>
              <a:rPr lang="en-IN" b="1" spc="300" dirty="0">
                <a:solidFill>
                  <a:srgbClr val="1E90FF"/>
                </a:solidFill>
              </a:rPr>
              <a:t>Existing Solution</a:t>
            </a:r>
          </a:p>
        </p:txBody>
      </p:sp>
      <p:sp>
        <p:nvSpPr>
          <p:cNvPr id="3" name="Content Placeholder 2">
            <a:extLst>
              <a:ext uri="{FF2B5EF4-FFF2-40B4-BE49-F238E27FC236}">
                <a16:creationId xmlns:a16="http://schemas.microsoft.com/office/drawing/2014/main" id="{9F2B77A5-58E9-1799-BCCD-871FD6655E04}"/>
              </a:ext>
            </a:extLst>
          </p:cNvPr>
          <p:cNvSpPr>
            <a:spLocks noGrp="1"/>
          </p:cNvSpPr>
          <p:nvPr>
            <p:ph idx="1"/>
          </p:nvPr>
        </p:nvSpPr>
        <p:spPr>
          <a:xfrm>
            <a:off x="838199" y="2141537"/>
            <a:ext cx="10790381" cy="4351338"/>
          </a:xfrm>
        </p:spPr>
        <p:txBody>
          <a:bodyPr>
            <a:normAutofit/>
          </a:bodyPr>
          <a:lstStyle/>
          <a:p>
            <a:pPr marL="442913" indent="-442913">
              <a:spcBef>
                <a:spcPts val="1200"/>
              </a:spcBef>
              <a:spcAft>
                <a:spcPts val="1200"/>
              </a:spcAft>
              <a:buBlip>
                <a:blip r:embed="rId2"/>
              </a:buBlip>
            </a:pPr>
            <a:r>
              <a:rPr lang="en-IN" sz="3200" dirty="0"/>
              <a:t>There is </a:t>
            </a:r>
            <a:r>
              <a:rPr lang="en-IN" sz="3200" i="1" dirty="0"/>
              <a:t>no prior feature </a:t>
            </a:r>
            <a:r>
              <a:rPr lang="en-IN" sz="3200" dirty="0"/>
              <a:t>to navigate users through websites.</a:t>
            </a:r>
          </a:p>
          <a:p>
            <a:pPr marL="442913" indent="-442913">
              <a:spcBef>
                <a:spcPts val="1200"/>
              </a:spcBef>
              <a:spcAft>
                <a:spcPts val="1200"/>
              </a:spcAft>
              <a:buBlip>
                <a:blip r:embed="rId2"/>
              </a:buBlip>
            </a:pPr>
            <a:r>
              <a:rPr lang="en-IN" sz="3200" i="1" dirty="0"/>
              <a:t>Manual Navigation </a:t>
            </a:r>
            <a:r>
              <a:rPr lang="en-IN" sz="3200" dirty="0"/>
              <a:t>using human knowledge.</a:t>
            </a:r>
          </a:p>
          <a:p>
            <a:pPr marL="442913" indent="-442913">
              <a:spcBef>
                <a:spcPts val="1200"/>
              </a:spcBef>
              <a:spcAft>
                <a:spcPts val="1200"/>
              </a:spcAft>
              <a:buBlip>
                <a:blip r:embed="rId2"/>
              </a:buBlip>
            </a:pPr>
            <a:r>
              <a:rPr lang="en-IN" sz="3200" dirty="0"/>
              <a:t>Existing chatbot available in the markets are.</a:t>
            </a:r>
          </a:p>
          <a:p>
            <a:pPr marL="900113" lvl="1" indent="-442913">
              <a:spcBef>
                <a:spcPts val="1200"/>
              </a:spcBef>
              <a:spcAft>
                <a:spcPts val="1200"/>
              </a:spcAft>
              <a:buBlip>
                <a:blip r:embed="rId2"/>
              </a:buBlip>
            </a:pPr>
            <a:r>
              <a:rPr lang="en-US" sz="2800" b="1" dirty="0"/>
              <a:t>Response Chatbot:</a:t>
            </a:r>
            <a:r>
              <a:rPr lang="en-US" sz="2800" dirty="0"/>
              <a:t> Customer service chatbots</a:t>
            </a:r>
          </a:p>
          <a:p>
            <a:pPr marL="900113" lvl="1" indent="-442913">
              <a:spcBef>
                <a:spcPts val="1200"/>
              </a:spcBef>
              <a:spcAft>
                <a:spcPts val="1200"/>
              </a:spcAft>
              <a:buBlip>
                <a:blip r:embed="rId2"/>
              </a:buBlip>
            </a:pPr>
            <a:r>
              <a:rPr lang="en-US" sz="2800" b="1" dirty="0"/>
              <a:t>Rule – Based Chatbot:</a:t>
            </a:r>
            <a:r>
              <a:rPr lang="en-US" sz="2800" dirty="0"/>
              <a:t> If – Else condition chatbot</a:t>
            </a:r>
            <a:endParaRPr lang="en-IN" sz="2800" dirty="0"/>
          </a:p>
        </p:txBody>
      </p:sp>
      <p:cxnSp>
        <p:nvCxnSpPr>
          <p:cNvPr id="5" name="Straight Connector 4">
            <a:extLst>
              <a:ext uri="{FF2B5EF4-FFF2-40B4-BE49-F238E27FC236}">
                <a16:creationId xmlns:a16="http://schemas.microsoft.com/office/drawing/2014/main" id="{96C7EE52-167F-27BD-3029-E3EBF3BCB7B4}"/>
              </a:ext>
            </a:extLst>
          </p:cNvPr>
          <p:cNvCxnSpPr>
            <a:cxnSpLocks/>
          </p:cNvCxnSpPr>
          <p:nvPr/>
        </p:nvCxnSpPr>
        <p:spPr>
          <a:xfrm>
            <a:off x="838200" y="1509666"/>
            <a:ext cx="10790382" cy="0"/>
          </a:xfrm>
          <a:prstGeom prst="line">
            <a:avLst/>
          </a:prstGeom>
          <a:ln w="38100">
            <a:solidFill>
              <a:srgbClr val="1E9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749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F10D-5385-1BBC-7E95-42F52A41D718}"/>
              </a:ext>
            </a:extLst>
          </p:cNvPr>
          <p:cNvSpPr>
            <a:spLocks noGrp="1"/>
          </p:cNvSpPr>
          <p:nvPr>
            <p:ph type="title"/>
          </p:nvPr>
        </p:nvSpPr>
        <p:spPr/>
        <p:txBody>
          <a:bodyPr/>
          <a:lstStyle/>
          <a:p>
            <a:r>
              <a:rPr lang="en-IN" b="1" spc="300" dirty="0">
                <a:solidFill>
                  <a:srgbClr val="1E90FF"/>
                </a:solidFill>
              </a:rPr>
              <a:t>Proposed System</a:t>
            </a:r>
          </a:p>
        </p:txBody>
      </p:sp>
      <p:sp>
        <p:nvSpPr>
          <p:cNvPr id="3" name="Content Placeholder 2">
            <a:extLst>
              <a:ext uri="{FF2B5EF4-FFF2-40B4-BE49-F238E27FC236}">
                <a16:creationId xmlns:a16="http://schemas.microsoft.com/office/drawing/2014/main" id="{9F2B77A5-58E9-1799-BCCD-871FD6655E04}"/>
              </a:ext>
            </a:extLst>
          </p:cNvPr>
          <p:cNvSpPr>
            <a:spLocks noGrp="1"/>
          </p:cNvSpPr>
          <p:nvPr>
            <p:ph idx="1"/>
          </p:nvPr>
        </p:nvSpPr>
        <p:spPr>
          <a:xfrm>
            <a:off x="838200" y="2141537"/>
            <a:ext cx="10515600" cy="4351338"/>
          </a:xfrm>
        </p:spPr>
        <p:txBody>
          <a:bodyPr>
            <a:normAutofit/>
          </a:bodyPr>
          <a:lstStyle/>
          <a:p>
            <a:pPr marL="442913" indent="-442913">
              <a:spcBef>
                <a:spcPts val="1200"/>
              </a:spcBef>
              <a:spcAft>
                <a:spcPts val="1200"/>
              </a:spcAft>
              <a:buBlip>
                <a:blip r:embed="rId2"/>
              </a:buBlip>
            </a:pPr>
            <a:r>
              <a:rPr lang="en-US" sz="3200" dirty="0"/>
              <a:t>The proposed systems is a </a:t>
            </a:r>
            <a:r>
              <a:rPr lang="en-US" sz="3200" b="1" i="1" dirty="0"/>
              <a:t>Conventional Chatbot</a:t>
            </a:r>
            <a:r>
              <a:rPr lang="en-US" sz="3200" dirty="0"/>
              <a:t>.</a:t>
            </a:r>
          </a:p>
          <a:p>
            <a:pPr marL="442913" indent="-442913">
              <a:spcBef>
                <a:spcPts val="1200"/>
              </a:spcBef>
              <a:spcAft>
                <a:spcPts val="1200"/>
              </a:spcAft>
              <a:buBlip>
                <a:blip r:embed="rId2"/>
              </a:buBlip>
            </a:pPr>
            <a:r>
              <a:rPr lang="en-IN" sz="3200" dirty="0"/>
              <a:t>This chatbot </a:t>
            </a:r>
            <a:r>
              <a:rPr lang="en-IN" sz="3200" i="1" dirty="0"/>
              <a:t>guides users </a:t>
            </a:r>
            <a:r>
              <a:rPr lang="en-IN" sz="3200" dirty="0"/>
              <a:t>through E-Service websites.</a:t>
            </a:r>
          </a:p>
          <a:p>
            <a:pPr marL="442913" indent="-442913">
              <a:spcBef>
                <a:spcPts val="1200"/>
              </a:spcBef>
              <a:spcAft>
                <a:spcPts val="1200"/>
              </a:spcAft>
              <a:buBlip>
                <a:blip r:embed="rId2"/>
              </a:buBlip>
            </a:pPr>
            <a:r>
              <a:rPr lang="en-IN" sz="3200" dirty="0"/>
              <a:t>Allows users to </a:t>
            </a:r>
            <a:r>
              <a:rPr lang="en-IN" sz="3200" i="1" dirty="0"/>
              <a:t>fetch details </a:t>
            </a:r>
            <a:r>
              <a:rPr lang="en-IN" sz="3200" dirty="0"/>
              <a:t>of places and officials.</a:t>
            </a:r>
          </a:p>
          <a:p>
            <a:pPr marL="442913" indent="-442913">
              <a:spcBef>
                <a:spcPts val="1200"/>
              </a:spcBef>
              <a:spcAft>
                <a:spcPts val="1200"/>
              </a:spcAft>
              <a:buBlip>
                <a:blip r:embed="rId2"/>
              </a:buBlip>
            </a:pPr>
            <a:r>
              <a:rPr lang="en-IN" sz="3200" i="1" dirty="0"/>
              <a:t>Payment of bills </a:t>
            </a:r>
            <a:r>
              <a:rPr lang="en-IN" sz="3200" dirty="0"/>
              <a:t>like Electricity bill, Water bill, Etc.., </a:t>
            </a:r>
            <a:r>
              <a:rPr lang="en-IN" sz="2400" dirty="0"/>
              <a:t>[*optional]</a:t>
            </a:r>
          </a:p>
          <a:p>
            <a:pPr marL="442913" indent="-442913">
              <a:spcBef>
                <a:spcPts val="1200"/>
              </a:spcBef>
              <a:spcAft>
                <a:spcPts val="1200"/>
              </a:spcAft>
              <a:buBlip>
                <a:blip r:embed="rId2"/>
              </a:buBlip>
            </a:pPr>
            <a:r>
              <a:rPr lang="en-IN" sz="3200" dirty="0"/>
              <a:t>Uses users chat to </a:t>
            </a:r>
            <a:r>
              <a:rPr lang="en-IN" sz="3200" i="1" dirty="0"/>
              <a:t>make suggestions</a:t>
            </a:r>
            <a:r>
              <a:rPr lang="en-IN" sz="3200" dirty="0"/>
              <a:t>.</a:t>
            </a:r>
          </a:p>
        </p:txBody>
      </p:sp>
      <p:cxnSp>
        <p:nvCxnSpPr>
          <p:cNvPr id="5" name="Straight Connector 4">
            <a:extLst>
              <a:ext uri="{FF2B5EF4-FFF2-40B4-BE49-F238E27FC236}">
                <a16:creationId xmlns:a16="http://schemas.microsoft.com/office/drawing/2014/main" id="{96C7EE52-167F-27BD-3029-E3EBF3BCB7B4}"/>
              </a:ext>
            </a:extLst>
          </p:cNvPr>
          <p:cNvCxnSpPr>
            <a:cxnSpLocks/>
          </p:cNvCxnSpPr>
          <p:nvPr/>
        </p:nvCxnSpPr>
        <p:spPr>
          <a:xfrm>
            <a:off x="838200" y="1509666"/>
            <a:ext cx="10790382" cy="0"/>
          </a:xfrm>
          <a:prstGeom prst="line">
            <a:avLst/>
          </a:prstGeom>
          <a:ln w="38100">
            <a:solidFill>
              <a:srgbClr val="1E9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463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F10D-5385-1BBC-7E95-42F52A41D718}"/>
              </a:ext>
            </a:extLst>
          </p:cNvPr>
          <p:cNvSpPr>
            <a:spLocks noGrp="1"/>
          </p:cNvSpPr>
          <p:nvPr>
            <p:ph type="title"/>
          </p:nvPr>
        </p:nvSpPr>
        <p:spPr/>
        <p:txBody>
          <a:bodyPr/>
          <a:lstStyle/>
          <a:p>
            <a:r>
              <a:rPr lang="en-IN" b="1" spc="300" dirty="0">
                <a:solidFill>
                  <a:srgbClr val="1E90FF"/>
                </a:solidFill>
              </a:rPr>
              <a:t>Methodology</a:t>
            </a:r>
          </a:p>
        </p:txBody>
      </p:sp>
      <p:sp>
        <p:nvSpPr>
          <p:cNvPr id="3" name="Content Placeholder 2">
            <a:extLst>
              <a:ext uri="{FF2B5EF4-FFF2-40B4-BE49-F238E27FC236}">
                <a16:creationId xmlns:a16="http://schemas.microsoft.com/office/drawing/2014/main" id="{9F2B77A5-58E9-1799-BCCD-871FD6655E04}"/>
              </a:ext>
            </a:extLst>
          </p:cNvPr>
          <p:cNvSpPr>
            <a:spLocks noGrp="1"/>
          </p:cNvSpPr>
          <p:nvPr>
            <p:ph idx="1"/>
          </p:nvPr>
        </p:nvSpPr>
        <p:spPr>
          <a:xfrm>
            <a:off x="838200" y="2654208"/>
            <a:ext cx="10106891" cy="1145309"/>
          </a:xfrm>
        </p:spPr>
        <p:txBody>
          <a:bodyPr>
            <a:normAutofit/>
          </a:bodyPr>
          <a:lstStyle/>
          <a:p>
            <a:pPr marL="442913" indent="-442913">
              <a:spcBef>
                <a:spcPts val="1200"/>
              </a:spcBef>
              <a:spcAft>
                <a:spcPts val="1200"/>
              </a:spcAft>
              <a:buBlip>
                <a:blip r:embed="rId2"/>
              </a:buBlip>
            </a:pPr>
            <a:r>
              <a:rPr lang="en-US" sz="3200" dirty="0"/>
              <a:t>The scope of the chatbot is help users navigate through Tamilnadu E – Service websites</a:t>
            </a:r>
          </a:p>
        </p:txBody>
      </p:sp>
      <p:cxnSp>
        <p:nvCxnSpPr>
          <p:cNvPr id="5" name="Straight Connector 4">
            <a:extLst>
              <a:ext uri="{FF2B5EF4-FFF2-40B4-BE49-F238E27FC236}">
                <a16:creationId xmlns:a16="http://schemas.microsoft.com/office/drawing/2014/main" id="{96C7EE52-167F-27BD-3029-E3EBF3BCB7B4}"/>
              </a:ext>
            </a:extLst>
          </p:cNvPr>
          <p:cNvCxnSpPr>
            <a:cxnSpLocks/>
          </p:cNvCxnSpPr>
          <p:nvPr/>
        </p:nvCxnSpPr>
        <p:spPr>
          <a:xfrm>
            <a:off x="838200" y="1509666"/>
            <a:ext cx="10790382" cy="0"/>
          </a:xfrm>
          <a:prstGeom prst="line">
            <a:avLst/>
          </a:prstGeom>
          <a:ln w="38100">
            <a:solidFill>
              <a:srgbClr val="1E90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134F63A4-8235-DE89-3C5D-2234F672FCED}"/>
              </a:ext>
            </a:extLst>
          </p:cNvPr>
          <p:cNvSpPr txBox="1">
            <a:spLocks/>
          </p:cNvSpPr>
          <p:nvPr/>
        </p:nvSpPr>
        <p:spPr>
          <a:xfrm>
            <a:off x="838200" y="1833922"/>
            <a:ext cx="4583545" cy="8202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spc="300" dirty="0">
                <a:solidFill>
                  <a:srgbClr val="1E90FF"/>
                </a:solidFill>
              </a:rPr>
              <a:t>Scope and Objective</a:t>
            </a:r>
          </a:p>
        </p:txBody>
      </p:sp>
      <p:sp>
        <p:nvSpPr>
          <p:cNvPr id="6" name="Content Placeholder 2">
            <a:extLst>
              <a:ext uri="{FF2B5EF4-FFF2-40B4-BE49-F238E27FC236}">
                <a16:creationId xmlns:a16="http://schemas.microsoft.com/office/drawing/2014/main" id="{F3551FCB-1CBD-59CE-6CB2-152650C78372}"/>
              </a:ext>
            </a:extLst>
          </p:cNvPr>
          <p:cNvSpPr txBox="1">
            <a:spLocks/>
          </p:cNvSpPr>
          <p:nvPr/>
        </p:nvSpPr>
        <p:spPr>
          <a:xfrm>
            <a:off x="838200" y="4763037"/>
            <a:ext cx="10106891" cy="1840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2913" indent="-442913">
              <a:spcBef>
                <a:spcPts val="1200"/>
              </a:spcBef>
              <a:spcAft>
                <a:spcPts val="1200"/>
              </a:spcAft>
              <a:buFont typeface="Arial" panose="020B0604020202020204" pitchFamily="34" charset="0"/>
              <a:buBlip>
                <a:blip r:embed="rId2"/>
              </a:buBlip>
            </a:pPr>
            <a:r>
              <a:rPr lang="en-US" sz="3200" dirty="0"/>
              <a:t>This Chatbot focuses on user’s comfort with features like translation to native languages and adaptive colors and auto complete for elderly people</a:t>
            </a:r>
          </a:p>
        </p:txBody>
      </p:sp>
      <p:sp>
        <p:nvSpPr>
          <p:cNvPr id="7" name="Title 1">
            <a:extLst>
              <a:ext uri="{FF2B5EF4-FFF2-40B4-BE49-F238E27FC236}">
                <a16:creationId xmlns:a16="http://schemas.microsoft.com/office/drawing/2014/main" id="{DDDF82E4-C6CB-FFF3-094D-D0670B2FCEF9}"/>
              </a:ext>
            </a:extLst>
          </p:cNvPr>
          <p:cNvSpPr txBox="1">
            <a:spLocks/>
          </p:cNvSpPr>
          <p:nvPr/>
        </p:nvSpPr>
        <p:spPr>
          <a:xfrm>
            <a:off x="838200" y="3942751"/>
            <a:ext cx="6181436" cy="8202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spc="300" dirty="0">
                <a:solidFill>
                  <a:srgbClr val="1E90FF"/>
                </a:solidFill>
              </a:rPr>
              <a:t>User – Centric Design</a:t>
            </a:r>
          </a:p>
        </p:txBody>
      </p:sp>
    </p:spTree>
    <p:extLst>
      <p:ext uri="{BB962C8B-B14F-4D97-AF65-F5344CB8AC3E}">
        <p14:creationId xmlns:p14="http://schemas.microsoft.com/office/powerpoint/2010/main" val="3559147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F10D-5385-1BBC-7E95-42F52A41D718}"/>
              </a:ext>
            </a:extLst>
          </p:cNvPr>
          <p:cNvSpPr>
            <a:spLocks noGrp="1"/>
          </p:cNvSpPr>
          <p:nvPr>
            <p:ph type="title"/>
          </p:nvPr>
        </p:nvSpPr>
        <p:spPr/>
        <p:txBody>
          <a:bodyPr/>
          <a:lstStyle/>
          <a:p>
            <a:r>
              <a:rPr lang="en-IN" b="1" spc="300" dirty="0">
                <a:solidFill>
                  <a:srgbClr val="1E90FF"/>
                </a:solidFill>
              </a:rPr>
              <a:t>Methodology</a:t>
            </a:r>
          </a:p>
        </p:txBody>
      </p:sp>
      <p:sp>
        <p:nvSpPr>
          <p:cNvPr id="3" name="Content Placeholder 2">
            <a:extLst>
              <a:ext uri="{FF2B5EF4-FFF2-40B4-BE49-F238E27FC236}">
                <a16:creationId xmlns:a16="http://schemas.microsoft.com/office/drawing/2014/main" id="{9F2B77A5-58E9-1799-BCCD-871FD6655E04}"/>
              </a:ext>
            </a:extLst>
          </p:cNvPr>
          <p:cNvSpPr>
            <a:spLocks noGrp="1"/>
          </p:cNvSpPr>
          <p:nvPr>
            <p:ph idx="1"/>
          </p:nvPr>
        </p:nvSpPr>
        <p:spPr>
          <a:xfrm>
            <a:off x="838200" y="2654208"/>
            <a:ext cx="10106891" cy="1145309"/>
          </a:xfrm>
        </p:spPr>
        <p:txBody>
          <a:bodyPr>
            <a:normAutofit/>
          </a:bodyPr>
          <a:lstStyle/>
          <a:p>
            <a:pPr marL="442913" indent="-442913">
              <a:spcBef>
                <a:spcPts val="1200"/>
              </a:spcBef>
              <a:spcAft>
                <a:spcPts val="1200"/>
              </a:spcAft>
              <a:buBlip>
                <a:blip r:embed="rId2"/>
              </a:buBlip>
            </a:pPr>
            <a:r>
              <a:rPr lang="en-US" sz="3200" dirty="0"/>
              <a:t>Collect various source of dataset for pre-processing at the initial stage of application.</a:t>
            </a:r>
          </a:p>
        </p:txBody>
      </p:sp>
      <p:cxnSp>
        <p:nvCxnSpPr>
          <p:cNvPr id="5" name="Straight Connector 4">
            <a:extLst>
              <a:ext uri="{FF2B5EF4-FFF2-40B4-BE49-F238E27FC236}">
                <a16:creationId xmlns:a16="http://schemas.microsoft.com/office/drawing/2014/main" id="{96C7EE52-167F-27BD-3029-E3EBF3BCB7B4}"/>
              </a:ext>
            </a:extLst>
          </p:cNvPr>
          <p:cNvCxnSpPr>
            <a:cxnSpLocks/>
          </p:cNvCxnSpPr>
          <p:nvPr/>
        </p:nvCxnSpPr>
        <p:spPr>
          <a:xfrm>
            <a:off x="838200" y="1509666"/>
            <a:ext cx="10790382" cy="0"/>
          </a:xfrm>
          <a:prstGeom prst="line">
            <a:avLst/>
          </a:prstGeom>
          <a:ln w="38100">
            <a:solidFill>
              <a:srgbClr val="1E90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134F63A4-8235-DE89-3C5D-2234F672FCED}"/>
              </a:ext>
            </a:extLst>
          </p:cNvPr>
          <p:cNvSpPr txBox="1">
            <a:spLocks/>
          </p:cNvSpPr>
          <p:nvPr/>
        </p:nvSpPr>
        <p:spPr>
          <a:xfrm>
            <a:off x="838200" y="1833922"/>
            <a:ext cx="4583545" cy="8202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spc="300" dirty="0">
                <a:solidFill>
                  <a:srgbClr val="1E90FF"/>
                </a:solidFill>
              </a:rPr>
              <a:t>D</a:t>
            </a:r>
            <a:r>
              <a:rPr lang="en-IN" sz="3600" b="1" spc="300" dirty="0">
                <a:solidFill>
                  <a:srgbClr val="1E90FF"/>
                </a:solidFill>
              </a:rPr>
              <a:t>ata Collection</a:t>
            </a:r>
          </a:p>
        </p:txBody>
      </p:sp>
      <p:sp>
        <p:nvSpPr>
          <p:cNvPr id="6" name="Content Placeholder 2">
            <a:extLst>
              <a:ext uri="{FF2B5EF4-FFF2-40B4-BE49-F238E27FC236}">
                <a16:creationId xmlns:a16="http://schemas.microsoft.com/office/drawing/2014/main" id="{F3551FCB-1CBD-59CE-6CB2-152650C78372}"/>
              </a:ext>
            </a:extLst>
          </p:cNvPr>
          <p:cNvSpPr txBox="1">
            <a:spLocks/>
          </p:cNvSpPr>
          <p:nvPr/>
        </p:nvSpPr>
        <p:spPr>
          <a:xfrm>
            <a:off x="838200" y="4763037"/>
            <a:ext cx="10106891" cy="1840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2913" indent="-442913">
              <a:spcBef>
                <a:spcPts val="1200"/>
              </a:spcBef>
              <a:spcAft>
                <a:spcPts val="1200"/>
              </a:spcAft>
              <a:buFont typeface="Arial" panose="020B0604020202020204" pitchFamily="34" charset="0"/>
              <a:buBlip>
                <a:blip r:embed="rId2"/>
              </a:buBlip>
            </a:pPr>
            <a:r>
              <a:rPr lang="en-US" sz="3200" dirty="0"/>
              <a:t>Usage of </a:t>
            </a:r>
            <a:r>
              <a:rPr lang="en-US" sz="3200" i="1" dirty="0"/>
              <a:t>AGLIE</a:t>
            </a:r>
            <a:r>
              <a:rPr lang="en-US" sz="3200" dirty="0"/>
              <a:t> methodology to build, test and maintain application in iterative process.</a:t>
            </a:r>
          </a:p>
        </p:txBody>
      </p:sp>
      <p:sp>
        <p:nvSpPr>
          <p:cNvPr id="7" name="Title 1">
            <a:extLst>
              <a:ext uri="{FF2B5EF4-FFF2-40B4-BE49-F238E27FC236}">
                <a16:creationId xmlns:a16="http://schemas.microsoft.com/office/drawing/2014/main" id="{DDDF82E4-C6CB-FFF3-094D-D0670B2FCEF9}"/>
              </a:ext>
            </a:extLst>
          </p:cNvPr>
          <p:cNvSpPr txBox="1">
            <a:spLocks/>
          </p:cNvSpPr>
          <p:nvPr/>
        </p:nvSpPr>
        <p:spPr>
          <a:xfrm>
            <a:off x="838200" y="3942751"/>
            <a:ext cx="6181436" cy="8202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spc="300" dirty="0">
                <a:solidFill>
                  <a:srgbClr val="1E90FF"/>
                </a:solidFill>
              </a:rPr>
              <a:t>Development and Testing</a:t>
            </a:r>
          </a:p>
        </p:txBody>
      </p:sp>
    </p:spTree>
    <p:extLst>
      <p:ext uri="{BB962C8B-B14F-4D97-AF65-F5344CB8AC3E}">
        <p14:creationId xmlns:p14="http://schemas.microsoft.com/office/powerpoint/2010/main" val="3272859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826</Words>
  <Application>Microsoft Office PowerPoint</Application>
  <PresentationFormat>Widescreen</PresentationFormat>
  <Paragraphs>143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Franklin Gothic Medium</vt:lpstr>
      <vt:lpstr>Office Theme</vt:lpstr>
      <vt:lpstr>PowerPoint Presentation</vt:lpstr>
      <vt:lpstr>Abstract</vt:lpstr>
      <vt:lpstr>Literature Survey</vt:lpstr>
      <vt:lpstr>Literature Survey</vt:lpstr>
      <vt:lpstr>Block Diagram</vt:lpstr>
      <vt:lpstr>Existing Solution</vt:lpstr>
      <vt:lpstr>Proposed System</vt:lpstr>
      <vt:lpstr>Methodology</vt:lpstr>
      <vt:lpstr>Methodology</vt:lpstr>
      <vt:lpstr>Work Flow</vt:lpstr>
      <vt:lpstr>Algorithm</vt:lpstr>
      <vt:lpstr>Algorithm</vt:lpstr>
      <vt:lpstr>Hardware Requirements</vt:lpstr>
      <vt:lpstr>Software Requirements</vt:lpstr>
      <vt:lpstr>Expected Outcome</vt:lpstr>
      <vt:lpstr>Conference / Journal Publication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Aravinth S</dc:creator>
  <cp:lastModifiedBy>Aravinth S</cp:lastModifiedBy>
  <cp:revision>12</cp:revision>
  <dcterms:created xsi:type="dcterms:W3CDTF">2023-12-09T13:15:26Z</dcterms:created>
  <dcterms:modified xsi:type="dcterms:W3CDTF">2023-12-12T15:16:39Z</dcterms:modified>
</cp:coreProperties>
</file>