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B558E"/>
    <a:srgbClr val="CCD64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293" autoAdjust="0"/>
  </p:normalViewPr>
  <p:slideViewPr>
    <p:cSldViewPr snapToGrid="0">
      <p:cViewPr varScale="1">
        <p:scale>
          <a:sx n="65" d="100"/>
          <a:sy n="65" d="100"/>
        </p:scale>
        <p:origin x="652"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title>
      <c:tx>
        <c:rich>
          <a:bodyPr rot="0" spcFirstLastPara="1" vertOverflow="ellipsis" vert="horz" wrap="square" anchor="ctr" anchorCtr="1"/>
          <a:lstStyle/>
          <a:p>
            <a:pPr>
              <a:defRPr sz="2128" b="1" i="0" u="none" strike="noStrike" kern="1200" cap="all" baseline="0">
                <a:solidFill>
                  <a:schemeClr val="tx1">
                    <a:lumMod val="65000"/>
                    <a:lumOff val="35000"/>
                  </a:schemeClr>
                </a:solidFill>
                <a:latin typeface="+mn-lt"/>
                <a:ea typeface="+mn-ea"/>
                <a:cs typeface="+mn-cs"/>
              </a:defRPr>
            </a:pPr>
            <a:r>
              <a:rPr lang="en-US" dirty="0">
                <a:solidFill>
                  <a:srgbClr val="1B558E"/>
                </a:solidFill>
              </a:rPr>
              <a:t>Websites</a:t>
            </a:r>
          </a:p>
        </c:rich>
      </c:tx>
      <c:overlay val="0"/>
      <c:spPr>
        <a:solidFill>
          <a:schemeClr val="bg1"/>
        </a:solidFill>
        <a:ln>
          <a:noFill/>
        </a:ln>
        <a:effectLst/>
      </c:spPr>
      <c:txPr>
        <a:bodyPr rot="0" spcFirstLastPara="1" vertOverflow="ellipsis" vert="horz" wrap="square" anchor="ctr" anchorCtr="1"/>
        <a:lstStyle/>
        <a:p>
          <a:pPr>
            <a:defRPr sz="2128" b="1" i="0" u="none" strike="noStrike" kern="1200" cap="all" baseline="0">
              <a:solidFill>
                <a:schemeClr val="tx1">
                  <a:lumMod val="65000"/>
                  <a:lumOff val="35000"/>
                </a:schemeClr>
              </a:solidFill>
              <a:latin typeface="+mn-lt"/>
              <a:ea typeface="+mn-ea"/>
              <a:cs typeface="+mn-cs"/>
            </a:defRPr>
          </a:pPr>
          <a:endParaRPr lang="en-US"/>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Sales</c:v>
                </c:pt>
              </c:strCache>
            </c:strRef>
          </c:tx>
          <c:dPt>
            <c:idx val="0"/>
            <c:bubble3D val="0"/>
            <c:spPr>
              <a:solidFill>
                <a:srgbClr val="1B558E"/>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1-9E81-4303-8A31-29D4FE715B65}"/>
              </c:ext>
            </c:extLst>
          </c:dPt>
          <c:dPt>
            <c:idx val="1"/>
            <c:bubble3D val="0"/>
            <c:spPr>
              <a:solidFill>
                <a:schemeClr val="accent1">
                  <a:lumMod val="40000"/>
                  <a:lumOff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2-9E81-4303-8A31-29D4FE715B65}"/>
              </c:ext>
            </c:extLst>
          </c:dPt>
          <c:dPt>
            <c:idx val="2"/>
            <c:bubble3D val="0"/>
            <c:spPr>
              <a:solidFill>
                <a:schemeClr val="accent5">
                  <a:tint val="86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3-9E81-4303-8A31-29D4FE715B65}"/>
              </c:ext>
            </c:extLst>
          </c:dPt>
          <c:dPt>
            <c:idx val="3"/>
            <c:bubble3D val="0"/>
            <c:spPr>
              <a:solidFill>
                <a:schemeClr val="accent5">
                  <a:tint val="58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4-9E81-4303-8A31-29D4FE715B65}"/>
              </c:ext>
            </c:extLst>
          </c:dPt>
          <c:dLbls>
            <c:dLbl>
              <c:idx val="0"/>
              <c:tx>
                <c:rich>
                  <a:bodyPr rot="0" spcFirstLastPara="1" vertOverflow="ellipsis" vert="horz" wrap="square" lIns="38100" tIns="19050" rIns="38100" bIns="19050" anchor="ctr" anchorCtr="1">
                    <a:spAutoFit/>
                  </a:bodyPr>
                  <a:lstStyle/>
                  <a:p>
                    <a:pPr>
                      <a:defRPr sz="1330" b="1" i="0" u="none" strike="noStrike" kern="1200" spc="0" baseline="0">
                        <a:solidFill>
                          <a:schemeClr val="accent5"/>
                        </a:solidFill>
                        <a:latin typeface="+mn-lt"/>
                        <a:ea typeface="+mn-ea"/>
                        <a:cs typeface="+mn-cs"/>
                      </a:defRPr>
                    </a:pPr>
                    <a:fld id="{345C2B53-20C1-40F5-BD64-C1E83DB2B41C}" type="CATEGORYNAME">
                      <a:rPr lang="en-US" sz="1800"/>
                      <a:pPr>
                        <a:defRPr>
                          <a:solidFill>
                            <a:schemeClr val="accent5"/>
                          </a:solidFill>
                        </a:defRPr>
                      </a:pPr>
                      <a:t>[CATEGORY NAME]</a:t>
                    </a:fld>
                    <a:endParaRPr lang="en-IN"/>
                  </a:p>
                </c:rich>
              </c:tx>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5"/>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9E81-4303-8A31-29D4FE715B65}"/>
                </c:ext>
              </c:extLst>
            </c:dLbl>
            <c:dLbl>
              <c:idx val="1"/>
              <c:tx>
                <c:rich>
                  <a:bodyPr rot="0" spcFirstLastPara="1" vertOverflow="ellipsis" vert="horz" wrap="square" lIns="38100" tIns="19050" rIns="38100" bIns="19050" anchor="ctr" anchorCtr="1">
                    <a:spAutoFit/>
                  </a:bodyPr>
                  <a:lstStyle/>
                  <a:p>
                    <a:pPr>
                      <a:defRPr sz="1330" b="1" i="0" u="none" strike="noStrike" kern="1200" spc="0" baseline="0">
                        <a:solidFill>
                          <a:schemeClr val="accent5"/>
                        </a:solidFill>
                        <a:latin typeface="+mn-lt"/>
                        <a:ea typeface="+mn-ea"/>
                        <a:cs typeface="+mn-cs"/>
                      </a:defRPr>
                    </a:pPr>
                    <a:r>
                      <a:rPr lang="en-US" sz="2000" dirty="0"/>
                      <a:t>Un-Used</a:t>
                    </a:r>
                  </a:p>
                </c:rich>
              </c:tx>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5"/>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9E81-4303-8A31-29D4FE715B65}"/>
                </c:ext>
              </c:extLst>
            </c:dLbl>
            <c:dLbl>
              <c:idx val="2"/>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5">
                          <a:tint val="86000"/>
                        </a:schemeClr>
                      </a:solidFill>
                      <a:latin typeface="+mn-lt"/>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03-9E81-4303-8A31-29D4FE715B65}"/>
                </c:ext>
              </c:extLst>
            </c:dLbl>
            <c:dLbl>
              <c:idx val="3"/>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5">
                          <a:tint val="58000"/>
                        </a:schemeClr>
                      </a:solidFill>
                      <a:latin typeface="+mn-lt"/>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04-9E81-4303-8A31-29D4FE715B65}"/>
                </c:ext>
              </c:extLst>
            </c:dLbl>
            <c:spPr>
              <a:noFill/>
              <a:ln>
                <a:noFill/>
              </a:ln>
              <a:effectLst/>
            </c:spPr>
            <c:dLblPos val="outEnd"/>
            <c:showLegendKey val="0"/>
            <c:showVal val="0"/>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2"/>
                <c:pt idx="0">
                  <c:v>Used</c:v>
                </c:pt>
                <c:pt idx="1">
                  <c:v>2nd Qtr</c:v>
                </c:pt>
              </c:strCache>
            </c:strRef>
          </c:cat>
          <c:val>
            <c:numRef>
              <c:f>Sheet1!$B$2:$B$5</c:f>
              <c:numCache>
                <c:formatCode>General</c:formatCode>
                <c:ptCount val="4"/>
                <c:pt idx="0">
                  <c:v>2998</c:v>
                </c:pt>
                <c:pt idx="1">
                  <c:v>3870</c:v>
                </c:pt>
              </c:numCache>
            </c:numRef>
          </c:val>
          <c:extLst>
            <c:ext xmlns:c16="http://schemas.microsoft.com/office/drawing/2014/chart" uri="{C3380CC4-5D6E-409C-BE32-E72D297353CC}">
              <c16:uniqueId val="{00000000-9E81-4303-8A31-29D4FE715B65}"/>
            </c:ext>
          </c:extLst>
        </c:ser>
        <c:dLbls>
          <c:dLblPos val="outEnd"/>
          <c:showLegendKey val="0"/>
          <c:showVal val="0"/>
          <c:showCatName val="1"/>
          <c:showSerName val="0"/>
          <c:showPercent val="0"/>
          <c:showBubbleSize val="0"/>
          <c:showLeaderLines val="1"/>
        </c:dLbls>
      </c:pie3D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 id="18">
  <a:schemeClr val="accent5"/>
</cs:colorStyle>
</file>

<file path=ppt/charts/style1.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cs:styleClr val="auto"/>
    </cs:fontRef>
    <cs:defRPr sz="133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33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3EAF99E-D899-4960-AC4A-1D180C72A108}" type="doc">
      <dgm:prSet loTypeId="urn:microsoft.com/office/officeart/2005/8/layout/hProcess4" loCatId="process" qsTypeId="urn:microsoft.com/office/officeart/2005/8/quickstyle/simple1" qsCatId="simple" csTypeId="urn:microsoft.com/office/officeart/2005/8/colors/accent1_2" csCatId="accent1" phldr="1"/>
      <dgm:spPr/>
      <dgm:t>
        <a:bodyPr/>
        <a:lstStyle/>
        <a:p>
          <a:endParaRPr lang="en-IN"/>
        </a:p>
      </dgm:t>
    </dgm:pt>
    <dgm:pt modelId="{F35B4DA1-DFFE-49A7-A609-D9DDDD5A939A}">
      <dgm:prSet phldrT="[Text]"/>
      <dgm:spPr/>
      <dgm:t>
        <a:bodyPr/>
        <a:lstStyle/>
        <a:p>
          <a:r>
            <a:rPr lang="en-US" dirty="0"/>
            <a:t>Module - 1</a:t>
          </a:r>
          <a:endParaRPr lang="en-IN" dirty="0"/>
        </a:p>
      </dgm:t>
    </dgm:pt>
    <dgm:pt modelId="{73515D95-4EE7-4DBF-8CD4-B2E10BD1B3BA}" type="parTrans" cxnId="{8FDC442D-CA54-458C-8145-B882C491126B}">
      <dgm:prSet/>
      <dgm:spPr/>
      <dgm:t>
        <a:bodyPr/>
        <a:lstStyle/>
        <a:p>
          <a:endParaRPr lang="en-IN"/>
        </a:p>
      </dgm:t>
    </dgm:pt>
    <dgm:pt modelId="{17B20B33-4AC6-4398-B117-EB1E691CF476}" type="sibTrans" cxnId="{8FDC442D-CA54-458C-8145-B882C491126B}">
      <dgm:prSet/>
      <dgm:spPr/>
      <dgm:t>
        <a:bodyPr/>
        <a:lstStyle/>
        <a:p>
          <a:endParaRPr lang="en-IN"/>
        </a:p>
      </dgm:t>
    </dgm:pt>
    <dgm:pt modelId="{4E05F04E-69BB-4F47-BD0E-345F822F1933}">
      <dgm:prSet phldrT="[Text]" custT="1"/>
      <dgm:spPr/>
      <dgm:t>
        <a:bodyPr/>
        <a:lstStyle/>
        <a:p>
          <a:r>
            <a:rPr lang="en-US" sz="2000" dirty="0"/>
            <a:t>Data gathering</a:t>
          </a:r>
          <a:endParaRPr lang="en-IN" sz="2000" dirty="0"/>
        </a:p>
      </dgm:t>
    </dgm:pt>
    <dgm:pt modelId="{DC9B3EBC-91D7-4289-9C9B-7E365EDE2CD0}" type="parTrans" cxnId="{1190D0E2-1E04-459A-A365-7CCEF5924B7E}">
      <dgm:prSet/>
      <dgm:spPr/>
      <dgm:t>
        <a:bodyPr/>
        <a:lstStyle/>
        <a:p>
          <a:endParaRPr lang="en-IN"/>
        </a:p>
      </dgm:t>
    </dgm:pt>
    <dgm:pt modelId="{E8F0B1D9-21B5-4DFF-9EAE-2386907FFD03}" type="sibTrans" cxnId="{1190D0E2-1E04-459A-A365-7CCEF5924B7E}">
      <dgm:prSet/>
      <dgm:spPr/>
      <dgm:t>
        <a:bodyPr/>
        <a:lstStyle/>
        <a:p>
          <a:endParaRPr lang="en-IN"/>
        </a:p>
      </dgm:t>
    </dgm:pt>
    <dgm:pt modelId="{76CE9D91-FB59-4A70-A022-B5811DC0E1A7}">
      <dgm:prSet phldrT="[Text]" custT="1"/>
      <dgm:spPr/>
      <dgm:t>
        <a:bodyPr/>
        <a:lstStyle/>
        <a:p>
          <a:r>
            <a:rPr lang="en-US" sz="2000" dirty="0"/>
            <a:t>Pre-Processing</a:t>
          </a:r>
          <a:endParaRPr lang="en-IN" sz="2000" dirty="0"/>
        </a:p>
      </dgm:t>
    </dgm:pt>
    <dgm:pt modelId="{F5478EED-56B6-4BF5-A21D-4866943C54CC}" type="parTrans" cxnId="{C1A54B9F-14E8-47C5-992B-4C989707B0A2}">
      <dgm:prSet/>
      <dgm:spPr/>
      <dgm:t>
        <a:bodyPr/>
        <a:lstStyle/>
        <a:p>
          <a:endParaRPr lang="en-IN"/>
        </a:p>
      </dgm:t>
    </dgm:pt>
    <dgm:pt modelId="{E1C0D777-D337-4500-9A98-797DE2878C01}" type="sibTrans" cxnId="{C1A54B9F-14E8-47C5-992B-4C989707B0A2}">
      <dgm:prSet/>
      <dgm:spPr/>
      <dgm:t>
        <a:bodyPr/>
        <a:lstStyle/>
        <a:p>
          <a:endParaRPr lang="en-IN"/>
        </a:p>
      </dgm:t>
    </dgm:pt>
    <dgm:pt modelId="{22DD0BF9-77D4-4926-8601-56BBF1970E60}">
      <dgm:prSet phldrT="[Text]"/>
      <dgm:spPr/>
      <dgm:t>
        <a:bodyPr/>
        <a:lstStyle/>
        <a:p>
          <a:r>
            <a:rPr lang="en-US" dirty="0"/>
            <a:t>Module - 2</a:t>
          </a:r>
          <a:endParaRPr lang="en-IN" dirty="0"/>
        </a:p>
      </dgm:t>
    </dgm:pt>
    <dgm:pt modelId="{AA3C570F-C8B5-4A0D-B5EA-BC3175FF6A0A}" type="parTrans" cxnId="{31A7940F-AE39-4850-A284-A2142DFA8669}">
      <dgm:prSet/>
      <dgm:spPr/>
      <dgm:t>
        <a:bodyPr/>
        <a:lstStyle/>
        <a:p>
          <a:endParaRPr lang="en-IN"/>
        </a:p>
      </dgm:t>
    </dgm:pt>
    <dgm:pt modelId="{1AB11B42-923C-45B6-9FBD-21FB9E3F5520}" type="sibTrans" cxnId="{31A7940F-AE39-4850-A284-A2142DFA8669}">
      <dgm:prSet/>
      <dgm:spPr/>
      <dgm:t>
        <a:bodyPr/>
        <a:lstStyle/>
        <a:p>
          <a:endParaRPr lang="en-IN"/>
        </a:p>
      </dgm:t>
    </dgm:pt>
    <dgm:pt modelId="{B1562302-56F2-4A04-87C8-2851B7BC0400}">
      <dgm:prSet phldrT="[Text]" custT="1"/>
      <dgm:spPr/>
      <dgm:t>
        <a:bodyPr/>
        <a:lstStyle/>
        <a:p>
          <a:r>
            <a:rPr lang="en-US" sz="2000" dirty="0"/>
            <a:t>Data training</a:t>
          </a:r>
          <a:endParaRPr lang="en-IN" sz="2000" dirty="0"/>
        </a:p>
      </dgm:t>
    </dgm:pt>
    <dgm:pt modelId="{88523816-DEEE-4E48-B0B1-453713B3DAB3}" type="parTrans" cxnId="{3132C3A5-BF9A-4EC0-97BF-6587F401A9FA}">
      <dgm:prSet/>
      <dgm:spPr/>
      <dgm:t>
        <a:bodyPr/>
        <a:lstStyle/>
        <a:p>
          <a:endParaRPr lang="en-IN"/>
        </a:p>
      </dgm:t>
    </dgm:pt>
    <dgm:pt modelId="{FC725ABB-1AFE-4544-A458-52698018237D}" type="sibTrans" cxnId="{3132C3A5-BF9A-4EC0-97BF-6587F401A9FA}">
      <dgm:prSet/>
      <dgm:spPr/>
      <dgm:t>
        <a:bodyPr/>
        <a:lstStyle/>
        <a:p>
          <a:endParaRPr lang="en-IN"/>
        </a:p>
      </dgm:t>
    </dgm:pt>
    <dgm:pt modelId="{28CCF2DD-E9AD-4DFC-9F6F-2B874D1EACF1}">
      <dgm:prSet phldrT="[Text]" custT="1"/>
      <dgm:spPr/>
      <dgm:t>
        <a:bodyPr/>
        <a:lstStyle/>
        <a:p>
          <a:r>
            <a:rPr lang="en-US" sz="2000" dirty="0"/>
            <a:t>Model generation</a:t>
          </a:r>
          <a:endParaRPr lang="en-IN" sz="2000" dirty="0"/>
        </a:p>
      </dgm:t>
    </dgm:pt>
    <dgm:pt modelId="{CD3AC67B-C3A0-4BBD-80AF-312B2E3D8B60}" type="parTrans" cxnId="{9D46C181-B020-4082-9F31-483CBEA2E0BA}">
      <dgm:prSet/>
      <dgm:spPr/>
      <dgm:t>
        <a:bodyPr/>
        <a:lstStyle/>
        <a:p>
          <a:endParaRPr lang="en-IN"/>
        </a:p>
      </dgm:t>
    </dgm:pt>
    <dgm:pt modelId="{CD002A79-E69E-4B30-BCAD-CB060E35472C}" type="sibTrans" cxnId="{9D46C181-B020-4082-9F31-483CBEA2E0BA}">
      <dgm:prSet/>
      <dgm:spPr/>
      <dgm:t>
        <a:bodyPr/>
        <a:lstStyle/>
        <a:p>
          <a:endParaRPr lang="en-IN"/>
        </a:p>
      </dgm:t>
    </dgm:pt>
    <dgm:pt modelId="{AF737B44-EEAC-459D-8FCC-CC8EFEEC451B}">
      <dgm:prSet phldrT="[Text]" custT="1"/>
      <dgm:spPr/>
      <dgm:t>
        <a:bodyPr/>
        <a:lstStyle/>
        <a:p>
          <a:r>
            <a:rPr lang="en-US" sz="2000" dirty="0"/>
            <a:t>API Integration</a:t>
          </a:r>
          <a:endParaRPr lang="en-IN" sz="2000" dirty="0"/>
        </a:p>
      </dgm:t>
    </dgm:pt>
    <dgm:pt modelId="{0CF2A29E-4DCF-4AC7-8954-41D71BDA7183}" type="parTrans" cxnId="{1738823C-49AA-4C61-93ED-2288B2ECB83E}">
      <dgm:prSet/>
      <dgm:spPr/>
      <dgm:t>
        <a:bodyPr/>
        <a:lstStyle/>
        <a:p>
          <a:endParaRPr lang="en-IN"/>
        </a:p>
      </dgm:t>
    </dgm:pt>
    <dgm:pt modelId="{19FD3295-0CB7-4A2A-87FB-D06CEFB2C6E5}" type="sibTrans" cxnId="{1738823C-49AA-4C61-93ED-2288B2ECB83E}">
      <dgm:prSet/>
      <dgm:spPr/>
      <dgm:t>
        <a:bodyPr/>
        <a:lstStyle/>
        <a:p>
          <a:endParaRPr lang="en-IN"/>
        </a:p>
      </dgm:t>
    </dgm:pt>
    <dgm:pt modelId="{3F774708-3D08-4458-8D8C-6B65BED827C3}">
      <dgm:prSet phldrT="[Text]" custT="1"/>
      <dgm:spPr/>
      <dgm:t>
        <a:bodyPr/>
        <a:lstStyle/>
        <a:p>
          <a:r>
            <a:rPr lang="en-US" sz="2000" dirty="0"/>
            <a:t>Password management</a:t>
          </a:r>
          <a:endParaRPr lang="en-IN" sz="2000" dirty="0"/>
        </a:p>
      </dgm:t>
    </dgm:pt>
    <dgm:pt modelId="{A412EA7D-9622-49E8-AACA-3756790960DC}" type="parTrans" cxnId="{A92223E2-1559-4BB8-A21A-385A57D6E6B3}">
      <dgm:prSet/>
      <dgm:spPr/>
      <dgm:t>
        <a:bodyPr/>
        <a:lstStyle/>
        <a:p>
          <a:endParaRPr lang="en-IN"/>
        </a:p>
      </dgm:t>
    </dgm:pt>
    <dgm:pt modelId="{A8480F1C-E2D5-483F-A826-8046B19AD264}" type="sibTrans" cxnId="{A92223E2-1559-4BB8-A21A-385A57D6E6B3}">
      <dgm:prSet/>
      <dgm:spPr/>
      <dgm:t>
        <a:bodyPr/>
        <a:lstStyle/>
        <a:p>
          <a:endParaRPr lang="en-IN"/>
        </a:p>
      </dgm:t>
    </dgm:pt>
    <dgm:pt modelId="{31B6BFC5-CA31-43A0-9A97-BDFC16569809}">
      <dgm:prSet phldrT="[Text]"/>
      <dgm:spPr/>
      <dgm:t>
        <a:bodyPr/>
        <a:lstStyle/>
        <a:p>
          <a:r>
            <a:rPr lang="en-US" dirty="0"/>
            <a:t>Module - 3</a:t>
          </a:r>
          <a:endParaRPr lang="en-IN" dirty="0"/>
        </a:p>
      </dgm:t>
    </dgm:pt>
    <dgm:pt modelId="{4C977DE8-4CFC-4E24-9CAE-789FCE39E53E}" type="parTrans" cxnId="{CC9E9820-9C61-4B7F-B967-18BD73842AFF}">
      <dgm:prSet/>
      <dgm:spPr/>
      <dgm:t>
        <a:bodyPr/>
        <a:lstStyle/>
        <a:p>
          <a:endParaRPr lang="en-IN"/>
        </a:p>
      </dgm:t>
    </dgm:pt>
    <dgm:pt modelId="{4F745F6C-090F-40E1-A1EC-4D16165B87E6}" type="sibTrans" cxnId="{CC9E9820-9C61-4B7F-B967-18BD73842AFF}">
      <dgm:prSet/>
      <dgm:spPr/>
      <dgm:t>
        <a:bodyPr/>
        <a:lstStyle/>
        <a:p>
          <a:endParaRPr lang="en-IN"/>
        </a:p>
      </dgm:t>
    </dgm:pt>
    <dgm:pt modelId="{4186FE44-69DD-41BA-B2C5-63216B694D09}">
      <dgm:prSet phldrT="[Text]"/>
      <dgm:spPr/>
      <dgm:t>
        <a:bodyPr/>
        <a:lstStyle/>
        <a:p>
          <a:r>
            <a:rPr lang="en-US" dirty="0"/>
            <a:t>Module – 4</a:t>
          </a:r>
          <a:endParaRPr lang="en-IN" dirty="0"/>
        </a:p>
      </dgm:t>
    </dgm:pt>
    <dgm:pt modelId="{5E5A6583-3DB1-4AF9-A5AA-125D2688870A}" type="parTrans" cxnId="{28478B0D-F80A-4C6D-A3EE-CD4C07DB6269}">
      <dgm:prSet/>
      <dgm:spPr/>
      <dgm:t>
        <a:bodyPr/>
        <a:lstStyle/>
        <a:p>
          <a:endParaRPr lang="en-IN"/>
        </a:p>
      </dgm:t>
    </dgm:pt>
    <dgm:pt modelId="{5E7E2C79-E22C-455B-8CFA-8BF90A9CEB5F}" type="sibTrans" cxnId="{28478B0D-F80A-4C6D-A3EE-CD4C07DB6269}">
      <dgm:prSet/>
      <dgm:spPr/>
      <dgm:t>
        <a:bodyPr/>
        <a:lstStyle/>
        <a:p>
          <a:endParaRPr lang="en-IN"/>
        </a:p>
      </dgm:t>
    </dgm:pt>
    <dgm:pt modelId="{D8847DC0-B8AA-452D-A492-C0FD426F0F56}">
      <dgm:prSet phldrT="[Text]" custT="1"/>
      <dgm:spPr/>
      <dgm:t>
        <a:bodyPr/>
        <a:lstStyle/>
        <a:p>
          <a:r>
            <a:rPr lang="en-US" sz="2000" dirty="0"/>
            <a:t>UI / UX development</a:t>
          </a:r>
          <a:endParaRPr lang="en-IN" sz="2000" dirty="0"/>
        </a:p>
      </dgm:t>
    </dgm:pt>
    <dgm:pt modelId="{E7A67784-49AB-43C3-BDCB-145B9E808161}" type="parTrans" cxnId="{FD68D16D-C51A-4FDD-97AD-E61CA7BEE060}">
      <dgm:prSet/>
      <dgm:spPr/>
      <dgm:t>
        <a:bodyPr/>
        <a:lstStyle/>
        <a:p>
          <a:endParaRPr lang="en-IN"/>
        </a:p>
      </dgm:t>
    </dgm:pt>
    <dgm:pt modelId="{E264880E-3331-4444-94CD-F379F30E7B72}" type="sibTrans" cxnId="{FD68D16D-C51A-4FDD-97AD-E61CA7BEE060}">
      <dgm:prSet/>
      <dgm:spPr/>
      <dgm:t>
        <a:bodyPr/>
        <a:lstStyle/>
        <a:p>
          <a:endParaRPr lang="en-IN"/>
        </a:p>
      </dgm:t>
    </dgm:pt>
    <dgm:pt modelId="{4B658EF9-B3B5-4300-8F12-3400FAD04BEA}">
      <dgm:prSet phldrT="[Text]" custT="1"/>
      <dgm:spPr/>
      <dgm:t>
        <a:bodyPr/>
        <a:lstStyle/>
        <a:p>
          <a:r>
            <a:rPr lang="en-US" sz="2000" dirty="0"/>
            <a:t>Deployment</a:t>
          </a:r>
          <a:endParaRPr lang="en-IN" sz="2000" dirty="0"/>
        </a:p>
      </dgm:t>
    </dgm:pt>
    <dgm:pt modelId="{34B77AD2-901B-411A-BF6C-1C5DD808C5D8}" type="parTrans" cxnId="{54B31293-857A-486C-A835-284613D10FE4}">
      <dgm:prSet/>
      <dgm:spPr/>
      <dgm:t>
        <a:bodyPr/>
        <a:lstStyle/>
        <a:p>
          <a:endParaRPr lang="en-IN"/>
        </a:p>
      </dgm:t>
    </dgm:pt>
    <dgm:pt modelId="{A729D7A1-D9DC-4030-BE5A-DB9D91C3B00B}" type="sibTrans" cxnId="{54B31293-857A-486C-A835-284613D10FE4}">
      <dgm:prSet/>
      <dgm:spPr/>
      <dgm:t>
        <a:bodyPr/>
        <a:lstStyle/>
        <a:p>
          <a:endParaRPr lang="en-IN"/>
        </a:p>
      </dgm:t>
    </dgm:pt>
    <dgm:pt modelId="{7949185D-FBB8-4AEE-8D82-3C535FBA2F76}" type="pres">
      <dgm:prSet presAssocID="{53EAF99E-D899-4960-AC4A-1D180C72A108}" presName="Name0" presStyleCnt="0">
        <dgm:presLayoutVars>
          <dgm:dir/>
          <dgm:animLvl val="lvl"/>
          <dgm:resizeHandles val="exact"/>
        </dgm:presLayoutVars>
      </dgm:prSet>
      <dgm:spPr/>
    </dgm:pt>
    <dgm:pt modelId="{3C413808-CA88-4D72-9A42-4164EFCDFD44}" type="pres">
      <dgm:prSet presAssocID="{53EAF99E-D899-4960-AC4A-1D180C72A108}" presName="tSp" presStyleCnt="0"/>
      <dgm:spPr/>
    </dgm:pt>
    <dgm:pt modelId="{0E4A08F0-506F-4029-99EF-480EB5E7BC2F}" type="pres">
      <dgm:prSet presAssocID="{53EAF99E-D899-4960-AC4A-1D180C72A108}" presName="bSp" presStyleCnt="0"/>
      <dgm:spPr/>
    </dgm:pt>
    <dgm:pt modelId="{3B06F905-E79D-4AAA-A8B8-96B6E65BB961}" type="pres">
      <dgm:prSet presAssocID="{53EAF99E-D899-4960-AC4A-1D180C72A108}" presName="process" presStyleCnt="0"/>
      <dgm:spPr/>
    </dgm:pt>
    <dgm:pt modelId="{1123C2AE-C581-435A-8ED1-31DA1F7E8670}" type="pres">
      <dgm:prSet presAssocID="{F35B4DA1-DFFE-49A7-A609-D9DDDD5A939A}" presName="composite1" presStyleCnt="0"/>
      <dgm:spPr/>
    </dgm:pt>
    <dgm:pt modelId="{1D936FBE-342F-4F7A-817B-0B81AEECC1A8}" type="pres">
      <dgm:prSet presAssocID="{F35B4DA1-DFFE-49A7-A609-D9DDDD5A939A}" presName="dummyNode1" presStyleLbl="node1" presStyleIdx="0" presStyleCnt="4"/>
      <dgm:spPr/>
    </dgm:pt>
    <dgm:pt modelId="{1B617E0B-055A-4505-AFB2-2E30C38A8845}" type="pres">
      <dgm:prSet presAssocID="{F35B4DA1-DFFE-49A7-A609-D9DDDD5A939A}" presName="childNode1" presStyleLbl="bgAcc1" presStyleIdx="0" presStyleCnt="4">
        <dgm:presLayoutVars>
          <dgm:bulletEnabled val="1"/>
        </dgm:presLayoutVars>
      </dgm:prSet>
      <dgm:spPr/>
    </dgm:pt>
    <dgm:pt modelId="{8C3BB177-0F9C-4163-9652-1358EB2D3B03}" type="pres">
      <dgm:prSet presAssocID="{F35B4DA1-DFFE-49A7-A609-D9DDDD5A939A}" presName="childNode1tx" presStyleLbl="bgAcc1" presStyleIdx="0" presStyleCnt="4">
        <dgm:presLayoutVars>
          <dgm:bulletEnabled val="1"/>
        </dgm:presLayoutVars>
      </dgm:prSet>
      <dgm:spPr/>
    </dgm:pt>
    <dgm:pt modelId="{73497990-0A2F-4E20-8628-27910602CA1B}" type="pres">
      <dgm:prSet presAssocID="{F35B4DA1-DFFE-49A7-A609-D9DDDD5A939A}" presName="parentNode1" presStyleLbl="node1" presStyleIdx="0" presStyleCnt="4">
        <dgm:presLayoutVars>
          <dgm:chMax val="1"/>
          <dgm:bulletEnabled val="1"/>
        </dgm:presLayoutVars>
      </dgm:prSet>
      <dgm:spPr/>
    </dgm:pt>
    <dgm:pt modelId="{FC6898DB-72B9-4241-9F40-537A4F7969FF}" type="pres">
      <dgm:prSet presAssocID="{F35B4DA1-DFFE-49A7-A609-D9DDDD5A939A}" presName="connSite1" presStyleCnt="0"/>
      <dgm:spPr/>
    </dgm:pt>
    <dgm:pt modelId="{92150DC1-D7B2-459D-ADC7-2F56DD02FCD8}" type="pres">
      <dgm:prSet presAssocID="{17B20B33-4AC6-4398-B117-EB1E691CF476}" presName="Name9" presStyleLbl="sibTrans2D1" presStyleIdx="0" presStyleCnt="3"/>
      <dgm:spPr/>
    </dgm:pt>
    <dgm:pt modelId="{BB395129-5F9C-4C42-BD3D-AA6C5858477A}" type="pres">
      <dgm:prSet presAssocID="{22DD0BF9-77D4-4926-8601-56BBF1970E60}" presName="composite2" presStyleCnt="0"/>
      <dgm:spPr/>
    </dgm:pt>
    <dgm:pt modelId="{1E5A0AA2-D690-4AC3-B4A4-D0D02427F0E5}" type="pres">
      <dgm:prSet presAssocID="{22DD0BF9-77D4-4926-8601-56BBF1970E60}" presName="dummyNode2" presStyleLbl="node1" presStyleIdx="0" presStyleCnt="4"/>
      <dgm:spPr/>
    </dgm:pt>
    <dgm:pt modelId="{2955465B-BA82-49F9-9FC7-0B3A46C2B81F}" type="pres">
      <dgm:prSet presAssocID="{22DD0BF9-77D4-4926-8601-56BBF1970E60}" presName="childNode2" presStyleLbl="bgAcc1" presStyleIdx="1" presStyleCnt="4">
        <dgm:presLayoutVars>
          <dgm:bulletEnabled val="1"/>
        </dgm:presLayoutVars>
      </dgm:prSet>
      <dgm:spPr/>
    </dgm:pt>
    <dgm:pt modelId="{CAFD8B18-D76D-4890-9000-C9E435688347}" type="pres">
      <dgm:prSet presAssocID="{22DD0BF9-77D4-4926-8601-56BBF1970E60}" presName="childNode2tx" presStyleLbl="bgAcc1" presStyleIdx="1" presStyleCnt="4">
        <dgm:presLayoutVars>
          <dgm:bulletEnabled val="1"/>
        </dgm:presLayoutVars>
      </dgm:prSet>
      <dgm:spPr/>
    </dgm:pt>
    <dgm:pt modelId="{D847E979-74EC-4E68-AD5D-E24A643E98C9}" type="pres">
      <dgm:prSet presAssocID="{22DD0BF9-77D4-4926-8601-56BBF1970E60}" presName="parentNode2" presStyleLbl="node1" presStyleIdx="1" presStyleCnt="4">
        <dgm:presLayoutVars>
          <dgm:chMax val="0"/>
          <dgm:bulletEnabled val="1"/>
        </dgm:presLayoutVars>
      </dgm:prSet>
      <dgm:spPr/>
    </dgm:pt>
    <dgm:pt modelId="{06F72828-6247-42B2-B06D-5459572D3AE6}" type="pres">
      <dgm:prSet presAssocID="{22DD0BF9-77D4-4926-8601-56BBF1970E60}" presName="connSite2" presStyleCnt="0"/>
      <dgm:spPr/>
    </dgm:pt>
    <dgm:pt modelId="{6CA6B2C9-C8C5-4783-8E4B-728A296907FE}" type="pres">
      <dgm:prSet presAssocID="{1AB11B42-923C-45B6-9FBD-21FB9E3F5520}" presName="Name18" presStyleLbl="sibTrans2D1" presStyleIdx="1" presStyleCnt="3"/>
      <dgm:spPr/>
    </dgm:pt>
    <dgm:pt modelId="{C6F72870-DB24-4F46-9B5E-CB3E3835A6F9}" type="pres">
      <dgm:prSet presAssocID="{31B6BFC5-CA31-43A0-9A97-BDFC16569809}" presName="composite1" presStyleCnt="0"/>
      <dgm:spPr/>
    </dgm:pt>
    <dgm:pt modelId="{6651FD39-A048-49D1-A281-661EB049AB04}" type="pres">
      <dgm:prSet presAssocID="{31B6BFC5-CA31-43A0-9A97-BDFC16569809}" presName="dummyNode1" presStyleLbl="node1" presStyleIdx="1" presStyleCnt="4"/>
      <dgm:spPr/>
    </dgm:pt>
    <dgm:pt modelId="{6C12AC22-5974-4C25-94E2-38467E840E05}" type="pres">
      <dgm:prSet presAssocID="{31B6BFC5-CA31-43A0-9A97-BDFC16569809}" presName="childNode1" presStyleLbl="bgAcc1" presStyleIdx="2" presStyleCnt="4">
        <dgm:presLayoutVars>
          <dgm:bulletEnabled val="1"/>
        </dgm:presLayoutVars>
      </dgm:prSet>
      <dgm:spPr/>
    </dgm:pt>
    <dgm:pt modelId="{D72E1DED-670F-455A-8FB7-BE1588CEA890}" type="pres">
      <dgm:prSet presAssocID="{31B6BFC5-CA31-43A0-9A97-BDFC16569809}" presName="childNode1tx" presStyleLbl="bgAcc1" presStyleIdx="2" presStyleCnt="4">
        <dgm:presLayoutVars>
          <dgm:bulletEnabled val="1"/>
        </dgm:presLayoutVars>
      </dgm:prSet>
      <dgm:spPr/>
    </dgm:pt>
    <dgm:pt modelId="{8B49BAEE-6C5E-4883-AA8A-CC16B33169A3}" type="pres">
      <dgm:prSet presAssocID="{31B6BFC5-CA31-43A0-9A97-BDFC16569809}" presName="parentNode1" presStyleLbl="node1" presStyleIdx="2" presStyleCnt="4">
        <dgm:presLayoutVars>
          <dgm:chMax val="1"/>
          <dgm:bulletEnabled val="1"/>
        </dgm:presLayoutVars>
      </dgm:prSet>
      <dgm:spPr/>
    </dgm:pt>
    <dgm:pt modelId="{8DA21ADA-B73E-44D6-8860-86325811A1B0}" type="pres">
      <dgm:prSet presAssocID="{31B6BFC5-CA31-43A0-9A97-BDFC16569809}" presName="connSite1" presStyleCnt="0"/>
      <dgm:spPr/>
    </dgm:pt>
    <dgm:pt modelId="{3B48BD5F-38B6-4F7E-93E4-36B6FEC3BBDD}" type="pres">
      <dgm:prSet presAssocID="{4F745F6C-090F-40E1-A1EC-4D16165B87E6}" presName="Name9" presStyleLbl="sibTrans2D1" presStyleIdx="2" presStyleCnt="3"/>
      <dgm:spPr/>
    </dgm:pt>
    <dgm:pt modelId="{40CD5EE0-20E5-43C4-A692-F9CC6B230FF8}" type="pres">
      <dgm:prSet presAssocID="{4186FE44-69DD-41BA-B2C5-63216B694D09}" presName="composite2" presStyleCnt="0"/>
      <dgm:spPr/>
    </dgm:pt>
    <dgm:pt modelId="{2E9F8952-A3E8-408E-B99E-DA288C4F3968}" type="pres">
      <dgm:prSet presAssocID="{4186FE44-69DD-41BA-B2C5-63216B694D09}" presName="dummyNode2" presStyleLbl="node1" presStyleIdx="2" presStyleCnt="4"/>
      <dgm:spPr/>
    </dgm:pt>
    <dgm:pt modelId="{B7C1882C-E07B-4F22-A4FF-7E2B1518BFA5}" type="pres">
      <dgm:prSet presAssocID="{4186FE44-69DD-41BA-B2C5-63216B694D09}" presName="childNode2" presStyleLbl="bgAcc1" presStyleIdx="3" presStyleCnt="4">
        <dgm:presLayoutVars>
          <dgm:bulletEnabled val="1"/>
        </dgm:presLayoutVars>
      </dgm:prSet>
      <dgm:spPr/>
    </dgm:pt>
    <dgm:pt modelId="{144E06E7-EAF5-4BEF-9B44-2D5D22FB6ED7}" type="pres">
      <dgm:prSet presAssocID="{4186FE44-69DD-41BA-B2C5-63216B694D09}" presName="childNode2tx" presStyleLbl="bgAcc1" presStyleIdx="3" presStyleCnt="4">
        <dgm:presLayoutVars>
          <dgm:bulletEnabled val="1"/>
        </dgm:presLayoutVars>
      </dgm:prSet>
      <dgm:spPr/>
    </dgm:pt>
    <dgm:pt modelId="{2E453CBA-9161-45D6-8DEA-ED62C1E50F1A}" type="pres">
      <dgm:prSet presAssocID="{4186FE44-69DD-41BA-B2C5-63216B694D09}" presName="parentNode2" presStyleLbl="node1" presStyleIdx="3" presStyleCnt="4">
        <dgm:presLayoutVars>
          <dgm:chMax val="0"/>
          <dgm:bulletEnabled val="1"/>
        </dgm:presLayoutVars>
      </dgm:prSet>
      <dgm:spPr/>
    </dgm:pt>
    <dgm:pt modelId="{A04FC674-CE7C-4776-ACB1-65D3D691DDEA}" type="pres">
      <dgm:prSet presAssocID="{4186FE44-69DD-41BA-B2C5-63216B694D09}" presName="connSite2" presStyleCnt="0"/>
      <dgm:spPr/>
    </dgm:pt>
  </dgm:ptLst>
  <dgm:cxnLst>
    <dgm:cxn modelId="{28478B0D-F80A-4C6D-A3EE-CD4C07DB6269}" srcId="{53EAF99E-D899-4960-AC4A-1D180C72A108}" destId="{4186FE44-69DD-41BA-B2C5-63216B694D09}" srcOrd="3" destOrd="0" parTransId="{5E5A6583-3DB1-4AF9-A5AA-125D2688870A}" sibTransId="{5E7E2C79-E22C-455B-8CFA-8BF90A9CEB5F}"/>
    <dgm:cxn modelId="{31A7940F-AE39-4850-A284-A2142DFA8669}" srcId="{53EAF99E-D899-4960-AC4A-1D180C72A108}" destId="{22DD0BF9-77D4-4926-8601-56BBF1970E60}" srcOrd="1" destOrd="0" parTransId="{AA3C570F-C8B5-4A0D-B5EA-BC3175FF6A0A}" sibTransId="{1AB11B42-923C-45B6-9FBD-21FB9E3F5520}"/>
    <dgm:cxn modelId="{2AC3B311-84BD-4470-894A-BB4740EF1C93}" type="presOf" srcId="{AF737B44-EEAC-459D-8FCC-CC8EFEEC451B}" destId="{D72E1DED-670F-455A-8FB7-BE1588CEA890}" srcOrd="1" destOrd="0" presId="urn:microsoft.com/office/officeart/2005/8/layout/hProcess4"/>
    <dgm:cxn modelId="{5042C81C-DE4F-4815-AB77-01432FBE1510}" type="presOf" srcId="{22DD0BF9-77D4-4926-8601-56BBF1970E60}" destId="{D847E979-74EC-4E68-AD5D-E24A643E98C9}" srcOrd="0" destOrd="0" presId="urn:microsoft.com/office/officeart/2005/8/layout/hProcess4"/>
    <dgm:cxn modelId="{CF1C321F-0EA8-4928-BA35-2E170CD06DEA}" type="presOf" srcId="{4E05F04E-69BB-4F47-BD0E-345F822F1933}" destId="{1B617E0B-055A-4505-AFB2-2E30C38A8845}" srcOrd="0" destOrd="0" presId="urn:microsoft.com/office/officeart/2005/8/layout/hProcess4"/>
    <dgm:cxn modelId="{CC9E9820-9C61-4B7F-B967-18BD73842AFF}" srcId="{53EAF99E-D899-4960-AC4A-1D180C72A108}" destId="{31B6BFC5-CA31-43A0-9A97-BDFC16569809}" srcOrd="2" destOrd="0" parTransId="{4C977DE8-4CFC-4E24-9CAE-789FCE39E53E}" sibTransId="{4F745F6C-090F-40E1-A1EC-4D16165B87E6}"/>
    <dgm:cxn modelId="{8FDC442D-CA54-458C-8145-B882C491126B}" srcId="{53EAF99E-D899-4960-AC4A-1D180C72A108}" destId="{F35B4DA1-DFFE-49A7-A609-D9DDDD5A939A}" srcOrd="0" destOrd="0" parTransId="{73515D95-4EE7-4DBF-8CD4-B2E10BD1B3BA}" sibTransId="{17B20B33-4AC6-4398-B117-EB1E691CF476}"/>
    <dgm:cxn modelId="{31A4DF39-8068-4A47-9130-2531712A9207}" type="presOf" srcId="{4E05F04E-69BB-4F47-BD0E-345F822F1933}" destId="{8C3BB177-0F9C-4163-9652-1358EB2D3B03}" srcOrd="1" destOrd="0" presId="urn:microsoft.com/office/officeart/2005/8/layout/hProcess4"/>
    <dgm:cxn modelId="{1738823C-49AA-4C61-93ED-2288B2ECB83E}" srcId="{31B6BFC5-CA31-43A0-9A97-BDFC16569809}" destId="{AF737B44-EEAC-459D-8FCC-CC8EFEEC451B}" srcOrd="0" destOrd="0" parTransId="{0CF2A29E-4DCF-4AC7-8954-41D71BDA7183}" sibTransId="{19FD3295-0CB7-4A2A-87FB-D06CEFB2C6E5}"/>
    <dgm:cxn modelId="{52ED423F-3E89-47C7-B194-CC4343ECEEF9}" type="presOf" srcId="{76CE9D91-FB59-4A70-A022-B5811DC0E1A7}" destId="{1B617E0B-055A-4505-AFB2-2E30C38A8845}" srcOrd="0" destOrd="1" presId="urn:microsoft.com/office/officeart/2005/8/layout/hProcess4"/>
    <dgm:cxn modelId="{A55CEB3F-A597-48FD-8767-F6C1761CECFD}" type="presOf" srcId="{1AB11B42-923C-45B6-9FBD-21FB9E3F5520}" destId="{6CA6B2C9-C8C5-4783-8E4B-728A296907FE}" srcOrd="0" destOrd="0" presId="urn:microsoft.com/office/officeart/2005/8/layout/hProcess4"/>
    <dgm:cxn modelId="{47E7D05E-C4BC-43C1-87FB-FC405269E532}" type="presOf" srcId="{B1562302-56F2-4A04-87C8-2851B7BC0400}" destId="{2955465B-BA82-49F9-9FC7-0B3A46C2B81F}" srcOrd="0" destOrd="0" presId="urn:microsoft.com/office/officeart/2005/8/layout/hProcess4"/>
    <dgm:cxn modelId="{E5A65761-6CBB-4F91-8DEE-2489088C2E53}" type="presOf" srcId="{53EAF99E-D899-4960-AC4A-1D180C72A108}" destId="{7949185D-FBB8-4AEE-8D82-3C535FBA2F76}" srcOrd="0" destOrd="0" presId="urn:microsoft.com/office/officeart/2005/8/layout/hProcess4"/>
    <dgm:cxn modelId="{4AED9F49-7E9E-40F1-9C52-10D664A78CD0}" type="presOf" srcId="{4B658EF9-B3B5-4300-8F12-3400FAD04BEA}" destId="{144E06E7-EAF5-4BEF-9B44-2D5D22FB6ED7}" srcOrd="1" destOrd="1" presId="urn:microsoft.com/office/officeart/2005/8/layout/hProcess4"/>
    <dgm:cxn modelId="{FD68D16D-C51A-4FDD-97AD-E61CA7BEE060}" srcId="{4186FE44-69DD-41BA-B2C5-63216B694D09}" destId="{D8847DC0-B8AA-452D-A492-C0FD426F0F56}" srcOrd="0" destOrd="0" parTransId="{E7A67784-49AB-43C3-BDCB-145B9E808161}" sibTransId="{E264880E-3331-4444-94CD-F379F30E7B72}"/>
    <dgm:cxn modelId="{2C704751-62AA-4E29-A61F-DCA8DB74725E}" type="presOf" srcId="{3F774708-3D08-4458-8D8C-6B65BED827C3}" destId="{D72E1DED-670F-455A-8FB7-BE1588CEA890}" srcOrd="1" destOrd="1" presId="urn:microsoft.com/office/officeart/2005/8/layout/hProcess4"/>
    <dgm:cxn modelId="{79F6C176-8540-4400-9242-C35CBE5D7034}" type="presOf" srcId="{B1562302-56F2-4A04-87C8-2851B7BC0400}" destId="{CAFD8B18-D76D-4890-9000-C9E435688347}" srcOrd="1" destOrd="0" presId="urn:microsoft.com/office/officeart/2005/8/layout/hProcess4"/>
    <dgm:cxn modelId="{BF6BBE7A-EBC7-4750-A2E3-5A8E3495A6BC}" type="presOf" srcId="{4F745F6C-090F-40E1-A1EC-4D16165B87E6}" destId="{3B48BD5F-38B6-4F7E-93E4-36B6FEC3BBDD}" srcOrd="0" destOrd="0" presId="urn:microsoft.com/office/officeart/2005/8/layout/hProcess4"/>
    <dgm:cxn modelId="{9D46C181-B020-4082-9F31-483CBEA2E0BA}" srcId="{22DD0BF9-77D4-4926-8601-56BBF1970E60}" destId="{28CCF2DD-E9AD-4DFC-9F6F-2B874D1EACF1}" srcOrd="1" destOrd="0" parTransId="{CD3AC67B-C3A0-4BBD-80AF-312B2E3D8B60}" sibTransId="{CD002A79-E69E-4B30-BCAD-CB060E35472C}"/>
    <dgm:cxn modelId="{E4A5A789-18C5-4854-A6D6-38114BA58054}" type="presOf" srcId="{4186FE44-69DD-41BA-B2C5-63216B694D09}" destId="{2E453CBA-9161-45D6-8DEA-ED62C1E50F1A}" srcOrd="0" destOrd="0" presId="urn:microsoft.com/office/officeart/2005/8/layout/hProcess4"/>
    <dgm:cxn modelId="{54B31293-857A-486C-A835-284613D10FE4}" srcId="{4186FE44-69DD-41BA-B2C5-63216B694D09}" destId="{4B658EF9-B3B5-4300-8F12-3400FAD04BEA}" srcOrd="1" destOrd="0" parTransId="{34B77AD2-901B-411A-BF6C-1C5DD808C5D8}" sibTransId="{A729D7A1-D9DC-4030-BE5A-DB9D91C3B00B}"/>
    <dgm:cxn modelId="{C1A54B9F-14E8-47C5-992B-4C989707B0A2}" srcId="{F35B4DA1-DFFE-49A7-A609-D9DDDD5A939A}" destId="{76CE9D91-FB59-4A70-A022-B5811DC0E1A7}" srcOrd="1" destOrd="0" parTransId="{F5478EED-56B6-4BF5-A21D-4866943C54CC}" sibTransId="{E1C0D777-D337-4500-9A98-797DE2878C01}"/>
    <dgm:cxn modelId="{DD6640A0-CBDF-4B34-A896-872F8645F53F}" type="presOf" srcId="{4B658EF9-B3B5-4300-8F12-3400FAD04BEA}" destId="{B7C1882C-E07B-4F22-A4FF-7E2B1518BFA5}" srcOrd="0" destOrd="1" presId="urn:microsoft.com/office/officeart/2005/8/layout/hProcess4"/>
    <dgm:cxn modelId="{3132C3A5-BF9A-4EC0-97BF-6587F401A9FA}" srcId="{22DD0BF9-77D4-4926-8601-56BBF1970E60}" destId="{B1562302-56F2-4A04-87C8-2851B7BC0400}" srcOrd="0" destOrd="0" parTransId="{88523816-DEEE-4E48-B0B1-453713B3DAB3}" sibTransId="{FC725ABB-1AFE-4544-A458-52698018237D}"/>
    <dgm:cxn modelId="{6DC69EAA-36D7-4BB8-81CE-A15BD1F14889}" type="presOf" srcId="{76CE9D91-FB59-4A70-A022-B5811DC0E1A7}" destId="{8C3BB177-0F9C-4163-9652-1358EB2D3B03}" srcOrd="1" destOrd="1" presId="urn:microsoft.com/office/officeart/2005/8/layout/hProcess4"/>
    <dgm:cxn modelId="{282116AB-BB3A-4FF9-B537-1B1D8FEE2D45}" type="presOf" srcId="{F35B4DA1-DFFE-49A7-A609-D9DDDD5A939A}" destId="{73497990-0A2F-4E20-8628-27910602CA1B}" srcOrd="0" destOrd="0" presId="urn:microsoft.com/office/officeart/2005/8/layout/hProcess4"/>
    <dgm:cxn modelId="{856DE4B7-8156-412D-BBD0-C6107A942FF0}" type="presOf" srcId="{28CCF2DD-E9AD-4DFC-9F6F-2B874D1EACF1}" destId="{2955465B-BA82-49F9-9FC7-0B3A46C2B81F}" srcOrd="0" destOrd="1" presId="urn:microsoft.com/office/officeart/2005/8/layout/hProcess4"/>
    <dgm:cxn modelId="{5D9A23B8-26BB-4069-95F9-BF5F70B3A845}" type="presOf" srcId="{28CCF2DD-E9AD-4DFC-9F6F-2B874D1EACF1}" destId="{CAFD8B18-D76D-4890-9000-C9E435688347}" srcOrd="1" destOrd="1" presId="urn:microsoft.com/office/officeart/2005/8/layout/hProcess4"/>
    <dgm:cxn modelId="{284A2CBC-1E0B-4D3F-BE3A-34BA9FBDAEB7}" type="presOf" srcId="{D8847DC0-B8AA-452D-A492-C0FD426F0F56}" destId="{B7C1882C-E07B-4F22-A4FF-7E2B1518BFA5}" srcOrd="0" destOrd="0" presId="urn:microsoft.com/office/officeart/2005/8/layout/hProcess4"/>
    <dgm:cxn modelId="{AF6DB2CC-3984-48FD-96FF-274B15194CBB}" type="presOf" srcId="{31B6BFC5-CA31-43A0-9A97-BDFC16569809}" destId="{8B49BAEE-6C5E-4883-AA8A-CC16B33169A3}" srcOrd="0" destOrd="0" presId="urn:microsoft.com/office/officeart/2005/8/layout/hProcess4"/>
    <dgm:cxn modelId="{66A0A6DA-6912-45B6-82BD-2F529A9C9763}" type="presOf" srcId="{17B20B33-4AC6-4398-B117-EB1E691CF476}" destId="{92150DC1-D7B2-459D-ADC7-2F56DD02FCD8}" srcOrd="0" destOrd="0" presId="urn:microsoft.com/office/officeart/2005/8/layout/hProcess4"/>
    <dgm:cxn modelId="{904787DF-8E5B-428E-B4BF-B9CDD0E8BC26}" type="presOf" srcId="{D8847DC0-B8AA-452D-A492-C0FD426F0F56}" destId="{144E06E7-EAF5-4BEF-9B44-2D5D22FB6ED7}" srcOrd="1" destOrd="0" presId="urn:microsoft.com/office/officeart/2005/8/layout/hProcess4"/>
    <dgm:cxn modelId="{A92223E2-1559-4BB8-A21A-385A57D6E6B3}" srcId="{31B6BFC5-CA31-43A0-9A97-BDFC16569809}" destId="{3F774708-3D08-4458-8D8C-6B65BED827C3}" srcOrd="1" destOrd="0" parTransId="{A412EA7D-9622-49E8-AACA-3756790960DC}" sibTransId="{A8480F1C-E2D5-483F-A826-8046B19AD264}"/>
    <dgm:cxn modelId="{1190D0E2-1E04-459A-A365-7CCEF5924B7E}" srcId="{F35B4DA1-DFFE-49A7-A609-D9DDDD5A939A}" destId="{4E05F04E-69BB-4F47-BD0E-345F822F1933}" srcOrd="0" destOrd="0" parTransId="{DC9B3EBC-91D7-4289-9C9B-7E365EDE2CD0}" sibTransId="{E8F0B1D9-21B5-4DFF-9EAE-2386907FFD03}"/>
    <dgm:cxn modelId="{F94647E8-AD43-45C4-A00F-8209488F1C25}" type="presOf" srcId="{AF737B44-EEAC-459D-8FCC-CC8EFEEC451B}" destId="{6C12AC22-5974-4C25-94E2-38467E840E05}" srcOrd="0" destOrd="0" presId="urn:microsoft.com/office/officeart/2005/8/layout/hProcess4"/>
    <dgm:cxn modelId="{771842F2-DB22-4CF4-AB9A-2959A8CC5B5E}" type="presOf" srcId="{3F774708-3D08-4458-8D8C-6B65BED827C3}" destId="{6C12AC22-5974-4C25-94E2-38467E840E05}" srcOrd="0" destOrd="1" presId="urn:microsoft.com/office/officeart/2005/8/layout/hProcess4"/>
    <dgm:cxn modelId="{6F05CFAB-2983-4A67-95B4-1C42E0242B8D}" type="presParOf" srcId="{7949185D-FBB8-4AEE-8D82-3C535FBA2F76}" destId="{3C413808-CA88-4D72-9A42-4164EFCDFD44}" srcOrd="0" destOrd="0" presId="urn:microsoft.com/office/officeart/2005/8/layout/hProcess4"/>
    <dgm:cxn modelId="{7EC00A3B-9A20-4384-811B-47FAF3134971}" type="presParOf" srcId="{7949185D-FBB8-4AEE-8D82-3C535FBA2F76}" destId="{0E4A08F0-506F-4029-99EF-480EB5E7BC2F}" srcOrd="1" destOrd="0" presId="urn:microsoft.com/office/officeart/2005/8/layout/hProcess4"/>
    <dgm:cxn modelId="{826CF9BA-A599-4D73-AEF5-5EF43B80DCE1}" type="presParOf" srcId="{7949185D-FBB8-4AEE-8D82-3C535FBA2F76}" destId="{3B06F905-E79D-4AAA-A8B8-96B6E65BB961}" srcOrd="2" destOrd="0" presId="urn:microsoft.com/office/officeart/2005/8/layout/hProcess4"/>
    <dgm:cxn modelId="{173EA613-E774-4EE5-8195-F0AE91430F8F}" type="presParOf" srcId="{3B06F905-E79D-4AAA-A8B8-96B6E65BB961}" destId="{1123C2AE-C581-435A-8ED1-31DA1F7E8670}" srcOrd="0" destOrd="0" presId="urn:microsoft.com/office/officeart/2005/8/layout/hProcess4"/>
    <dgm:cxn modelId="{9E395824-CEE8-4867-A55A-AAD4C4FD5B8F}" type="presParOf" srcId="{1123C2AE-C581-435A-8ED1-31DA1F7E8670}" destId="{1D936FBE-342F-4F7A-817B-0B81AEECC1A8}" srcOrd="0" destOrd="0" presId="urn:microsoft.com/office/officeart/2005/8/layout/hProcess4"/>
    <dgm:cxn modelId="{6B9DBF21-B49F-4795-8EBB-E86FDB31CD2E}" type="presParOf" srcId="{1123C2AE-C581-435A-8ED1-31DA1F7E8670}" destId="{1B617E0B-055A-4505-AFB2-2E30C38A8845}" srcOrd="1" destOrd="0" presId="urn:microsoft.com/office/officeart/2005/8/layout/hProcess4"/>
    <dgm:cxn modelId="{73631085-FE10-430E-8E26-07CD03446BF7}" type="presParOf" srcId="{1123C2AE-C581-435A-8ED1-31DA1F7E8670}" destId="{8C3BB177-0F9C-4163-9652-1358EB2D3B03}" srcOrd="2" destOrd="0" presId="urn:microsoft.com/office/officeart/2005/8/layout/hProcess4"/>
    <dgm:cxn modelId="{7F5550DE-F77A-404E-AD35-F2D77B4008B2}" type="presParOf" srcId="{1123C2AE-C581-435A-8ED1-31DA1F7E8670}" destId="{73497990-0A2F-4E20-8628-27910602CA1B}" srcOrd="3" destOrd="0" presId="urn:microsoft.com/office/officeart/2005/8/layout/hProcess4"/>
    <dgm:cxn modelId="{50E892D3-A2BE-4EB0-9689-5A86D8CCC300}" type="presParOf" srcId="{1123C2AE-C581-435A-8ED1-31DA1F7E8670}" destId="{FC6898DB-72B9-4241-9F40-537A4F7969FF}" srcOrd="4" destOrd="0" presId="urn:microsoft.com/office/officeart/2005/8/layout/hProcess4"/>
    <dgm:cxn modelId="{B59A241E-B77A-46BC-8B45-42C310ACF47A}" type="presParOf" srcId="{3B06F905-E79D-4AAA-A8B8-96B6E65BB961}" destId="{92150DC1-D7B2-459D-ADC7-2F56DD02FCD8}" srcOrd="1" destOrd="0" presId="urn:microsoft.com/office/officeart/2005/8/layout/hProcess4"/>
    <dgm:cxn modelId="{ABBAC533-A2CC-441C-9D6C-8E0B97950CF2}" type="presParOf" srcId="{3B06F905-E79D-4AAA-A8B8-96B6E65BB961}" destId="{BB395129-5F9C-4C42-BD3D-AA6C5858477A}" srcOrd="2" destOrd="0" presId="urn:microsoft.com/office/officeart/2005/8/layout/hProcess4"/>
    <dgm:cxn modelId="{2C4EF1F3-0FC1-4288-BF7B-053A4033504C}" type="presParOf" srcId="{BB395129-5F9C-4C42-BD3D-AA6C5858477A}" destId="{1E5A0AA2-D690-4AC3-B4A4-D0D02427F0E5}" srcOrd="0" destOrd="0" presId="urn:microsoft.com/office/officeart/2005/8/layout/hProcess4"/>
    <dgm:cxn modelId="{2388145D-6F1F-459D-AD52-A824ED6A68B4}" type="presParOf" srcId="{BB395129-5F9C-4C42-BD3D-AA6C5858477A}" destId="{2955465B-BA82-49F9-9FC7-0B3A46C2B81F}" srcOrd="1" destOrd="0" presId="urn:microsoft.com/office/officeart/2005/8/layout/hProcess4"/>
    <dgm:cxn modelId="{D0F50292-BA90-45C6-BD6D-6C05B7913FE5}" type="presParOf" srcId="{BB395129-5F9C-4C42-BD3D-AA6C5858477A}" destId="{CAFD8B18-D76D-4890-9000-C9E435688347}" srcOrd="2" destOrd="0" presId="urn:microsoft.com/office/officeart/2005/8/layout/hProcess4"/>
    <dgm:cxn modelId="{91D3F9CC-DCD8-415E-AB53-AB8AA7EE66A9}" type="presParOf" srcId="{BB395129-5F9C-4C42-BD3D-AA6C5858477A}" destId="{D847E979-74EC-4E68-AD5D-E24A643E98C9}" srcOrd="3" destOrd="0" presId="urn:microsoft.com/office/officeart/2005/8/layout/hProcess4"/>
    <dgm:cxn modelId="{C4AD658E-FD31-483D-A5DB-A3BC1ACB9468}" type="presParOf" srcId="{BB395129-5F9C-4C42-BD3D-AA6C5858477A}" destId="{06F72828-6247-42B2-B06D-5459572D3AE6}" srcOrd="4" destOrd="0" presId="urn:microsoft.com/office/officeart/2005/8/layout/hProcess4"/>
    <dgm:cxn modelId="{A08CD7FE-B909-47F4-8970-3514421CC79F}" type="presParOf" srcId="{3B06F905-E79D-4AAA-A8B8-96B6E65BB961}" destId="{6CA6B2C9-C8C5-4783-8E4B-728A296907FE}" srcOrd="3" destOrd="0" presId="urn:microsoft.com/office/officeart/2005/8/layout/hProcess4"/>
    <dgm:cxn modelId="{20D6C658-5F6F-4DFE-8CE9-0C2F582F7503}" type="presParOf" srcId="{3B06F905-E79D-4AAA-A8B8-96B6E65BB961}" destId="{C6F72870-DB24-4F46-9B5E-CB3E3835A6F9}" srcOrd="4" destOrd="0" presId="urn:microsoft.com/office/officeart/2005/8/layout/hProcess4"/>
    <dgm:cxn modelId="{A5C33CDC-1079-4773-9994-39066DBD1319}" type="presParOf" srcId="{C6F72870-DB24-4F46-9B5E-CB3E3835A6F9}" destId="{6651FD39-A048-49D1-A281-661EB049AB04}" srcOrd="0" destOrd="0" presId="urn:microsoft.com/office/officeart/2005/8/layout/hProcess4"/>
    <dgm:cxn modelId="{149C59DA-5C40-4000-BF20-B99F92078A98}" type="presParOf" srcId="{C6F72870-DB24-4F46-9B5E-CB3E3835A6F9}" destId="{6C12AC22-5974-4C25-94E2-38467E840E05}" srcOrd="1" destOrd="0" presId="urn:microsoft.com/office/officeart/2005/8/layout/hProcess4"/>
    <dgm:cxn modelId="{B9F97A15-C2ED-46A6-9153-6785CC449621}" type="presParOf" srcId="{C6F72870-DB24-4F46-9B5E-CB3E3835A6F9}" destId="{D72E1DED-670F-455A-8FB7-BE1588CEA890}" srcOrd="2" destOrd="0" presId="urn:microsoft.com/office/officeart/2005/8/layout/hProcess4"/>
    <dgm:cxn modelId="{7FFAB29D-9383-4AA8-8150-1CBF0D7497DF}" type="presParOf" srcId="{C6F72870-DB24-4F46-9B5E-CB3E3835A6F9}" destId="{8B49BAEE-6C5E-4883-AA8A-CC16B33169A3}" srcOrd="3" destOrd="0" presId="urn:microsoft.com/office/officeart/2005/8/layout/hProcess4"/>
    <dgm:cxn modelId="{4FC966A3-8CFC-44AF-8CBE-A116B0EC3623}" type="presParOf" srcId="{C6F72870-DB24-4F46-9B5E-CB3E3835A6F9}" destId="{8DA21ADA-B73E-44D6-8860-86325811A1B0}" srcOrd="4" destOrd="0" presId="urn:microsoft.com/office/officeart/2005/8/layout/hProcess4"/>
    <dgm:cxn modelId="{50F02655-DC04-4419-B11C-B502BB5A6D4C}" type="presParOf" srcId="{3B06F905-E79D-4AAA-A8B8-96B6E65BB961}" destId="{3B48BD5F-38B6-4F7E-93E4-36B6FEC3BBDD}" srcOrd="5" destOrd="0" presId="urn:microsoft.com/office/officeart/2005/8/layout/hProcess4"/>
    <dgm:cxn modelId="{A92FA59D-7AAE-4625-9B12-3D2D5A766566}" type="presParOf" srcId="{3B06F905-E79D-4AAA-A8B8-96B6E65BB961}" destId="{40CD5EE0-20E5-43C4-A692-F9CC6B230FF8}" srcOrd="6" destOrd="0" presId="urn:microsoft.com/office/officeart/2005/8/layout/hProcess4"/>
    <dgm:cxn modelId="{E54E99F8-ABD5-4F11-B459-78900B12240D}" type="presParOf" srcId="{40CD5EE0-20E5-43C4-A692-F9CC6B230FF8}" destId="{2E9F8952-A3E8-408E-B99E-DA288C4F3968}" srcOrd="0" destOrd="0" presId="urn:microsoft.com/office/officeart/2005/8/layout/hProcess4"/>
    <dgm:cxn modelId="{8F40F5AB-8370-4822-A200-6669CAFE3BE2}" type="presParOf" srcId="{40CD5EE0-20E5-43C4-A692-F9CC6B230FF8}" destId="{B7C1882C-E07B-4F22-A4FF-7E2B1518BFA5}" srcOrd="1" destOrd="0" presId="urn:microsoft.com/office/officeart/2005/8/layout/hProcess4"/>
    <dgm:cxn modelId="{26AA6D76-5275-452A-96F8-5630EAC1A770}" type="presParOf" srcId="{40CD5EE0-20E5-43C4-A692-F9CC6B230FF8}" destId="{144E06E7-EAF5-4BEF-9B44-2D5D22FB6ED7}" srcOrd="2" destOrd="0" presId="urn:microsoft.com/office/officeart/2005/8/layout/hProcess4"/>
    <dgm:cxn modelId="{433563E2-B763-47A6-8D42-DD5A92CBE63A}" type="presParOf" srcId="{40CD5EE0-20E5-43C4-A692-F9CC6B230FF8}" destId="{2E453CBA-9161-45D6-8DEA-ED62C1E50F1A}" srcOrd="3" destOrd="0" presId="urn:microsoft.com/office/officeart/2005/8/layout/hProcess4"/>
    <dgm:cxn modelId="{41A52DA0-8552-4C3F-8C61-D2AF0D92DD0A}" type="presParOf" srcId="{40CD5EE0-20E5-43C4-A692-F9CC6B230FF8}" destId="{A04FC674-CE7C-4776-ACB1-65D3D691DDEA}"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617E0B-055A-4505-AFB2-2E30C38A8845}">
      <dsp:nvSpPr>
        <dsp:cNvPr id="0" name=""/>
        <dsp:cNvSpPr/>
      </dsp:nvSpPr>
      <dsp:spPr>
        <a:xfrm>
          <a:off x="2885" y="1329238"/>
          <a:ext cx="2285357" cy="188494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228600" lvl="1" indent="-228600" algn="l" defTabSz="889000">
            <a:lnSpc>
              <a:spcPct val="90000"/>
            </a:lnSpc>
            <a:spcBef>
              <a:spcPct val="0"/>
            </a:spcBef>
            <a:spcAft>
              <a:spcPct val="15000"/>
            </a:spcAft>
            <a:buChar char="•"/>
          </a:pPr>
          <a:r>
            <a:rPr lang="en-US" sz="2000" kern="1200" dirty="0"/>
            <a:t>Data gathering</a:t>
          </a:r>
          <a:endParaRPr lang="en-IN" sz="2000" kern="1200" dirty="0"/>
        </a:p>
        <a:p>
          <a:pPr marL="228600" lvl="1" indent="-228600" algn="l" defTabSz="889000">
            <a:lnSpc>
              <a:spcPct val="90000"/>
            </a:lnSpc>
            <a:spcBef>
              <a:spcPct val="0"/>
            </a:spcBef>
            <a:spcAft>
              <a:spcPct val="15000"/>
            </a:spcAft>
            <a:buChar char="•"/>
          </a:pPr>
          <a:r>
            <a:rPr lang="en-US" sz="2000" kern="1200" dirty="0"/>
            <a:t>Pre-Processing</a:t>
          </a:r>
          <a:endParaRPr lang="en-IN" sz="2000" kern="1200" dirty="0"/>
        </a:p>
      </dsp:txBody>
      <dsp:txXfrm>
        <a:off x="46263" y="1372616"/>
        <a:ext cx="2198601" cy="1394269"/>
      </dsp:txXfrm>
    </dsp:sp>
    <dsp:sp modelId="{92150DC1-D7B2-459D-ADC7-2F56DD02FCD8}">
      <dsp:nvSpPr>
        <dsp:cNvPr id="0" name=""/>
        <dsp:cNvSpPr/>
      </dsp:nvSpPr>
      <dsp:spPr>
        <a:xfrm>
          <a:off x="1252634" y="1654041"/>
          <a:ext cx="2703703" cy="2703703"/>
        </a:xfrm>
        <a:prstGeom prst="leftCircularArrow">
          <a:avLst>
            <a:gd name="adj1" fmla="val 3828"/>
            <a:gd name="adj2" fmla="val 478695"/>
            <a:gd name="adj3" fmla="val 2254205"/>
            <a:gd name="adj4" fmla="val 9024489"/>
            <a:gd name="adj5" fmla="val 4466"/>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3497990-0A2F-4E20-8628-27910602CA1B}">
      <dsp:nvSpPr>
        <dsp:cNvPr id="0" name=""/>
        <dsp:cNvSpPr/>
      </dsp:nvSpPr>
      <dsp:spPr>
        <a:xfrm>
          <a:off x="510742" y="2810263"/>
          <a:ext cx="2031428" cy="80783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9055" tIns="39370" rIns="59055" bIns="39370" numCol="1" spcCol="1270" anchor="ctr" anchorCtr="0">
          <a:noAutofit/>
        </a:bodyPr>
        <a:lstStyle/>
        <a:p>
          <a:pPr marL="0" lvl="0" indent="0" algn="ctr" defTabSz="1377950">
            <a:lnSpc>
              <a:spcPct val="90000"/>
            </a:lnSpc>
            <a:spcBef>
              <a:spcPct val="0"/>
            </a:spcBef>
            <a:spcAft>
              <a:spcPct val="35000"/>
            </a:spcAft>
            <a:buNone/>
          </a:pPr>
          <a:r>
            <a:rPr lang="en-US" sz="3100" kern="1200" dirty="0"/>
            <a:t>Module - 1</a:t>
          </a:r>
          <a:endParaRPr lang="en-IN" sz="3100" kern="1200" dirty="0"/>
        </a:p>
      </dsp:txBody>
      <dsp:txXfrm>
        <a:off x="534403" y="2833924"/>
        <a:ext cx="1984106" cy="760510"/>
      </dsp:txXfrm>
    </dsp:sp>
    <dsp:sp modelId="{2955465B-BA82-49F9-9FC7-0B3A46C2B81F}">
      <dsp:nvSpPr>
        <dsp:cNvPr id="0" name=""/>
        <dsp:cNvSpPr/>
      </dsp:nvSpPr>
      <dsp:spPr>
        <a:xfrm>
          <a:off x="3034997" y="1329238"/>
          <a:ext cx="2285357" cy="188494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228600" lvl="1" indent="-228600" algn="l" defTabSz="889000">
            <a:lnSpc>
              <a:spcPct val="90000"/>
            </a:lnSpc>
            <a:spcBef>
              <a:spcPct val="0"/>
            </a:spcBef>
            <a:spcAft>
              <a:spcPct val="15000"/>
            </a:spcAft>
            <a:buChar char="•"/>
          </a:pPr>
          <a:r>
            <a:rPr lang="en-US" sz="2000" kern="1200" dirty="0"/>
            <a:t>Data training</a:t>
          </a:r>
          <a:endParaRPr lang="en-IN" sz="2000" kern="1200" dirty="0"/>
        </a:p>
        <a:p>
          <a:pPr marL="228600" lvl="1" indent="-228600" algn="l" defTabSz="889000">
            <a:lnSpc>
              <a:spcPct val="90000"/>
            </a:lnSpc>
            <a:spcBef>
              <a:spcPct val="0"/>
            </a:spcBef>
            <a:spcAft>
              <a:spcPct val="15000"/>
            </a:spcAft>
            <a:buChar char="•"/>
          </a:pPr>
          <a:r>
            <a:rPr lang="en-US" sz="2000" kern="1200" dirty="0"/>
            <a:t>Model generation</a:t>
          </a:r>
          <a:endParaRPr lang="en-IN" sz="2000" kern="1200" dirty="0"/>
        </a:p>
      </dsp:txBody>
      <dsp:txXfrm>
        <a:off x="3078375" y="1776532"/>
        <a:ext cx="2198601" cy="1394269"/>
      </dsp:txXfrm>
    </dsp:sp>
    <dsp:sp modelId="{6CA6B2C9-C8C5-4783-8E4B-728A296907FE}">
      <dsp:nvSpPr>
        <dsp:cNvPr id="0" name=""/>
        <dsp:cNvSpPr/>
      </dsp:nvSpPr>
      <dsp:spPr>
        <a:xfrm>
          <a:off x="4265701" y="111766"/>
          <a:ext cx="2995721" cy="2995721"/>
        </a:xfrm>
        <a:prstGeom prst="circularArrow">
          <a:avLst>
            <a:gd name="adj1" fmla="val 3455"/>
            <a:gd name="adj2" fmla="val 428188"/>
            <a:gd name="adj3" fmla="val 19396302"/>
            <a:gd name="adj4" fmla="val 12575511"/>
            <a:gd name="adj5" fmla="val 403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847E979-74EC-4E68-AD5D-E24A643E98C9}">
      <dsp:nvSpPr>
        <dsp:cNvPr id="0" name=""/>
        <dsp:cNvSpPr/>
      </dsp:nvSpPr>
      <dsp:spPr>
        <a:xfrm>
          <a:off x="3542854" y="925322"/>
          <a:ext cx="2031428" cy="80783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9055" tIns="39370" rIns="59055" bIns="39370" numCol="1" spcCol="1270" anchor="ctr" anchorCtr="0">
          <a:noAutofit/>
        </a:bodyPr>
        <a:lstStyle/>
        <a:p>
          <a:pPr marL="0" lvl="0" indent="0" algn="ctr" defTabSz="1377950">
            <a:lnSpc>
              <a:spcPct val="90000"/>
            </a:lnSpc>
            <a:spcBef>
              <a:spcPct val="0"/>
            </a:spcBef>
            <a:spcAft>
              <a:spcPct val="35000"/>
            </a:spcAft>
            <a:buNone/>
          </a:pPr>
          <a:r>
            <a:rPr lang="en-US" sz="3100" kern="1200" dirty="0"/>
            <a:t>Module - 2</a:t>
          </a:r>
          <a:endParaRPr lang="en-IN" sz="3100" kern="1200" dirty="0"/>
        </a:p>
      </dsp:txBody>
      <dsp:txXfrm>
        <a:off x="3566515" y="948983"/>
        <a:ext cx="1984106" cy="760510"/>
      </dsp:txXfrm>
    </dsp:sp>
    <dsp:sp modelId="{6C12AC22-5974-4C25-94E2-38467E840E05}">
      <dsp:nvSpPr>
        <dsp:cNvPr id="0" name=""/>
        <dsp:cNvSpPr/>
      </dsp:nvSpPr>
      <dsp:spPr>
        <a:xfrm>
          <a:off x="6067109" y="1329238"/>
          <a:ext cx="2285357" cy="188494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228600" lvl="1" indent="-228600" algn="l" defTabSz="889000">
            <a:lnSpc>
              <a:spcPct val="90000"/>
            </a:lnSpc>
            <a:spcBef>
              <a:spcPct val="0"/>
            </a:spcBef>
            <a:spcAft>
              <a:spcPct val="15000"/>
            </a:spcAft>
            <a:buChar char="•"/>
          </a:pPr>
          <a:r>
            <a:rPr lang="en-US" sz="2000" kern="1200" dirty="0"/>
            <a:t>API Integration</a:t>
          </a:r>
          <a:endParaRPr lang="en-IN" sz="2000" kern="1200" dirty="0"/>
        </a:p>
        <a:p>
          <a:pPr marL="228600" lvl="1" indent="-228600" algn="l" defTabSz="889000">
            <a:lnSpc>
              <a:spcPct val="90000"/>
            </a:lnSpc>
            <a:spcBef>
              <a:spcPct val="0"/>
            </a:spcBef>
            <a:spcAft>
              <a:spcPct val="15000"/>
            </a:spcAft>
            <a:buChar char="•"/>
          </a:pPr>
          <a:r>
            <a:rPr lang="en-US" sz="2000" kern="1200" dirty="0"/>
            <a:t>Password management</a:t>
          </a:r>
          <a:endParaRPr lang="en-IN" sz="2000" kern="1200" dirty="0"/>
        </a:p>
      </dsp:txBody>
      <dsp:txXfrm>
        <a:off x="6110487" y="1372616"/>
        <a:ext cx="2198601" cy="1394269"/>
      </dsp:txXfrm>
    </dsp:sp>
    <dsp:sp modelId="{3B48BD5F-38B6-4F7E-93E4-36B6FEC3BBDD}">
      <dsp:nvSpPr>
        <dsp:cNvPr id="0" name=""/>
        <dsp:cNvSpPr/>
      </dsp:nvSpPr>
      <dsp:spPr>
        <a:xfrm>
          <a:off x="7316858" y="1654041"/>
          <a:ext cx="2703703" cy="2703703"/>
        </a:xfrm>
        <a:prstGeom prst="leftCircularArrow">
          <a:avLst>
            <a:gd name="adj1" fmla="val 3828"/>
            <a:gd name="adj2" fmla="val 478695"/>
            <a:gd name="adj3" fmla="val 2254205"/>
            <a:gd name="adj4" fmla="val 9024489"/>
            <a:gd name="adj5" fmla="val 4466"/>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B49BAEE-6C5E-4883-AA8A-CC16B33169A3}">
      <dsp:nvSpPr>
        <dsp:cNvPr id="0" name=""/>
        <dsp:cNvSpPr/>
      </dsp:nvSpPr>
      <dsp:spPr>
        <a:xfrm>
          <a:off x="6574966" y="2810263"/>
          <a:ext cx="2031428" cy="80783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9055" tIns="39370" rIns="59055" bIns="39370" numCol="1" spcCol="1270" anchor="ctr" anchorCtr="0">
          <a:noAutofit/>
        </a:bodyPr>
        <a:lstStyle/>
        <a:p>
          <a:pPr marL="0" lvl="0" indent="0" algn="ctr" defTabSz="1377950">
            <a:lnSpc>
              <a:spcPct val="90000"/>
            </a:lnSpc>
            <a:spcBef>
              <a:spcPct val="0"/>
            </a:spcBef>
            <a:spcAft>
              <a:spcPct val="35000"/>
            </a:spcAft>
            <a:buNone/>
          </a:pPr>
          <a:r>
            <a:rPr lang="en-US" sz="3100" kern="1200" dirty="0"/>
            <a:t>Module - 3</a:t>
          </a:r>
          <a:endParaRPr lang="en-IN" sz="3100" kern="1200" dirty="0"/>
        </a:p>
      </dsp:txBody>
      <dsp:txXfrm>
        <a:off x="6598627" y="2833924"/>
        <a:ext cx="1984106" cy="760510"/>
      </dsp:txXfrm>
    </dsp:sp>
    <dsp:sp modelId="{B7C1882C-E07B-4F22-A4FF-7E2B1518BFA5}">
      <dsp:nvSpPr>
        <dsp:cNvPr id="0" name=""/>
        <dsp:cNvSpPr/>
      </dsp:nvSpPr>
      <dsp:spPr>
        <a:xfrm>
          <a:off x="9099222" y="1329238"/>
          <a:ext cx="2285357" cy="188494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228600" lvl="1" indent="-228600" algn="l" defTabSz="889000">
            <a:lnSpc>
              <a:spcPct val="90000"/>
            </a:lnSpc>
            <a:spcBef>
              <a:spcPct val="0"/>
            </a:spcBef>
            <a:spcAft>
              <a:spcPct val="15000"/>
            </a:spcAft>
            <a:buChar char="•"/>
          </a:pPr>
          <a:r>
            <a:rPr lang="en-US" sz="2000" kern="1200" dirty="0"/>
            <a:t>UI / UX development</a:t>
          </a:r>
          <a:endParaRPr lang="en-IN" sz="2000" kern="1200" dirty="0"/>
        </a:p>
        <a:p>
          <a:pPr marL="228600" lvl="1" indent="-228600" algn="l" defTabSz="889000">
            <a:lnSpc>
              <a:spcPct val="90000"/>
            </a:lnSpc>
            <a:spcBef>
              <a:spcPct val="0"/>
            </a:spcBef>
            <a:spcAft>
              <a:spcPct val="15000"/>
            </a:spcAft>
            <a:buChar char="•"/>
          </a:pPr>
          <a:r>
            <a:rPr lang="en-US" sz="2000" kern="1200" dirty="0"/>
            <a:t>Deployment</a:t>
          </a:r>
          <a:endParaRPr lang="en-IN" sz="2000" kern="1200" dirty="0"/>
        </a:p>
      </dsp:txBody>
      <dsp:txXfrm>
        <a:off x="9142600" y="1776532"/>
        <a:ext cx="2198601" cy="1394269"/>
      </dsp:txXfrm>
    </dsp:sp>
    <dsp:sp modelId="{2E453CBA-9161-45D6-8DEA-ED62C1E50F1A}">
      <dsp:nvSpPr>
        <dsp:cNvPr id="0" name=""/>
        <dsp:cNvSpPr/>
      </dsp:nvSpPr>
      <dsp:spPr>
        <a:xfrm>
          <a:off x="9607079" y="925322"/>
          <a:ext cx="2031428" cy="80783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9055" tIns="39370" rIns="59055" bIns="39370" numCol="1" spcCol="1270" anchor="ctr" anchorCtr="0">
          <a:noAutofit/>
        </a:bodyPr>
        <a:lstStyle/>
        <a:p>
          <a:pPr marL="0" lvl="0" indent="0" algn="ctr" defTabSz="1377950">
            <a:lnSpc>
              <a:spcPct val="90000"/>
            </a:lnSpc>
            <a:spcBef>
              <a:spcPct val="0"/>
            </a:spcBef>
            <a:spcAft>
              <a:spcPct val="35000"/>
            </a:spcAft>
            <a:buNone/>
          </a:pPr>
          <a:r>
            <a:rPr lang="en-US" sz="3100" kern="1200" dirty="0"/>
            <a:t>Module – 4</a:t>
          </a:r>
          <a:endParaRPr lang="en-IN" sz="3100" kern="1200" dirty="0"/>
        </a:p>
      </dsp:txBody>
      <dsp:txXfrm>
        <a:off x="9630740" y="948983"/>
        <a:ext cx="1984106" cy="760510"/>
      </dsp:txXfrm>
    </dsp:sp>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B6B1CA-19E1-4FF5-91DD-31749E3E704A}" type="datetimeFigureOut">
              <a:rPr lang="en-IN" smtClean="0"/>
              <a:t>31-01-2024</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0B5B4E-73FF-4BFA-9BAD-90E7832DF820}" type="slidenum">
              <a:rPr lang="en-IN" smtClean="0"/>
              <a:t>‹#›</a:t>
            </a:fld>
            <a:endParaRPr lang="en-IN" dirty="0"/>
          </a:p>
        </p:txBody>
      </p:sp>
    </p:spTree>
    <p:extLst>
      <p:ext uri="{BB962C8B-B14F-4D97-AF65-F5344CB8AC3E}">
        <p14:creationId xmlns:p14="http://schemas.microsoft.com/office/powerpoint/2010/main" val="18358346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Color code:</a:t>
            </a:r>
          </a:p>
          <a:p>
            <a:r>
              <a:rPr lang="en-IN" dirty="0"/>
              <a:t>60 – 6B90B2</a:t>
            </a:r>
          </a:p>
          <a:p>
            <a:r>
              <a:rPr lang="en-IN" dirty="0"/>
              <a:t>30 – 1B558E</a:t>
            </a:r>
          </a:p>
          <a:p>
            <a:r>
              <a:rPr lang="en-IN" dirty="0"/>
              <a:t>10 – CCD64D</a:t>
            </a:r>
          </a:p>
        </p:txBody>
      </p:sp>
      <p:sp>
        <p:nvSpPr>
          <p:cNvPr id="4" name="Slide Number Placeholder 3"/>
          <p:cNvSpPr>
            <a:spLocks noGrp="1"/>
          </p:cNvSpPr>
          <p:nvPr>
            <p:ph type="sldNum" sz="quarter" idx="5"/>
          </p:nvPr>
        </p:nvSpPr>
        <p:spPr/>
        <p:txBody>
          <a:bodyPr/>
          <a:lstStyle/>
          <a:p>
            <a:fld id="{620B5B4E-73FF-4BFA-9BAD-90E7832DF820}" type="slidenum">
              <a:rPr lang="en-IN" smtClean="0"/>
              <a:t>1</a:t>
            </a:fld>
            <a:endParaRPr lang="en-IN" dirty="0"/>
          </a:p>
        </p:txBody>
      </p:sp>
    </p:spTree>
    <p:extLst>
      <p:ext uri="{BB962C8B-B14F-4D97-AF65-F5344CB8AC3E}">
        <p14:creationId xmlns:p14="http://schemas.microsoft.com/office/powerpoint/2010/main" val="36794037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EC333-9358-C548-3CE7-3B964D9C687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F643B69-CF59-67B1-1677-31355F00381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D6B9FF6-C25D-7CF6-D067-649306C5F2A0}"/>
              </a:ext>
            </a:extLst>
          </p:cNvPr>
          <p:cNvSpPr>
            <a:spLocks noGrp="1"/>
          </p:cNvSpPr>
          <p:nvPr>
            <p:ph type="dt" sz="half" idx="10"/>
          </p:nvPr>
        </p:nvSpPr>
        <p:spPr/>
        <p:txBody>
          <a:bodyPr/>
          <a:lstStyle/>
          <a:p>
            <a:fld id="{07488173-3CDF-4E5F-882B-47475B133BB2}" type="datetimeFigureOut">
              <a:rPr lang="en-IN" smtClean="0"/>
              <a:t>31-01-2024</a:t>
            </a:fld>
            <a:endParaRPr lang="en-IN" dirty="0"/>
          </a:p>
        </p:txBody>
      </p:sp>
      <p:sp>
        <p:nvSpPr>
          <p:cNvPr id="5" name="Footer Placeholder 4">
            <a:extLst>
              <a:ext uri="{FF2B5EF4-FFF2-40B4-BE49-F238E27FC236}">
                <a16:creationId xmlns:a16="http://schemas.microsoft.com/office/drawing/2014/main" id="{4A5642B3-FBB6-3A19-1FC4-1B566A864415}"/>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72223B40-C023-EAAA-6BC9-AD2D35AFD21A}"/>
              </a:ext>
            </a:extLst>
          </p:cNvPr>
          <p:cNvSpPr>
            <a:spLocks noGrp="1"/>
          </p:cNvSpPr>
          <p:nvPr>
            <p:ph type="sldNum" sz="quarter" idx="12"/>
          </p:nvPr>
        </p:nvSpPr>
        <p:spPr/>
        <p:txBody>
          <a:bodyPr/>
          <a:lstStyle/>
          <a:p>
            <a:fld id="{D4F11AE5-F978-418D-BB5C-F576016114C6}" type="slidenum">
              <a:rPr lang="en-IN" smtClean="0"/>
              <a:t>‹#›</a:t>
            </a:fld>
            <a:endParaRPr lang="en-IN" dirty="0"/>
          </a:p>
        </p:txBody>
      </p:sp>
    </p:spTree>
    <p:extLst>
      <p:ext uri="{BB962C8B-B14F-4D97-AF65-F5344CB8AC3E}">
        <p14:creationId xmlns:p14="http://schemas.microsoft.com/office/powerpoint/2010/main" val="21397087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BB74F-0F52-46FD-1495-B4CAA301AA2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DBB411D-984E-0B0A-72FB-A6BB3002283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FF04B9B-2201-B5F9-1ACA-D8720F85FB06}"/>
              </a:ext>
            </a:extLst>
          </p:cNvPr>
          <p:cNvSpPr>
            <a:spLocks noGrp="1"/>
          </p:cNvSpPr>
          <p:nvPr>
            <p:ph type="dt" sz="half" idx="10"/>
          </p:nvPr>
        </p:nvSpPr>
        <p:spPr/>
        <p:txBody>
          <a:bodyPr/>
          <a:lstStyle/>
          <a:p>
            <a:fld id="{07488173-3CDF-4E5F-882B-47475B133BB2}" type="datetimeFigureOut">
              <a:rPr lang="en-IN" smtClean="0"/>
              <a:t>31-01-2024</a:t>
            </a:fld>
            <a:endParaRPr lang="en-IN" dirty="0"/>
          </a:p>
        </p:txBody>
      </p:sp>
      <p:sp>
        <p:nvSpPr>
          <p:cNvPr id="5" name="Footer Placeholder 4">
            <a:extLst>
              <a:ext uri="{FF2B5EF4-FFF2-40B4-BE49-F238E27FC236}">
                <a16:creationId xmlns:a16="http://schemas.microsoft.com/office/drawing/2014/main" id="{7F91D458-AF60-804E-6737-CE9C5808FC72}"/>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7F7F2A3D-29CA-0360-A8D9-F962667CF7BE}"/>
              </a:ext>
            </a:extLst>
          </p:cNvPr>
          <p:cNvSpPr>
            <a:spLocks noGrp="1"/>
          </p:cNvSpPr>
          <p:nvPr>
            <p:ph type="sldNum" sz="quarter" idx="12"/>
          </p:nvPr>
        </p:nvSpPr>
        <p:spPr/>
        <p:txBody>
          <a:bodyPr/>
          <a:lstStyle/>
          <a:p>
            <a:fld id="{D4F11AE5-F978-418D-BB5C-F576016114C6}" type="slidenum">
              <a:rPr lang="en-IN" smtClean="0"/>
              <a:t>‹#›</a:t>
            </a:fld>
            <a:endParaRPr lang="en-IN" dirty="0"/>
          </a:p>
        </p:txBody>
      </p:sp>
    </p:spTree>
    <p:extLst>
      <p:ext uri="{BB962C8B-B14F-4D97-AF65-F5344CB8AC3E}">
        <p14:creationId xmlns:p14="http://schemas.microsoft.com/office/powerpoint/2010/main" val="32635715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47E9D0D-F672-A082-5326-D65694596E5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3E647C3-0F30-89F0-63BC-E079A32DEA7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24C3A69-89C6-5484-7AEE-05EC04F3DD42}"/>
              </a:ext>
            </a:extLst>
          </p:cNvPr>
          <p:cNvSpPr>
            <a:spLocks noGrp="1"/>
          </p:cNvSpPr>
          <p:nvPr>
            <p:ph type="dt" sz="half" idx="10"/>
          </p:nvPr>
        </p:nvSpPr>
        <p:spPr/>
        <p:txBody>
          <a:bodyPr/>
          <a:lstStyle/>
          <a:p>
            <a:fld id="{07488173-3CDF-4E5F-882B-47475B133BB2}" type="datetimeFigureOut">
              <a:rPr lang="en-IN" smtClean="0"/>
              <a:t>31-01-2024</a:t>
            </a:fld>
            <a:endParaRPr lang="en-IN" dirty="0"/>
          </a:p>
        </p:txBody>
      </p:sp>
      <p:sp>
        <p:nvSpPr>
          <p:cNvPr id="5" name="Footer Placeholder 4">
            <a:extLst>
              <a:ext uri="{FF2B5EF4-FFF2-40B4-BE49-F238E27FC236}">
                <a16:creationId xmlns:a16="http://schemas.microsoft.com/office/drawing/2014/main" id="{D4038F89-DD61-00A2-4EBB-8C11FF366697}"/>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10F25616-9AAF-C461-5A26-9A82892D4BD7}"/>
              </a:ext>
            </a:extLst>
          </p:cNvPr>
          <p:cNvSpPr>
            <a:spLocks noGrp="1"/>
          </p:cNvSpPr>
          <p:nvPr>
            <p:ph type="sldNum" sz="quarter" idx="12"/>
          </p:nvPr>
        </p:nvSpPr>
        <p:spPr/>
        <p:txBody>
          <a:bodyPr/>
          <a:lstStyle/>
          <a:p>
            <a:fld id="{D4F11AE5-F978-418D-BB5C-F576016114C6}" type="slidenum">
              <a:rPr lang="en-IN" smtClean="0"/>
              <a:t>‹#›</a:t>
            </a:fld>
            <a:endParaRPr lang="en-IN" dirty="0"/>
          </a:p>
        </p:txBody>
      </p:sp>
    </p:spTree>
    <p:extLst>
      <p:ext uri="{BB962C8B-B14F-4D97-AF65-F5344CB8AC3E}">
        <p14:creationId xmlns:p14="http://schemas.microsoft.com/office/powerpoint/2010/main" val="815056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9E0A2-138F-4E17-B901-FD65A15BBB3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550C374-9A3D-E2C8-F4BB-694DD6AD64A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41E9640-97C2-F8D0-8B33-0BB2E1F7C340}"/>
              </a:ext>
            </a:extLst>
          </p:cNvPr>
          <p:cNvSpPr>
            <a:spLocks noGrp="1"/>
          </p:cNvSpPr>
          <p:nvPr>
            <p:ph type="dt" sz="half" idx="10"/>
          </p:nvPr>
        </p:nvSpPr>
        <p:spPr/>
        <p:txBody>
          <a:bodyPr/>
          <a:lstStyle/>
          <a:p>
            <a:fld id="{07488173-3CDF-4E5F-882B-47475B133BB2}" type="datetimeFigureOut">
              <a:rPr lang="en-IN" smtClean="0"/>
              <a:t>31-01-2024</a:t>
            </a:fld>
            <a:endParaRPr lang="en-IN" dirty="0"/>
          </a:p>
        </p:txBody>
      </p:sp>
      <p:sp>
        <p:nvSpPr>
          <p:cNvPr id="5" name="Footer Placeholder 4">
            <a:extLst>
              <a:ext uri="{FF2B5EF4-FFF2-40B4-BE49-F238E27FC236}">
                <a16:creationId xmlns:a16="http://schemas.microsoft.com/office/drawing/2014/main" id="{3AEE9779-64B2-1EAB-08D2-D9F89CEDD849}"/>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50037D19-E255-6791-163D-5861D8DBA592}"/>
              </a:ext>
            </a:extLst>
          </p:cNvPr>
          <p:cNvSpPr>
            <a:spLocks noGrp="1"/>
          </p:cNvSpPr>
          <p:nvPr>
            <p:ph type="sldNum" sz="quarter" idx="12"/>
          </p:nvPr>
        </p:nvSpPr>
        <p:spPr/>
        <p:txBody>
          <a:bodyPr/>
          <a:lstStyle/>
          <a:p>
            <a:fld id="{D4F11AE5-F978-418D-BB5C-F576016114C6}" type="slidenum">
              <a:rPr lang="en-IN" smtClean="0"/>
              <a:t>‹#›</a:t>
            </a:fld>
            <a:endParaRPr lang="en-IN" dirty="0"/>
          </a:p>
        </p:txBody>
      </p:sp>
    </p:spTree>
    <p:extLst>
      <p:ext uri="{BB962C8B-B14F-4D97-AF65-F5344CB8AC3E}">
        <p14:creationId xmlns:p14="http://schemas.microsoft.com/office/powerpoint/2010/main" val="30960089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34D71-4EBF-F532-FA75-CFD6998013E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6E88D5B-E536-0E9E-252A-C136C1ADD7B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311DB9-6B3E-E6F2-F49E-39E281A2E6BE}"/>
              </a:ext>
            </a:extLst>
          </p:cNvPr>
          <p:cNvSpPr>
            <a:spLocks noGrp="1"/>
          </p:cNvSpPr>
          <p:nvPr>
            <p:ph type="dt" sz="half" idx="10"/>
          </p:nvPr>
        </p:nvSpPr>
        <p:spPr/>
        <p:txBody>
          <a:bodyPr/>
          <a:lstStyle/>
          <a:p>
            <a:fld id="{07488173-3CDF-4E5F-882B-47475B133BB2}" type="datetimeFigureOut">
              <a:rPr lang="en-IN" smtClean="0"/>
              <a:t>31-01-2024</a:t>
            </a:fld>
            <a:endParaRPr lang="en-IN" dirty="0"/>
          </a:p>
        </p:txBody>
      </p:sp>
      <p:sp>
        <p:nvSpPr>
          <p:cNvPr id="5" name="Footer Placeholder 4">
            <a:extLst>
              <a:ext uri="{FF2B5EF4-FFF2-40B4-BE49-F238E27FC236}">
                <a16:creationId xmlns:a16="http://schemas.microsoft.com/office/drawing/2014/main" id="{15120ACC-7092-26F3-C5AE-7709CA19219A}"/>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1BD119BF-FAD5-4CE0-9BE1-FE6AC00D0F06}"/>
              </a:ext>
            </a:extLst>
          </p:cNvPr>
          <p:cNvSpPr>
            <a:spLocks noGrp="1"/>
          </p:cNvSpPr>
          <p:nvPr>
            <p:ph type="sldNum" sz="quarter" idx="12"/>
          </p:nvPr>
        </p:nvSpPr>
        <p:spPr/>
        <p:txBody>
          <a:bodyPr/>
          <a:lstStyle/>
          <a:p>
            <a:fld id="{D4F11AE5-F978-418D-BB5C-F576016114C6}" type="slidenum">
              <a:rPr lang="en-IN" smtClean="0"/>
              <a:t>‹#›</a:t>
            </a:fld>
            <a:endParaRPr lang="en-IN" dirty="0"/>
          </a:p>
        </p:txBody>
      </p:sp>
    </p:spTree>
    <p:extLst>
      <p:ext uri="{BB962C8B-B14F-4D97-AF65-F5344CB8AC3E}">
        <p14:creationId xmlns:p14="http://schemas.microsoft.com/office/powerpoint/2010/main" val="30495466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492D4-4C05-938A-80AD-256B92E5A64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295BACA-C9CD-5521-29C5-72C7B610D56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6264B80-090B-7288-AAF3-D7C5CF63F3C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9C431ED-00AC-C5AF-F784-79FC98667A37}"/>
              </a:ext>
            </a:extLst>
          </p:cNvPr>
          <p:cNvSpPr>
            <a:spLocks noGrp="1"/>
          </p:cNvSpPr>
          <p:nvPr>
            <p:ph type="dt" sz="half" idx="10"/>
          </p:nvPr>
        </p:nvSpPr>
        <p:spPr/>
        <p:txBody>
          <a:bodyPr/>
          <a:lstStyle/>
          <a:p>
            <a:fld id="{07488173-3CDF-4E5F-882B-47475B133BB2}" type="datetimeFigureOut">
              <a:rPr lang="en-IN" smtClean="0"/>
              <a:t>31-01-2024</a:t>
            </a:fld>
            <a:endParaRPr lang="en-IN" dirty="0"/>
          </a:p>
        </p:txBody>
      </p:sp>
      <p:sp>
        <p:nvSpPr>
          <p:cNvPr id="6" name="Footer Placeholder 5">
            <a:extLst>
              <a:ext uri="{FF2B5EF4-FFF2-40B4-BE49-F238E27FC236}">
                <a16:creationId xmlns:a16="http://schemas.microsoft.com/office/drawing/2014/main" id="{301A6716-CEA6-B8EB-77F4-6F25B614A7C9}"/>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610899AF-C52B-F1F0-99B1-B3BAA4B8929D}"/>
              </a:ext>
            </a:extLst>
          </p:cNvPr>
          <p:cNvSpPr>
            <a:spLocks noGrp="1"/>
          </p:cNvSpPr>
          <p:nvPr>
            <p:ph type="sldNum" sz="quarter" idx="12"/>
          </p:nvPr>
        </p:nvSpPr>
        <p:spPr/>
        <p:txBody>
          <a:bodyPr/>
          <a:lstStyle/>
          <a:p>
            <a:fld id="{D4F11AE5-F978-418D-BB5C-F576016114C6}" type="slidenum">
              <a:rPr lang="en-IN" smtClean="0"/>
              <a:t>‹#›</a:t>
            </a:fld>
            <a:endParaRPr lang="en-IN" dirty="0"/>
          </a:p>
        </p:txBody>
      </p:sp>
    </p:spTree>
    <p:extLst>
      <p:ext uri="{BB962C8B-B14F-4D97-AF65-F5344CB8AC3E}">
        <p14:creationId xmlns:p14="http://schemas.microsoft.com/office/powerpoint/2010/main" val="6219019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983D3-2D9C-981D-5294-51D741BF218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1BA8D28-3133-8700-06C5-663CCBA6378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A829E8E-1C62-EDAC-7DFC-1C1320D849D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596E310-10B1-0226-6376-7D4F5F4C31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5CFC683-5382-23C8-75A2-5629D965661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FF7FED4-AE53-9DA2-9F7C-86892CE54AF5}"/>
              </a:ext>
            </a:extLst>
          </p:cNvPr>
          <p:cNvSpPr>
            <a:spLocks noGrp="1"/>
          </p:cNvSpPr>
          <p:nvPr>
            <p:ph type="dt" sz="half" idx="10"/>
          </p:nvPr>
        </p:nvSpPr>
        <p:spPr/>
        <p:txBody>
          <a:bodyPr/>
          <a:lstStyle/>
          <a:p>
            <a:fld id="{07488173-3CDF-4E5F-882B-47475B133BB2}" type="datetimeFigureOut">
              <a:rPr lang="en-IN" smtClean="0"/>
              <a:t>31-01-2024</a:t>
            </a:fld>
            <a:endParaRPr lang="en-IN" dirty="0"/>
          </a:p>
        </p:txBody>
      </p:sp>
      <p:sp>
        <p:nvSpPr>
          <p:cNvPr id="8" name="Footer Placeholder 7">
            <a:extLst>
              <a:ext uri="{FF2B5EF4-FFF2-40B4-BE49-F238E27FC236}">
                <a16:creationId xmlns:a16="http://schemas.microsoft.com/office/drawing/2014/main" id="{0ABBCC1D-BACD-F6AB-207A-144C2392EAC9}"/>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F291C918-A444-FEFD-1145-169E221CF401}"/>
              </a:ext>
            </a:extLst>
          </p:cNvPr>
          <p:cNvSpPr>
            <a:spLocks noGrp="1"/>
          </p:cNvSpPr>
          <p:nvPr>
            <p:ph type="sldNum" sz="quarter" idx="12"/>
          </p:nvPr>
        </p:nvSpPr>
        <p:spPr/>
        <p:txBody>
          <a:bodyPr/>
          <a:lstStyle/>
          <a:p>
            <a:fld id="{D4F11AE5-F978-418D-BB5C-F576016114C6}" type="slidenum">
              <a:rPr lang="en-IN" smtClean="0"/>
              <a:t>‹#›</a:t>
            </a:fld>
            <a:endParaRPr lang="en-IN" dirty="0"/>
          </a:p>
        </p:txBody>
      </p:sp>
    </p:spTree>
    <p:extLst>
      <p:ext uri="{BB962C8B-B14F-4D97-AF65-F5344CB8AC3E}">
        <p14:creationId xmlns:p14="http://schemas.microsoft.com/office/powerpoint/2010/main" val="19666776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F853F-1256-1B3D-FC63-D8E934752DB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13358D9-EC98-1619-D822-E73C9C2E4049}"/>
              </a:ext>
            </a:extLst>
          </p:cNvPr>
          <p:cNvSpPr>
            <a:spLocks noGrp="1"/>
          </p:cNvSpPr>
          <p:nvPr>
            <p:ph type="dt" sz="half" idx="10"/>
          </p:nvPr>
        </p:nvSpPr>
        <p:spPr/>
        <p:txBody>
          <a:bodyPr/>
          <a:lstStyle/>
          <a:p>
            <a:fld id="{07488173-3CDF-4E5F-882B-47475B133BB2}" type="datetimeFigureOut">
              <a:rPr lang="en-IN" smtClean="0"/>
              <a:t>31-01-2024</a:t>
            </a:fld>
            <a:endParaRPr lang="en-IN" dirty="0"/>
          </a:p>
        </p:txBody>
      </p:sp>
      <p:sp>
        <p:nvSpPr>
          <p:cNvPr id="4" name="Footer Placeholder 3">
            <a:extLst>
              <a:ext uri="{FF2B5EF4-FFF2-40B4-BE49-F238E27FC236}">
                <a16:creationId xmlns:a16="http://schemas.microsoft.com/office/drawing/2014/main" id="{BCE9B56A-F6D1-D5F9-045B-2D33A132E9C4}"/>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25CF40F7-4466-B18E-E602-0CCD990BA5E1}"/>
              </a:ext>
            </a:extLst>
          </p:cNvPr>
          <p:cNvSpPr>
            <a:spLocks noGrp="1"/>
          </p:cNvSpPr>
          <p:nvPr>
            <p:ph type="sldNum" sz="quarter" idx="12"/>
          </p:nvPr>
        </p:nvSpPr>
        <p:spPr/>
        <p:txBody>
          <a:bodyPr/>
          <a:lstStyle/>
          <a:p>
            <a:fld id="{D4F11AE5-F978-418D-BB5C-F576016114C6}" type="slidenum">
              <a:rPr lang="en-IN" smtClean="0"/>
              <a:t>‹#›</a:t>
            </a:fld>
            <a:endParaRPr lang="en-IN" dirty="0"/>
          </a:p>
        </p:txBody>
      </p:sp>
    </p:spTree>
    <p:extLst>
      <p:ext uri="{BB962C8B-B14F-4D97-AF65-F5344CB8AC3E}">
        <p14:creationId xmlns:p14="http://schemas.microsoft.com/office/powerpoint/2010/main" val="24446594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A92632-C609-3756-535E-97FCA956FE26}"/>
              </a:ext>
            </a:extLst>
          </p:cNvPr>
          <p:cNvSpPr>
            <a:spLocks noGrp="1"/>
          </p:cNvSpPr>
          <p:nvPr>
            <p:ph type="dt" sz="half" idx="10"/>
          </p:nvPr>
        </p:nvSpPr>
        <p:spPr/>
        <p:txBody>
          <a:bodyPr/>
          <a:lstStyle/>
          <a:p>
            <a:fld id="{07488173-3CDF-4E5F-882B-47475B133BB2}" type="datetimeFigureOut">
              <a:rPr lang="en-IN" smtClean="0"/>
              <a:t>31-01-2024</a:t>
            </a:fld>
            <a:endParaRPr lang="en-IN" dirty="0"/>
          </a:p>
        </p:txBody>
      </p:sp>
      <p:sp>
        <p:nvSpPr>
          <p:cNvPr id="3" name="Footer Placeholder 2">
            <a:extLst>
              <a:ext uri="{FF2B5EF4-FFF2-40B4-BE49-F238E27FC236}">
                <a16:creationId xmlns:a16="http://schemas.microsoft.com/office/drawing/2014/main" id="{89BFBCE0-F3C7-5D84-0CD1-C8D71100E49D}"/>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10C0A8FC-19A7-CA5D-A663-D145DC71A0F7}"/>
              </a:ext>
            </a:extLst>
          </p:cNvPr>
          <p:cNvSpPr>
            <a:spLocks noGrp="1"/>
          </p:cNvSpPr>
          <p:nvPr>
            <p:ph type="sldNum" sz="quarter" idx="12"/>
          </p:nvPr>
        </p:nvSpPr>
        <p:spPr/>
        <p:txBody>
          <a:bodyPr/>
          <a:lstStyle/>
          <a:p>
            <a:fld id="{D4F11AE5-F978-418D-BB5C-F576016114C6}" type="slidenum">
              <a:rPr lang="en-IN" smtClean="0"/>
              <a:t>‹#›</a:t>
            </a:fld>
            <a:endParaRPr lang="en-IN" dirty="0"/>
          </a:p>
        </p:txBody>
      </p:sp>
    </p:spTree>
    <p:extLst>
      <p:ext uri="{BB962C8B-B14F-4D97-AF65-F5344CB8AC3E}">
        <p14:creationId xmlns:p14="http://schemas.microsoft.com/office/powerpoint/2010/main" val="1356697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69441-1305-6FE3-55A4-C1706F5F33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A2A0F02-2692-2F7C-DFB2-A7DBF3FDAD8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15C1E1F-048C-02F5-3A21-C88A5D1382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DB0230-BE54-3964-0027-DDEAFEB028B6}"/>
              </a:ext>
            </a:extLst>
          </p:cNvPr>
          <p:cNvSpPr>
            <a:spLocks noGrp="1"/>
          </p:cNvSpPr>
          <p:nvPr>
            <p:ph type="dt" sz="half" idx="10"/>
          </p:nvPr>
        </p:nvSpPr>
        <p:spPr/>
        <p:txBody>
          <a:bodyPr/>
          <a:lstStyle/>
          <a:p>
            <a:fld id="{07488173-3CDF-4E5F-882B-47475B133BB2}" type="datetimeFigureOut">
              <a:rPr lang="en-IN" smtClean="0"/>
              <a:t>31-01-2024</a:t>
            </a:fld>
            <a:endParaRPr lang="en-IN" dirty="0"/>
          </a:p>
        </p:txBody>
      </p:sp>
      <p:sp>
        <p:nvSpPr>
          <p:cNvPr id="6" name="Footer Placeholder 5">
            <a:extLst>
              <a:ext uri="{FF2B5EF4-FFF2-40B4-BE49-F238E27FC236}">
                <a16:creationId xmlns:a16="http://schemas.microsoft.com/office/drawing/2014/main" id="{2390200A-7456-48E4-6B0F-50ED12FD0914}"/>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BDA5A4FC-9B23-BD3F-492D-C3543B642557}"/>
              </a:ext>
            </a:extLst>
          </p:cNvPr>
          <p:cNvSpPr>
            <a:spLocks noGrp="1"/>
          </p:cNvSpPr>
          <p:nvPr>
            <p:ph type="sldNum" sz="quarter" idx="12"/>
          </p:nvPr>
        </p:nvSpPr>
        <p:spPr/>
        <p:txBody>
          <a:bodyPr/>
          <a:lstStyle/>
          <a:p>
            <a:fld id="{D4F11AE5-F978-418D-BB5C-F576016114C6}" type="slidenum">
              <a:rPr lang="en-IN" smtClean="0"/>
              <a:t>‹#›</a:t>
            </a:fld>
            <a:endParaRPr lang="en-IN" dirty="0"/>
          </a:p>
        </p:txBody>
      </p:sp>
    </p:spTree>
    <p:extLst>
      <p:ext uri="{BB962C8B-B14F-4D97-AF65-F5344CB8AC3E}">
        <p14:creationId xmlns:p14="http://schemas.microsoft.com/office/powerpoint/2010/main" val="12820385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1F0BE-156A-3509-92E0-48691B2F45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C1F0BD6-64CB-2567-A6B6-E648049CC92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39E13AFC-AC53-E667-9B90-A089B297DD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048695-DF63-6E7E-DC98-912B0CAD2AC7}"/>
              </a:ext>
            </a:extLst>
          </p:cNvPr>
          <p:cNvSpPr>
            <a:spLocks noGrp="1"/>
          </p:cNvSpPr>
          <p:nvPr>
            <p:ph type="dt" sz="half" idx="10"/>
          </p:nvPr>
        </p:nvSpPr>
        <p:spPr/>
        <p:txBody>
          <a:bodyPr/>
          <a:lstStyle/>
          <a:p>
            <a:fld id="{07488173-3CDF-4E5F-882B-47475B133BB2}" type="datetimeFigureOut">
              <a:rPr lang="en-IN" smtClean="0"/>
              <a:t>31-01-2024</a:t>
            </a:fld>
            <a:endParaRPr lang="en-IN" dirty="0"/>
          </a:p>
        </p:txBody>
      </p:sp>
      <p:sp>
        <p:nvSpPr>
          <p:cNvPr id="6" name="Footer Placeholder 5">
            <a:extLst>
              <a:ext uri="{FF2B5EF4-FFF2-40B4-BE49-F238E27FC236}">
                <a16:creationId xmlns:a16="http://schemas.microsoft.com/office/drawing/2014/main" id="{8532EDD3-8762-5822-246A-0C377B262B91}"/>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D3C049D2-24F6-5189-EE59-2B57256780EA}"/>
              </a:ext>
            </a:extLst>
          </p:cNvPr>
          <p:cNvSpPr>
            <a:spLocks noGrp="1"/>
          </p:cNvSpPr>
          <p:nvPr>
            <p:ph type="sldNum" sz="quarter" idx="12"/>
          </p:nvPr>
        </p:nvSpPr>
        <p:spPr/>
        <p:txBody>
          <a:bodyPr/>
          <a:lstStyle/>
          <a:p>
            <a:fld id="{D4F11AE5-F978-418D-BB5C-F576016114C6}" type="slidenum">
              <a:rPr lang="en-IN" smtClean="0"/>
              <a:t>‹#›</a:t>
            </a:fld>
            <a:endParaRPr lang="en-IN" dirty="0"/>
          </a:p>
        </p:txBody>
      </p:sp>
    </p:spTree>
    <p:extLst>
      <p:ext uri="{BB962C8B-B14F-4D97-AF65-F5344CB8AC3E}">
        <p14:creationId xmlns:p14="http://schemas.microsoft.com/office/powerpoint/2010/main" val="11566879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91169A8-D7DA-5A77-3280-A9A8BC0155C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2E472F2-32D4-BEF2-8C25-6CAC79C8D95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48D1B13-1FB6-9930-3C32-A62DD0E732A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488173-3CDF-4E5F-882B-47475B133BB2}" type="datetimeFigureOut">
              <a:rPr lang="en-IN" smtClean="0"/>
              <a:t>31-01-2024</a:t>
            </a:fld>
            <a:endParaRPr lang="en-IN" dirty="0"/>
          </a:p>
        </p:txBody>
      </p:sp>
      <p:sp>
        <p:nvSpPr>
          <p:cNvPr id="5" name="Footer Placeholder 4">
            <a:extLst>
              <a:ext uri="{FF2B5EF4-FFF2-40B4-BE49-F238E27FC236}">
                <a16:creationId xmlns:a16="http://schemas.microsoft.com/office/drawing/2014/main" id="{94B3E142-35DB-8079-CF33-8EEB26423C5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0C9866BA-79E0-9D38-FDFE-D10B2ED0F9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F11AE5-F978-418D-BB5C-F576016114C6}" type="slidenum">
              <a:rPr lang="en-IN" smtClean="0"/>
              <a:t>‹#›</a:t>
            </a:fld>
            <a:endParaRPr lang="en-IN" dirty="0"/>
          </a:p>
        </p:txBody>
      </p:sp>
    </p:spTree>
    <p:extLst>
      <p:ext uri="{BB962C8B-B14F-4D97-AF65-F5344CB8AC3E}">
        <p14:creationId xmlns:p14="http://schemas.microsoft.com/office/powerpoint/2010/main" val="19325205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github.com/Aravinth-S-731/E-Bot/blob/main/data.json" TargetMode="Externa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aasmr.org/jsms/Vol13/No.3/Vol.13.3.34.pdf"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sciencedirect.com/science/article/pii/S2772442523000655/pdfft?md5=d8f717b1a1986d0336796255e92cf128&amp;pid=1-s2.0-S2772442523000655-main.pdf"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jmss.a2zjournals.com/index.php/mss/article/view/15/15"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link.springer.com/chapter/10.1007/978-981-19-0095-2_2"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link.springer.com/chapter/10.1007/978-981-16-0733-2_27"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0ECA775-5348-3B4A-0FD9-35F4904B3EE3}"/>
              </a:ext>
            </a:extLst>
          </p:cNvPr>
          <p:cNvSpPr txBox="1"/>
          <p:nvPr/>
        </p:nvSpPr>
        <p:spPr>
          <a:xfrm>
            <a:off x="2533073" y="461819"/>
            <a:ext cx="7125854" cy="1477328"/>
          </a:xfrm>
          <a:prstGeom prst="rect">
            <a:avLst/>
          </a:prstGeom>
          <a:noFill/>
        </p:spPr>
        <p:txBody>
          <a:bodyPr wrap="square" rtlCol="0">
            <a:spAutoFit/>
          </a:bodyPr>
          <a:lstStyle/>
          <a:p>
            <a:pPr algn="ctr"/>
            <a:r>
              <a:rPr lang="en-IN" sz="2600" dirty="0"/>
              <a:t>SETHU INSTITUTE OF TECHNOLOGY</a:t>
            </a:r>
          </a:p>
          <a:p>
            <a:pPr algn="ctr"/>
            <a:endParaRPr lang="en-IN" i="1" dirty="0"/>
          </a:p>
          <a:p>
            <a:pPr algn="ctr"/>
            <a:r>
              <a:rPr lang="en-IN" i="1" dirty="0"/>
              <a:t>Department of</a:t>
            </a:r>
          </a:p>
          <a:p>
            <a:pPr algn="ctr"/>
            <a:r>
              <a:rPr lang="en-IN" sz="2800" b="1" dirty="0"/>
              <a:t>COMPUTER SCIENCE AND BUSINESS SYSTEMS</a:t>
            </a:r>
          </a:p>
        </p:txBody>
      </p:sp>
      <p:pic>
        <p:nvPicPr>
          <p:cNvPr id="6" name="Picture 5">
            <a:extLst>
              <a:ext uri="{FF2B5EF4-FFF2-40B4-BE49-F238E27FC236}">
                <a16:creationId xmlns:a16="http://schemas.microsoft.com/office/drawing/2014/main" id="{0BF5F691-F95C-79E4-6A46-B6720F24E2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7152" y="600367"/>
            <a:ext cx="1252281" cy="1330036"/>
          </a:xfrm>
          <a:prstGeom prst="rect">
            <a:avLst/>
          </a:prstGeom>
        </p:spPr>
      </p:pic>
      <p:pic>
        <p:nvPicPr>
          <p:cNvPr id="8" name="Picture 7">
            <a:extLst>
              <a:ext uri="{FF2B5EF4-FFF2-40B4-BE49-F238E27FC236}">
                <a16:creationId xmlns:a16="http://schemas.microsoft.com/office/drawing/2014/main" id="{523C9C9F-CD73-9BEF-1CF0-CDBDC1F7F1B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18139" y="698313"/>
            <a:ext cx="1654002" cy="1130487"/>
          </a:xfrm>
          <a:prstGeom prst="rect">
            <a:avLst/>
          </a:prstGeom>
        </p:spPr>
      </p:pic>
      <p:sp>
        <p:nvSpPr>
          <p:cNvPr id="9" name="TextBox 8">
            <a:extLst>
              <a:ext uri="{FF2B5EF4-FFF2-40B4-BE49-F238E27FC236}">
                <a16:creationId xmlns:a16="http://schemas.microsoft.com/office/drawing/2014/main" id="{FCD89589-08C8-481A-B72F-70DE2F894CEC}"/>
              </a:ext>
            </a:extLst>
          </p:cNvPr>
          <p:cNvSpPr txBox="1"/>
          <p:nvPr/>
        </p:nvSpPr>
        <p:spPr>
          <a:xfrm>
            <a:off x="3059545" y="2170546"/>
            <a:ext cx="6072910" cy="584775"/>
          </a:xfrm>
          <a:prstGeom prst="rect">
            <a:avLst/>
          </a:prstGeom>
          <a:noFill/>
        </p:spPr>
        <p:txBody>
          <a:bodyPr wrap="square" rtlCol="0">
            <a:spAutoFit/>
          </a:bodyPr>
          <a:lstStyle/>
          <a:p>
            <a:r>
              <a:rPr lang="en-IN" sz="3200" dirty="0"/>
              <a:t>19UCB801 – FINAL YEAR PROJECT</a:t>
            </a:r>
          </a:p>
        </p:txBody>
      </p:sp>
      <p:sp>
        <p:nvSpPr>
          <p:cNvPr id="10" name="TextBox 9">
            <a:extLst>
              <a:ext uri="{FF2B5EF4-FFF2-40B4-BE49-F238E27FC236}">
                <a16:creationId xmlns:a16="http://schemas.microsoft.com/office/drawing/2014/main" id="{DBF3BDB7-AFF5-D866-489D-9F84B057D8C3}"/>
              </a:ext>
            </a:extLst>
          </p:cNvPr>
          <p:cNvSpPr txBox="1"/>
          <p:nvPr/>
        </p:nvSpPr>
        <p:spPr>
          <a:xfrm>
            <a:off x="1140979" y="3376337"/>
            <a:ext cx="9910042" cy="1077218"/>
          </a:xfrm>
          <a:prstGeom prst="rect">
            <a:avLst/>
          </a:prstGeom>
          <a:noFill/>
        </p:spPr>
        <p:txBody>
          <a:bodyPr wrap="square" rtlCol="0">
            <a:spAutoFit/>
          </a:bodyPr>
          <a:lstStyle/>
          <a:p>
            <a:pPr algn="ctr"/>
            <a:r>
              <a:rPr lang="en-IN" sz="3600" b="1" dirty="0">
                <a:solidFill>
                  <a:srgbClr val="1B558E"/>
                </a:solidFill>
              </a:rPr>
              <a:t>E – BOT </a:t>
            </a:r>
          </a:p>
          <a:p>
            <a:r>
              <a:rPr lang="en-IN" sz="2800" dirty="0">
                <a:solidFill>
                  <a:srgbClr val="1B558E"/>
                </a:solidFill>
              </a:rPr>
              <a:t>An Advanced Chatbot built using NLP and Keras Neural Networking</a:t>
            </a:r>
          </a:p>
        </p:txBody>
      </p:sp>
      <p:cxnSp>
        <p:nvCxnSpPr>
          <p:cNvPr id="12" name="Straight Connector 11">
            <a:extLst>
              <a:ext uri="{FF2B5EF4-FFF2-40B4-BE49-F238E27FC236}">
                <a16:creationId xmlns:a16="http://schemas.microsoft.com/office/drawing/2014/main" id="{8DCA68E0-DEFB-622B-37AC-23AF7C675741}"/>
              </a:ext>
            </a:extLst>
          </p:cNvPr>
          <p:cNvCxnSpPr/>
          <p:nvPr/>
        </p:nvCxnSpPr>
        <p:spPr>
          <a:xfrm>
            <a:off x="492642" y="4827181"/>
            <a:ext cx="11206716"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2B19722-F367-72A8-D02C-20FDA543A924}"/>
              </a:ext>
            </a:extLst>
          </p:cNvPr>
          <p:cNvSpPr txBox="1"/>
          <p:nvPr/>
        </p:nvSpPr>
        <p:spPr>
          <a:xfrm>
            <a:off x="6842688" y="5145215"/>
            <a:ext cx="4856671" cy="1107996"/>
          </a:xfrm>
          <a:prstGeom prst="rect">
            <a:avLst/>
          </a:prstGeom>
          <a:noFill/>
        </p:spPr>
        <p:txBody>
          <a:bodyPr wrap="square" rtlCol="0">
            <a:spAutoFit/>
          </a:bodyPr>
          <a:lstStyle/>
          <a:p>
            <a:pPr algn="r"/>
            <a:r>
              <a:rPr lang="en-IN" sz="2200" dirty="0"/>
              <a:t>Aravind S – 2020113002</a:t>
            </a:r>
          </a:p>
          <a:p>
            <a:pPr algn="r"/>
            <a:r>
              <a:rPr lang="en-IN" sz="2200" dirty="0"/>
              <a:t>Aravinth S – 2020113003</a:t>
            </a:r>
          </a:p>
          <a:p>
            <a:pPr algn="r"/>
            <a:r>
              <a:rPr lang="en-IN" sz="2200" dirty="0"/>
              <a:t>Palaniappan M – 2020113306</a:t>
            </a:r>
          </a:p>
        </p:txBody>
      </p:sp>
      <p:sp>
        <p:nvSpPr>
          <p:cNvPr id="14" name="TextBox 13">
            <a:extLst>
              <a:ext uri="{FF2B5EF4-FFF2-40B4-BE49-F238E27FC236}">
                <a16:creationId xmlns:a16="http://schemas.microsoft.com/office/drawing/2014/main" id="{3E846F78-A278-1F5F-0EF4-77C0C37C43B0}"/>
              </a:ext>
            </a:extLst>
          </p:cNvPr>
          <p:cNvSpPr txBox="1"/>
          <p:nvPr/>
        </p:nvSpPr>
        <p:spPr>
          <a:xfrm>
            <a:off x="492643" y="5145215"/>
            <a:ext cx="4856671" cy="1107996"/>
          </a:xfrm>
          <a:prstGeom prst="rect">
            <a:avLst/>
          </a:prstGeom>
          <a:noFill/>
        </p:spPr>
        <p:txBody>
          <a:bodyPr wrap="square" rtlCol="0">
            <a:spAutoFit/>
          </a:bodyPr>
          <a:lstStyle/>
          <a:p>
            <a:r>
              <a:rPr lang="en-IN" sz="2200" dirty="0"/>
              <a:t>Mr. V. Rajesh Kumar B.E, M.E,</a:t>
            </a:r>
          </a:p>
          <a:p>
            <a:r>
              <a:rPr lang="en-IN" sz="2200" dirty="0"/>
              <a:t>Assistant Professor</a:t>
            </a:r>
          </a:p>
          <a:p>
            <a:r>
              <a:rPr lang="en-IN" sz="2200" dirty="0"/>
              <a:t>Department of CSBS</a:t>
            </a:r>
          </a:p>
        </p:txBody>
      </p:sp>
    </p:spTree>
    <p:extLst>
      <p:ext uri="{BB962C8B-B14F-4D97-AF65-F5344CB8AC3E}">
        <p14:creationId xmlns:p14="http://schemas.microsoft.com/office/powerpoint/2010/main" val="3603018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3ADDC-575B-4CB8-85F0-47189AF3663F}"/>
              </a:ext>
            </a:extLst>
          </p:cNvPr>
          <p:cNvSpPr>
            <a:spLocks noGrp="1"/>
          </p:cNvSpPr>
          <p:nvPr>
            <p:ph type="title"/>
          </p:nvPr>
        </p:nvSpPr>
        <p:spPr>
          <a:xfrm>
            <a:off x="838200" y="503348"/>
            <a:ext cx="10515600" cy="921415"/>
          </a:xfrm>
        </p:spPr>
        <p:txBody>
          <a:bodyPr/>
          <a:lstStyle/>
          <a:p>
            <a:pPr algn="ctr"/>
            <a:r>
              <a:rPr lang="en-IN" dirty="0">
                <a:solidFill>
                  <a:srgbClr val="1B558E"/>
                </a:solidFill>
              </a:rPr>
              <a:t>Drawbacks in Existing System</a:t>
            </a:r>
          </a:p>
        </p:txBody>
      </p:sp>
      <p:cxnSp>
        <p:nvCxnSpPr>
          <p:cNvPr id="5" name="Straight Connector 4">
            <a:extLst>
              <a:ext uri="{FF2B5EF4-FFF2-40B4-BE49-F238E27FC236}">
                <a16:creationId xmlns:a16="http://schemas.microsoft.com/office/drawing/2014/main" id="{3F30BBBC-0925-53B7-C7C3-3ADB749EEBAE}"/>
              </a:ext>
            </a:extLst>
          </p:cNvPr>
          <p:cNvCxnSpPr/>
          <p:nvPr/>
        </p:nvCxnSpPr>
        <p:spPr>
          <a:xfrm>
            <a:off x="838200" y="1435395"/>
            <a:ext cx="10515600" cy="0"/>
          </a:xfrm>
          <a:prstGeom prst="line">
            <a:avLst/>
          </a:prstGeom>
          <a:ln w="19050" cap="rnd"/>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D1ED41D6-B6C5-8255-E95A-FB0967E60809}"/>
              </a:ext>
            </a:extLst>
          </p:cNvPr>
          <p:cNvSpPr txBox="1"/>
          <p:nvPr/>
        </p:nvSpPr>
        <p:spPr>
          <a:xfrm>
            <a:off x="838200" y="1940441"/>
            <a:ext cx="10515600" cy="2943563"/>
          </a:xfrm>
          <a:prstGeom prst="rect">
            <a:avLst/>
          </a:prstGeom>
          <a:noFill/>
        </p:spPr>
        <p:txBody>
          <a:bodyPr wrap="square" rtlCol="0">
            <a:spAutoFit/>
          </a:bodyPr>
          <a:lstStyle/>
          <a:p>
            <a:pPr marL="355600" indent="-355600">
              <a:lnSpc>
                <a:spcPct val="150000"/>
              </a:lnSpc>
              <a:spcBef>
                <a:spcPts val="600"/>
              </a:spcBef>
              <a:spcAft>
                <a:spcPts val="1200"/>
              </a:spcAft>
              <a:buBlip>
                <a:blip r:embed="rId2"/>
              </a:buBlip>
            </a:pPr>
            <a:r>
              <a:rPr lang="en-US" sz="2400" dirty="0"/>
              <a:t>There is no prior feature to navigate users through E-Service website.</a:t>
            </a:r>
          </a:p>
          <a:p>
            <a:pPr marL="355600" indent="-355600">
              <a:lnSpc>
                <a:spcPct val="150000"/>
              </a:lnSpc>
              <a:spcBef>
                <a:spcPts val="600"/>
              </a:spcBef>
              <a:spcAft>
                <a:spcPts val="1200"/>
              </a:spcAft>
              <a:buBlip>
                <a:blip r:embed="rId2"/>
              </a:buBlip>
            </a:pPr>
            <a:r>
              <a:rPr lang="en-US" sz="2400" dirty="0"/>
              <a:t>Manual navigation using human knowledge.</a:t>
            </a:r>
          </a:p>
          <a:p>
            <a:pPr marL="355600" indent="-355600">
              <a:lnSpc>
                <a:spcPct val="150000"/>
              </a:lnSpc>
              <a:spcBef>
                <a:spcPts val="600"/>
              </a:spcBef>
              <a:spcAft>
                <a:spcPts val="1200"/>
              </a:spcAft>
              <a:buBlip>
                <a:blip r:embed="rId2"/>
              </a:buBlip>
            </a:pPr>
            <a:r>
              <a:rPr lang="en-US" sz="2400" dirty="0"/>
              <a:t>Absence of feedback system to know about users experience. </a:t>
            </a:r>
          </a:p>
          <a:p>
            <a:pPr marL="355600" indent="-355600">
              <a:lnSpc>
                <a:spcPct val="150000"/>
              </a:lnSpc>
              <a:spcBef>
                <a:spcPts val="600"/>
              </a:spcBef>
              <a:spcAft>
                <a:spcPts val="1200"/>
              </a:spcAft>
              <a:buBlip>
                <a:blip r:embed="rId2"/>
              </a:buBlip>
            </a:pPr>
            <a:r>
              <a:rPr lang="en-US" sz="2400" dirty="0"/>
              <a:t>Unavailability of live training and pre-processing model web based chat bot.</a:t>
            </a:r>
          </a:p>
        </p:txBody>
      </p:sp>
    </p:spTree>
    <p:extLst>
      <p:ext uri="{BB962C8B-B14F-4D97-AF65-F5344CB8AC3E}">
        <p14:creationId xmlns:p14="http://schemas.microsoft.com/office/powerpoint/2010/main" val="22302887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3ADDC-575B-4CB8-85F0-47189AF3663F}"/>
              </a:ext>
            </a:extLst>
          </p:cNvPr>
          <p:cNvSpPr>
            <a:spLocks noGrp="1"/>
          </p:cNvSpPr>
          <p:nvPr>
            <p:ph type="title"/>
          </p:nvPr>
        </p:nvSpPr>
        <p:spPr>
          <a:xfrm>
            <a:off x="838200" y="503348"/>
            <a:ext cx="10515600" cy="921415"/>
          </a:xfrm>
        </p:spPr>
        <p:txBody>
          <a:bodyPr/>
          <a:lstStyle/>
          <a:p>
            <a:pPr algn="ctr"/>
            <a:r>
              <a:rPr lang="en-IN" dirty="0">
                <a:solidFill>
                  <a:srgbClr val="1B558E"/>
                </a:solidFill>
              </a:rPr>
              <a:t>Proposed System</a:t>
            </a:r>
          </a:p>
        </p:txBody>
      </p:sp>
      <p:cxnSp>
        <p:nvCxnSpPr>
          <p:cNvPr id="5" name="Straight Connector 4">
            <a:extLst>
              <a:ext uri="{FF2B5EF4-FFF2-40B4-BE49-F238E27FC236}">
                <a16:creationId xmlns:a16="http://schemas.microsoft.com/office/drawing/2014/main" id="{3F30BBBC-0925-53B7-C7C3-3ADB749EEBAE}"/>
              </a:ext>
            </a:extLst>
          </p:cNvPr>
          <p:cNvCxnSpPr/>
          <p:nvPr/>
        </p:nvCxnSpPr>
        <p:spPr>
          <a:xfrm>
            <a:off x="838200" y="1435395"/>
            <a:ext cx="10515600" cy="0"/>
          </a:xfrm>
          <a:prstGeom prst="line">
            <a:avLst/>
          </a:prstGeom>
          <a:ln w="19050" cap="rnd"/>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D1ED41D6-B6C5-8255-E95A-FB0967E60809}"/>
              </a:ext>
            </a:extLst>
          </p:cNvPr>
          <p:cNvSpPr txBox="1"/>
          <p:nvPr/>
        </p:nvSpPr>
        <p:spPr>
          <a:xfrm>
            <a:off x="838200" y="1940441"/>
            <a:ext cx="10515600" cy="3266728"/>
          </a:xfrm>
          <a:prstGeom prst="rect">
            <a:avLst/>
          </a:prstGeom>
          <a:noFill/>
        </p:spPr>
        <p:txBody>
          <a:bodyPr wrap="square" rtlCol="0">
            <a:spAutoFit/>
          </a:bodyPr>
          <a:lstStyle/>
          <a:p>
            <a:pPr marL="355600" indent="-355600">
              <a:lnSpc>
                <a:spcPct val="150000"/>
              </a:lnSpc>
              <a:spcBef>
                <a:spcPts val="600"/>
              </a:spcBef>
              <a:spcAft>
                <a:spcPts val="600"/>
              </a:spcAft>
              <a:buBlip>
                <a:blip r:embed="rId2"/>
              </a:buBlip>
            </a:pPr>
            <a:r>
              <a:rPr lang="en-US" sz="2400" dirty="0"/>
              <a:t>Proposed solution is a conventional chatbot.</a:t>
            </a:r>
          </a:p>
          <a:p>
            <a:pPr marL="355600" indent="-355600">
              <a:lnSpc>
                <a:spcPct val="150000"/>
              </a:lnSpc>
              <a:spcBef>
                <a:spcPts val="600"/>
              </a:spcBef>
              <a:spcAft>
                <a:spcPts val="600"/>
              </a:spcAft>
              <a:buBlip>
                <a:blip r:embed="rId2"/>
              </a:buBlip>
            </a:pPr>
            <a:r>
              <a:rPr lang="en-US" sz="2400" dirty="0"/>
              <a:t>This helps users to answer their queries and navigate through the E-Service government website. </a:t>
            </a:r>
          </a:p>
          <a:p>
            <a:pPr marL="355600" indent="-355600">
              <a:lnSpc>
                <a:spcPct val="150000"/>
              </a:lnSpc>
              <a:spcBef>
                <a:spcPts val="600"/>
              </a:spcBef>
              <a:spcAft>
                <a:spcPts val="600"/>
              </a:spcAft>
              <a:buBlip>
                <a:blip r:embed="rId2"/>
              </a:buBlip>
            </a:pPr>
            <a:r>
              <a:rPr lang="en-US" sz="2400" dirty="0"/>
              <a:t>Users will be directed straight to the webpage they seek.</a:t>
            </a:r>
          </a:p>
          <a:p>
            <a:pPr marL="355600" indent="-355600">
              <a:lnSpc>
                <a:spcPct val="150000"/>
              </a:lnSpc>
              <a:spcBef>
                <a:spcPts val="600"/>
              </a:spcBef>
              <a:spcAft>
                <a:spcPts val="600"/>
              </a:spcAft>
              <a:buBlip>
                <a:blip r:embed="rId2"/>
              </a:buBlip>
            </a:pPr>
            <a:r>
              <a:rPr lang="en-US" sz="2400" dirty="0"/>
              <a:t>This chatbot has features like,</a:t>
            </a:r>
          </a:p>
        </p:txBody>
      </p:sp>
      <p:sp>
        <p:nvSpPr>
          <p:cNvPr id="3" name="TextBox 2">
            <a:extLst>
              <a:ext uri="{FF2B5EF4-FFF2-40B4-BE49-F238E27FC236}">
                <a16:creationId xmlns:a16="http://schemas.microsoft.com/office/drawing/2014/main" id="{29CB0FDC-F509-4E2E-FA9C-8EC26A4E9A56}"/>
              </a:ext>
            </a:extLst>
          </p:cNvPr>
          <p:cNvSpPr txBox="1"/>
          <p:nvPr/>
        </p:nvSpPr>
        <p:spPr>
          <a:xfrm>
            <a:off x="1366787" y="5207169"/>
            <a:ext cx="4129238" cy="1209434"/>
          </a:xfrm>
          <a:prstGeom prst="rect">
            <a:avLst/>
          </a:prstGeom>
          <a:noFill/>
        </p:spPr>
        <p:txBody>
          <a:bodyPr wrap="square" rtlCol="0">
            <a:spAutoFit/>
          </a:bodyPr>
          <a:lstStyle/>
          <a:p>
            <a:pPr marL="812800" lvl="1" indent="-355600">
              <a:lnSpc>
                <a:spcPct val="150000"/>
              </a:lnSpc>
              <a:spcBef>
                <a:spcPts val="600"/>
              </a:spcBef>
              <a:spcAft>
                <a:spcPts val="600"/>
              </a:spcAft>
              <a:buFont typeface="Wingdings" panose="05000000000000000000" pitchFamily="2" charset="2"/>
              <a:buChar char="q"/>
            </a:pPr>
            <a:r>
              <a:rPr lang="en-US" sz="2200" dirty="0"/>
              <a:t>Common Queries</a:t>
            </a:r>
          </a:p>
          <a:p>
            <a:pPr marL="812800" lvl="1" indent="-355600">
              <a:lnSpc>
                <a:spcPct val="150000"/>
              </a:lnSpc>
              <a:spcBef>
                <a:spcPts val="600"/>
              </a:spcBef>
              <a:spcAft>
                <a:spcPts val="600"/>
              </a:spcAft>
              <a:buFont typeface="Wingdings" panose="05000000000000000000" pitchFamily="2" charset="2"/>
              <a:buChar char="q"/>
            </a:pPr>
            <a:r>
              <a:rPr lang="en-US" sz="2200" dirty="0"/>
              <a:t>Bill Payment</a:t>
            </a:r>
          </a:p>
        </p:txBody>
      </p:sp>
      <p:sp>
        <p:nvSpPr>
          <p:cNvPr id="4" name="TextBox 3">
            <a:extLst>
              <a:ext uri="{FF2B5EF4-FFF2-40B4-BE49-F238E27FC236}">
                <a16:creationId xmlns:a16="http://schemas.microsoft.com/office/drawing/2014/main" id="{A25DB3C7-91F5-EC3C-9088-AC5544B1EDB7}"/>
              </a:ext>
            </a:extLst>
          </p:cNvPr>
          <p:cNvSpPr txBox="1"/>
          <p:nvPr/>
        </p:nvSpPr>
        <p:spPr>
          <a:xfrm>
            <a:off x="5840930" y="5207169"/>
            <a:ext cx="4129238" cy="1209434"/>
          </a:xfrm>
          <a:prstGeom prst="rect">
            <a:avLst/>
          </a:prstGeom>
          <a:noFill/>
        </p:spPr>
        <p:txBody>
          <a:bodyPr wrap="square" rtlCol="0">
            <a:spAutoFit/>
          </a:bodyPr>
          <a:lstStyle/>
          <a:p>
            <a:pPr marL="813816" indent="-356616" algn="l" rtl="0" eaLnBrk="1" latinLnBrk="0" hangingPunct="1">
              <a:lnSpc>
                <a:spcPct val="150000"/>
              </a:lnSpc>
              <a:spcBef>
                <a:spcPts val="600"/>
              </a:spcBef>
              <a:spcAft>
                <a:spcPts val="600"/>
              </a:spcAft>
              <a:buClrTx/>
              <a:buSzPts val="1800"/>
              <a:buFont typeface="Wingdings" panose="05000000000000000000" pitchFamily="2" charset="2"/>
              <a:buChar char="q"/>
            </a:pPr>
            <a:r>
              <a:rPr lang="en-US" sz="2200" kern="1200" dirty="0">
                <a:solidFill>
                  <a:srgbClr val="000000"/>
                </a:solidFill>
                <a:effectLst/>
                <a:ea typeface="+mn-ea"/>
                <a:cs typeface="+mn-cs"/>
              </a:rPr>
              <a:t>Document Download</a:t>
            </a:r>
            <a:endParaRPr lang="en-IN" sz="2200" dirty="0"/>
          </a:p>
          <a:p>
            <a:pPr marL="813816" indent="-356616" algn="l" rtl="0" eaLnBrk="1" latinLnBrk="0" hangingPunct="1">
              <a:lnSpc>
                <a:spcPct val="150000"/>
              </a:lnSpc>
              <a:spcBef>
                <a:spcPts val="600"/>
              </a:spcBef>
              <a:spcAft>
                <a:spcPts val="600"/>
              </a:spcAft>
              <a:buClrTx/>
              <a:buSzPts val="1800"/>
              <a:buFont typeface="Wingdings" panose="05000000000000000000" pitchFamily="2" charset="2"/>
              <a:buChar char="q"/>
            </a:pPr>
            <a:r>
              <a:rPr lang="en-US" sz="2200" kern="1200" dirty="0">
                <a:solidFill>
                  <a:srgbClr val="000000"/>
                </a:solidFill>
                <a:effectLst/>
                <a:ea typeface="+mn-ea"/>
                <a:cs typeface="+mn-cs"/>
              </a:rPr>
              <a:t>Toll – Free Numbers</a:t>
            </a:r>
            <a:endParaRPr lang="en-IN" sz="2200" dirty="0">
              <a:effectLst/>
            </a:endParaRPr>
          </a:p>
        </p:txBody>
      </p:sp>
    </p:spTree>
    <p:extLst>
      <p:ext uri="{BB962C8B-B14F-4D97-AF65-F5344CB8AC3E}">
        <p14:creationId xmlns:p14="http://schemas.microsoft.com/office/powerpoint/2010/main" val="14384160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3ADDC-575B-4CB8-85F0-47189AF3663F}"/>
              </a:ext>
            </a:extLst>
          </p:cNvPr>
          <p:cNvSpPr>
            <a:spLocks noGrp="1"/>
          </p:cNvSpPr>
          <p:nvPr>
            <p:ph type="title"/>
          </p:nvPr>
        </p:nvSpPr>
        <p:spPr>
          <a:xfrm>
            <a:off x="838200" y="503348"/>
            <a:ext cx="10515600" cy="921415"/>
          </a:xfrm>
        </p:spPr>
        <p:txBody>
          <a:bodyPr/>
          <a:lstStyle/>
          <a:p>
            <a:pPr algn="ctr"/>
            <a:r>
              <a:rPr lang="en-IN" dirty="0">
                <a:solidFill>
                  <a:srgbClr val="1B558E"/>
                </a:solidFill>
              </a:rPr>
              <a:t>Advantages of Proposed System</a:t>
            </a:r>
          </a:p>
        </p:txBody>
      </p:sp>
      <p:cxnSp>
        <p:nvCxnSpPr>
          <p:cNvPr id="5" name="Straight Connector 4">
            <a:extLst>
              <a:ext uri="{FF2B5EF4-FFF2-40B4-BE49-F238E27FC236}">
                <a16:creationId xmlns:a16="http://schemas.microsoft.com/office/drawing/2014/main" id="{3F30BBBC-0925-53B7-C7C3-3ADB749EEBAE}"/>
              </a:ext>
            </a:extLst>
          </p:cNvPr>
          <p:cNvCxnSpPr/>
          <p:nvPr/>
        </p:nvCxnSpPr>
        <p:spPr>
          <a:xfrm>
            <a:off x="838200" y="1435395"/>
            <a:ext cx="10515600" cy="0"/>
          </a:xfrm>
          <a:prstGeom prst="line">
            <a:avLst/>
          </a:prstGeom>
          <a:ln w="19050" cap="rnd"/>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D1ED41D6-B6C5-8255-E95A-FB0967E60809}"/>
              </a:ext>
            </a:extLst>
          </p:cNvPr>
          <p:cNvSpPr txBox="1"/>
          <p:nvPr/>
        </p:nvSpPr>
        <p:spPr>
          <a:xfrm>
            <a:off x="838200" y="1940441"/>
            <a:ext cx="10515600" cy="3266728"/>
          </a:xfrm>
          <a:prstGeom prst="rect">
            <a:avLst/>
          </a:prstGeom>
          <a:noFill/>
        </p:spPr>
        <p:txBody>
          <a:bodyPr wrap="square" rtlCol="0">
            <a:spAutoFit/>
          </a:bodyPr>
          <a:lstStyle/>
          <a:p>
            <a:pPr marL="355600" indent="-355600">
              <a:lnSpc>
                <a:spcPct val="150000"/>
              </a:lnSpc>
              <a:spcBef>
                <a:spcPts val="600"/>
              </a:spcBef>
              <a:spcAft>
                <a:spcPts val="600"/>
              </a:spcAft>
              <a:buBlip>
                <a:blip r:embed="rId2"/>
              </a:buBlip>
            </a:pPr>
            <a:r>
              <a:rPr lang="en-US" sz="2400" dirty="0"/>
              <a:t>Secured chat history storage that does not involve personal information.</a:t>
            </a:r>
          </a:p>
          <a:p>
            <a:pPr marL="355600" indent="-355600">
              <a:lnSpc>
                <a:spcPct val="150000"/>
              </a:lnSpc>
              <a:spcBef>
                <a:spcPts val="600"/>
              </a:spcBef>
              <a:spcAft>
                <a:spcPts val="600"/>
              </a:spcAft>
              <a:buBlip>
                <a:blip r:embed="rId2"/>
              </a:buBlip>
            </a:pPr>
            <a:r>
              <a:rPr lang="en-US" sz="2400" dirty="0"/>
              <a:t>Allows user to pay bills using local storage and secure payment gateway.</a:t>
            </a:r>
          </a:p>
          <a:p>
            <a:pPr marL="355600" indent="-355600">
              <a:lnSpc>
                <a:spcPct val="150000"/>
              </a:lnSpc>
              <a:spcBef>
                <a:spcPts val="600"/>
              </a:spcBef>
              <a:spcAft>
                <a:spcPts val="600"/>
              </a:spcAft>
              <a:buBlip>
                <a:blip r:embed="rId2"/>
              </a:buBlip>
            </a:pPr>
            <a:r>
              <a:rPr lang="en-US" sz="2400" dirty="0"/>
              <a:t>Uses real time data of user to produce adaptive responsive answers according to the users.</a:t>
            </a:r>
          </a:p>
          <a:p>
            <a:pPr marL="355600" indent="-355600">
              <a:lnSpc>
                <a:spcPct val="150000"/>
              </a:lnSpc>
              <a:spcBef>
                <a:spcPts val="600"/>
              </a:spcBef>
              <a:spcAft>
                <a:spcPts val="600"/>
              </a:spcAft>
              <a:buBlip>
                <a:blip r:embed="rId2"/>
              </a:buBlip>
            </a:pPr>
            <a:r>
              <a:rPr lang="en-US" sz="2400" dirty="0"/>
              <a:t>Stored chat history of user can be used in future to train the model.</a:t>
            </a:r>
          </a:p>
        </p:txBody>
      </p:sp>
    </p:spTree>
    <p:extLst>
      <p:ext uri="{BB962C8B-B14F-4D97-AF65-F5344CB8AC3E}">
        <p14:creationId xmlns:p14="http://schemas.microsoft.com/office/powerpoint/2010/main" val="9583220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3ADDC-575B-4CB8-85F0-47189AF3663F}"/>
              </a:ext>
            </a:extLst>
          </p:cNvPr>
          <p:cNvSpPr>
            <a:spLocks noGrp="1"/>
          </p:cNvSpPr>
          <p:nvPr>
            <p:ph type="title"/>
          </p:nvPr>
        </p:nvSpPr>
        <p:spPr>
          <a:xfrm>
            <a:off x="838200" y="503348"/>
            <a:ext cx="10515600" cy="921415"/>
          </a:xfrm>
        </p:spPr>
        <p:txBody>
          <a:bodyPr/>
          <a:lstStyle/>
          <a:p>
            <a:pPr algn="ctr"/>
            <a:r>
              <a:rPr lang="en-IN" dirty="0">
                <a:solidFill>
                  <a:srgbClr val="1B558E"/>
                </a:solidFill>
              </a:rPr>
              <a:t>Block Diagram</a:t>
            </a:r>
          </a:p>
        </p:txBody>
      </p:sp>
      <p:cxnSp>
        <p:nvCxnSpPr>
          <p:cNvPr id="5" name="Straight Connector 4">
            <a:extLst>
              <a:ext uri="{FF2B5EF4-FFF2-40B4-BE49-F238E27FC236}">
                <a16:creationId xmlns:a16="http://schemas.microsoft.com/office/drawing/2014/main" id="{3F30BBBC-0925-53B7-C7C3-3ADB749EEBAE}"/>
              </a:ext>
            </a:extLst>
          </p:cNvPr>
          <p:cNvCxnSpPr/>
          <p:nvPr/>
        </p:nvCxnSpPr>
        <p:spPr>
          <a:xfrm>
            <a:off x="838200" y="1435395"/>
            <a:ext cx="10515600" cy="0"/>
          </a:xfrm>
          <a:prstGeom prst="line">
            <a:avLst/>
          </a:prstGeom>
          <a:ln w="19050" cap="rnd"/>
        </p:spPr>
        <p:style>
          <a:lnRef idx="1">
            <a:schemeClr val="accent1"/>
          </a:lnRef>
          <a:fillRef idx="0">
            <a:schemeClr val="accent1"/>
          </a:fillRef>
          <a:effectRef idx="0">
            <a:schemeClr val="accent1"/>
          </a:effectRef>
          <a:fontRef idx="minor">
            <a:schemeClr val="tx1"/>
          </a:fontRef>
        </p:style>
      </p:cxnSp>
      <p:sp>
        <p:nvSpPr>
          <p:cNvPr id="3" name="Rectangle: Rounded Corners 2">
            <a:extLst>
              <a:ext uri="{FF2B5EF4-FFF2-40B4-BE49-F238E27FC236}">
                <a16:creationId xmlns:a16="http://schemas.microsoft.com/office/drawing/2014/main" id="{B7F83311-06A9-1CDF-E133-B32F7A0633EB}"/>
              </a:ext>
            </a:extLst>
          </p:cNvPr>
          <p:cNvSpPr/>
          <p:nvPr/>
        </p:nvSpPr>
        <p:spPr>
          <a:xfrm>
            <a:off x="1145309" y="2059709"/>
            <a:ext cx="2207491" cy="77552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t>User Interface</a:t>
            </a:r>
            <a:endParaRPr lang="en-IN" sz="2200" b="1" dirty="0"/>
          </a:p>
        </p:txBody>
      </p:sp>
      <p:sp>
        <p:nvSpPr>
          <p:cNvPr id="4" name="Rectangle: Rounded Corners 3">
            <a:extLst>
              <a:ext uri="{FF2B5EF4-FFF2-40B4-BE49-F238E27FC236}">
                <a16:creationId xmlns:a16="http://schemas.microsoft.com/office/drawing/2014/main" id="{5200914B-A140-6464-2207-2D01C7022B96}"/>
              </a:ext>
            </a:extLst>
          </p:cNvPr>
          <p:cNvSpPr/>
          <p:nvPr/>
        </p:nvSpPr>
        <p:spPr>
          <a:xfrm>
            <a:off x="1145309" y="3429000"/>
            <a:ext cx="2207491" cy="77552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t>API</a:t>
            </a:r>
            <a:endParaRPr lang="en-IN" sz="2200" b="1" dirty="0"/>
          </a:p>
        </p:txBody>
      </p:sp>
      <p:sp>
        <p:nvSpPr>
          <p:cNvPr id="7" name="Rectangle: Rounded Corners 6">
            <a:extLst>
              <a:ext uri="{FF2B5EF4-FFF2-40B4-BE49-F238E27FC236}">
                <a16:creationId xmlns:a16="http://schemas.microsoft.com/office/drawing/2014/main" id="{1F2E78FE-D999-BBA3-8656-E254E8BA238C}"/>
              </a:ext>
            </a:extLst>
          </p:cNvPr>
          <p:cNvSpPr/>
          <p:nvPr/>
        </p:nvSpPr>
        <p:spPr>
          <a:xfrm>
            <a:off x="1145308" y="4960574"/>
            <a:ext cx="2207491" cy="77552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t>Server</a:t>
            </a:r>
            <a:endParaRPr lang="en-IN" sz="2200" b="1" dirty="0"/>
          </a:p>
        </p:txBody>
      </p:sp>
      <p:sp>
        <p:nvSpPr>
          <p:cNvPr id="8" name="Rectangle 7">
            <a:extLst>
              <a:ext uri="{FF2B5EF4-FFF2-40B4-BE49-F238E27FC236}">
                <a16:creationId xmlns:a16="http://schemas.microsoft.com/office/drawing/2014/main" id="{0A2153E8-7FA2-EC10-BD23-85A7C3916D51}"/>
              </a:ext>
            </a:extLst>
          </p:cNvPr>
          <p:cNvSpPr/>
          <p:nvPr/>
        </p:nvSpPr>
        <p:spPr>
          <a:xfrm>
            <a:off x="5366327" y="1817087"/>
            <a:ext cx="2697019" cy="4140368"/>
          </a:xfrm>
          <a:prstGeom prst="rect">
            <a:avLst/>
          </a:prstGeom>
          <a:noFill/>
          <a:ln w="28575">
            <a:solidFill>
              <a:srgbClr val="4472C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Rounded Corners 8">
            <a:extLst>
              <a:ext uri="{FF2B5EF4-FFF2-40B4-BE49-F238E27FC236}">
                <a16:creationId xmlns:a16="http://schemas.microsoft.com/office/drawing/2014/main" id="{8F6FD6B3-E8BF-0B3E-FDB4-DB1AC14683DB}"/>
              </a:ext>
            </a:extLst>
          </p:cNvPr>
          <p:cNvSpPr/>
          <p:nvPr/>
        </p:nvSpPr>
        <p:spPr>
          <a:xfrm>
            <a:off x="5611088" y="3016010"/>
            <a:ext cx="2207491" cy="540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t>Sorting</a:t>
            </a:r>
            <a:endParaRPr lang="en-IN" sz="2200" b="1" dirty="0"/>
          </a:p>
        </p:txBody>
      </p:sp>
      <p:sp>
        <p:nvSpPr>
          <p:cNvPr id="10" name="Rectangle: Rounded Corners 9">
            <a:extLst>
              <a:ext uri="{FF2B5EF4-FFF2-40B4-BE49-F238E27FC236}">
                <a16:creationId xmlns:a16="http://schemas.microsoft.com/office/drawing/2014/main" id="{4FEA9DDD-D26F-1A37-62BA-2E0A62CEEE34}"/>
              </a:ext>
            </a:extLst>
          </p:cNvPr>
          <p:cNvSpPr/>
          <p:nvPr/>
        </p:nvSpPr>
        <p:spPr>
          <a:xfrm>
            <a:off x="5611088" y="4106052"/>
            <a:ext cx="2207491" cy="540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t>Searching</a:t>
            </a:r>
            <a:endParaRPr lang="en-IN" sz="2200" b="1" dirty="0"/>
          </a:p>
        </p:txBody>
      </p:sp>
      <p:sp>
        <p:nvSpPr>
          <p:cNvPr id="11" name="Rectangle: Rounded Corners 10">
            <a:extLst>
              <a:ext uri="{FF2B5EF4-FFF2-40B4-BE49-F238E27FC236}">
                <a16:creationId xmlns:a16="http://schemas.microsoft.com/office/drawing/2014/main" id="{570F98BE-B240-B329-10CF-3E40CB056547}"/>
              </a:ext>
            </a:extLst>
          </p:cNvPr>
          <p:cNvSpPr/>
          <p:nvPr/>
        </p:nvSpPr>
        <p:spPr>
          <a:xfrm>
            <a:off x="5611089" y="5196094"/>
            <a:ext cx="2207491" cy="540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t>Finalization</a:t>
            </a:r>
            <a:endParaRPr lang="en-IN" sz="2200" b="1" dirty="0"/>
          </a:p>
        </p:txBody>
      </p:sp>
      <p:sp>
        <p:nvSpPr>
          <p:cNvPr id="12" name="TextBox 11">
            <a:extLst>
              <a:ext uri="{FF2B5EF4-FFF2-40B4-BE49-F238E27FC236}">
                <a16:creationId xmlns:a16="http://schemas.microsoft.com/office/drawing/2014/main" id="{485CF713-2B51-3DE7-91F5-C32923691720}"/>
              </a:ext>
            </a:extLst>
          </p:cNvPr>
          <p:cNvSpPr txBox="1"/>
          <p:nvPr/>
        </p:nvSpPr>
        <p:spPr>
          <a:xfrm>
            <a:off x="5705760" y="2201105"/>
            <a:ext cx="2018145" cy="430887"/>
          </a:xfrm>
          <a:prstGeom prst="rect">
            <a:avLst/>
          </a:prstGeom>
          <a:noFill/>
        </p:spPr>
        <p:txBody>
          <a:bodyPr wrap="square" rtlCol="0">
            <a:spAutoFit/>
          </a:bodyPr>
          <a:lstStyle/>
          <a:p>
            <a:pPr algn="ctr"/>
            <a:r>
              <a:rPr lang="en-US" sz="2200" b="1" dirty="0">
                <a:solidFill>
                  <a:srgbClr val="4472C4"/>
                </a:solidFill>
              </a:rPr>
              <a:t>ALGORIMTHS</a:t>
            </a:r>
            <a:endParaRPr lang="en-IN" sz="2200" b="1" dirty="0">
              <a:solidFill>
                <a:srgbClr val="4472C4"/>
              </a:solidFill>
            </a:endParaRPr>
          </a:p>
        </p:txBody>
      </p:sp>
      <p:sp>
        <p:nvSpPr>
          <p:cNvPr id="13" name="Flowchart: Magnetic Disk 12">
            <a:extLst>
              <a:ext uri="{FF2B5EF4-FFF2-40B4-BE49-F238E27FC236}">
                <a16:creationId xmlns:a16="http://schemas.microsoft.com/office/drawing/2014/main" id="{D8319BA2-FAD1-7474-8921-B053D1680360}"/>
              </a:ext>
            </a:extLst>
          </p:cNvPr>
          <p:cNvSpPr/>
          <p:nvPr/>
        </p:nvSpPr>
        <p:spPr>
          <a:xfrm>
            <a:off x="9605818" y="2835229"/>
            <a:ext cx="1747982" cy="1967680"/>
          </a:xfrm>
          <a:prstGeom prst="flowChartMagneticDisk">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t>Database</a:t>
            </a:r>
            <a:endParaRPr lang="en-IN" sz="2200" b="1" dirty="0"/>
          </a:p>
        </p:txBody>
      </p:sp>
      <p:cxnSp>
        <p:nvCxnSpPr>
          <p:cNvPr id="14" name="Straight Arrow Connector 13">
            <a:extLst>
              <a:ext uri="{FF2B5EF4-FFF2-40B4-BE49-F238E27FC236}">
                <a16:creationId xmlns:a16="http://schemas.microsoft.com/office/drawing/2014/main" id="{EF0DC10E-95A1-28EB-96B9-7A8175BBC6E4}"/>
              </a:ext>
            </a:extLst>
          </p:cNvPr>
          <p:cNvCxnSpPr/>
          <p:nvPr/>
        </p:nvCxnSpPr>
        <p:spPr>
          <a:xfrm>
            <a:off x="1874982" y="2918691"/>
            <a:ext cx="0" cy="42487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9B53F88E-B770-0C15-C5D7-2A134A7756B8}"/>
              </a:ext>
            </a:extLst>
          </p:cNvPr>
          <p:cNvCxnSpPr/>
          <p:nvPr/>
        </p:nvCxnSpPr>
        <p:spPr>
          <a:xfrm>
            <a:off x="1874982" y="4402085"/>
            <a:ext cx="0" cy="42487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C2C529C2-BFE3-5309-36E8-398960CAE2D1}"/>
              </a:ext>
            </a:extLst>
          </p:cNvPr>
          <p:cNvCxnSpPr>
            <a:cxnSpLocks/>
          </p:cNvCxnSpPr>
          <p:nvPr/>
        </p:nvCxnSpPr>
        <p:spPr>
          <a:xfrm flipV="1">
            <a:off x="2689534" y="2918691"/>
            <a:ext cx="0" cy="39302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4F701BD1-BC58-6825-6AE5-11997092C369}"/>
              </a:ext>
            </a:extLst>
          </p:cNvPr>
          <p:cNvCxnSpPr>
            <a:cxnSpLocks/>
          </p:cNvCxnSpPr>
          <p:nvPr/>
        </p:nvCxnSpPr>
        <p:spPr>
          <a:xfrm flipV="1">
            <a:off x="2683165" y="4402085"/>
            <a:ext cx="0" cy="39302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666A86CB-EC3B-6019-F348-0A9240994AE0}"/>
              </a:ext>
            </a:extLst>
          </p:cNvPr>
          <p:cNvCxnSpPr>
            <a:cxnSpLocks/>
          </p:cNvCxnSpPr>
          <p:nvPr/>
        </p:nvCxnSpPr>
        <p:spPr>
          <a:xfrm>
            <a:off x="8261131" y="3804748"/>
            <a:ext cx="1198179"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D8B5D317-0FAC-87DE-BFF3-237F39D0A794}"/>
              </a:ext>
            </a:extLst>
          </p:cNvPr>
          <p:cNvCxnSpPr>
            <a:cxnSpLocks/>
          </p:cNvCxnSpPr>
          <p:nvPr/>
        </p:nvCxnSpPr>
        <p:spPr>
          <a:xfrm flipH="1">
            <a:off x="8261131" y="4011462"/>
            <a:ext cx="1198179"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id="{C2CF3AA4-5967-7506-8905-083B5F45A0E8}"/>
              </a:ext>
            </a:extLst>
          </p:cNvPr>
          <p:cNvCxnSpPr>
            <a:cxnSpLocks/>
          </p:cNvCxnSpPr>
          <p:nvPr/>
        </p:nvCxnSpPr>
        <p:spPr>
          <a:xfrm flipV="1">
            <a:off x="3519054" y="3715386"/>
            <a:ext cx="1669235" cy="1496318"/>
          </a:xfrm>
          <a:prstGeom prst="bentConnector3">
            <a:avLst>
              <a:gd name="adj1" fmla="val 51259"/>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BE186DE5-4A0C-B11B-193F-798D4A7E6984}"/>
              </a:ext>
            </a:extLst>
          </p:cNvPr>
          <p:cNvCxnSpPr>
            <a:cxnSpLocks/>
          </p:cNvCxnSpPr>
          <p:nvPr/>
        </p:nvCxnSpPr>
        <p:spPr>
          <a:xfrm rot="10800000" flipV="1">
            <a:off x="3498033" y="3948402"/>
            <a:ext cx="1657452" cy="1463061"/>
          </a:xfrm>
          <a:prstGeom prst="bentConnector3">
            <a:avLst>
              <a:gd name="adj1" fmla="val 3478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17950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3ADDC-575B-4CB8-85F0-47189AF3663F}"/>
              </a:ext>
            </a:extLst>
          </p:cNvPr>
          <p:cNvSpPr>
            <a:spLocks noGrp="1"/>
          </p:cNvSpPr>
          <p:nvPr>
            <p:ph type="title"/>
          </p:nvPr>
        </p:nvSpPr>
        <p:spPr>
          <a:xfrm>
            <a:off x="838200" y="503348"/>
            <a:ext cx="10515600" cy="921415"/>
          </a:xfrm>
        </p:spPr>
        <p:txBody>
          <a:bodyPr/>
          <a:lstStyle/>
          <a:p>
            <a:pPr algn="ctr"/>
            <a:r>
              <a:rPr lang="en-IN" dirty="0">
                <a:solidFill>
                  <a:srgbClr val="1B558E"/>
                </a:solidFill>
              </a:rPr>
              <a:t>Module Design</a:t>
            </a:r>
          </a:p>
        </p:txBody>
      </p:sp>
      <p:cxnSp>
        <p:nvCxnSpPr>
          <p:cNvPr id="5" name="Straight Connector 4">
            <a:extLst>
              <a:ext uri="{FF2B5EF4-FFF2-40B4-BE49-F238E27FC236}">
                <a16:creationId xmlns:a16="http://schemas.microsoft.com/office/drawing/2014/main" id="{3F30BBBC-0925-53B7-C7C3-3ADB749EEBAE}"/>
              </a:ext>
            </a:extLst>
          </p:cNvPr>
          <p:cNvCxnSpPr/>
          <p:nvPr/>
        </p:nvCxnSpPr>
        <p:spPr>
          <a:xfrm>
            <a:off x="838200" y="1435395"/>
            <a:ext cx="10515600" cy="0"/>
          </a:xfrm>
          <a:prstGeom prst="line">
            <a:avLst/>
          </a:prstGeom>
          <a:ln w="19050" cap="rnd"/>
        </p:spPr>
        <p:style>
          <a:lnRef idx="1">
            <a:schemeClr val="accent1"/>
          </a:lnRef>
          <a:fillRef idx="0">
            <a:schemeClr val="accent1"/>
          </a:fillRef>
          <a:effectRef idx="0">
            <a:schemeClr val="accent1"/>
          </a:effectRef>
          <a:fontRef idx="minor">
            <a:schemeClr val="tx1"/>
          </a:fontRef>
        </p:style>
      </p:cxnSp>
      <p:graphicFrame>
        <p:nvGraphicFramePr>
          <p:cNvPr id="3" name="Diagram 2">
            <a:extLst>
              <a:ext uri="{FF2B5EF4-FFF2-40B4-BE49-F238E27FC236}">
                <a16:creationId xmlns:a16="http://schemas.microsoft.com/office/drawing/2014/main" id="{8B643AB2-1995-1944-1B3F-B99F6EC3072C}"/>
              </a:ext>
            </a:extLst>
          </p:cNvPr>
          <p:cNvGraphicFramePr/>
          <p:nvPr>
            <p:extLst>
              <p:ext uri="{D42A27DB-BD31-4B8C-83A1-F6EECF244321}">
                <p14:modId xmlns:p14="http://schemas.microsoft.com/office/powerpoint/2010/main" val="641152063"/>
              </p:ext>
            </p:extLst>
          </p:nvPr>
        </p:nvGraphicFramePr>
        <p:xfrm>
          <a:off x="226141" y="1424764"/>
          <a:ext cx="11641393" cy="45434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573823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3ADDC-575B-4CB8-85F0-47189AF3663F}"/>
              </a:ext>
            </a:extLst>
          </p:cNvPr>
          <p:cNvSpPr>
            <a:spLocks noGrp="1"/>
          </p:cNvSpPr>
          <p:nvPr>
            <p:ph type="title"/>
          </p:nvPr>
        </p:nvSpPr>
        <p:spPr>
          <a:xfrm>
            <a:off x="838200" y="503348"/>
            <a:ext cx="10515600" cy="921415"/>
          </a:xfrm>
        </p:spPr>
        <p:txBody>
          <a:bodyPr/>
          <a:lstStyle/>
          <a:p>
            <a:pPr algn="ctr"/>
            <a:r>
              <a:rPr lang="en-IN" dirty="0">
                <a:solidFill>
                  <a:srgbClr val="1B558E"/>
                </a:solidFill>
              </a:rPr>
              <a:t>Data Flow Diagram</a:t>
            </a:r>
          </a:p>
        </p:txBody>
      </p:sp>
      <p:cxnSp>
        <p:nvCxnSpPr>
          <p:cNvPr id="5" name="Straight Connector 4">
            <a:extLst>
              <a:ext uri="{FF2B5EF4-FFF2-40B4-BE49-F238E27FC236}">
                <a16:creationId xmlns:a16="http://schemas.microsoft.com/office/drawing/2014/main" id="{3F30BBBC-0925-53B7-C7C3-3ADB749EEBAE}"/>
              </a:ext>
            </a:extLst>
          </p:cNvPr>
          <p:cNvCxnSpPr/>
          <p:nvPr/>
        </p:nvCxnSpPr>
        <p:spPr>
          <a:xfrm>
            <a:off x="838200" y="1435395"/>
            <a:ext cx="10515600" cy="0"/>
          </a:xfrm>
          <a:prstGeom prst="line">
            <a:avLst/>
          </a:prstGeom>
          <a:ln w="19050" cap="rnd"/>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EB6F0DB1-8515-769F-90D9-0A95EE979C4E}"/>
              </a:ext>
            </a:extLst>
          </p:cNvPr>
          <p:cNvPicPr>
            <a:picLocks noChangeAspect="1"/>
          </p:cNvPicPr>
          <p:nvPr/>
        </p:nvPicPr>
        <p:blipFill rotWithShape="1">
          <a:blip r:embed="rId2">
            <a:extLst>
              <a:ext uri="{28A0092B-C50C-407E-A947-70E740481C1C}">
                <a14:useLocalDpi xmlns:a14="http://schemas.microsoft.com/office/drawing/2010/main" val="0"/>
              </a:ext>
            </a:extLst>
          </a:blip>
          <a:srcRect l="25379" t="32727" r="25227" b="32525"/>
          <a:stretch/>
        </p:blipFill>
        <p:spPr>
          <a:xfrm>
            <a:off x="838200" y="1748355"/>
            <a:ext cx="10515600" cy="4161081"/>
          </a:xfrm>
          <a:prstGeom prst="rect">
            <a:avLst/>
          </a:prstGeom>
        </p:spPr>
      </p:pic>
    </p:spTree>
    <p:extLst>
      <p:ext uri="{BB962C8B-B14F-4D97-AF65-F5344CB8AC3E}">
        <p14:creationId xmlns:p14="http://schemas.microsoft.com/office/powerpoint/2010/main" val="39473360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3ADDC-575B-4CB8-85F0-47189AF3663F}"/>
              </a:ext>
            </a:extLst>
          </p:cNvPr>
          <p:cNvSpPr>
            <a:spLocks noGrp="1"/>
          </p:cNvSpPr>
          <p:nvPr>
            <p:ph type="title"/>
          </p:nvPr>
        </p:nvSpPr>
        <p:spPr>
          <a:xfrm>
            <a:off x="838200" y="503348"/>
            <a:ext cx="10515600" cy="921415"/>
          </a:xfrm>
        </p:spPr>
        <p:txBody>
          <a:bodyPr/>
          <a:lstStyle/>
          <a:p>
            <a:pPr algn="ctr"/>
            <a:r>
              <a:rPr lang="en-IN" dirty="0">
                <a:solidFill>
                  <a:srgbClr val="1B558E"/>
                </a:solidFill>
              </a:rPr>
              <a:t>Module 1 – Data Gathering</a:t>
            </a:r>
          </a:p>
        </p:txBody>
      </p:sp>
      <p:cxnSp>
        <p:nvCxnSpPr>
          <p:cNvPr id="5" name="Straight Connector 4">
            <a:extLst>
              <a:ext uri="{FF2B5EF4-FFF2-40B4-BE49-F238E27FC236}">
                <a16:creationId xmlns:a16="http://schemas.microsoft.com/office/drawing/2014/main" id="{3F30BBBC-0925-53B7-C7C3-3ADB749EEBAE}"/>
              </a:ext>
            </a:extLst>
          </p:cNvPr>
          <p:cNvCxnSpPr/>
          <p:nvPr/>
        </p:nvCxnSpPr>
        <p:spPr>
          <a:xfrm>
            <a:off x="838200" y="1435395"/>
            <a:ext cx="10515600" cy="0"/>
          </a:xfrm>
          <a:prstGeom prst="line">
            <a:avLst/>
          </a:prstGeom>
          <a:ln w="19050" cap="rnd"/>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D1ED41D6-B6C5-8255-E95A-FB0967E60809}"/>
              </a:ext>
            </a:extLst>
          </p:cNvPr>
          <p:cNvSpPr txBox="1"/>
          <p:nvPr/>
        </p:nvSpPr>
        <p:spPr>
          <a:xfrm>
            <a:off x="838200" y="1940441"/>
            <a:ext cx="5375787" cy="3266728"/>
          </a:xfrm>
          <a:prstGeom prst="rect">
            <a:avLst/>
          </a:prstGeom>
          <a:noFill/>
        </p:spPr>
        <p:txBody>
          <a:bodyPr wrap="square" rtlCol="0">
            <a:spAutoFit/>
          </a:bodyPr>
          <a:lstStyle/>
          <a:p>
            <a:pPr marL="355600" indent="-355600">
              <a:lnSpc>
                <a:spcPct val="150000"/>
              </a:lnSpc>
              <a:spcBef>
                <a:spcPts val="600"/>
              </a:spcBef>
              <a:spcAft>
                <a:spcPts val="600"/>
              </a:spcAft>
              <a:buBlip>
                <a:blip r:embed="rId2"/>
              </a:buBlip>
            </a:pPr>
            <a:r>
              <a:rPr lang="en-US" sz="2400" dirty="0"/>
              <a:t>Collecting website details.</a:t>
            </a:r>
          </a:p>
          <a:p>
            <a:pPr marL="355600" indent="-355600">
              <a:lnSpc>
                <a:spcPct val="150000"/>
              </a:lnSpc>
              <a:spcBef>
                <a:spcPts val="600"/>
              </a:spcBef>
              <a:spcAft>
                <a:spcPts val="600"/>
              </a:spcAft>
              <a:buBlip>
                <a:blip r:embed="rId2"/>
              </a:buBlip>
            </a:pPr>
            <a:r>
              <a:rPr lang="en-US" sz="2400" dirty="0"/>
              <a:t>Categorizing the websites.</a:t>
            </a:r>
          </a:p>
          <a:p>
            <a:pPr marL="355600" indent="-355600">
              <a:lnSpc>
                <a:spcPct val="150000"/>
              </a:lnSpc>
              <a:spcBef>
                <a:spcPts val="600"/>
              </a:spcBef>
              <a:spcAft>
                <a:spcPts val="600"/>
              </a:spcAft>
              <a:buBlip>
                <a:blip r:embed="rId2"/>
              </a:buBlip>
            </a:pPr>
            <a:r>
              <a:rPr lang="en-US" sz="2400" dirty="0"/>
              <a:t>Users need and Requirements.</a:t>
            </a:r>
          </a:p>
          <a:p>
            <a:pPr marL="355600" indent="-355600">
              <a:lnSpc>
                <a:spcPct val="150000"/>
              </a:lnSpc>
              <a:spcBef>
                <a:spcPts val="600"/>
              </a:spcBef>
              <a:spcAft>
                <a:spcPts val="600"/>
              </a:spcAft>
              <a:buBlip>
                <a:blip r:embed="rId2"/>
              </a:buBlip>
            </a:pPr>
            <a:r>
              <a:rPr lang="en-US" sz="2400" dirty="0"/>
              <a:t>Website usage statistics according to time and region.</a:t>
            </a:r>
          </a:p>
        </p:txBody>
      </p:sp>
      <p:pic>
        <p:nvPicPr>
          <p:cNvPr id="4" name="Picture 3">
            <a:extLst>
              <a:ext uri="{FF2B5EF4-FFF2-40B4-BE49-F238E27FC236}">
                <a16:creationId xmlns:a16="http://schemas.microsoft.com/office/drawing/2014/main" id="{EAA96F40-5AFA-6C7A-E7ED-2DD2821A4B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12516" y="1940441"/>
            <a:ext cx="3477608" cy="3477608"/>
          </a:xfrm>
          <a:prstGeom prst="rect">
            <a:avLst/>
          </a:prstGeom>
        </p:spPr>
      </p:pic>
    </p:spTree>
    <p:extLst>
      <p:ext uri="{BB962C8B-B14F-4D97-AF65-F5344CB8AC3E}">
        <p14:creationId xmlns:p14="http://schemas.microsoft.com/office/powerpoint/2010/main" val="21505467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3ADDC-575B-4CB8-85F0-47189AF3663F}"/>
              </a:ext>
            </a:extLst>
          </p:cNvPr>
          <p:cNvSpPr>
            <a:spLocks noGrp="1"/>
          </p:cNvSpPr>
          <p:nvPr>
            <p:ph type="title"/>
          </p:nvPr>
        </p:nvSpPr>
        <p:spPr>
          <a:xfrm>
            <a:off x="838200" y="503348"/>
            <a:ext cx="10515600" cy="921415"/>
          </a:xfrm>
        </p:spPr>
        <p:txBody>
          <a:bodyPr/>
          <a:lstStyle/>
          <a:p>
            <a:pPr algn="ctr"/>
            <a:r>
              <a:rPr lang="en-IN" dirty="0">
                <a:solidFill>
                  <a:srgbClr val="1B558E"/>
                </a:solidFill>
              </a:rPr>
              <a:t>Module 2 – Training Data</a:t>
            </a:r>
          </a:p>
        </p:txBody>
      </p:sp>
      <p:cxnSp>
        <p:nvCxnSpPr>
          <p:cNvPr id="5" name="Straight Connector 4">
            <a:extLst>
              <a:ext uri="{FF2B5EF4-FFF2-40B4-BE49-F238E27FC236}">
                <a16:creationId xmlns:a16="http://schemas.microsoft.com/office/drawing/2014/main" id="{3F30BBBC-0925-53B7-C7C3-3ADB749EEBAE}"/>
              </a:ext>
            </a:extLst>
          </p:cNvPr>
          <p:cNvCxnSpPr/>
          <p:nvPr/>
        </p:nvCxnSpPr>
        <p:spPr>
          <a:xfrm>
            <a:off x="838200" y="1435395"/>
            <a:ext cx="10515600" cy="0"/>
          </a:xfrm>
          <a:prstGeom prst="line">
            <a:avLst/>
          </a:prstGeom>
          <a:ln w="19050" cap="rnd"/>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D1ED41D6-B6C5-8255-E95A-FB0967E60809}"/>
              </a:ext>
            </a:extLst>
          </p:cNvPr>
          <p:cNvSpPr txBox="1"/>
          <p:nvPr/>
        </p:nvSpPr>
        <p:spPr>
          <a:xfrm>
            <a:off x="838200" y="1940441"/>
            <a:ext cx="10515600" cy="3420616"/>
          </a:xfrm>
          <a:prstGeom prst="rect">
            <a:avLst/>
          </a:prstGeom>
          <a:noFill/>
        </p:spPr>
        <p:txBody>
          <a:bodyPr wrap="square" rtlCol="0">
            <a:spAutoFit/>
          </a:bodyPr>
          <a:lstStyle/>
          <a:p>
            <a:pPr marL="355600" indent="-355600">
              <a:lnSpc>
                <a:spcPct val="150000"/>
              </a:lnSpc>
              <a:spcBef>
                <a:spcPts val="600"/>
              </a:spcBef>
              <a:spcAft>
                <a:spcPts val="600"/>
              </a:spcAft>
              <a:buBlip>
                <a:blip r:embed="rId2"/>
              </a:buBlip>
            </a:pPr>
            <a:r>
              <a:rPr lang="en-US" sz="2400" dirty="0"/>
              <a:t>Pre-processing the gathered data.</a:t>
            </a:r>
          </a:p>
          <a:p>
            <a:pPr marL="355600" indent="-355600">
              <a:lnSpc>
                <a:spcPct val="150000"/>
              </a:lnSpc>
              <a:spcBef>
                <a:spcPts val="600"/>
              </a:spcBef>
              <a:spcAft>
                <a:spcPts val="600"/>
              </a:spcAft>
              <a:buBlip>
                <a:blip r:embed="rId2"/>
              </a:buBlip>
            </a:pPr>
            <a:r>
              <a:rPr lang="en-US" sz="2400" dirty="0"/>
              <a:t>Organizing the pre-processed data.</a:t>
            </a:r>
          </a:p>
          <a:p>
            <a:pPr marL="355600" indent="-355600">
              <a:lnSpc>
                <a:spcPct val="150000"/>
              </a:lnSpc>
              <a:spcBef>
                <a:spcPts val="600"/>
              </a:spcBef>
              <a:spcAft>
                <a:spcPts val="600"/>
              </a:spcAft>
              <a:buBlip>
                <a:blip r:embed="rId2"/>
              </a:buBlip>
            </a:pPr>
            <a:r>
              <a:rPr lang="en-US" sz="2400" dirty="0"/>
              <a:t>Using Algorithms to train the data.</a:t>
            </a:r>
          </a:p>
          <a:p>
            <a:pPr marL="355600" indent="-355600">
              <a:lnSpc>
                <a:spcPct val="150000"/>
              </a:lnSpc>
              <a:spcBef>
                <a:spcPts val="600"/>
              </a:spcBef>
              <a:spcAft>
                <a:spcPts val="600"/>
              </a:spcAft>
              <a:buBlip>
                <a:blip r:embed="rId2"/>
              </a:buBlip>
            </a:pPr>
            <a:r>
              <a:rPr lang="en-US" sz="2400" dirty="0"/>
              <a:t>Creation of training model using processed data.</a:t>
            </a:r>
          </a:p>
          <a:p>
            <a:pPr marL="355600" indent="-355600">
              <a:lnSpc>
                <a:spcPct val="150000"/>
              </a:lnSpc>
              <a:spcBef>
                <a:spcPts val="600"/>
              </a:spcBef>
              <a:spcAft>
                <a:spcPts val="600"/>
              </a:spcAft>
              <a:buBlip>
                <a:blip r:embed="rId2"/>
              </a:buBlip>
            </a:pPr>
            <a:r>
              <a:rPr lang="en-US" sz="2400" dirty="0"/>
              <a:t>Processing data using NLP and Keras algorithms.</a:t>
            </a:r>
          </a:p>
        </p:txBody>
      </p:sp>
      <p:pic>
        <p:nvPicPr>
          <p:cNvPr id="4" name="Picture 3">
            <a:extLst>
              <a:ext uri="{FF2B5EF4-FFF2-40B4-BE49-F238E27FC236}">
                <a16:creationId xmlns:a16="http://schemas.microsoft.com/office/drawing/2014/main" id="{512788D2-CC9B-38BE-5EC1-7958B7CAB9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3183" y="2001988"/>
            <a:ext cx="3420617" cy="3420617"/>
          </a:xfrm>
          <a:prstGeom prst="rect">
            <a:avLst/>
          </a:prstGeom>
        </p:spPr>
      </p:pic>
    </p:spTree>
    <p:extLst>
      <p:ext uri="{BB962C8B-B14F-4D97-AF65-F5344CB8AC3E}">
        <p14:creationId xmlns:p14="http://schemas.microsoft.com/office/powerpoint/2010/main" val="40127979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3ADDC-575B-4CB8-85F0-47189AF3663F}"/>
              </a:ext>
            </a:extLst>
          </p:cNvPr>
          <p:cNvSpPr>
            <a:spLocks noGrp="1"/>
          </p:cNvSpPr>
          <p:nvPr>
            <p:ph type="title"/>
          </p:nvPr>
        </p:nvSpPr>
        <p:spPr>
          <a:xfrm>
            <a:off x="838200" y="503348"/>
            <a:ext cx="10515600" cy="921415"/>
          </a:xfrm>
        </p:spPr>
        <p:txBody>
          <a:bodyPr/>
          <a:lstStyle/>
          <a:p>
            <a:pPr algn="ctr"/>
            <a:r>
              <a:rPr lang="en-IN" dirty="0">
                <a:solidFill>
                  <a:srgbClr val="1B558E"/>
                </a:solidFill>
              </a:rPr>
              <a:t>Module 3 – API Integration</a:t>
            </a:r>
          </a:p>
        </p:txBody>
      </p:sp>
      <p:cxnSp>
        <p:nvCxnSpPr>
          <p:cNvPr id="5" name="Straight Connector 4">
            <a:extLst>
              <a:ext uri="{FF2B5EF4-FFF2-40B4-BE49-F238E27FC236}">
                <a16:creationId xmlns:a16="http://schemas.microsoft.com/office/drawing/2014/main" id="{3F30BBBC-0925-53B7-C7C3-3ADB749EEBAE}"/>
              </a:ext>
            </a:extLst>
          </p:cNvPr>
          <p:cNvCxnSpPr/>
          <p:nvPr/>
        </p:nvCxnSpPr>
        <p:spPr>
          <a:xfrm>
            <a:off x="838200" y="1435395"/>
            <a:ext cx="10515600" cy="0"/>
          </a:xfrm>
          <a:prstGeom prst="line">
            <a:avLst/>
          </a:prstGeom>
          <a:ln w="19050" cap="rnd"/>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D1ED41D6-B6C5-8255-E95A-FB0967E60809}"/>
              </a:ext>
            </a:extLst>
          </p:cNvPr>
          <p:cNvSpPr txBox="1"/>
          <p:nvPr/>
        </p:nvSpPr>
        <p:spPr>
          <a:xfrm>
            <a:off x="838200" y="1940441"/>
            <a:ext cx="10515600" cy="2712730"/>
          </a:xfrm>
          <a:prstGeom prst="rect">
            <a:avLst/>
          </a:prstGeom>
          <a:noFill/>
        </p:spPr>
        <p:txBody>
          <a:bodyPr wrap="square" rtlCol="0">
            <a:spAutoFit/>
          </a:bodyPr>
          <a:lstStyle/>
          <a:p>
            <a:pPr marL="355600" indent="-355600">
              <a:lnSpc>
                <a:spcPct val="150000"/>
              </a:lnSpc>
              <a:spcBef>
                <a:spcPts val="600"/>
              </a:spcBef>
              <a:spcAft>
                <a:spcPts val="600"/>
              </a:spcAft>
              <a:buBlip>
                <a:blip r:embed="rId2"/>
              </a:buBlip>
            </a:pPr>
            <a:r>
              <a:rPr lang="en-US" sz="2400" dirty="0"/>
              <a:t>Integration of third party API’s</a:t>
            </a:r>
          </a:p>
          <a:p>
            <a:pPr marL="812800" lvl="1" indent="-355600">
              <a:lnSpc>
                <a:spcPct val="150000"/>
              </a:lnSpc>
              <a:spcBef>
                <a:spcPts val="600"/>
              </a:spcBef>
              <a:spcAft>
                <a:spcPts val="600"/>
              </a:spcAft>
              <a:buFont typeface="Wingdings" panose="05000000000000000000" pitchFamily="2" charset="2"/>
              <a:buChar char="q"/>
            </a:pPr>
            <a:r>
              <a:rPr lang="en-US" sz="2400" b="1" dirty="0"/>
              <a:t>IP- Geo Location 	: </a:t>
            </a:r>
            <a:r>
              <a:rPr lang="en-US" sz="2400" dirty="0"/>
              <a:t>To track users location.</a:t>
            </a:r>
          </a:p>
          <a:p>
            <a:pPr marL="812800" lvl="1" indent="-355600">
              <a:lnSpc>
                <a:spcPct val="150000"/>
              </a:lnSpc>
              <a:spcBef>
                <a:spcPts val="600"/>
              </a:spcBef>
              <a:spcAft>
                <a:spcPts val="600"/>
              </a:spcAft>
              <a:buFont typeface="Wingdings" panose="05000000000000000000" pitchFamily="2" charset="2"/>
              <a:buChar char="q"/>
            </a:pPr>
            <a:r>
              <a:rPr lang="en-US" sz="2400" b="1" dirty="0"/>
              <a:t>Password Safe 		: </a:t>
            </a:r>
            <a:r>
              <a:rPr lang="en-US" sz="2400" dirty="0"/>
              <a:t>To store users personal data in their local storage.</a:t>
            </a:r>
          </a:p>
          <a:p>
            <a:pPr marL="812800" lvl="1" indent="-355600">
              <a:lnSpc>
                <a:spcPct val="150000"/>
              </a:lnSpc>
              <a:spcBef>
                <a:spcPts val="600"/>
              </a:spcBef>
              <a:spcAft>
                <a:spcPts val="600"/>
              </a:spcAft>
              <a:buFont typeface="Wingdings" panose="05000000000000000000" pitchFamily="2" charset="2"/>
              <a:buChar char="q"/>
            </a:pPr>
            <a:r>
              <a:rPr lang="en-US" sz="2400" b="1" dirty="0"/>
              <a:t>Razor pay Gateway 	: </a:t>
            </a:r>
            <a:r>
              <a:rPr lang="en-US" sz="2400" dirty="0"/>
              <a:t>Payment gateway to pay bills.</a:t>
            </a:r>
            <a:endParaRPr lang="en-US" sz="2400" b="1" dirty="0"/>
          </a:p>
        </p:txBody>
      </p:sp>
    </p:spTree>
    <p:extLst>
      <p:ext uri="{BB962C8B-B14F-4D97-AF65-F5344CB8AC3E}">
        <p14:creationId xmlns:p14="http://schemas.microsoft.com/office/powerpoint/2010/main" val="36550637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3ADDC-575B-4CB8-85F0-47189AF3663F}"/>
              </a:ext>
            </a:extLst>
          </p:cNvPr>
          <p:cNvSpPr>
            <a:spLocks noGrp="1"/>
          </p:cNvSpPr>
          <p:nvPr>
            <p:ph type="title"/>
          </p:nvPr>
        </p:nvSpPr>
        <p:spPr>
          <a:xfrm>
            <a:off x="838200" y="503348"/>
            <a:ext cx="10515600" cy="921415"/>
          </a:xfrm>
        </p:spPr>
        <p:txBody>
          <a:bodyPr/>
          <a:lstStyle/>
          <a:p>
            <a:pPr algn="ctr"/>
            <a:r>
              <a:rPr lang="en-IN" dirty="0">
                <a:solidFill>
                  <a:srgbClr val="1B558E"/>
                </a:solidFill>
              </a:rPr>
              <a:t>Module 4 – UI / UX Development</a:t>
            </a:r>
          </a:p>
        </p:txBody>
      </p:sp>
      <p:cxnSp>
        <p:nvCxnSpPr>
          <p:cNvPr id="5" name="Straight Connector 4">
            <a:extLst>
              <a:ext uri="{FF2B5EF4-FFF2-40B4-BE49-F238E27FC236}">
                <a16:creationId xmlns:a16="http://schemas.microsoft.com/office/drawing/2014/main" id="{3F30BBBC-0925-53B7-C7C3-3ADB749EEBAE}"/>
              </a:ext>
            </a:extLst>
          </p:cNvPr>
          <p:cNvCxnSpPr/>
          <p:nvPr/>
        </p:nvCxnSpPr>
        <p:spPr>
          <a:xfrm>
            <a:off x="838200" y="1435395"/>
            <a:ext cx="10515600" cy="0"/>
          </a:xfrm>
          <a:prstGeom prst="line">
            <a:avLst/>
          </a:prstGeom>
          <a:ln w="19050" cap="rnd"/>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D1ED41D6-B6C5-8255-E95A-FB0967E60809}"/>
              </a:ext>
            </a:extLst>
          </p:cNvPr>
          <p:cNvSpPr txBox="1"/>
          <p:nvPr/>
        </p:nvSpPr>
        <p:spPr>
          <a:xfrm>
            <a:off x="838200" y="1940441"/>
            <a:ext cx="10515600" cy="2712730"/>
          </a:xfrm>
          <a:prstGeom prst="rect">
            <a:avLst/>
          </a:prstGeom>
          <a:noFill/>
        </p:spPr>
        <p:txBody>
          <a:bodyPr wrap="square" rtlCol="0">
            <a:spAutoFit/>
          </a:bodyPr>
          <a:lstStyle/>
          <a:p>
            <a:pPr marL="355600" indent="-355600">
              <a:lnSpc>
                <a:spcPct val="150000"/>
              </a:lnSpc>
              <a:spcBef>
                <a:spcPts val="600"/>
              </a:spcBef>
              <a:spcAft>
                <a:spcPts val="600"/>
              </a:spcAft>
              <a:buBlip>
                <a:blip r:embed="rId2"/>
              </a:buBlip>
            </a:pPr>
            <a:r>
              <a:rPr lang="en-US" sz="2400" dirty="0"/>
              <a:t>Development of user interface.</a:t>
            </a:r>
          </a:p>
          <a:p>
            <a:pPr marL="355600" indent="-355600">
              <a:lnSpc>
                <a:spcPct val="150000"/>
              </a:lnSpc>
              <a:spcBef>
                <a:spcPts val="600"/>
              </a:spcBef>
              <a:spcAft>
                <a:spcPts val="600"/>
              </a:spcAft>
              <a:buBlip>
                <a:blip r:embed="rId2"/>
              </a:buBlip>
            </a:pPr>
            <a:r>
              <a:rPr lang="en-US" sz="2400" dirty="0"/>
              <a:t>Integration of front-end and back-end.</a:t>
            </a:r>
          </a:p>
          <a:p>
            <a:pPr marL="355600" indent="-355600">
              <a:lnSpc>
                <a:spcPct val="150000"/>
              </a:lnSpc>
              <a:spcBef>
                <a:spcPts val="600"/>
              </a:spcBef>
              <a:spcAft>
                <a:spcPts val="600"/>
              </a:spcAft>
              <a:buBlip>
                <a:blip r:embed="rId2"/>
              </a:buBlip>
            </a:pPr>
            <a:r>
              <a:rPr lang="en-US" sz="2400" dirty="0"/>
              <a:t>Application testing with various scenarios.</a:t>
            </a:r>
          </a:p>
          <a:p>
            <a:pPr marL="355600" indent="-355600">
              <a:lnSpc>
                <a:spcPct val="150000"/>
              </a:lnSpc>
              <a:spcBef>
                <a:spcPts val="600"/>
              </a:spcBef>
              <a:spcAft>
                <a:spcPts val="600"/>
              </a:spcAft>
              <a:buBlip>
                <a:blip r:embed="rId2"/>
              </a:buBlip>
            </a:pPr>
            <a:r>
              <a:rPr lang="en-US" sz="2400" dirty="0"/>
              <a:t>Deployment of the application</a:t>
            </a:r>
          </a:p>
        </p:txBody>
      </p:sp>
      <p:pic>
        <p:nvPicPr>
          <p:cNvPr id="4" name="Picture 3">
            <a:extLst>
              <a:ext uri="{FF2B5EF4-FFF2-40B4-BE49-F238E27FC236}">
                <a16:creationId xmlns:a16="http://schemas.microsoft.com/office/drawing/2014/main" id="{F7EE9F78-7FE1-BC2B-3FC3-5A8F8311BC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7524134" y="1879400"/>
            <a:ext cx="3099200" cy="3099200"/>
          </a:xfrm>
          <a:prstGeom prst="rect">
            <a:avLst/>
          </a:prstGeom>
        </p:spPr>
      </p:pic>
    </p:spTree>
    <p:extLst>
      <p:ext uri="{BB962C8B-B14F-4D97-AF65-F5344CB8AC3E}">
        <p14:creationId xmlns:p14="http://schemas.microsoft.com/office/powerpoint/2010/main" val="42417703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3ADDC-575B-4CB8-85F0-47189AF3663F}"/>
              </a:ext>
            </a:extLst>
          </p:cNvPr>
          <p:cNvSpPr>
            <a:spLocks noGrp="1"/>
          </p:cNvSpPr>
          <p:nvPr>
            <p:ph type="title"/>
          </p:nvPr>
        </p:nvSpPr>
        <p:spPr>
          <a:xfrm>
            <a:off x="838200" y="503348"/>
            <a:ext cx="10515600" cy="921415"/>
          </a:xfrm>
        </p:spPr>
        <p:txBody>
          <a:bodyPr/>
          <a:lstStyle/>
          <a:p>
            <a:pPr algn="ctr"/>
            <a:r>
              <a:rPr lang="en-IN" dirty="0">
                <a:solidFill>
                  <a:srgbClr val="1B558E"/>
                </a:solidFill>
              </a:rPr>
              <a:t>Abstract</a:t>
            </a:r>
          </a:p>
        </p:txBody>
      </p:sp>
      <p:cxnSp>
        <p:nvCxnSpPr>
          <p:cNvPr id="5" name="Straight Connector 4">
            <a:extLst>
              <a:ext uri="{FF2B5EF4-FFF2-40B4-BE49-F238E27FC236}">
                <a16:creationId xmlns:a16="http://schemas.microsoft.com/office/drawing/2014/main" id="{3F30BBBC-0925-53B7-C7C3-3ADB749EEBAE}"/>
              </a:ext>
            </a:extLst>
          </p:cNvPr>
          <p:cNvCxnSpPr/>
          <p:nvPr/>
        </p:nvCxnSpPr>
        <p:spPr>
          <a:xfrm>
            <a:off x="838200" y="1435395"/>
            <a:ext cx="10515600" cy="0"/>
          </a:xfrm>
          <a:prstGeom prst="line">
            <a:avLst/>
          </a:prstGeom>
          <a:ln w="19050" cap="rnd"/>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D1ED41D6-B6C5-8255-E95A-FB0967E60809}"/>
              </a:ext>
            </a:extLst>
          </p:cNvPr>
          <p:cNvSpPr txBox="1"/>
          <p:nvPr/>
        </p:nvSpPr>
        <p:spPr>
          <a:xfrm>
            <a:off x="838200" y="1940441"/>
            <a:ext cx="10515600" cy="3901837"/>
          </a:xfrm>
          <a:prstGeom prst="rect">
            <a:avLst/>
          </a:prstGeom>
          <a:noFill/>
        </p:spPr>
        <p:txBody>
          <a:bodyPr wrap="square" rtlCol="0">
            <a:spAutoFit/>
          </a:bodyPr>
          <a:lstStyle/>
          <a:p>
            <a:pPr algn="just">
              <a:lnSpc>
                <a:spcPct val="150000"/>
              </a:lnSpc>
              <a:spcBef>
                <a:spcPts val="600"/>
              </a:spcBef>
              <a:spcAft>
                <a:spcPts val="600"/>
              </a:spcAft>
            </a:pPr>
            <a:r>
              <a:rPr lang="en-IN" sz="2400" dirty="0">
                <a:latin typeface="Arial" panose="020B0604020202020204" pitchFamily="34" charset="0"/>
                <a:cs typeface="Arial" panose="020B0604020202020204" pitchFamily="34" charset="0"/>
              </a:rPr>
              <a:t>E – Bot is web based chatbot application that aims to simplify the user access to Tamilnadu E-Service websites by seamlessly guiding them through various processes. E – Bot uses Natural language processing (NLP) and Keras neural network algorithms to comprehend and respond human like answers. The proposed system not only allows users to fetch details and make payments but also adapts to their prompt and recording valuable data for the future training.</a:t>
            </a:r>
          </a:p>
        </p:txBody>
      </p:sp>
    </p:spTree>
    <p:extLst>
      <p:ext uri="{BB962C8B-B14F-4D97-AF65-F5344CB8AC3E}">
        <p14:creationId xmlns:p14="http://schemas.microsoft.com/office/powerpoint/2010/main" val="9553573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3ADDC-575B-4CB8-85F0-47189AF3663F}"/>
              </a:ext>
            </a:extLst>
          </p:cNvPr>
          <p:cNvSpPr>
            <a:spLocks noGrp="1"/>
          </p:cNvSpPr>
          <p:nvPr>
            <p:ph type="title"/>
          </p:nvPr>
        </p:nvSpPr>
        <p:spPr>
          <a:xfrm>
            <a:off x="838200" y="503348"/>
            <a:ext cx="10515600" cy="921415"/>
          </a:xfrm>
        </p:spPr>
        <p:txBody>
          <a:bodyPr/>
          <a:lstStyle/>
          <a:p>
            <a:pPr algn="ctr"/>
            <a:r>
              <a:rPr lang="en-IN" dirty="0">
                <a:solidFill>
                  <a:srgbClr val="1B558E"/>
                </a:solidFill>
              </a:rPr>
              <a:t>Algorithms and Methodology</a:t>
            </a:r>
          </a:p>
        </p:txBody>
      </p:sp>
      <p:cxnSp>
        <p:nvCxnSpPr>
          <p:cNvPr id="5" name="Straight Connector 4">
            <a:extLst>
              <a:ext uri="{FF2B5EF4-FFF2-40B4-BE49-F238E27FC236}">
                <a16:creationId xmlns:a16="http://schemas.microsoft.com/office/drawing/2014/main" id="{3F30BBBC-0925-53B7-C7C3-3ADB749EEBAE}"/>
              </a:ext>
            </a:extLst>
          </p:cNvPr>
          <p:cNvCxnSpPr/>
          <p:nvPr/>
        </p:nvCxnSpPr>
        <p:spPr>
          <a:xfrm>
            <a:off x="838200" y="1435395"/>
            <a:ext cx="10515600" cy="0"/>
          </a:xfrm>
          <a:prstGeom prst="line">
            <a:avLst/>
          </a:prstGeom>
          <a:ln w="19050" cap="rnd"/>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D1ED41D6-B6C5-8255-E95A-FB0967E60809}"/>
              </a:ext>
            </a:extLst>
          </p:cNvPr>
          <p:cNvSpPr txBox="1"/>
          <p:nvPr/>
        </p:nvSpPr>
        <p:spPr>
          <a:xfrm>
            <a:off x="838200" y="1940441"/>
            <a:ext cx="10515600" cy="3820726"/>
          </a:xfrm>
          <a:prstGeom prst="rect">
            <a:avLst/>
          </a:prstGeom>
          <a:noFill/>
        </p:spPr>
        <p:txBody>
          <a:bodyPr wrap="square" rtlCol="0">
            <a:spAutoFit/>
          </a:bodyPr>
          <a:lstStyle/>
          <a:p>
            <a:pPr marL="355600" indent="-355600">
              <a:lnSpc>
                <a:spcPct val="150000"/>
              </a:lnSpc>
              <a:spcBef>
                <a:spcPts val="600"/>
              </a:spcBef>
              <a:spcAft>
                <a:spcPts val="600"/>
              </a:spcAft>
              <a:buBlip>
                <a:blip r:embed="rId2"/>
              </a:buBlip>
            </a:pPr>
            <a:r>
              <a:rPr lang="en-US" sz="2400" b="1" dirty="0"/>
              <a:t>Natural Language Processing : </a:t>
            </a:r>
            <a:r>
              <a:rPr lang="en-US" sz="2400" dirty="0"/>
              <a:t>Can understand and reply human like answers.</a:t>
            </a:r>
          </a:p>
          <a:p>
            <a:pPr marL="355600" indent="-355600">
              <a:lnSpc>
                <a:spcPct val="150000"/>
              </a:lnSpc>
              <a:spcBef>
                <a:spcPts val="600"/>
              </a:spcBef>
              <a:spcAft>
                <a:spcPts val="600"/>
              </a:spcAft>
              <a:buBlip>
                <a:blip r:embed="rId2"/>
              </a:buBlip>
            </a:pPr>
            <a:r>
              <a:rPr lang="en-US" sz="2400" b="1" dirty="0"/>
              <a:t>Tensor Flow : </a:t>
            </a:r>
            <a:r>
              <a:rPr lang="en-US" sz="2400" dirty="0"/>
              <a:t>Used along with NLP to train the pre-processed dataset and create a base model to work with.</a:t>
            </a:r>
          </a:p>
          <a:p>
            <a:pPr marL="355600" indent="-355600">
              <a:lnSpc>
                <a:spcPct val="150000"/>
              </a:lnSpc>
              <a:spcBef>
                <a:spcPts val="600"/>
              </a:spcBef>
              <a:spcAft>
                <a:spcPts val="600"/>
              </a:spcAft>
              <a:buBlip>
                <a:blip r:embed="rId2"/>
              </a:buBlip>
            </a:pPr>
            <a:r>
              <a:rPr lang="en-US" sz="2400" b="1" dirty="0"/>
              <a:t>KERAS : </a:t>
            </a:r>
            <a:r>
              <a:rPr lang="en-US" sz="2400" dirty="0"/>
              <a:t>Keras is neural networking algorithm which defines relationship between multiple question.</a:t>
            </a:r>
          </a:p>
          <a:p>
            <a:pPr marL="355600" indent="-355600">
              <a:lnSpc>
                <a:spcPct val="150000"/>
              </a:lnSpc>
              <a:spcBef>
                <a:spcPts val="600"/>
              </a:spcBef>
              <a:spcAft>
                <a:spcPts val="600"/>
              </a:spcAft>
              <a:buBlip>
                <a:blip r:embed="rId2"/>
              </a:buBlip>
            </a:pPr>
            <a:r>
              <a:rPr lang="en-US" sz="2400" b="1" dirty="0"/>
              <a:t>NumPy : </a:t>
            </a:r>
            <a:r>
              <a:rPr lang="en-US" sz="2400" dirty="0"/>
              <a:t>Mathematical algorithm used to ID the datasets.</a:t>
            </a:r>
            <a:endParaRPr lang="en-US" sz="2400" b="1" dirty="0"/>
          </a:p>
        </p:txBody>
      </p:sp>
    </p:spTree>
    <p:extLst>
      <p:ext uri="{BB962C8B-B14F-4D97-AF65-F5344CB8AC3E}">
        <p14:creationId xmlns:p14="http://schemas.microsoft.com/office/powerpoint/2010/main" val="24159688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3ADDC-575B-4CB8-85F0-47189AF3663F}"/>
              </a:ext>
            </a:extLst>
          </p:cNvPr>
          <p:cNvSpPr>
            <a:spLocks noGrp="1"/>
          </p:cNvSpPr>
          <p:nvPr>
            <p:ph type="title"/>
          </p:nvPr>
        </p:nvSpPr>
        <p:spPr>
          <a:xfrm>
            <a:off x="838200" y="503348"/>
            <a:ext cx="10515600" cy="921415"/>
          </a:xfrm>
        </p:spPr>
        <p:txBody>
          <a:bodyPr/>
          <a:lstStyle/>
          <a:p>
            <a:pPr algn="ctr"/>
            <a:r>
              <a:rPr lang="en-IN" dirty="0">
                <a:solidFill>
                  <a:srgbClr val="1B558E"/>
                </a:solidFill>
              </a:rPr>
              <a:t>Dataset</a:t>
            </a:r>
          </a:p>
        </p:txBody>
      </p:sp>
      <p:cxnSp>
        <p:nvCxnSpPr>
          <p:cNvPr id="5" name="Straight Connector 4">
            <a:extLst>
              <a:ext uri="{FF2B5EF4-FFF2-40B4-BE49-F238E27FC236}">
                <a16:creationId xmlns:a16="http://schemas.microsoft.com/office/drawing/2014/main" id="{3F30BBBC-0925-53B7-C7C3-3ADB749EEBAE}"/>
              </a:ext>
            </a:extLst>
          </p:cNvPr>
          <p:cNvCxnSpPr/>
          <p:nvPr/>
        </p:nvCxnSpPr>
        <p:spPr>
          <a:xfrm>
            <a:off x="838200" y="1435395"/>
            <a:ext cx="10515600" cy="0"/>
          </a:xfrm>
          <a:prstGeom prst="line">
            <a:avLst/>
          </a:prstGeom>
          <a:ln w="19050" cap="rnd"/>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D1ED41D6-B6C5-8255-E95A-FB0967E60809}"/>
              </a:ext>
            </a:extLst>
          </p:cNvPr>
          <p:cNvSpPr txBox="1"/>
          <p:nvPr/>
        </p:nvSpPr>
        <p:spPr>
          <a:xfrm>
            <a:off x="838200" y="1940441"/>
            <a:ext cx="10515600" cy="589072"/>
          </a:xfrm>
          <a:prstGeom prst="rect">
            <a:avLst/>
          </a:prstGeom>
          <a:noFill/>
        </p:spPr>
        <p:txBody>
          <a:bodyPr wrap="square" rtlCol="0">
            <a:spAutoFit/>
          </a:bodyPr>
          <a:lstStyle/>
          <a:p>
            <a:pPr marL="355600" indent="-355600">
              <a:lnSpc>
                <a:spcPct val="150000"/>
              </a:lnSpc>
              <a:spcBef>
                <a:spcPts val="600"/>
              </a:spcBef>
              <a:spcAft>
                <a:spcPts val="600"/>
              </a:spcAft>
              <a:buBlip>
                <a:blip r:embed="rId2"/>
              </a:buBlip>
            </a:pPr>
            <a:r>
              <a:rPr lang="en-US" sz="2400" dirty="0"/>
              <a:t>The data collected is stored in JSON (JavaScript Object Notation) format.</a:t>
            </a:r>
          </a:p>
        </p:txBody>
      </p:sp>
      <p:pic>
        <p:nvPicPr>
          <p:cNvPr id="2050" name="Picture 2" descr="Json ">
            <a:hlinkClick r:id="rId3"/>
            <a:extLst>
              <a:ext uri="{FF2B5EF4-FFF2-40B4-BE49-F238E27FC236}">
                <a16:creationId xmlns:a16="http://schemas.microsoft.com/office/drawing/2014/main" id="{F95482D6-AE81-DC7D-BFD4-2FCD3FAF4C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59262" y="3623106"/>
            <a:ext cx="997810" cy="99781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1EBB64F2-8D1A-9BAD-70A3-5B25CC0C073B}"/>
              </a:ext>
            </a:extLst>
          </p:cNvPr>
          <p:cNvSpPr txBox="1"/>
          <p:nvPr/>
        </p:nvSpPr>
        <p:spPr>
          <a:xfrm>
            <a:off x="8089574" y="4620916"/>
            <a:ext cx="1337186" cy="369332"/>
          </a:xfrm>
          <a:prstGeom prst="rect">
            <a:avLst/>
          </a:prstGeom>
          <a:noFill/>
        </p:spPr>
        <p:txBody>
          <a:bodyPr wrap="square" rtlCol="0">
            <a:spAutoFit/>
          </a:bodyPr>
          <a:lstStyle/>
          <a:p>
            <a:pPr algn="ctr"/>
            <a:r>
              <a:rPr lang="en-US" dirty="0">
                <a:hlinkClick r:id="rId3"/>
              </a:rPr>
              <a:t>Source File</a:t>
            </a:r>
            <a:endParaRPr lang="en-IN" dirty="0"/>
          </a:p>
        </p:txBody>
      </p:sp>
      <p:sp>
        <p:nvSpPr>
          <p:cNvPr id="8" name="TextBox 7">
            <a:extLst>
              <a:ext uri="{FF2B5EF4-FFF2-40B4-BE49-F238E27FC236}">
                <a16:creationId xmlns:a16="http://schemas.microsoft.com/office/drawing/2014/main" id="{158B6575-2436-8047-EB51-C3FB35F72144}"/>
              </a:ext>
            </a:extLst>
          </p:cNvPr>
          <p:cNvSpPr txBox="1"/>
          <p:nvPr/>
        </p:nvSpPr>
        <p:spPr>
          <a:xfrm>
            <a:off x="1322438" y="2707499"/>
            <a:ext cx="8180439" cy="3539430"/>
          </a:xfrm>
          <a:prstGeom prst="rect">
            <a:avLst/>
          </a:prstGeom>
          <a:noFill/>
        </p:spPr>
        <p:txBody>
          <a:bodyPr wrap="square" rtlCol="0">
            <a:spAutoFit/>
          </a:bodyPr>
          <a:lstStyle/>
          <a:p>
            <a:r>
              <a:rPr lang="en-US" sz="1400" b="0" dirty="0">
                <a:solidFill>
                  <a:srgbClr val="CCCCCC"/>
                </a:solidFill>
                <a:effectLst/>
                <a:latin typeface="Consolas" panose="020B0609020204030204" pitchFamily="49" charset="0"/>
              </a:rPr>
              <a:t>{</a:t>
            </a:r>
            <a:r>
              <a:rPr lang="en-US" sz="1400" b="0" dirty="0">
                <a:solidFill>
                  <a:srgbClr val="9CDCFE"/>
                </a:solidFill>
                <a:effectLst/>
                <a:latin typeface="Consolas" panose="020B0609020204030204" pitchFamily="49" charset="0"/>
              </a:rPr>
              <a:t>"intents"</a:t>
            </a:r>
            <a:r>
              <a:rPr lang="en-US" sz="1400" b="0" dirty="0">
                <a:solidFill>
                  <a:srgbClr val="CCCCCC"/>
                </a:solidFill>
                <a:effectLst/>
                <a:latin typeface="Consolas" panose="020B0609020204030204" pitchFamily="49" charset="0"/>
              </a:rPr>
              <a:t>: [</a:t>
            </a:r>
          </a:p>
          <a:p>
            <a:r>
              <a:rPr lang="en-US" sz="1400" b="0" dirty="0">
                <a:solidFill>
                  <a:srgbClr val="CCCCCC"/>
                </a:solidFill>
                <a:effectLst/>
                <a:latin typeface="Consolas" panose="020B0609020204030204" pitchFamily="49" charset="0"/>
              </a:rPr>
              <a:t>    {</a:t>
            </a:r>
            <a:r>
              <a:rPr lang="en-US" sz="1400" b="0" dirty="0">
                <a:solidFill>
                  <a:srgbClr val="9CDCFE"/>
                </a:solidFill>
                <a:effectLst/>
                <a:latin typeface="Consolas" panose="020B0609020204030204" pitchFamily="49" charset="0"/>
              </a:rPr>
              <a:t>"tag"</a:t>
            </a:r>
            <a:r>
              <a:rPr lang="en-US" sz="1400" b="0" dirty="0">
                <a:solidFill>
                  <a:srgbClr val="CCCCCC"/>
                </a:solidFill>
                <a:effectLst/>
                <a:latin typeface="Consolas" panose="020B0609020204030204" pitchFamily="49" charset="0"/>
              </a:rPr>
              <a:t>: </a:t>
            </a:r>
            <a:r>
              <a:rPr lang="en-US" sz="1400" b="0" dirty="0">
                <a:solidFill>
                  <a:srgbClr val="CE9178"/>
                </a:solidFill>
                <a:effectLst/>
                <a:latin typeface="Consolas" panose="020B0609020204030204" pitchFamily="49" charset="0"/>
              </a:rPr>
              <a:t>"greeting"</a:t>
            </a:r>
            <a:r>
              <a:rPr lang="en-US" sz="1400" b="0" dirty="0">
                <a:solidFill>
                  <a:srgbClr val="CCCCCC"/>
                </a:solidFill>
                <a:effectLst/>
                <a:latin typeface="Consolas" panose="020B0609020204030204" pitchFamily="49" charset="0"/>
              </a:rPr>
              <a:t>,</a:t>
            </a:r>
          </a:p>
          <a:p>
            <a:r>
              <a:rPr lang="en-US" sz="1400" b="0" dirty="0">
                <a:solidFill>
                  <a:srgbClr val="CCCCCC"/>
                </a:solidFill>
                <a:effectLst/>
                <a:latin typeface="Consolas" panose="020B0609020204030204" pitchFamily="49" charset="0"/>
              </a:rPr>
              <a:t>     </a:t>
            </a:r>
            <a:r>
              <a:rPr lang="en-US" sz="1400" b="0" dirty="0">
                <a:solidFill>
                  <a:srgbClr val="9CDCFE"/>
                </a:solidFill>
                <a:effectLst/>
                <a:latin typeface="Consolas" panose="020B0609020204030204" pitchFamily="49" charset="0"/>
              </a:rPr>
              <a:t>"patterns"</a:t>
            </a:r>
            <a:r>
              <a:rPr lang="en-US" sz="1400" b="0" dirty="0">
                <a:solidFill>
                  <a:srgbClr val="CCCCCC"/>
                </a:solidFill>
                <a:effectLst/>
                <a:latin typeface="Consolas" panose="020B0609020204030204" pitchFamily="49" charset="0"/>
              </a:rPr>
              <a:t>: [</a:t>
            </a:r>
            <a:r>
              <a:rPr lang="en-US" sz="1400" b="0" dirty="0">
                <a:solidFill>
                  <a:srgbClr val="CE9178"/>
                </a:solidFill>
                <a:effectLst/>
                <a:latin typeface="Consolas" panose="020B0609020204030204" pitchFamily="49" charset="0"/>
              </a:rPr>
              <a:t>"Hi there</a:t>
            </a:r>
            <a:r>
              <a:rPr lang="en-US" sz="1400" b="0" dirty="0">
                <a:solidFill>
                  <a:srgbClr val="CCCCCC"/>
                </a:solidFill>
                <a:effectLst/>
                <a:latin typeface="Consolas" panose="020B0609020204030204" pitchFamily="49" charset="0"/>
              </a:rPr>
              <a:t>],</a:t>
            </a:r>
          </a:p>
          <a:p>
            <a:r>
              <a:rPr lang="en-US" sz="1400" b="0" dirty="0">
                <a:solidFill>
                  <a:srgbClr val="CCCCCC"/>
                </a:solidFill>
                <a:effectLst/>
                <a:latin typeface="Consolas" panose="020B0609020204030204" pitchFamily="49" charset="0"/>
              </a:rPr>
              <a:t>     </a:t>
            </a:r>
            <a:r>
              <a:rPr lang="en-US" sz="1400" b="0" dirty="0">
                <a:solidFill>
                  <a:srgbClr val="9CDCFE"/>
                </a:solidFill>
                <a:effectLst/>
                <a:latin typeface="Consolas" panose="020B0609020204030204" pitchFamily="49" charset="0"/>
              </a:rPr>
              <a:t>"responses"</a:t>
            </a:r>
            <a:r>
              <a:rPr lang="en-US" sz="1400" b="0" dirty="0">
                <a:solidFill>
                  <a:srgbClr val="CCCCCC"/>
                </a:solidFill>
                <a:effectLst/>
                <a:latin typeface="Consolas" panose="020B0609020204030204" pitchFamily="49" charset="0"/>
              </a:rPr>
              <a:t>: [</a:t>
            </a:r>
            <a:r>
              <a:rPr lang="en-US" sz="1400" b="0" dirty="0">
                <a:solidFill>
                  <a:srgbClr val="CE9178"/>
                </a:solidFill>
                <a:effectLst/>
                <a:latin typeface="Consolas" panose="020B0609020204030204" pitchFamily="49" charset="0"/>
              </a:rPr>
              <a:t>"Hi there, how can I help?"</a:t>
            </a:r>
            <a:r>
              <a:rPr lang="en-US" sz="1400" b="0" dirty="0">
                <a:solidFill>
                  <a:srgbClr val="CCCCCC"/>
                </a:solidFill>
                <a:effectLst/>
                <a:latin typeface="Consolas" panose="020B0609020204030204" pitchFamily="49" charset="0"/>
              </a:rPr>
              <a:t>], </a:t>
            </a:r>
          </a:p>
          <a:p>
            <a:r>
              <a:rPr lang="en-US" sz="1400" b="0" dirty="0">
                <a:solidFill>
                  <a:srgbClr val="CCCCCC"/>
                </a:solidFill>
                <a:effectLst/>
                <a:latin typeface="Consolas" panose="020B0609020204030204" pitchFamily="49" charset="0"/>
              </a:rPr>
              <a:t>    },</a:t>
            </a:r>
          </a:p>
          <a:p>
            <a:br>
              <a:rPr lang="en-US" sz="1400" b="0" dirty="0">
                <a:solidFill>
                  <a:srgbClr val="CCCCCC"/>
                </a:solidFill>
                <a:effectLst/>
                <a:latin typeface="Consolas" panose="020B0609020204030204" pitchFamily="49" charset="0"/>
              </a:rPr>
            </a:br>
            <a:r>
              <a:rPr lang="en-US" sz="1400" b="0" dirty="0">
                <a:solidFill>
                  <a:srgbClr val="CCCCCC"/>
                </a:solidFill>
                <a:effectLst/>
                <a:latin typeface="Consolas" panose="020B0609020204030204" pitchFamily="49" charset="0"/>
              </a:rPr>
              <a:t>    {</a:t>
            </a:r>
            <a:r>
              <a:rPr lang="en-US" sz="1400" b="0" dirty="0">
                <a:solidFill>
                  <a:srgbClr val="9CDCFE"/>
                </a:solidFill>
                <a:effectLst/>
                <a:latin typeface="Consolas" panose="020B0609020204030204" pitchFamily="49" charset="0"/>
              </a:rPr>
              <a:t>"tag"</a:t>
            </a:r>
            <a:r>
              <a:rPr lang="en-US" sz="1400" b="0" dirty="0">
                <a:solidFill>
                  <a:srgbClr val="CCCCCC"/>
                </a:solidFill>
                <a:effectLst/>
                <a:latin typeface="Consolas" panose="020B0609020204030204" pitchFamily="49" charset="0"/>
              </a:rPr>
              <a:t>: </a:t>
            </a:r>
            <a:r>
              <a:rPr lang="en-US" sz="1400" b="0" dirty="0">
                <a:solidFill>
                  <a:srgbClr val="CE9178"/>
                </a:solidFill>
                <a:effectLst/>
                <a:latin typeface="Consolas" panose="020B0609020204030204" pitchFamily="49" charset="0"/>
              </a:rPr>
              <a:t>"goodbye"</a:t>
            </a:r>
            <a:r>
              <a:rPr lang="en-US" sz="1400" b="0" dirty="0">
                <a:solidFill>
                  <a:srgbClr val="CCCCCC"/>
                </a:solidFill>
                <a:effectLst/>
                <a:latin typeface="Consolas" panose="020B0609020204030204" pitchFamily="49" charset="0"/>
              </a:rPr>
              <a:t>,</a:t>
            </a:r>
          </a:p>
          <a:p>
            <a:r>
              <a:rPr lang="en-US" sz="1400" b="0" dirty="0">
                <a:solidFill>
                  <a:srgbClr val="CCCCCC"/>
                </a:solidFill>
                <a:effectLst/>
                <a:latin typeface="Consolas" panose="020B0609020204030204" pitchFamily="49" charset="0"/>
              </a:rPr>
              <a:t>     </a:t>
            </a:r>
            <a:r>
              <a:rPr lang="en-US" sz="1400" b="0" dirty="0">
                <a:solidFill>
                  <a:srgbClr val="9CDCFE"/>
                </a:solidFill>
                <a:effectLst/>
                <a:latin typeface="Consolas" panose="020B0609020204030204" pitchFamily="49" charset="0"/>
              </a:rPr>
              <a:t>"patterns"</a:t>
            </a:r>
            <a:r>
              <a:rPr lang="en-US" sz="1400" b="0" dirty="0">
                <a:solidFill>
                  <a:srgbClr val="CCCCCC"/>
                </a:solidFill>
                <a:effectLst/>
                <a:latin typeface="Consolas" panose="020B0609020204030204" pitchFamily="49" charset="0"/>
              </a:rPr>
              <a:t>: [</a:t>
            </a:r>
            <a:r>
              <a:rPr lang="en-US" sz="1400" b="0" dirty="0">
                <a:solidFill>
                  <a:srgbClr val="CE9178"/>
                </a:solidFill>
                <a:effectLst/>
                <a:latin typeface="Consolas" panose="020B0609020204030204" pitchFamily="49" charset="0"/>
              </a:rPr>
              <a:t>"Bye”</a:t>
            </a:r>
            <a:r>
              <a:rPr lang="en-US" sz="1400" b="0" dirty="0">
                <a:solidFill>
                  <a:srgbClr val="CCCCCC"/>
                </a:solidFill>
                <a:effectLst/>
                <a:latin typeface="Consolas" panose="020B0609020204030204" pitchFamily="49" charset="0"/>
              </a:rPr>
              <a:t>],</a:t>
            </a:r>
          </a:p>
          <a:p>
            <a:r>
              <a:rPr lang="en-US" sz="1400" b="0" dirty="0">
                <a:solidFill>
                  <a:srgbClr val="CCCCCC"/>
                </a:solidFill>
                <a:effectLst/>
                <a:latin typeface="Consolas" panose="020B0609020204030204" pitchFamily="49" charset="0"/>
              </a:rPr>
              <a:t>     </a:t>
            </a:r>
            <a:r>
              <a:rPr lang="en-US" sz="1400" b="0" dirty="0">
                <a:solidFill>
                  <a:srgbClr val="9CDCFE"/>
                </a:solidFill>
                <a:effectLst/>
                <a:latin typeface="Consolas" panose="020B0609020204030204" pitchFamily="49" charset="0"/>
              </a:rPr>
              <a:t>"responses"</a:t>
            </a:r>
            <a:r>
              <a:rPr lang="en-US" sz="1400" b="0" dirty="0">
                <a:solidFill>
                  <a:srgbClr val="CCCCCC"/>
                </a:solidFill>
                <a:effectLst/>
                <a:latin typeface="Consolas" panose="020B0609020204030204" pitchFamily="49" charset="0"/>
              </a:rPr>
              <a:t>: [</a:t>
            </a:r>
            <a:r>
              <a:rPr lang="en-US" sz="1400" b="0" dirty="0">
                <a:solidFill>
                  <a:srgbClr val="CE9178"/>
                </a:solidFill>
                <a:effectLst/>
                <a:latin typeface="Consolas" panose="020B0609020204030204" pitchFamily="49" charset="0"/>
              </a:rPr>
              <a:t>"Have a nice day"</a:t>
            </a:r>
            <a:r>
              <a:rPr lang="en-US" sz="1400" b="0" dirty="0">
                <a:solidFill>
                  <a:srgbClr val="CCCCCC"/>
                </a:solidFill>
                <a:effectLst/>
                <a:latin typeface="Consolas" panose="020B0609020204030204" pitchFamily="49" charset="0"/>
              </a:rPr>
              <a:t>], </a:t>
            </a:r>
          </a:p>
          <a:p>
            <a:r>
              <a:rPr lang="en-US" sz="1400" b="0" dirty="0">
                <a:solidFill>
                  <a:srgbClr val="CCCCCC"/>
                </a:solidFill>
                <a:effectLst/>
                <a:latin typeface="Consolas" panose="020B0609020204030204" pitchFamily="49" charset="0"/>
              </a:rPr>
              <a:t>    },</a:t>
            </a:r>
          </a:p>
          <a:p>
            <a:br>
              <a:rPr lang="en-US" sz="1400" b="0" dirty="0">
                <a:solidFill>
                  <a:srgbClr val="CCCCCC"/>
                </a:solidFill>
                <a:effectLst/>
                <a:latin typeface="Consolas" panose="020B0609020204030204" pitchFamily="49" charset="0"/>
              </a:rPr>
            </a:br>
            <a:r>
              <a:rPr lang="en-US" sz="1400" b="0" dirty="0">
                <a:solidFill>
                  <a:srgbClr val="CCCCCC"/>
                </a:solidFill>
                <a:effectLst/>
                <a:latin typeface="Consolas" panose="020B0609020204030204" pitchFamily="49" charset="0"/>
              </a:rPr>
              <a:t>    {</a:t>
            </a:r>
            <a:r>
              <a:rPr lang="en-US" sz="1400" b="0" dirty="0">
                <a:solidFill>
                  <a:srgbClr val="9CDCFE"/>
                </a:solidFill>
                <a:effectLst/>
                <a:latin typeface="Consolas" panose="020B0609020204030204" pitchFamily="49" charset="0"/>
              </a:rPr>
              <a:t>"tag"</a:t>
            </a:r>
            <a:r>
              <a:rPr lang="en-US" sz="1400" b="0" dirty="0">
                <a:solidFill>
                  <a:srgbClr val="CCCCCC"/>
                </a:solidFill>
                <a:effectLst/>
                <a:latin typeface="Consolas" panose="020B0609020204030204" pitchFamily="49" charset="0"/>
              </a:rPr>
              <a:t>: </a:t>
            </a:r>
            <a:r>
              <a:rPr lang="en-US" sz="1400" b="0" dirty="0">
                <a:solidFill>
                  <a:srgbClr val="CE9178"/>
                </a:solidFill>
                <a:effectLst/>
                <a:latin typeface="Consolas" panose="020B0609020204030204" pitchFamily="49" charset="0"/>
              </a:rPr>
              <a:t>"thanks"</a:t>
            </a:r>
            <a:r>
              <a:rPr lang="en-US" sz="1400" b="0" dirty="0">
                <a:solidFill>
                  <a:srgbClr val="CCCCCC"/>
                </a:solidFill>
                <a:effectLst/>
                <a:latin typeface="Consolas" panose="020B0609020204030204" pitchFamily="49" charset="0"/>
              </a:rPr>
              <a:t>,</a:t>
            </a:r>
          </a:p>
          <a:p>
            <a:r>
              <a:rPr lang="en-US" sz="1400" b="0" dirty="0">
                <a:solidFill>
                  <a:srgbClr val="CCCCCC"/>
                </a:solidFill>
                <a:effectLst/>
                <a:latin typeface="Consolas" panose="020B0609020204030204" pitchFamily="49" charset="0"/>
              </a:rPr>
              <a:t>     </a:t>
            </a:r>
            <a:r>
              <a:rPr lang="en-US" sz="1400" b="0" dirty="0">
                <a:solidFill>
                  <a:srgbClr val="9CDCFE"/>
                </a:solidFill>
                <a:effectLst/>
                <a:latin typeface="Consolas" panose="020B0609020204030204" pitchFamily="49" charset="0"/>
              </a:rPr>
              <a:t>"patterns"</a:t>
            </a:r>
            <a:r>
              <a:rPr lang="en-US" sz="1400" b="0" dirty="0">
                <a:solidFill>
                  <a:srgbClr val="CCCCCC"/>
                </a:solidFill>
                <a:effectLst/>
                <a:latin typeface="Consolas" panose="020B0609020204030204" pitchFamily="49" charset="0"/>
              </a:rPr>
              <a:t>: [</a:t>
            </a:r>
            <a:r>
              <a:rPr lang="en-US" sz="1400" b="0" dirty="0">
                <a:solidFill>
                  <a:srgbClr val="CE9178"/>
                </a:solidFill>
                <a:effectLst/>
                <a:latin typeface="Consolas" panose="020B0609020204030204" pitchFamily="49" charset="0"/>
              </a:rPr>
              <a:t>"Thanks”</a:t>
            </a:r>
            <a:r>
              <a:rPr lang="en-US" sz="1400" b="0" dirty="0">
                <a:solidFill>
                  <a:srgbClr val="CCCCCC"/>
                </a:solidFill>
                <a:effectLst/>
                <a:latin typeface="Consolas" panose="020B0609020204030204" pitchFamily="49" charset="0"/>
              </a:rPr>
              <a:t>],</a:t>
            </a:r>
          </a:p>
          <a:p>
            <a:r>
              <a:rPr lang="en-US" sz="1400" b="0" dirty="0">
                <a:solidFill>
                  <a:srgbClr val="CCCCCC"/>
                </a:solidFill>
                <a:effectLst/>
                <a:latin typeface="Consolas" panose="020B0609020204030204" pitchFamily="49" charset="0"/>
              </a:rPr>
              <a:t>     </a:t>
            </a:r>
            <a:r>
              <a:rPr lang="en-US" sz="1400" b="0" dirty="0">
                <a:solidFill>
                  <a:srgbClr val="9CDCFE"/>
                </a:solidFill>
                <a:effectLst/>
                <a:latin typeface="Consolas" panose="020B0609020204030204" pitchFamily="49" charset="0"/>
              </a:rPr>
              <a:t>"responses"</a:t>
            </a:r>
            <a:r>
              <a:rPr lang="en-US" sz="1400" b="0" dirty="0">
                <a:solidFill>
                  <a:srgbClr val="CCCCCC"/>
                </a:solidFill>
                <a:effectLst/>
                <a:latin typeface="Consolas" panose="020B0609020204030204" pitchFamily="49" charset="0"/>
              </a:rPr>
              <a:t>: [</a:t>
            </a:r>
            <a:r>
              <a:rPr lang="en-US" sz="1400" b="0" dirty="0">
                <a:solidFill>
                  <a:srgbClr val="CE9178"/>
                </a:solidFill>
                <a:effectLst/>
                <a:latin typeface="Consolas" panose="020B0609020204030204" pitchFamily="49" charset="0"/>
              </a:rPr>
              <a:t>"Happy to help"</a:t>
            </a:r>
            <a:r>
              <a:rPr lang="en-US" sz="1400" b="0" dirty="0">
                <a:solidFill>
                  <a:srgbClr val="CCCCCC"/>
                </a:solidFill>
                <a:effectLst/>
                <a:latin typeface="Consolas" panose="020B0609020204030204" pitchFamily="49" charset="0"/>
              </a:rPr>
              <a:t>], </a:t>
            </a:r>
          </a:p>
          <a:p>
            <a:r>
              <a:rPr lang="en-US" sz="1400" b="0" dirty="0">
                <a:solidFill>
                  <a:srgbClr val="CCCCCC"/>
                </a:solidFill>
                <a:effectLst/>
                <a:latin typeface="Consolas" panose="020B0609020204030204" pitchFamily="49" charset="0"/>
              </a:rPr>
              <a:t>    },</a:t>
            </a:r>
          </a:p>
          <a:p>
            <a:r>
              <a:rPr lang="en-IN" sz="1400" b="0" dirty="0">
                <a:solidFill>
                  <a:srgbClr val="CCCCCC"/>
                </a:solidFill>
                <a:effectLst/>
                <a:latin typeface="Consolas" panose="020B0609020204030204" pitchFamily="49" charset="0"/>
              </a:rPr>
              <a:t>] }</a:t>
            </a:r>
            <a:endParaRPr lang="en-US" sz="1400" b="0" dirty="0">
              <a:solidFill>
                <a:srgbClr val="CCCCCC"/>
              </a:solidFill>
              <a:effectLst/>
              <a:latin typeface="Consolas" panose="020B0609020204030204" pitchFamily="49" charset="0"/>
            </a:endParaRPr>
          </a:p>
        </p:txBody>
      </p:sp>
    </p:spTree>
    <p:extLst>
      <p:ext uri="{BB962C8B-B14F-4D97-AF65-F5344CB8AC3E}">
        <p14:creationId xmlns:p14="http://schemas.microsoft.com/office/powerpoint/2010/main" val="10764317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3ADDC-575B-4CB8-85F0-47189AF3663F}"/>
              </a:ext>
            </a:extLst>
          </p:cNvPr>
          <p:cNvSpPr>
            <a:spLocks noGrp="1"/>
          </p:cNvSpPr>
          <p:nvPr>
            <p:ph type="title"/>
          </p:nvPr>
        </p:nvSpPr>
        <p:spPr>
          <a:xfrm>
            <a:off x="838200" y="503348"/>
            <a:ext cx="10515600" cy="921415"/>
          </a:xfrm>
        </p:spPr>
        <p:txBody>
          <a:bodyPr/>
          <a:lstStyle/>
          <a:p>
            <a:pPr algn="ctr"/>
            <a:r>
              <a:rPr lang="en-IN" dirty="0">
                <a:solidFill>
                  <a:srgbClr val="1B558E"/>
                </a:solidFill>
              </a:rPr>
              <a:t>Implementation</a:t>
            </a:r>
          </a:p>
        </p:txBody>
      </p:sp>
      <p:cxnSp>
        <p:nvCxnSpPr>
          <p:cNvPr id="5" name="Straight Connector 4">
            <a:extLst>
              <a:ext uri="{FF2B5EF4-FFF2-40B4-BE49-F238E27FC236}">
                <a16:creationId xmlns:a16="http://schemas.microsoft.com/office/drawing/2014/main" id="{3F30BBBC-0925-53B7-C7C3-3ADB749EEBAE}"/>
              </a:ext>
            </a:extLst>
          </p:cNvPr>
          <p:cNvCxnSpPr/>
          <p:nvPr/>
        </p:nvCxnSpPr>
        <p:spPr>
          <a:xfrm>
            <a:off x="838200" y="1435395"/>
            <a:ext cx="10515600" cy="0"/>
          </a:xfrm>
          <a:prstGeom prst="line">
            <a:avLst/>
          </a:prstGeom>
          <a:ln w="19050" cap="rnd"/>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7CAC7B63-96B4-01CF-9B05-B279773BD566}"/>
              </a:ext>
            </a:extLst>
          </p:cNvPr>
          <p:cNvSpPr txBox="1"/>
          <p:nvPr/>
        </p:nvSpPr>
        <p:spPr>
          <a:xfrm>
            <a:off x="838200" y="1715729"/>
            <a:ext cx="2947219" cy="861774"/>
          </a:xfrm>
          <a:prstGeom prst="rect">
            <a:avLst/>
          </a:prstGeom>
          <a:noFill/>
          <a:ln>
            <a:solidFill>
              <a:schemeClr val="tx1"/>
            </a:solidFill>
          </a:ln>
        </p:spPr>
        <p:txBody>
          <a:bodyPr wrap="square" rtlCol="0">
            <a:spAutoFit/>
          </a:bodyPr>
          <a:lstStyle/>
          <a:p>
            <a:r>
              <a:rPr lang="en-US" sz="1000" b="0" dirty="0">
                <a:solidFill>
                  <a:srgbClr val="CCCCCC"/>
                </a:solidFill>
                <a:effectLst/>
                <a:latin typeface="Consolas" panose="020B0609020204030204" pitchFamily="49" charset="0"/>
              </a:rPr>
              <a:t>{</a:t>
            </a:r>
          </a:p>
          <a:p>
            <a:r>
              <a:rPr lang="en-US" sz="1000" b="0" dirty="0">
                <a:solidFill>
                  <a:srgbClr val="9CDCFE"/>
                </a:solidFill>
                <a:effectLst/>
                <a:latin typeface="Consolas" panose="020B0609020204030204" pitchFamily="49" charset="0"/>
              </a:rPr>
              <a:t>"tag"</a:t>
            </a:r>
            <a:r>
              <a:rPr lang="en-US" sz="1000" b="0" dirty="0">
                <a:solidFill>
                  <a:srgbClr val="CCCCCC"/>
                </a:solidFill>
                <a:effectLst/>
                <a:latin typeface="Consolas" panose="020B0609020204030204" pitchFamily="49" charset="0"/>
              </a:rPr>
              <a:t>: </a:t>
            </a:r>
            <a:r>
              <a:rPr lang="en-US" sz="1000" b="0" dirty="0">
                <a:solidFill>
                  <a:srgbClr val="CE9178"/>
                </a:solidFill>
                <a:effectLst/>
                <a:latin typeface="Consolas" panose="020B0609020204030204" pitchFamily="49" charset="0"/>
              </a:rPr>
              <a:t>"greeting"</a:t>
            </a:r>
            <a:r>
              <a:rPr lang="en-US" sz="1000" b="0" dirty="0">
                <a:solidFill>
                  <a:srgbClr val="CCCCCC"/>
                </a:solidFill>
                <a:effectLst/>
                <a:latin typeface="Consolas" panose="020B0609020204030204" pitchFamily="49" charset="0"/>
              </a:rPr>
              <a:t>,</a:t>
            </a:r>
          </a:p>
          <a:p>
            <a:r>
              <a:rPr lang="en-US" sz="1000" b="0" dirty="0">
                <a:solidFill>
                  <a:srgbClr val="9CDCFE"/>
                </a:solidFill>
                <a:effectLst/>
                <a:latin typeface="Consolas" panose="020B0609020204030204" pitchFamily="49" charset="0"/>
              </a:rPr>
              <a:t>"patterns"</a:t>
            </a:r>
            <a:r>
              <a:rPr lang="en-US" sz="1000" b="0" dirty="0">
                <a:solidFill>
                  <a:srgbClr val="CCCCCC"/>
                </a:solidFill>
                <a:effectLst/>
                <a:latin typeface="Consolas" panose="020B0609020204030204" pitchFamily="49" charset="0"/>
              </a:rPr>
              <a:t>: [</a:t>
            </a:r>
            <a:r>
              <a:rPr lang="en-US" sz="1000" b="0" dirty="0">
                <a:solidFill>
                  <a:srgbClr val="CE9178"/>
                </a:solidFill>
                <a:effectLst/>
                <a:latin typeface="Consolas" panose="020B0609020204030204" pitchFamily="49" charset="0"/>
              </a:rPr>
              <a:t>"Hi there"</a:t>
            </a:r>
            <a:r>
              <a:rPr lang="en-US" sz="1000" b="0" dirty="0">
                <a:solidFill>
                  <a:srgbClr val="CCCCCC"/>
                </a:solidFill>
                <a:effectLst/>
                <a:latin typeface="Consolas" panose="020B0609020204030204" pitchFamily="49" charset="0"/>
              </a:rPr>
              <a:t>, </a:t>
            </a:r>
            <a:r>
              <a:rPr lang="en-US" sz="1000" b="0" dirty="0">
                <a:solidFill>
                  <a:srgbClr val="CE9178"/>
                </a:solidFill>
                <a:effectLst/>
                <a:latin typeface="Consolas" panose="020B0609020204030204" pitchFamily="49" charset="0"/>
              </a:rPr>
              <a:t>"How are you</a:t>
            </a:r>
            <a:r>
              <a:rPr lang="en-US" sz="1000" b="0" dirty="0">
                <a:solidFill>
                  <a:srgbClr val="CCCCCC"/>
                </a:solidFill>
                <a:effectLst/>
                <a:latin typeface="Consolas" panose="020B0609020204030204" pitchFamily="49" charset="0"/>
              </a:rPr>
              <a:t>],</a:t>
            </a:r>
          </a:p>
          <a:p>
            <a:r>
              <a:rPr lang="en-US" sz="1000" b="0" dirty="0">
                <a:solidFill>
                  <a:srgbClr val="9CDCFE"/>
                </a:solidFill>
                <a:effectLst/>
                <a:latin typeface="Consolas" panose="020B0609020204030204" pitchFamily="49" charset="0"/>
              </a:rPr>
              <a:t>"responses"</a:t>
            </a:r>
            <a:r>
              <a:rPr lang="en-US" sz="1000" b="0" dirty="0">
                <a:solidFill>
                  <a:srgbClr val="CCCCCC"/>
                </a:solidFill>
                <a:effectLst/>
                <a:latin typeface="Consolas" panose="020B0609020204030204" pitchFamily="49" charset="0"/>
              </a:rPr>
              <a:t>: [</a:t>
            </a:r>
            <a:r>
              <a:rPr lang="en-US" sz="1000" b="0" dirty="0">
                <a:solidFill>
                  <a:srgbClr val="CE9178"/>
                </a:solidFill>
                <a:effectLst/>
                <a:latin typeface="Consolas" panose="020B0609020204030204" pitchFamily="49" charset="0"/>
              </a:rPr>
              <a:t>"Hello”</a:t>
            </a:r>
            <a:r>
              <a:rPr lang="en-US" sz="1000" b="0" dirty="0">
                <a:solidFill>
                  <a:srgbClr val="CCCCCC"/>
                </a:solidFill>
                <a:effectLst/>
                <a:latin typeface="Consolas" panose="020B0609020204030204" pitchFamily="49" charset="0"/>
              </a:rPr>
              <a:t>]</a:t>
            </a:r>
          </a:p>
          <a:p>
            <a:r>
              <a:rPr lang="en-US" sz="1000" b="0" dirty="0">
                <a:solidFill>
                  <a:srgbClr val="CCCCCC"/>
                </a:solidFill>
                <a:effectLst/>
                <a:latin typeface="Consolas" panose="020B0609020204030204" pitchFamily="49" charset="0"/>
              </a:rPr>
              <a:t>}</a:t>
            </a:r>
          </a:p>
        </p:txBody>
      </p:sp>
      <p:pic>
        <p:nvPicPr>
          <p:cNvPr id="3074" name="Picture 2" descr="Decision ">
            <a:extLst>
              <a:ext uri="{FF2B5EF4-FFF2-40B4-BE49-F238E27FC236}">
                <a16:creationId xmlns:a16="http://schemas.microsoft.com/office/drawing/2014/main" id="{486FE9AB-CF21-C4ED-E92B-F89EAAD6C1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1807" y="3485556"/>
            <a:ext cx="900000" cy="900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551B5E4-B2DA-7DE4-B5D1-71ED0B01998A}"/>
              </a:ext>
            </a:extLst>
          </p:cNvPr>
          <p:cNvSpPr txBox="1"/>
          <p:nvPr/>
        </p:nvSpPr>
        <p:spPr>
          <a:xfrm>
            <a:off x="1072944" y="2607179"/>
            <a:ext cx="2477729" cy="369332"/>
          </a:xfrm>
          <a:prstGeom prst="rect">
            <a:avLst/>
          </a:prstGeom>
          <a:noFill/>
        </p:spPr>
        <p:txBody>
          <a:bodyPr wrap="square" rtlCol="0">
            <a:spAutoFit/>
          </a:bodyPr>
          <a:lstStyle/>
          <a:p>
            <a:pPr algn="ctr"/>
            <a:r>
              <a:rPr lang="en-US" dirty="0"/>
              <a:t>Pre-Processed Data sets</a:t>
            </a:r>
            <a:endParaRPr lang="en-IN" dirty="0"/>
          </a:p>
        </p:txBody>
      </p:sp>
      <p:sp>
        <p:nvSpPr>
          <p:cNvPr id="7" name="TextBox 6">
            <a:extLst>
              <a:ext uri="{FF2B5EF4-FFF2-40B4-BE49-F238E27FC236}">
                <a16:creationId xmlns:a16="http://schemas.microsoft.com/office/drawing/2014/main" id="{EA374C35-DA71-B4D3-28D5-1060C52BB411}"/>
              </a:ext>
            </a:extLst>
          </p:cNvPr>
          <p:cNvSpPr txBox="1"/>
          <p:nvPr/>
        </p:nvSpPr>
        <p:spPr>
          <a:xfrm>
            <a:off x="1072942" y="4452518"/>
            <a:ext cx="2477729" cy="369332"/>
          </a:xfrm>
          <a:prstGeom prst="rect">
            <a:avLst/>
          </a:prstGeom>
          <a:noFill/>
        </p:spPr>
        <p:txBody>
          <a:bodyPr wrap="square" rtlCol="0">
            <a:spAutoFit/>
          </a:bodyPr>
          <a:lstStyle/>
          <a:p>
            <a:pPr algn="ctr"/>
            <a:r>
              <a:rPr lang="en-US" dirty="0"/>
              <a:t>Training Algorithms</a:t>
            </a:r>
            <a:endParaRPr lang="en-IN" dirty="0"/>
          </a:p>
        </p:txBody>
      </p:sp>
      <p:pic>
        <p:nvPicPr>
          <p:cNvPr id="3076" name="Picture 4" descr="Table ">
            <a:extLst>
              <a:ext uri="{FF2B5EF4-FFF2-40B4-BE49-F238E27FC236}">
                <a16:creationId xmlns:a16="http://schemas.microsoft.com/office/drawing/2014/main" id="{537B15A0-9079-FE8F-487A-BFD0568359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1806" y="5297129"/>
            <a:ext cx="900000" cy="9000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F22C78C6-B9C4-E6FD-A627-C36D0BA7A6E7}"/>
              </a:ext>
            </a:extLst>
          </p:cNvPr>
          <p:cNvSpPr txBox="1"/>
          <p:nvPr/>
        </p:nvSpPr>
        <p:spPr>
          <a:xfrm>
            <a:off x="1072942" y="6154563"/>
            <a:ext cx="2477729" cy="369332"/>
          </a:xfrm>
          <a:prstGeom prst="rect">
            <a:avLst/>
          </a:prstGeom>
          <a:noFill/>
        </p:spPr>
        <p:txBody>
          <a:bodyPr wrap="square" rtlCol="0">
            <a:spAutoFit/>
          </a:bodyPr>
          <a:lstStyle/>
          <a:p>
            <a:pPr algn="ctr"/>
            <a:r>
              <a:rPr lang="en-US" dirty="0"/>
              <a:t>Trained Model</a:t>
            </a:r>
            <a:endParaRPr lang="en-IN" dirty="0"/>
          </a:p>
        </p:txBody>
      </p:sp>
      <p:pic>
        <p:nvPicPr>
          <p:cNvPr id="3078" name="Picture 6" descr="Team ">
            <a:extLst>
              <a:ext uri="{FF2B5EF4-FFF2-40B4-BE49-F238E27FC236}">
                <a16:creationId xmlns:a16="http://schemas.microsoft.com/office/drawing/2014/main" id="{32878557-CD09-FDA7-53D5-4AB9D064DB8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81419" y="1677503"/>
            <a:ext cx="900000" cy="9000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726779B3-5E0F-7012-DBE7-0B67F33D40A8}"/>
              </a:ext>
            </a:extLst>
          </p:cNvPr>
          <p:cNvSpPr txBox="1"/>
          <p:nvPr/>
        </p:nvSpPr>
        <p:spPr>
          <a:xfrm>
            <a:off x="9092554" y="2462745"/>
            <a:ext cx="2477729" cy="369332"/>
          </a:xfrm>
          <a:prstGeom prst="rect">
            <a:avLst/>
          </a:prstGeom>
          <a:noFill/>
        </p:spPr>
        <p:txBody>
          <a:bodyPr wrap="square" rtlCol="0">
            <a:spAutoFit/>
          </a:bodyPr>
          <a:lstStyle/>
          <a:p>
            <a:pPr algn="ctr"/>
            <a:r>
              <a:rPr lang="en-US" dirty="0"/>
              <a:t>User Queries</a:t>
            </a:r>
            <a:endParaRPr lang="en-IN" dirty="0"/>
          </a:p>
        </p:txBody>
      </p:sp>
      <p:pic>
        <p:nvPicPr>
          <p:cNvPr id="3080" name="Picture 8" descr="Flexible ">
            <a:extLst>
              <a:ext uri="{FF2B5EF4-FFF2-40B4-BE49-F238E27FC236}">
                <a16:creationId xmlns:a16="http://schemas.microsoft.com/office/drawing/2014/main" id="{6714E28E-CFBB-C6A7-31A8-56BED0730F4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880193" y="3485556"/>
            <a:ext cx="900000" cy="90000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F703096D-52F2-CCD4-1F0D-1E248EAD87E6}"/>
              </a:ext>
            </a:extLst>
          </p:cNvPr>
          <p:cNvSpPr txBox="1"/>
          <p:nvPr/>
        </p:nvSpPr>
        <p:spPr>
          <a:xfrm>
            <a:off x="9092554" y="4452518"/>
            <a:ext cx="2477729" cy="369332"/>
          </a:xfrm>
          <a:prstGeom prst="rect">
            <a:avLst/>
          </a:prstGeom>
          <a:noFill/>
        </p:spPr>
        <p:txBody>
          <a:bodyPr wrap="square" rtlCol="0">
            <a:spAutoFit/>
          </a:bodyPr>
          <a:lstStyle/>
          <a:p>
            <a:pPr algn="ctr"/>
            <a:r>
              <a:rPr lang="en-US" dirty="0"/>
              <a:t>Classification Algorithms</a:t>
            </a:r>
            <a:endParaRPr lang="en-IN" dirty="0"/>
          </a:p>
        </p:txBody>
      </p:sp>
      <p:cxnSp>
        <p:nvCxnSpPr>
          <p:cNvPr id="12" name="Straight Arrow Connector 11">
            <a:extLst>
              <a:ext uri="{FF2B5EF4-FFF2-40B4-BE49-F238E27FC236}">
                <a16:creationId xmlns:a16="http://schemas.microsoft.com/office/drawing/2014/main" id="{81BCC2BD-241A-8E08-2B6C-482DAC84E99D}"/>
              </a:ext>
            </a:extLst>
          </p:cNvPr>
          <p:cNvCxnSpPr>
            <a:stCxn id="4" idx="2"/>
            <a:endCxn id="3074" idx="0"/>
          </p:cNvCxnSpPr>
          <p:nvPr/>
        </p:nvCxnSpPr>
        <p:spPr>
          <a:xfrm flipH="1">
            <a:off x="2311807" y="2976511"/>
            <a:ext cx="2" cy="50904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3" name="Straight Arrow Connector 12">
            <a:extLst>
              <a:ext uri="{FF2B5EF4-FFF2-40B4-BE49-F238E27FC236}">
                <a16:creationId xmlns:a16="http://schemas.microsoft.com/office/drawing/2014/main" id="{DD0DFF11-1B14-0926-FAC7-ADEDFF8F95C9}"/>
              </a:ext>
            </a:extLst>
          </p:cNvPr>
          <p:cNvCxnSpPr/>
          <p:nvPr/>
        </p:nvCxnSpPr>
        <p:spPr>
          <a:xfrm flipH="1">
            <a:off x="2311804" y="4819392"/>
            <a:ext cx="2" cy="50904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3621399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3ADDC-575B-4CB8-85F0-47189AF3663F}"/>
              </a:ext>
            </a:extLst>
          </p:cNvPr>
          <p:cNvSpPr>
            <a:spLocks noGrp="1"/>
          </p:cNvSpPr>
          <p:nvPr>
            <p:ph type="title"/>
          </p:nvPr>
        </p:nvSpPr>
        <p:spPr>
          <a:xfrm>
            <a:off x="838200" y="503348"/>
            <a:ext cx="10515600" cy="921415"/>
          </a:xfrm>
        </p:spPr>
        <p:txBody>
          <a:bodyPr/>
          <a:lstStyle/>
          <a:p>
            <a:pPr algn="ctr"/>
            <a:r>
              <a:rPr lang="en-IN" dirty="0">
                <a:solidFill>
                  <a:srgbClr val="1B558E"/>
                </a:solidFill>
              </a:rPr>
              <a:t>Sample Code</a:t>
            </a:r>
          </a:p>
        </p:txBody>
      </p:sp>
      <p:cxnSp>
        <p:nvCxnSpPr>
          <p:cNvPr id="5" name="Straight Connector 4">
            <a:extLst>
              <a:ext uri="{FF2B5EF4-FFF2-40B4-BE49-F238E27FC236}">
                <a16:creationId xmlns:a16="http://schemas.microsoft.com/office/drawing/2014/main" id="{3F30BBBC-0925-53B7-C7C3-3ADB749EEBAE}"/>
              </a:ext>
            </a:extLst>
          </p:cNvPr>
          <p:cNvCxnSpPr/>
          <p:nvPr/>
        </p:nvCxnSpPr>
        <p:spPr>
          <a:xfrm>
            <a:off x="838200" y="1435395"/>
            <a:ext cx="10515600" cy="0"/>
          </a:xfrm>
          <a:prstGeom prst="line">
            <a:avLst/>
          </a:prstGeom>
          <a:ln w="19050" cap="rnd"/>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D1ED41D6-B6C5-8255-E95A-FB0967E60809}"/>
              </a:ext>
            </a:extLst>
          </p:cNvPr>
          <p:cNvSpPr txBox="1"/>
          <p:nvPr/>
        </p:nvSpPr>
        <p:spPr>
          <a:xfrm>
            <a:off x="838200" y="1940441"/>
            <a:ext cx="10515600" cy="3820726"/>
          </a:xfrm>
          <a:prstGeom prst="rect">
            <a:avLst/>
          </a:prstGeom>
          <a:noFill/>
        </p:spPr>
        <p:txBody>
          <a:bodyPr wrap="square" rtlCol="0">
            <a:spAutoFit/>
          </a:bodyPr>
          <a:lstStyle/>
          <a:p>
            <a:pPr marL="355600" indent="-355600">
              <a:lnSpc>
                <a:spcPct val="150000"/>
              </a:lnSpc>
              <a:spcBef>
                <a:spcPts val="600"/>
              </a:spcBef>
              <a:spcAft>
                <a:spcPts val="600"/>
              </a:spcAft>
              <a:buBlip>
                <a:blip r:embed="rId2"/>
              </a:buBlip>
            </a:pPr>
            <a:r>
              <a:rPr lang="en-US" sz="2400" b="1" dirty="0"/>
              <a:t>Natural Language Processing : </a:t>
            </a:r>
            <a:r>
              <a:rPr lang="en-US" sz="2400" dirty="0"/>
              <a:t>Can understand and reply human like answers.</a:t>
            </a:r>
          </a:p>
          <a:p>
            <a:pPr marL="355600" indent="-355600">
              <a:lnSpc>
                <a:spcPct val="150000"/>
              </a:lnSpc>
              <a:spcBef>
                <a:spcPts val="600"/>
              </a:spcBef>
              <a:spcAft>
                <a:spcPts val="600"/>
              </a:spcAft>
              <a:buBlip>
                <a:blip r:embed="rId2"/>
              </a:buBlip>
            </a:pPr>
            <a:r>
              <a:rPr lang="en-US" sz="2400" b="1" dirty="0"/>
              <a:t>Tensor Flow : </a:t>
            </a:r>
            <a:r>
              <a:rPr lang="en-US" sz="2400" dirty="0"/>
              <a:t>Used along with NLP to train the pre-processed dataset and create a base model to work with.</a:t>
            </a:r>
          </a:p>
          <a:p>
            <a:pPr marL="355600" indent="-355600">
              <a:lnSpc>
                <a:spcPct val="150000"/>
              </a:lnSpc>
              <a:spcBef>
                <a:spcPts val="600"/>
              </a:spcBef>
              <a:spcAft>
                <a:spcPts val="600"/>
              </a:spcAft>
              <a:buBlip>
                <a:blip r:embed="rId2"/>
              </a:buBlip>
            </a:pPr>
            <a:r>
              <a:rPr lang="en-US" sz="2400" b="1" dirty="0"/>
              <a:t>KERAS : </a:t>
            </a:r>
            <a:r>
              <a:rPr lang="en-US" sz="2400" dirty="0"/>
              <a:t>Keras is neural networking algorithm which defines relationship between multiple question.</a:t>
            </a:r>
          </a:p>
          <a:p>
            <a:pPr marL="355600" indent="-355600">
              <a:lnSpc>
                <a:spcPct val="150000"/>
              </a:lnSpc>
              <a:spcBef>
                <a:spcPts val="600"/>
              </a:spcBef>
              <a:spcAft>
                <a:spcPts val="600"/>
              </a:spcAft>
              <a:buBlip>
                <a:blip r:embed="rId2"/>
              </a:buBlip>
            </a:pPr>
            <a:r>
              <a:rPr lang="en-US" sz="2400" b="1" dirty="0"/>
              <a:t>NumPy : </a:t>
            </a:r>
            <a:r>
              <a:rPr lang="en-US" sz="2400" dirty="0"/>
              <a:t>Mathematical algorithm used to ID the datasets.</a:t>
            </a:r>
            <a:endParaRPr lang="en-US" sz="2400" b="1" dirty="0"/>
          </a:p>
        </p:txBody>
      </p:sp>
    </p:spTree>
    <p:extLst>
      <p:ext uri="{BB962C8B-B14F-4D97-AF65-F5344CB8AC3E}">
        <p14:creationId xmlns:p14="http://schemas.microsoft.com/office/powerpoint/2010/main" val="40751136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3ADDC-575B-4CB8-85F0-47189AF3663F}"/>
              </a:ext>
            </a:extLst>
          </p:cNvPr>
          <p:cNvSpPr>
            <a:spLocks noGrp="1"/>
          </p:cNvSpPr>
          <p:nvPr>
            <p:ph type="title"/>
          </p:nvPr>
        </p:nvSpPr>
        <p:spPr>
          <a:xfrm>
            <a:off x="838199" y="205710"/>
            <a:ext cx="10515600" cy="921415"/>
          </a:xfrm>
        </p:spPr>
        <p:txBody>
          <a:bodyPr/>
          <a:lstStyle/>
          <a:p>
            <a:pPr algn="ctr"/>
            <a:r>
              <a:rPr lang="en-IN" dirty="0">
                <a:solidFill>
                  <a:srgbClr val="1B558E"/>
                </a:solidFill>
              </a:rPr>
              <a:t>Literature Review – 1</a:t>
            </a:r>
          </a:p>
        </p:txBody>
      </p:sp>
      <p:cxnSp>
        <p:nvCxnSpPr>
          <p:cNvPr id="5" name="Straight Connector 4">
            <a:extLst>
              <a:ext uri="{FF2B5EF4-FFF2-40B4-BE49-F238E27FC236}">
                <a16:creationId xmlns:a16="http://schemas.microsoft.com/office/drawing/2014/main" id="{3F30BBBC-0925-53B7-C7C3-3ADB749EEBAE}"/>
              </a:ext>
            </a:extLst>
          </p:cNvPr>
          <p:cNvCxnSpPr/>
          <p:nvPr/>
        </p:nvCxnSpPr>
        <p:spPr>
          <a:xfrm>
            <a:off x="838200" y="1155995"/>
            <a:ext cx="10515600" cy="0"/>
          </a:xfrm>
          <a:prstGeom prst="line">
            <a:avLst/>
          </a:prstGeom>
          <a:ln w="19050" cap="rnd"/>
        </p:spPr>
        <p:style>
          <a:lnRef idx="1">
            <a:schemeClr val="accent1"/>
          </a:lnRef>
          <a:fillRef idx="0">
            <a:schemeClr val="accent1"/>
          </a:fillRef>
          <a:effectRef idx="0">
            <a:schemeClr val="accent1"/>
          </a:effectRef>
          <a:fontRef idx="minor">
            <a:schemeClr val="tx1"/>
          </a:fontRef>
        </p:style>
      </p:cxnSp>
      <p:graphicFrame>
        <p:nvGraphicFramePr>
          <p:cNvPr id="3" name="Table 2">
            <a:extLst>
              <a:ext uri="{FF2B5EF4-FFF2-40B4-BE49-F238E27FC236}">
                <a16:creationId xmlns:a16="http://schemas.microsoft.com/office/drawing/2014/main" id="{CDF7AF50-2905-E4D1-531C-C1A85CC8B729}"/>
              </a:ext>
            </a:extLst>
          </p:cNvPr>
          <p:cNvGraphicFramePr>
            <a:graphicFrameLocks noGrp="1"/>
          </p:cNvGraphicFramePr>
          <p:nvPr>
            <p:extLst>
              <p:ext uri="{D42A27DB-BD31-4B8C-83A1-F6EECF244321}">
                <p14:modId xmlns:p14="http://schemas.microsoft.com/office/powerpoint/2010/main" val="2236795720"/>
              </p:ext>
            </p:extLst>
          </p:nvPr>
        </p:nvGraphicFramePr>
        <p:xfrm>
          <a:off x="838199" y="1390402"/>
          <a:ext cx="10515600" cy="5105648"/>
        </p:xfrm>
        <a:graphic>
          <a:graphicData uri="http://schemas.openxmlformats.org/drawingml/2006/table">
            <a:tbl>
              <a:tblPr firstRow="1" bandRow="1">
                <a:tableStyleId>{2D5ABB26-0587-4C30-8999-92F81FD0307C}</a:tableStyleId>
              </a:tblPr>
              <a:tblGrid>
                <a:gridCol w="2043224">
                  <a:extLst>
                    <a:ext uri="{9D8B030D-6E8A-4147-A177-3AD203B41FA5}">
                      <a16:colId xmlns:a16="http://schemas.microsoft.com/office/drawing/2014/main" val="2604601629"/>
                    </a:ext>
                  </a:extLst>
                </a:gridCol>
                <a:gridCol w="8472376">
                  <a:extLst>
                    <a:ext uri="{9D8B030D-6E8A-4147-A177-3AD203B41FA5}">
                      <a16:colId xmlns:a16="http://schemas.microsoft.com/office/drawing/2014/main" val="2858880052"/>
                    </a:ext>
                  </a:extLst>
                </a:gridCol>
              </a:tblGrid>
              <a:tr h="636108">
                <a:tc>
                  <a:txBody>
                    <a:bodyPr/>
                    <a:lstStyle/>
                    <a:p>
                      <a:r>
                        <a:rPr lang="en-IN" sz="2200" b="1" dirty="0"/>
                        <a:t>Journal Name</a:t>
                      </a:r>
                    </a:p>
                  </a:txBody>
                  <a:tcPr/>
                </a:tc>
                <a:tc>
                  <a:txBody>
                    <a:bodyPr/>
                    <a:lstStyle/>
                    <a:p>
                      <a:pPr algn="just"/>
                      <a:r>
                        <a:rPr lang="en-US" sz="2200" dirty="0"/>
                        <a:t> Journal of System and Management Science Vol:13 </a:t>
                      </a:r>
                      <a:r>
                        <a:rPr lang="en-US" sz="2200" b="1" i="1" dirty="0"/>
                        <a:t>[2023]</a:t>
                      </a:r>
                      <a:endParaRPr lang="en-IN" sz="2200" b="1" i="1" dirty="0"/>
                    </a:p>
                  </a:txBody>
                  <a:tcPr/>
                </a:tc>
                <a:extLst>
                  <a:ext uri="{0D108BD9-81ED-4DB2-BD59-A6C34878D82A}">
                    <a16:rowId xmlns:a16="http://schemas.microsoft.com/office/drawing/2014/main" val="3067798328"/>
                  </a:ext>
                </a:extLst>
              </a:tr>
              <a:tr h="636108">
                <a:tc>
                  <a:txBody>
                    <a:bodyPr/>
                    <a:lstStyle/>
                    <a:p>
                      <a:r>
                        <a:rPr lang="en-IN" sz="2200" b="1" dirty="0"/>
                        <a:t>Title</a:t>
                      </a:r>
                    </a:p>
                  </a:txBody>
                  <a:tcPr/>
                </a:tc>
                <a:tc>
                  <a:txBody>
                    <a:bodyPr/>
                    <a:lstStyle/>
                    <a:p>
                      <a:pPr algn="just"/>
                      <a:r>
                        <a:rPr lang="en-US" sz="2200" dirty="0"/>
                        <a:t> Improving Chatbot Performance using Hybrid Deep Learning Approach.</a:t>
                      </a:r>
                      <a:endParaRPr lang="en-IN" sz="2200" dirty="0"/>
                    </a:p>
                  </a:txBody>
                  <a:tcPr/>
                </a:tc>
                <a:extLst>
                  <a:ext uri="{0D108BD9-81ED-4DB2-BD59-A6C34878D82A}">
                    <a16:rowId xmlns:a16="http://schemas.microsoft.com/office/drawing/2014/main" val="729414818"/>
                  </a:ext>
                </a:extLst>
              </a:tr>
              <a:tr h="636108">
                <a:tc>
                  <a:txBody>
                    <a:bodyPr/>
                    <a:lstStyle/>
                    <a:p>
                      <a:r>
                        <a:rPr lang="en-IN" sz="2200" b="1" dirty="0"/>
                        <a:t>Authors</a:t>
                      </a:r>
                    </a:p>
                  </a:txBody>
                  <a:tcPr/>
                </a:tc>
                <a:tc>
                  <a:txBody>
                    <a:bodyPr/>
                    <a:lstStyle/>
                    <a:p>
                      <a:pPr algn="just"/>
                      <a:r>
                        <a:rPr lang="en-IN" sz="2200" dirty="0"/>
                        <a:t>Palanisami Naveen</a:t>
                      </a:r>
                      <a:r>
                        <a:rPr lang="en-IN" sz="2200" baseline="30000" dirty="0"/>
                        <a:t>1</a:t>
                      </a:r>
                      <a:r>
                        <a:rPr lang="en-IN" sz="2200" baseline="0" dirty="0"/>
                        <a:t>, Sue-Cheng Haw</a:t>
                      </a:r>
                      <a:r>
                        <a:rPr lang="en-IN" sz="2200" baseline="30000" dirty="0"/>
                        <a:t>2</a:t>
                      </a:r>
                      <a:r>
                        <a:rPr lang="en-IN" sz="2200" baseline="0" dirty="0"/>
                        <a:t>, Devakumar Nadathan</a:t>
                      </a:r>
                      <a:r>
                        <a:rPr lang="en-IN" sz="2200" baseline="30000" dirty="0"/>
                        <a:t>3</a:t>
                      </a:r>
                      <a:endParaRPr lang="en-IN" sz="2200" dirty="0"/>
                    </a:p>
                  </a:txBody>
                  <a:tcPr/>
                </a:tc>
                <a:extLst>
                  <a:ext uri="{0D108BD9-81ED-4DB2-BD59-A6C34878D82A}">
                    <a16:rowId xmlns:a16="http://schemas.microsoft.com/office/drawing/2014/main" val="1906260301"/>
                  </a:ext>
                </a:extLst>
              </a:tr>
              <a:tr h="1890848">
                <a:tc>
                  <a:txBody>
                    <a:bodyPr/>
                    <a:lstStyle/>
                    <a:p>
                      <a:r>
                        <a:rPr lang="en-IN" sz="2200" b="1" dirty="0"/>
                        <a:t>Methodology  Used</a:t>
                      </a:r>
                    </a:p>
                  </a:txBody>
                  <a:tcPr/>
                </a:tc>
                <a:tc>
                  <a:txBody>
                    <a:bodyPr/>
                    <a:lstStyle/>
                    <a:p>
                      <a:pPr marL="0" indent="0" algn="just">
                        <a:lnSpc>
                          <a:spcPct val="125000"/>
                        </a:lnSpc>
                        <a:buNone/>
                      </a:pPr>
                      <a:r>
                        <a:rPr lang="en-IN" sz="2200" dirty="0"/>
                        <a:t>Data gathering and data Pre-Processing is the initial step of the this theoretical model. The next crucial step is building hybrid model which generates real time text using pre defined model and the output is refined using encoder.</a:t>
                      </a:r>
                    </a:p>
                  </a:txBody>
                  <a:tcPr/>
                </a:tc>
                <a:extLst>
                  <a:ext uri="{0D108BD9-81ED-4DB2-BD59-A6C34878D82A}">
                    <a16:rowId xmlns:a16="http://schemas.microsoft.com/office/drawing/2014/main" val="3379164234"/>
                  </a:ext>
                </a:extLst>
              </a:tr>
              <a:tr h="906426">
                <a:tc>
                  <a:txBody>
                    <a:bodyPr/>
                    <a:lstStyle/>
                    <a:p>
                      <a:r>
                        <a:rPr lang="en-IN" sz="2200" b="1" dirty="0"/>
                        <a:t>Limitations</a:t>
                      </a:r>
                    </a:p>
                  </a:txBody>
                  <a:tcPr/>
                </a:tc>
                <a:tc>
                  <a:txBody>
                    <a:bodyPr/>
                    <a:lstStyle/>
                    <a:p>
                      <a:pPr algn="just"/>
                      <a:r>
                        <a:rPr lang="en-IN" sz="2200" dirty="0"/>
                        <a:t>Restricted Capabilities and Loss of Generic Inputs.</a:t>
                      </a:r>
                    </a:p>
                  </a:txBody>
                  <a:tcPr/>
                </a:tc>
                <a:extLst>
                  <a:ext uri="{0D108BD9-81ED-4DB2-BD59-A6C34878D82A}">
                    <a16:rowId xmlns:a16="http://schemas.microsoft.com/office/drawing/2014/main" val="2697595277"/>
                  </a:ext>
                </a:extLst>
              </a:tr>
              <a:tr h="400050">
                <a:tc gridSpan="2">
                  <a:txBody>
                    <a:bodyPr/>
                    <a:lstStyle/>
                    <a:p>
                      <a:pPr algn="ctr"/>
                      <a:r>
                        <a:rPr lang="en-IN" sz="1800" b="1" u="none" dirty="0">
                          <a:solidFill>
                            <a:schemeClr val="tx1"/>
                          </a:solidFill>
                        </a:rPr>
                        <a:t>Source</a:t>
                      </a:r>
                      <a:r>
                        <a:rPr lang="en-IN" sz="1600" b="1" u="none" dirty="0">
                          <a:solidFill>
                            <a:schemeClr val="tx1"/>
                          </a:solidFill>
                        </a:rPr>
                        <a:t> -</a:t>
                      </a:r>
                      <a:r>
                        <a:rPr lang="en-IN" sz="1600" b="0" u="none" dirty="0">
                          <a:solidFill>
                            <a:schemeClr val="accent1"/>
                          </a:solidFill>
                        </a:rPr>
                        <a:t> </a:t>
                      </a:r>
                      <a:r>
                        <a:rPr lang="en-IN" sz="1600" b="1" u="none" dirty="0">
                          <a:solidFill>
                            <a:schemeClr val="accent1"/>
                          </a:solidFill>
                          <a:hlinkClick r:id="rId2"/>
                        </a:rPr>
                        <a:t>https://www.aasmr.org/jsms/Vol13/No.3/Vol.13.3.34.pdf</a:t>
                      </a:r>
                      <a:endParaRPr lang="en-IN" sz="1600" b="1" u="none" dirty="0">
                        <a:solidFill>
                          <a:schemeClr val="accent1"/>
                        </a:solidFill>
                      </a:endParaRPr>
                    </a:p>
                  </a:txBody>
                  <a:tcPr/>
                </a:tc>
                <a:tc hMerge="1">
                  <a:txBody>
                    <a:bodyPr/>
                    <a:lstStyle/>
                    <a:p>
                      <a:pPr algn="just"/>
                      <a:endParaRPr lang="en-IN" sz="2200" dirty="0"/>
                    </a:p>
                  </a:txBody>
                  <a:tcPr/>
                </a:tc>
                <a:extLst>
                  <a:ext uri="{0D108BD9-81ED-4DB2-BD59-A6C34878D82A}">
                    <a16:rowId xmlns:a16="http://schemas.microsoft.com/office/drawing/2014/main" val="560036240"/>
                  </a:ext>
                </a:extLst>
              </a:tr>
            </a:tbl>
          </a:graphicData>
        </a:graphic>
      </p:graphicFrame>
    </p:spTree>
    <p:extLst>
      <p:ext uri="{BB962C8B-B14F-4D97-AF65-F5344CB8AC3E}">
        <p14:creationId xmlns:p14="http://schemas.microsoft.com/office/powerpoint/2010/main" val="22589456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3ADDC-575B-4CB8-85F0-47189AF3663F}"/>
              </a:ext>
            </a:extLst>
          </p:cNvPr>
          <p:cNvSpPr>
            <a:spLocks noGrp="1"/>
          </p:cNvSpPr>
          <p:nvPr>
            <p:ph type="title"/>
          </p:nvPr>
        </p:nvSpPr>
        <p:spPr>
          <a:xfrm>
            <a:off x="838199" y="205710"/>
            <a:ext cx="10515600" cy="921415"/>
          </a:xfrm>
        </p:spPr>
        <p:txBody>
          <a:bodyPr/>
          <a:lstStyle/>
          <a:p>
            <a:pPr algn="ctr"/>
            <a:r>
              <a:rPr lang="en-IN" dirty="0">
                <a:solidFill>
                  <a:srgbClr val="1B558E"/>
                </a:solidFill>
              </a:rPr>
              <a:t>Literature Review – 2</a:t>
            </a:r>
          </a:p>
        </p:txBody>
      </p:sp>
      <p:cxnSp>
        <p:nvCxnSpPr>
          <p:cNvPr id="5" name="Straight Connector 4">
            <a:extLst>
              <a:ext uri="{FF2B5EF4-FFF2-40B4-BE49-F238E27FC236}">
                <a16:creationId xmlns:a16="http://schemas.microsoft.com/office/drawing/2014/main" id="{3F30BBBC-0925-53B7-C7C3-3ADB749EEBAE}"/>
              </a:ext>
            </a:extLst>
          </p:cNvPr>
          <p:cNvCxnSpPr/>
          <p:nvPr/>
        </p:nvCxnSpPr>
        <p:spPr>
          <a:xfrm>
            <a:off x="838200" y="1155995"/>
            <a:ext cx="10515600" cy="0"/>
          </a:xfrm>
          <a:prstGeom prst="line">
            <a:avLst/>
          </a:prstGeom>
          <a:ln w="19050" cap="rnd"/>
        </p:spPr>
        <p:style>
          <a:lnRef idx="1">
            <a:schemeClr val="accent1"/>
          </a:lnRef>
          <a:fillRef idx="0">
            <a:schemeClr val="accent1"/>
          </a:fillRef>
          <a:effectRef idx="0">
            <a:schemeClr val="accent1"/>
          </a:effectRef>
          <a:fontRef idx="minor">
            <a:schemeClr val="tx1"/>
          </a:fontRef>
        </p:style>
      </p:cxnSp>
      <p:graphicFrame>
        <p:nvGraphicFramePr>
          <p:cNvPr id="3" name="Table 2">
            <a:extLst>
              <a:ext uri="{FF2B5EF4-FFF2-40B4-BE49-F238E27FC236}">
                <a16:creationId xmlns:a16="http://schemas.microsoft.com/office/drawing/2014/main" id="{CDF7AF50-2905-E4D1-531C-C1A85CC8B729}"/>
              </a:ext>
            </a:extLst>
          </p:cNvPr>
          <p:cNvGraphicFramePr>
            <a:graphicFrameLocks noGrp="1"/>
          </p:cNvGraphicFramePr>
          <p:nvPr>
            <p:extLst>
              <p:ext uri="{D42A27DB-BD31-4B8C-83A1-F6EECF244321}">
                <p14:modId xmlns:p14="http://schemas.microsoft.com/office/powerpoint/2010/main" val="2738595692"/>
              </p:ext>
            </p:extLst>
          </p:nvPr>
        </p:nvGraphicFramePr>
        <p:xfrm>
          <a:off x="838199" y="1390402"/>
          <a:ext cx="10515600" cy="5227568"/>
        </p:xfrm>
        <a:graphic>
          <a:graphicData uri="http://schemas.openxmlformats.org/drawingml/2006/table">
            <a:tbl>
              <a:tblPr firstRow="1" bandRow="1">
                <a:tableStyleId>{2D5ABB26-0587-4C30-8999-92F81FD0307C}</a:tableStyleId>
              </a:tblPr>
              <a:tblGrid>
                <a:gridCol w="2043224">
                  <a:extLst>
                    <a:ext uri="{9D8B030D-6E8A-4147-A177-3AD203B41FA5}">
                      <a16:colId xmlns:a16="http://schemas.microsoft.com/office/drawing/2014/main" val="2604601629"/>
                    </a:ext>
                  </a:extLst>
                </a:gridCol>
                <a:gridCol w="8472376">
                  <a:extLst>
                    <a:ext uri="{9D8B030D-6E8A-4147-A177-3AD203B41FA5}">
                      <a16:colId xmlns:a16="http://schemas.microsoft.com/office/drawing/2014/main" val="2858880052"/>
                    </a:ext>
                  </a:extLst>
                </a:gridCol>
              </a:tblGrid>
              <a:tr h="636108">
                <a:tc>
                  <a:txBody>
                    <a:bodyPr/>
                    <a:lstStyle/>
                    <a:p>
                      <a:r>
                        <a:rPr lang="en-IN" sz="2200" b="1" dirty="0"/>
                        <a:t>Journal Name</a:t>
                      </a:r>
                    </a:p>
                  </a:txBody>
                  <a:tcPr/>
                </a:tc>
                <a:tc>
                  <a:txBody>
                    <a:bodyPr/>
                    <a:lstStyle/>
                    <a:p>
                      <a:pPr algn="just"/>
                      <a:r>
                        <a:rPr lang="en-US" sz="2200" dirty="0"/>
                        <a:t>Science Direct vol:11, Edition: 100198 </a:t>
                      </a:r>
                      <a:r>
                        <a:rPr lang="en-US" sz="2200" b="1" i="1" dirty="0"/>
                        <a:t>[2023]</a:t>
                      </a:r>
                      <a:endParaRPr lang="en-IN" sz="2200" b="1" i="1" dirty="0"/>
                    </a:p>
                  </a:txBody>
                  <a:tcPr/>
                </a:tc>
                <a:extLst>
                  <a:ext uri="{0D108BD9-81ED-4DB2-BD59-A6C34878D82A}">
                    <a16:rowId xmlns:a16="http://schemas.microsoft.com/office/drawing/2014/main" val="3067798328"/>
                  </a:ext>
                </a:extLst>
              </a:tr>
              <a:tr h="959375">
                <a:tc>
                  <a:txBody>
                    <a:bodyPr/>
                    <a:lstStyle/>
                    <a:p>
                      <a:r>
                        <a:rPr lang="en-IN" sz="2200" b="1" dirty="0"/>
                        <a:t>Title</a:t>
                      </a:r>
                    </a:p>
                  </a:txBody>
                  <a:tcPr/>
                </a:tc>
                <a:tc>
                  <a:txBody>
                    <a:bodyPr/>
                    <a:lstStyle/>
                    <a:p>
                      <a:pPr algn="just"/>
                      <a:r>
                        <a:rPr lang="en-US" sz="2200" dirty="0"/>
                        <a:t>A comparative study of retrieval – based and generative – based chat bot using Deep Learning and Machine Learning.</a:t>
                      </a:r>
                      <a:endParaRPr lang="en-IN" sz="2200" dirty="0"/>
                    </a:p>
                  </a:txBody>
                  <a:tcPr/>
                </a:tc>
                <a:extLst>
                  <a:ext uri="{0D108BD9-81ED-4DB2-BD59-A6C34878D82A}">
                    <a16:rowId xmlns:a16="http://schemas.microsoft.com/office/drawing/2014/main" val="729414818"/>
                  </a:ext>
                </a:extLst>
              </a:tr>
              <a:tr h="636108">
                <a:tc>
                  <a:txBody>
                    <a:bodyPr/>
                    <a:lstStyle/>
                    <a:p>
                      <a:r>
                        <a:rPr lang="en-IN" sz="2200" b="1" dirty="0"/>
                        <a:t>Authors</a:t>
                      </a:r>
                    </a:p>
                  </a:txBody>
                  <a:tcPr/>
                </a:tc>
                <a:tc>
                  <a:txBody>
                    <a:bodyPr/>
                    <a:lstStyle/>
                    <a:p>
                      <a:pPr algn="just"/>
                      <a:r>
                        <a:rPr lang="en-IN" sz="2200" dirty="0"/>
                        <a:t>Sumit Pandey</a:t>
                      </a:r>
                      <a:r>
                        <a:rPr lang="en-IN" sz="2200" baseline="30000" dirty="0"/>
                        <a:t>1</a:t>
                      </a:r>
                      <a:r>
                        <a:rPr lang="en-IN" sz="2200" baseline="0" dirty="0"/>
                        <a:t>, Srishti Sharma</a:t>
                      </a:r>
                      <a:r>
                        <a:rPr lang="en-IN" sz="2200" baseline="30000" dirty="0"/>
                        <a:t>2</a:t>
                      </a:r>
                      <a:endParaRPr lang="en-IN" sz="2200" dirty="0"/>
                    </a:p>
                  </a:txBody>
                  <a:tcPr/>
                </a:tc>
                <a:extLst>
                  <a:ext uri="{0D108BD9-81ED-4DB2-BD59-A6C34878D82A}">
                    <a16:rowId xmlns:a16="http://schemas.microsoft.com/office/drawing/2014/main" val="1906260301"/>
                  </a:ext>
                </a:extLst>
              </a:tr>
              <a:tr h="1890848">
                <a:tc>
                  <a:txBody>
                    <a:bodyPr/>
                    <a:lstStyle/>
                    <a:p>
                      <a:r>
                        <a:rPr lang="en-IN" sz="2200" b="1" dirty="0"/>
                        <a:t>Methodology  Used</a:t>
                      </a:r>
                    </a:p>
                  </a:txBody>
                  <a:tcPr/>
                </a:tc>
                <a:tc>
                  <a:txBody>
                    <a:bodyPr/>
                    <a:lstStyle/>
                    <a:p>
                      <a:pPr marL="0" indent="0" algn="just">
                        <a:lnSpc>
                          <a:spcPct val="125000"/>
                        </a:lnSpc>
                        <a:buNone/>
                      </a:pPr>
                      <a:r>
                        <a:rPr lang="en-IN" sz="2200" dirty="0"/>
                        <a:t>Data gathering and data Pre-Processing using quasi-statistical method to analyse the importance of school based mental health service (SBMHSs). It is a multi-tiered approach which trains the processed data to generate an accurate response.</a:t>
                      </a:r>
                    </a:p>
                  </a:txBody>
                  <a:tcPr/>
                </a:tc>
                <a:extLst>
                  <a:ext uri="{0D108BD9-81ED-4DB2-BD59-A6C34878D82A}">
                    <a16:rowId xmlns:a16="http://schemas.microsoft.com/office/drawing/2014/main" val="3379164234"/>
                  </a:ext>
                </a:extLst>
              </a:tr>
              <a:tr h="705079">
                <a:tc>
                  <a:txBody>
                    <a:bodyPr/>
                    <a:lstStyle/>
                    <a:p>
                      <a:r>
                        <a:rPr lang="en-IN" sz="2200" b="1" dirty="0"/>
                        <a:t>Limitations</a:t>
                      </a:r>
                    </a:p>
                  </a:txBody>
                  <a:tcPr/>
                </a:tc>
                <a:tc>
                  <a:txBody>
                    <a:bodyPr/>
                    <a:lstStyle/>
                    <a:p>
                      <a:pPr algn="just"/>
                      <a:r>
                        <a:rPr lang="en-IN" sz="2200" dirty="0"/>
                        <a:t>Limited responses, Once started, the training model cannot be modified.</a:t>
                      </a:r>
                    </a:p>
                  </a:txBody>
                  <a:tcPr/>
                </a:tc>
                <a:extLst>
                  <a:ext uri="{0D108BD9-81ED-4DB2-BD59-A6C34878D82A}">
                    <a16:rowId xmlns:a16="http://schemas.microsoft.com/office/drawing/2014/main" val="2697595277"/>
                  </a:ext>
                </a:extLst>
              </a:tr>
              <a:tr h="400050">
                <a:tc gridSpan="2">
                  <a:txBody>
                    <a:bodyPr/>
                    <a:lstStyle/>
                    <a:p>
                      <a:pPr algn="ctr"/>
                      <a:r>
                        <a:rPr lang="en-IN" sz="1800" b="1" u="none" dirty="0">
                          <a:solidFill>
                            <a:schemeClr val="tx1"/>
                          </a:solidFill>
                        </a:rPr>
                        <a:t>Source</a:t>
                      </a:r>
                      <a:r>
                        <a:rPr lang="en-IN" sz="1600" b="1" u="none" dirty="0">
                          <a:solidFill>
                            <a:schemeClr val="tx1"/>
                          </a:solidFill>
                        </a:rPr>
                        <a:t> - </a:t>
                      </a:r>
                      <a:r>
                        <a:rPr lang="en-IN" sz="1600" b="1" u="none" dirty="0">
                          <a:solidFill>
                            <a:schemeClr val="accent1"/>
                          </a:solidFill>
                          <a:hlinkClick r:id="rId2"/>
                        </a:rPr>
                        <a:t>https://www.sciencedirect.com/science/article/pii/S2772442523000655</a:t>
                      </a:r>
                      <a:endParaRPr lang="en-IN" sz="1600" b="1" u="none" dirty="0">
                        <a:solidFill>
                          <a:schemeClr val="accent1"/>
                        </a:solidFill>
                      </a:endParaRPr>
                    </a:p>
                  </a:txBody>
                  <a:tcPr/>
                </a:tc>
                <a:tc hMerge="1">
                  <a:txBody>
                    <a:bodyPr/>
                    <a:lstStyle/>
                    <a:p>
                      <a:pPr algn="just"/>
                      <a:endParaRPr lang="en-IN" sz="2200" dirty="0"/>
                    </a:p>
                  </a:txBody>
                  <a:tcPr/>
                </a:tc>
                <a:extLst>
                  <a:ext uri="{0D108BD9-81ED-4DB2-BD59-A6C34878D82A}">
                    <a16:rowId xmlns:a16="http://schemas.microsoft.com/office/drawing/2014/main" val="560036240"/>
                  </a:ext>
                </a:extLst>
              </a:tr>
            </a:tbl>
          </a:graphicData>
        </a:graphic>
      </p:graphicFrame>
    </p:spTree>
    <p:extLst>
      <p:ext uri="{BB962C8B-B14F-4D97-AF65-F5344CB8AC3E}">
        <p14:creationId xmlns:p14="http://schemas.microsoft.com/office/powerpoint/2010/main" val="6703826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3ADDC-575B-4CB8-85F0-47189AF3663F}"/>
              </a:ext>
            </a:extLst>
          </p:cNvPr>
          <p:cNvSpPr>
            <a:spLocks noGrp="1"/>
          </p:cNvSpPr>
          <p:nvPr>
            <p:ph type="title"/>
          </p:nvPr>
        </p:nvSpPr>
        <p:spPr>
          <a:xfrm>
            <a:off x="838199" y="205710"/>
            <a:ext cx="10515600" cy="921415"/>
          </a:xfrm>
        </p:spPr>
        <p:txBody>
          <a:bodyPr/>
          <a:lstStyle/>
          <a:p>
            <a:pPr algn="ctr"/>
            <a:r>
              <a:rPr lang="en-IN" dirty="0">
                <a:solidFill>
                  <a:srgbClr val="1B558E"/>
                </a:solidFill>
              </a:rPr>
              <a:t>Literature Review – 3</a:t>
            </a:r>
          </a:p>
        </p:txBody>
      </p:sp>
      <p:cxnSp>
        <p:nvCxnSpPr>
          <p:cNvPr id="5" name="Straight Connector 4">
            <a:extLst>
              <a:ext uri="{FF2B5EF4-FFF2-40B4-BE49-F238E27FC236}">
                <a16:creationId xmlns:a16="http://schemas.microsoft.com/office/drawing/2014/main" id="{3F30BBBC-0925-53B7-C7C3-3ADB749EEBAE}"/>
              </a:ext>
            </a:extLst>
          </p:cNvPr>
          <p:cNvCxnSpPr/>
          <p:nvPr/>
        </p:nvCxnSpPr>
        <p:spPr>
          <a:xfrm>
            <a:off x="838200" y="1155995"/>
            <a:ext cx="10515600" cy="0"/>
          </a:xfrm>
          <a:prstGeom prst="line">
            <a:avLst/>
          </a:prstGeom>
          <a:ln w="19050" cap="rnd"/>
        </p:spPr>
        <p:style>
          <a:lnRef idx="1">
            <a:schemeClr val="accent1"/>
          </a:lnRef>
          <a:fillRef idx="0">
            <a:schemeClr val="accent1"/>
          </a:fillRef>
          <a:effectRef idx="0">
            <a:schemeClr val="accent1"/>
          </a:effectRef>
          <a:fontRef idx="minor">
            <a:schemeClr val="tx1"/>
          </a:fontRef>
        </p:style>
      </p:cxnSp>
      <p:graphicFrame>
        <p:nvGraphicFramePr>
          <p:cNvPr id="3" name="Table 2">
            <a:extLst>
              <a:ext uri="{FF2B5EF4-FFF2-40B4-BE49-F238E27FC236}">
                <a16:creationId xmlns:a16="http://schemas.microsoft.com/office/drawing/2014/main" id="{CDF7AF50-2905-E4D1-531C-C1A85CC8B729}"/>
              </a:ext>
            </a:extLst>
          </p:cNvPr>
          <p:cNvGraphicFramePr>
            <a:graphicFrameLocks noGrp="1"/>
          </p:cNvGraphicFramePr>
          <p:nvPr>
            <p:extLst>
              <p:ext uri="{D42A27DB-BD31-4B8C-83A1-F6EECF244321}">
                <p14:modId xmlns:p14="http://schemas.microsoft.com/office/powerpoint/2010/main" val="3753216368"/>
              </p:ext>
            </p:extLst>
          </p:nvPr>
        </p:nvGraphicFramePr>
        <p:xfrm>
          <a:off x="838199" y="1390402"/>
          <a:ext cx="10515600" cy="5227568"/>
        </p:xfrm>
        <a:graphic>
          <a:graphicData uri="http://schemas.openxmlformats.org/drawingml/2006/table">
            <a:tbl>
              <a:tblPr firstRow="1" bandRow="1">
                <a:tableStyleId>{2D5ABB26-0587-4C30-8999-92F81FD0307C}</a:tableStyleId>
              </a:tblPr>
              <a:tblGrid>
                <a:gridCol w="2043224">
                  <a:extLst>
                    <a:ext uri="{9D8B030D-6E8A-4147-A177-3AD203B41FA5}">
                      <a16:colId xmlns:a16="http://schemas.microsoft.com/office/drawing/2014/main" val="2604601629"/>
                    </a:ext>
                  </a:extLst>
                </a:gridCol>
                <a:gridCol w="8472376">
                  <a:extLst>
                    <a:ext uri="{9D8B030D-6E8A-4147-A177-3AD203B41FA5}">
                      <a16:colId xmlns:a16="http://schemas.microsoft.com/office/drawing/2014/main" val="2858880052"/>
                    </a:ext>
                  </a:extLst>
                </a:gridCol>
              </a:tblGrid>
              <a:tr h="636108">
                <a:tc>
                  <a:txBody>
                    <a:bodyPr/>
                    <a:lstStyle/>
                    <a:p>
                      <a:r>
                        <a:rPr lang="en-IN" sz="2200" b="1" dirty="0"/>
                        <a:t>Journal Name</a:t>
                      </a:r>
                    </a:p>
                  </a:txBody>
                  <a:tcPr/>
                </a:tc>
                <a:tc>
                  <a:txBody>
                    <a:bodyPr/>
                    <a:lstStyle/>
                    <a:p>
                      <a:pPr algn="just"/>
                      <a:r>
                        <a:rPr lang="en-US" sz="2200" dirty="0"/>
                        <a:t>Journal of Management and Services Science Vol.: 02, Article: 15 </a:t>
                      </a:r>
                      <a:r>
                        <a:rPr lang="en-US" sz="2200" b="1" i="1" dirty="0"/>
                        <a:t>[2022]</a:t>
                      </a:r>
                      <a:endParaRPr lang="en-IN" sz="2200" b="1" i="1" dirty="0"/>
                    </a:p>
                  </a:txBody>
                  <a:tcPr/>
                </a:tc>
                <a:extLst>
                  <a:ext uri="{0D108BD9-81ED-4DB2-BD59-A6C34878D82A}">
                    <a16:rowId xmlns:a16="http://schemas.microsoft.com/office/drawing/2014/main" val="3067798328"/>
                  </a:ext>
                </a:extLst>
              </a:tr>
              <a:tr h="959375">
                <a:tc>
                  <a:txBody>
                    <a:bodyPr/>
                    <a:lstStyle/>
                    <a:p>
                      <a:r>
                        <a:rPr lang="en-IN" sz="2200" b="1" dirty="0"/>
                        <a:t>Title</a:t>
                      </a:r>
                    </a:p>
                  </a:txBody>
                  <a:tcPr/>
                </a:tc>
                <a:tc>
                  <a:txBody>
                    <a:bodyPr/>
                    <a:lstStyle/>
                    <a:p>
                      <a:pPr algn="just"/>
                      <a:r>
                        <a:rPr lang="en-US" sz="2200" dirty="0"/>
                        <a:t>Artificial Intelligence based Chat bot: A Case Study.</a:t>
                      </a:r>
                      <a:endParaRPr lang="en-IN" sz="2200" dirty="0"/>
                    </a:p>
                  </a:txBody>
                  <a:tcPr/>
                </a:tc>
                <a:extLst>
                  <a:ext uri="{0D108BD9-81ED-4DB2-BD59-A6C34878D82A}">
                    <a16:rowId xmlns:a16="http://schemas.microsoft.com/office/drawing/2014/main" val="729414818"/>
                  </a:ext>
                </a:extLst>
              </a:tr>
              <a:tr h="636108">
                <a:tc>
                  <a:txBody>
                    <a:bodyPr/>
                    <a:lstStyle/>
                    <a:p>
                      <a:r>
                        <a:rPr lang="en-IN" sz="2200" b="1" dirty="0"/>
                        <a:t>Authors</a:t>
                      </a:r>
                    </a:p>
                  </a:txBody>
                  <a:tcPr/>
                </a:tc>
                <a:tc>
                  <a:txBody>
                    <a:bodyPr/>
                    <a:lstStyle/>
                    <a:p>
                      <a:pPr algn="just"/>
                      <a:r>
                        <a:rPr lang="en-IN" sz="2200" dirty="0"/>
                        <a:t>Nidhi Singh Kushwaha</a:t>
                      </a:r>
                      <a:r>
                        <a:rPr lang="en-IN" sz="2200" baseline="30000" dirty="0"/>
                        <a:t>1</a:t>
                      </a:r>
                      <a:r>
                        <a:rPr lang="en-IN" sz="2200" baseline="0" dirty="0"/>
                        <a:t>, Pawan Singh</a:t>
                      </a:r>
                      <a:r>
                        <a:rPr lang="en-IN" sz="2200" baseline="30000" dirty="0"/>
                        <a:t>2</a:t>
                      </a:r>
                      <a:endParaRPr lang="en-IN" sz="2200" dirty="0"/>
                    </a:p>
                  </a:txBody>
                  <a:tcPr/>
                </a:tc>
                <a:extLst>
                  <a:ext uri="{0D108BD9-81ED-4DB2-BD59-A6C34878D82A}">
                    <a16:rowId xmlns:a16="http://schemas.microsoft.com/office/drawing/2014/main" val="1906260301"/>
                  </a:ext>
                </a:extLst>
              </a:tr>
              <a:tr h="1890848">
                <a:tc>
                  <a:txBody>
                    <a:bodyPr/>
                    <a:lstStyle/>
                    <a:p>
                      <a:r>
                        <a:rPr lang="en-IN" sz="2200" b="1" dirty="0"/>
                        <a:t>Methodology  Used</a:t>
                      </a:r>
                    </a:p>
                  </a:txBody>
                  <a:tcPr/>
                </a:tc>
                <a:tc>
                  <a:txBody>
                    <a:bodyPr/>
                    <a:lstStyle/>
                    <a:p>
                      <a:pPr marL="0" indent="0" algn="just">
                        <a:lnSpc>
                          <a:spcPct val="125000"/>
                        </a:lnSpc>
                        <a:buNone/>
                      </a:pPr>
                      <a:r>
                        <a:rPr lang="en-IN" sz="2200" dirty="0"/>
                        <a:t>It is a Rule-based chat bot guided with pre defined questions and it’s respective answers. It uses NLP engine to communicate with user which has internet classifier and entity extractor.</a:t>
                      </a:r>
                    </a:p>
                  </a:txBody>
                  <a:tcPr/>
                </a:tc>
                <a:extLst>
                  <a:ext uri="{0D108BD9-81ED-4DB2-BD59-A6C34878D82A}">
                    <a16:rowId xmlns:a16="http://schemas.microsoft.com/office/drawing/2014/main" val="3379164234"/>
                  </a:ext>
                </a:extLst>
              </a:tr>
              <a:tr h="705079">
                <a:tc>
                  <a:txBody>
                    <a:bodyPr/>
                    <a:lstStyle/>
                    <a:p>
                      <a:r>
                        <a:rPr lang="en-IN" sz="2200" b="1" dirty="0"/>
                        <a:t>Limitations</a:t>
                      </a:r>
                    </a:p>
                  </a:txBody>
                  <a:tcPr/>
                </a:tc>
                <a:tc>
                  <a:txBody>
                    <a:bodyPr/>
                    <a:lstStyle/>
                    <a:p>
                      <a:pPr algn="just"/>
                      <a:r>
                        <a:rPr lang="en-IN" sz="2200" dirty="0"/>
                        <a:t>It does not shift from thing it already knows.</a:t>
                      </a:r>
                    </a:p>
                  </a:txBody>
                  <a:tcPr/>
                </a:tc>
                <a:extLst>
                  <a:ext uri="{0D108BD9-81ED-4DB2-BD59-A6C34878D82A}">
                    <a16:rowId xmlns:a16="http://schemas.microsoft.com/office/drawing/2014/main" val="2697595277"/>
                  </a:ext>
                </a:extLst>
              </a:tr>
              <a:tr h="400050">
                <a:tc gridSpan="2">
                  <a:txBody>
                    <a:bodyPr/>
                    <a:lstStyle/>
                    <a:p>
                      <a:pPr algn="ctr"/>
                      <a:r>
                        <a:rPr lang="en-IN" sz="1800" b="1" u="none" dirty="0">
                          <a:solidFill>
                            <a:schemeClr val="tx1"/>
                          </a:solidFill>
                        </a:rPr>
                        <a:t>Source</a:t>
                      </a:r>
                      <a:r>
                        <a:rPr lang="en-IN" sz="1600" b="1" u="none" dirty="0">
                          <a:solidFill>
                            <a:schemeClr val="tx1"/>
                          </a:solidFill>
                        </a:rPr>
                        <a:t> - </a:t>
                      </a:r>
                      <a:r>
                        <a:rPr lang="en-IN" sz="1600" b="1" u="none" dirty="0">
                          <a:solidFill>
                            <a:schemeClr val="accent1"/>
                          </a:solidFill>
                          <a:hlinkClick r:id="rId2"/>
                        </a:rPr>
                        <a:t>https://jmss.a2zjournals.com/index.php/mss/article/view/15/15</a:t>
                      </a:r>
                      <a:endParaRPr lang="en-IN" sz="1600" b="1" u="none" dirty="0">
                        <a:solidFill>
                          <a:schemeClr val="accent1"/>
                        </a:solidFill>
                      </a:endParaRPr>
                    </a:p>
                  </a:txBody>
                  <a:tcPr/>
                </a:tc>
                <a:tc hMerge="1">
                  <a:txBody>
                    <a:bodyPr/>
                    <a:lstStyle/>
                    <a:p>
                      <a:pPr algn="just"/>
                      <a:endParaRPr lang="en-IN" sz="2200" dirty="0"/>
                    </a:p>
                  </a:txBody>
                  <a:tcPr/>
                </a:tc>
                <a:extLst>
                  <a:ext uri="{0D108BD9-81ED-4DB2-BD59-A6C34878D82A}">
                    <a16:rowId xmlns:a16="http://schemas.microsoft.com/office/drawing/2014/main" val="560036240"/>
                  </a:ext>
                </a:extLst>
              </a:tr>
            </a:tbl>
          </a:graphicData>
        </a:graphic>
      </p:graphicFrame>
    </p:spTree>
    <p:extLst>
      <p:ext uri="{BB962C8B-B14F-4D97-AF65-F5344CB8AC3E}">
        <p14:creationId xmlns:p14="http://schemas.microsoft.com/office/powerpoint/2010/main" val="33963961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3ADDC-575B-4CB8-85F0-47189AF3663F}"/>
              </a:ext>
            </a:extLst>
          </p:cNvPr>
          <p:cNvSpPr>
            <a:spLocks noGrp="1"/>
          </p:cNvSpPr>
          <p:nvPr>
            <p:ph type="title"/>
          </p:nvPr>
        </p:nvSpPr>
        <p:spPr>
          <a:xfrm>
            <a:off x="838199" y="205710"/>
            <a:ext cx="10515600" cy="921415"/>
          </a:xfrm>
        </p:spPr>
        <p:txBody>
          <a:bodyPr/>
          <a:lstStyle/>
          <a:p>
            <a:pPr algn="ctr"/>
            <a:r>
              <a:rPr lang="en-IN" dirty="0">
                <a:solidFill>
                  <a:srgbClr val="1B558E"/>
                </a:solidFill>
              </a:rPr>
              <a:t>Literature Review – 4</a:t>
            </a:r>
          </a:p>
        </p:txBody>
      </p:sp>
      <p:cxnSp>
        <p:nvCxnSpPr>
          <p:cNvPr id="5" name="Straight Connector 4">
            <a:extLst>
              <a:ext uri="{FF2B5EF4-FFF2-40B4-BE49-F238E27FC236}">
                <a16:creationId xmlns:a16="http://schemas.microsoft.com/office/drawing/2014/main" id="{3F30BBBC-0925-53B7-C7C3-3ADB749EEBAE}"/>
              </a:ext>
            </a:extLst>
          </p:cNvPr>
          <p:cNvCxnSpPr/>
          <p:nvPr/>
        </p:nvCxnSpPr>
        <p:spPr>
          <a:xfrm>
            <a:off x="838200" y="1155995"/>
            <a:ext cx="10515600" cy="0"/>
          </a:xfrm>
          <a:prstGeom prst="line">
            <a:avLst/>
          </a:prstGeom>
          <a:ln w="19050" cap="rnd"/>
        </p:spPr>
        <p:style>
          <a:lnRef idx="1">
            <a:schemeClr val="accent1"/>
          </a:lnRef>
          <a:fillRef idx="0">
            <a:schemeClr val="accent1"/>
          </a:fillRef>
          <a:effectRef idx="0">
            <a:schemeClr val="accent1"/>
          </a:effectRef>
          <a:fontRef idx="minor">
            <a:schemeClr val="tx1"/>
          </a:fontRef>
        </p:style>
      </p:cxnSp>
      <p:graphicFrame>
        <p:nvGraphicFramePr>
          <p:cNvPr id="3" name="Table 2">
            <a:extLst>
              <a:ext uri="{FF2B5EF4-FFF2-40B4-BE49-F238E27FC236}">
                <a16:creationId xmlns:a16="http://schemas.microsoft.com/office/drawing/2014/main" id="{CDF7AF50-2905-E4D1-531C-C1A85CC8B729}"/>
              </a:ext>
            </a:extLst>
          </p:cNvPr>
          <p:cNvGraphicFramePr>
            <a:graphicFrameLocks noGrp="1"/>
          </p:cNvGraphicFramePr>
          <p:nvPr>
            <p:extLst>
              <p:ext uri="{D42A27DB-BD31-4B8C-83A1-F6EECF244321}">
                <p14:modId xmlns:p14="http://schemas.microsoft.com/office/powerpoint/2010/main" val="3807142210"/>
              </p:ext>
            </p:extLst>
          </p:nvPr>
        </p:nvGraphicFramePr>
        <p:xfrm>
          <a:off x="838199" y="1390402"/>
          <a:ext cx="10515600" cy="5227568"/>
        </p:xfrm>
        <a:graphic>
          <a:graphicData uri="http://schemas.openxmlformats.org/drawingml/2006/table">
            <a:tbl>
              <a:tblPr firstRow="1" bandRow="1">
                <a:tableStyleId>{2D5ABB26-0587-4C30-8999-92F81FD0307C}</a:tableStyleId>
              </a:tblPr>
              <a:tblGrid>
                <a:gridCol w="2043224">
                  <a:extLst>
                    <a:ext uri="{9D8B030D-6E8A-4147-A177-3AD203B41FA5}">
                      <a16:colId xmlns:a16="http://schemas.microsoft.com/office/drawing/2014/main" val="2604601629"/>
                    </a:ext>
                  </a:extLst>
                </a:gridCol>
                <a:gridCol w="8472376">
                  <a:extLst>
                    <a:ext uri="{9D8B030D-6E8A-4147-A177-3AD203B41FA5}">
                      <a16:colId xmlns:a16="http://schemas.microsoft.com/office/drawing/2014/main" val="2858880052"/>
                    </a:ext>
                  </a:extLst>
                </a:gridCol>
              </a:tblGrid>
              <a:tr h="636108">
                <a:tc>
                  <a:txBody>
                    <a:bodyPr/>
                    <a:lstStyle/>
                    <a:p>
                      <a:r>
                        <a:rPr lang="en-IN" sz="2200" b="1" dirty="0"/>
                        <a:t>Journal Name</a:t>
                      </a:r>
                    </a:p>
                  </a:txBody>
                  <a:tcPr/>
                </a:tc>
                <a:tc>
                  <a:txBody>
                    <a:bodyPr/>
                    <a:lstStyle/>
                    <a:p>
                      <a:pPr algn="just"/>
                      <a:r>
                        <a:rPr lang="en-US" sz="2200" dirty="0"/>
                        <a:t>IEEE – Springer Vol.: 11-18 Article: ICTCS 15  </a:t>
                      </a:r>
                      <a:r>
                        <a:rPr lang="en-US" sz="2200" b="1" i="1" dirty="0"/>
                        <a:t>[2022]</a:t>
                      </a:r>
                      <a:endParaRPr lang="en-IN" sz="2200" b="1" i="1" dirty="0"/>
                    </a:p>
                  </a:txBody>
                  <a:tcPr/>
                </a:tc>
                <a:extLst>
                  <a:ext uri="{0D108BD9-81ED-4DB2-BD59-A6C34878D82A}">
                    <a16:rowId xmlns:a16="http://schemas.microsoft.com/office/drawing/2014/main" val="3067798328"/>
                  </a:ext>
                </a:extLst>
              </a:tr>
              <a:tr h="959375">
                <a:tc>
                  <a:txBody>
                    <a:bodyPr/>
                    <a:lstStyle/>
                    <a:p>
                      <a:r>
                        <a:rPr lang="en-IN" sz="2200" b="1" dirty="0"/>
                        <a:t>Title</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2200" b="0" i="0" kern="1200" dirty="0">
                          <a:solidFill>
                            <a:schemeClr val="tx1"/>
                          </a:solidFill>
                          <a:effectLst/>
                          <a:latin typeface="+mn-lt"/>
                          <a:ea typeface="+mn-ea"/>
                          <a:cs typeface="+mn-cs"/>
                        </a:rPr>
                        <a:t>AI-Based Interactive Agent for Health Care Using NLP and Deep Learning.</a:t>
                      </a:r>
                    </a:p>
                    <a:p>
                      <a:pPr algn="just"/>
                      <a:endParaRPr lang="en-IN" sz="2200" dirty="0"/>
                    </a:p>
                  </a:txBody>
                  <a:tcPr/>
                </a:tc>
                <a:extLst>
                  <a:ext uri="{0D108BD9-81ED-4DB2-BD59-A6C34878D82A}">
                    <a16:rowId xmlns:a16="http://schemas.microsoft.com/office/drawing/2014/main" val="729414818"/>
                  </a:ext>
                </a:extLst>
              </a:tr>
              <a:tr h="636108">
                <a:tc>
                  <a:txBody>
                    <a:bodyPr/>
                    <a:lstStyle/>
                    <a:p>
                      <a:r>
                        <a:rPr lang="en-IN" sz="2200" b="1" dirty="0"/>
                        <a:t>Authors</a:t>
                      </a:r>
                    </a:p>
                  </a:txBody>
                  <a:tcPr/>
                </a:tc>
                <a:tc>
                  <a:txBody>
                    <a:bodyPr/>
                    <a:lstStyle/>
                    <a:p>
                      <a:pPr algn="just"/>
                      <a:r>
                        <a:rPr lang="en-IN" sz="2200" dirty="0"/>
                        <a:t>Hemavathi U</a:t>
                      </a:r>
                      <a:r>
                        <a:rPr lang="en-IN" sz="2200" baseline="30000" dirty="0"/>
                        <a:t>1</a:t>
                      </a:r>
                      <a:r>
                        <a:rPr lang="en-IN" sz="2200" baseline="0" dirty="0"/>
                        <a:t>, Ann C. V. Medona</a:t>
                      </a:r>
                      <a:r>
                        <a:rPr lang="en-IN" sz="2200" baseline="30000" dirty="0"/>
                        <a:t>2</a:t>
                      </a:r>
                      <a:endParaRPr lang="en-IN" sz="2200" dirty="0"/>
                    </a:p>
                  </a:txBody>
                  <a:tcPr/>
                </a:tc>
                <a:extLst>
                  <a:ext uri="{0D108BD9-81ED-4DB2-BD59-A6C34878D82A}">
                    <a16:rowId xmlns:a16="http://schemas.microsoft.com/office/drawing/2014/main" val="1906260301"/>
                  </a:ext>
                </a:extLst>
              </a:tr>
              <a:tr h="1890848">
                <a:tc>
                  <a:txBody>
                    <a:bodyPr/>
                    <a:lstStyle/>
                    <a:p>
                      <a:r>
                        <a:rPr lang="en-IN" sz="2200" b="1" dirty="0"/>
                        <a:t>Methodology  Used</a:t>
                      </a:r>
                    </a:p>
                  </a:txBody>
                  <a:tcPr/>
                </a:tc>
                <a:tc>
                  <a:txBody>
                    <a:bodyPr/>
                    <a:lstStyle/>
                    <a:p>
                      <a:pPr marL="0" indent="0" algn="just">
                        <a:lnSpc>
                          <a:spcPct val="125000"/>
                        </a:lnSpc>
                        <a:buNone/>
                      </a:pPr>
                      <a:r>
                        <a:rPr lang="en-IN" sz="2200" dirty="0"/>
                        <a:t>AI based interactive agent using Natural language processing and Deep learning which deals with simple queries and provide health cares services. It uses NLP and neural network to process data.</a:t>
                      </a:r>
                    </a:p>
                  </a:txBody>
                  <a:tcPr/>
                </a:tc>
                <a:extLst>
                  <a:ext uri="{0D108BD9-81ED-4DB2-BD59-A6C34878D82A}">
                    <a16:rowId xmlns:a16="http://schemas.microsoft.com/office/drawing/2014/main" val="3379164234"/>
                  </a:ext>
                </a:extLst>
              </a:tr>
              <a:tr h="705079">
                <a:tc>
                  <a:txBody>
                    <a:bodyPr/>
                    <a:lstStyle/>
                    <a:p>
                      <a:r>
                        <a:rPr lang="en-IN" sz="2200" b="1" dirty="0"/>
                        <a:t>Limitations</a:t>
                      </a:r>
                    </a:p>
                  </a:txBody>
                  <a:tcPr/>
                </a:tc>
                <a:tc>
                  <a:txBody>
                    <a:bodyPr/>
                    <a:lstStyle/>
                    <a:p>
                      <a:pPr algn="just"/>
                      <a:r>
                        <a:rPr lang="en-IN" sz="2200" dirty="0"/>
                        <a:t>Requires intense training of pre-processed data.</a:t>
                      </a:r>
                    </a:p>
                  </a:txBody>
                  <a:tcPr/>
                </a:tc>
                <a:extLst>
                  <a:ext uri="{0D108BD9-81ED-4DB2-BD59-A6C34878D82A}">
                    <a16:rowId xmlns:a16="http://schemas.microsoft.com/office/drawing/2014/main" val="2697595277"/>
                  </a:ext>
                </a:extLst>
              </a:tr>
              <a:tr h="400050">
                <a:tc gridSpan="2">
                  <a:txBody>
                    <a:bodyPr/>
                    <a:lstStyle/>
                    <a:p>
                      <a:pPr algn="ctr"/>
                      <a:r>
                        <a:rPr lang="en-IN" sz="1800" b="1" u="none" dirty="0">
                          <a:solidFill>
                            <a:schemeClr val="tx1"/>
                          </a:solidFill>
                        </a:rPr>
                        <a:t>Source</a:t>
                      </a:r>
                      <a:r>
                        <a:rPr lang="en-IN" sz="1600" b="1" u="none" dirty="0">
                          <a:solidFill>
                            <a:schemeClr val="tx1"/>
                          </a:solidFill>
                        </a:rPr>
                        <a:t> - </a:t>
                      </a:r>
                      <a:r>
                        <a:rPr lang="en-IN" sz="1600" b="1" u="none" dirty="0">
                          <a:solidFill>
                            <a:schemeClr val="accent1"/>
                          </a:solidFill>
                          <a:hlinkClick r:id="rId2"/>
                        </a:rPr>
                        <a:t>https://link.springer.com/chapter/10.1007/978-981-19-0095-2_2</a:t>
                      </a:r>
                      <a:endParaRPr lang="en-IN" sz="1600" b="1" u="none" dirty="0">
                        <a:solidFill>
                          <a:schemeClr val="accent1"/>
                        </a:solidFill>
                      </a:endParaRPr>
                    </a:p>
                  </a:txBody>
                  <a:tcPr/>
                </a:tc>
                <a:tc hMerge="1">
                  <a:txBody>
                    <a:bodyPr/>
                    <a:lstStyle/>
                    <a:p>
                      <a:pPr algn="just"/>
                      <a:endParaRPr lang="en-IN" sz="2200" dirty="0"/>
                    </a:p>
                  </a:txBody>
                  <a:tcPr/>
                </a:tc>
                <a:extLst>
                  <a:ext uri="{0D108BD9-81ED-4DB2-BD59-A6C34878D82A}">
                    <a16:rowId xmlns:a16="http://schemas.microsoft.com/office/drawing/2014/main" val="560036240"/>
                  </a:ext>
                </a:extLst>
              </a:tr>
            </a:tbl>
          </a:graphicData>
        </a:graphic>
      </p:graphicFrame>
    </p:spTree>
    <p:extLst>
      <p:ext uri="{BB962C8B-B14F-4D97-AF65-F5344CB8AC3E}">
        <p14:creationId xmlns:p14="http://schemas.microsoft.com/office/powerpoint/2010/main" val="2322155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3ADDC-575B-4CB8-85F0-47189AF3663F}"/>
              </a:ext>
            </a:extLst>
          </p:cNvPr>
          <p:cNvSpPr>
            <a:spLocks noGrp="1"/>
          </p:cNvSpPr>
          <p:nvPr>
            <p:ph type="title"/>
          </p:nvPr>
        </p:nvSpPr>
        <p:spPr>
          <a:xfrm>
            <a:off x="838199" y="205710"/>
            <a:ext cx="10515600" cy="921415"/>
          </a:xfrm>
        </p:spPr>
        <p:txBody>
          <a:bodyPr/>
          <a:lstStyle/>
          <a:p>
            <a:pPr algn="ctr"/>
            <a:r>
              <a:rPr lang="en-IN" dirty="0">
                <a:solidFill>
                  <a:srgbClr val="1B558E"/>
                </a:solidFill>
              </a:rPr>
              <a:t>Literature Review – 5</a:t>
            </a:r>
          </a:p>
        </p:txBody>
      </p:sp>
      <p:cxnSp>
        <p:nvCxnSpPr>
          <p:cNvPr id="5" name="Straight Connector 4">
            <a:extLst>
              <a:ext uri="{FF2B5EF4-FFF2-40B4-BE49-F238E27FC236}">
                <a16:creationId xmlns:a16="http://schemas.microsoft.com/office/drawing/2014/main" id="{3F30BBBC-0925-53B7-C7C3-3ADB749EEBAE}"/>
              </a:ext>
            </a:extLst>
          </p:cNvPr>
          <p:cNvCxnSpPr/>
          <p:nvPr/>
        </p:nvCxnSpPr>
        <p:spPr>
          <a:xfrm>
            <a:off x="838200" y="1155995"/>
            <a:ext cx="10515600" cy="0"/>
          </a:xfrm>
          <a:prstGeom prst="line">
            <a:avLst/>
          </a:prstGeom>
          <a:ln w="19050" cap="rnd"/>
        </p:spPr>
        <p:style>
          <a:lnRef idx="1">
            <a:schemeClr val="accent1"/>
          </a:lnRef>
          <a:fillRef idx="0">
            <a:schemeClr val="accent1"/>
          </a:fillRef>
          <a:effectRef idx="0">
            <a:schemeClr val="accent1"/>
          </a:effectRef>
          <a:fontRef idx="minor">
            <a:schemeClr val="tx1"/>
          </a:fontRef>
        </p:style>
      </p:cxnSp>
      <p:graphicFrame>
        <p:nvGraphicFramePr>
          <p:cNvPr id="3" name="Table 2">
            <a:extLst>
              <a:ext uri="{FF2B5EF4-FFF2-40B4-BE49-F238E27FC236}">
                <a16:creationId xmlns:a16="http://schemas.microsoft.com/office/drawing/2014/main" id="{CDF7AF50-2905-E4D1-531C-C1A85CC8B729}"/>
              </a:ext>
            </a:extLst>
          </p:cNvPr>
          <p:cNvGraphicFramePr>
            <a:graphicFrameLocks noGrp="1"/>
          </p:cNvGraphicFramePr>
          <p:nvPr>
            <p:extLst>
              <p:ext uri="{D42A27DB-BD31-4B8C-83A1-F6EECF244321}">
                <p14:modId xmlns:p14="http://schemas.microsoft.com/office/powerpoint/2010/main" val="4188231766"/>
              </p:ext>
            </p:extLst>
          </p:nvPr>
        </p:nvGraphicFramePr>
        <p:xfrm>
          <a:off x="838199" y="1390402"/>
          <a:ext cx="10515600" cy="5458574"/>
        </p:xfrm>
        <a:graphic>
          <a:graphicData uri="http://schemas.openxmlformats.org/drawingml/2006/table">
            <a:tbl>
              <a:tblPr firstRow="1" bandRow="1">
                <a:tableStyleId>{2D5ABB26-0587-4C30-8999-92F81FD0307C}</a:tableStyleId>
              </a:tblPr>
              <a:tblGrid>
                <a:gridCol w="2043224">
                  <a:extLst>
                    <a:ext uri="{9D8B030D-6E8A-4147-A177-3AD203B41FA5}">
                      <a16:colId xmlns:a16="http://schemas.microsoft.com/office/drawing/2014/main" val="2604601629"/>
                    </a:ext>
                  </a:extLst>
                </a:gridCol>
                <a:gridCol w="8472376">
                  <a:extLst>
                    <a:ext uri="{9D8B030D-6E8A-4147-A177-3AD203B41FA5}">
                      <a16:colId xmlns:a16="http://schemas.microsoft.com/office/drawing/2014/main" val="2858880052"/>
                    </a:ext>
                  </a:extLst>
                </a:gridCol>
              </a:tblGrid>
              <a:tr h="636108">
                <a:tc>
                  <a:txBody>
                    <a:bodyPr/>
                    <a:lstStyle/>
                    <a:p>
                      <a:r>
                        <a:rPr lang="en-IN" sz="2200" b="1" dirty="0"/>
                        <a:t>Journal Name</a:t>
                      </a:r>
                    </a:p>
                  </a:txBody>
                  <a:tcPr/>
                </a:tc>
                <a:tc>
                  <a:txBody>
                    <a:bodyPr/>
                    <a:lstStyle/>
                    <a:p>
                      <a:pPr algn="just"/>
                      <a:r>
                        <a:rPr lang="en-US" sz="2200" dirty="0"/>
                        <a:t>IEEE – Springer Vol.: 398 2</a:t>
                      </a:r>
                      <a:r>
                        <a:rPr lang="en-US" sz="2200" baseline="30000" dirty="0"/>
                        <a:t>nd</a:t>
                      </a:r>
                      <a:r>
                        <a:rPr lang="en-US" sz="2200" dirty="0"/>
                        <a:t> Edition  </a:t>
                      </a:r>
                      <a:r>
                        <a:rPr lang="en-US" sz="2200" b="1" i="1" dirty="0"/>
                        <a:t>[2021]</a:t>
                      </a:r>
                      <a:endParaRPr lang="en-IN" sz="2200" b="1" i="1" dirty="0"/>
                    </a:p>
                  </a:txBody>
                  <a:tcPr/>
                </a:tc>
                <a:extLst>
                  <a:ext uri="{0D108BD9-81ED-4DB2-BD59-A6C34878D82A}">
                    <a16:rowId xmlns:a16="http://schemas.microsoft.com/office/drawing/2014/main" val="3067798328"/>
                  </a:ext>
                </a:extLst>
              </a:tr>
              <a:tr h="959375">
                <a:tc>
                  <a:txBody>
                    <a:bodyPr/>
                    <a:lstStyle/>
                    <a:p>
                      <a:r>
                        <a:rPr lang="en-IN" sz="2200" b="1" dirty="0"/>
                        <a:t>Title</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2200" b="0" i="0" kern="1200" dirty="0">
                          <a:solidFill>
                            <a:schemeClr val="tx1"/>
                          </a:solidFill>
                          <a:effectLst/>
                          <a:latin typeface="+mn-lt"/>
                          <a:ea typeface="+mn-ea"/>
                          <a:cs typeface="+mn-cs"/>
                        </a:rPr>
                        <a:t>Music Genre Classification Chat Bot.</a:t>
                      </a:r>
                    </a:p>
                    <a:p>
                      <a:pPr algn="just"/>
                      <a:endParaRPr lang="en-IN" sz="2200" dirty="0"/>
                    </a:p>
                  </a:txBody>
                  <a:tcPr/>
                </a:tc>
                <a:extLst>
                  <a:ext uri="{0D108BD9-81ED-4DB2-BD59-A6C34878D82A}">
                    <a16:rowId xmlns:a16="http://schemas.microsoft.com/office/drawing/2014/main" val="729414818"/>
                  </a:ext>
                </a:extLst>
              </a:tr>
              <a:tr h="636108">
                <a:tc>
                  <a:txBody>
                    <a:bodyPr/>
                    <a:lstStyle/>
                    <a:p>
                      <a:r>
                        <a:rPr lang="en-IN" sz="2200" b="1" dirty="0"/>
                        <a:t>Authors</a:t>
                      </a:r>
                    </a:p>
                  </a:txBody>
                  <a:tcPr/>
                </a:tc>
                <a:tc>
                  <a:txBody>
                    <a:bodyPr/>
                    <a:lstStyle/>
                    <a:p>
                      <a:pPr algn="just"/>
                      <a:r>
                        <a:rPr lang="en-IN" sz="2200" dirty="0"/>
                        <a:t>Rishit Jain</a:t>
                      </a:r>
                      <a:r>
                        <a:rPr lang="en-IN" sz="2200" baseline="30000" dirty="0"/>
                        <a:t>1</a:t>
                      </a:r>
                      <a:r>
                        <a:rPr lang="en-IN" sz="2200" baseline="0" dirty="0"/>
                        <a:t>, Ritik Sharma</a:t>
                      </a:r>
                      <a:r>
                        <a:rPr lang="en-IN" sz="2200" baseline="30000" dirty="0"/>
                        <a:t>2</a:t>
                      </a:r>
                      <a:r>
                        <a:rPr lang="en-IN" sz="2200" baseline="0" dirty="0"/>
                        <a:t>, Preeti Nagrath</a:t>
                      </a:r>
                      <a:r>
                        <a:rPr lang="en-IN" sz="2200" baseline="30000" dirty="0"/>
                        <a:t>3</a:t>
                      </a:r>
                      <a:r>
                        <a:rPr lang="en-IN" sz="2200" baseline="0" dirty="0"/>
                        <a:t> and Rachan Jain</a:t>
                      </a:r>
                      <a:r>
                        <a:rPr lang="en-IN" sz="2200" baseline="30000" dirty="0"/>
                        <a:t>4</a:t>
                      </a:r>
                      <a:endParaRPr lang="en-IN" sz="2200" dirty="0"/>
                    </a:p>
                  </a:txBody>
                  <a:tcPr/>
                </a:tc>
                <a:extLst>
                  <a:ext uri="{0D108BD9-81ED-4DB2-BD59-A6C34878D82A}">
                    <a16:rowId xmlns:a16="http://schemas.microsoft.com/office/drawing/2014/main" val="1906260301"/>
                  </a:ext>
                </a:extLst>
              </a:tr>
              <a:tr h="1662276">
                <a:tc>
                  <a:txBody>
                    <a:bodyPr/>
                    <a:lstStyle/>
                    <a:p>
                      <a:r>
                        <a:rPr lang="en-IN" sz="2200" b="1" dirty="0"/>
                        <a:t>Methodology  Used</a:t>
                      </a:r>
                    </a:p>
                  </a:txBody>
                  <a:tcPr/>
                </a:tc>
                <a:tc>
                  <a:txBody>
                    <a:bodyPr/>
                    <a:lstStyle/>
                    <a:p>
                      <a:pPr marL="0" indent="0" algn="just">
                        <a:lnSpc>
                          <a:spcPct val="125000"/>
                        </a:lnSpc>
                        <a:buNone/>
                      </a:pPr>
                      <a:r>
                        <a:rPr lang="en-IN" sz="2200" dirty="0"/>
                        <a:t>It is a music information retrieval (MIR) the uses traction of Convolutional neural networking (CNN) to differentiate between audio files by assessing the visual representation of the timbral features.</a:t>
                      </a:r>
                    </a:p>
                  </a:txBody>
                  <a:tcPr/>
                </a:tc>
                <a:extLst>
                  <a:ext uri="{0D108BD9-81ED-4DB2-BD59-A6C34878D82A}">
                    <a16:rowId xmlns:a16="http://schemas.microsoft.com/office/drawing/2014/main" val="3379164234"/>
                  </a:ext>
                </a:extLst>
              </a:tr>
              <a:tr h="1164657">
                <a:tc>
                  <a:txBody>
                    <a:bodyPr/>
                    <a:lstStyle/>
                    <a:p>
                      <a:r>
                        <a:rPr lang="en-IN" sz="2200" b="1" dirty="0"/>
                        <a:t>Limitations</a:t>
                      </a:r>
                    </a:p>
                  </a:txBody>
                  <a:tcPr/>
                </a:tc>
                <a:tc>
                  <a:txBody>
                    <a:bodyPr/>
                    <a:lstStyle/>
                    <a:p>
                      <a:pPr algn="just"/>
                      <a:r>
                        <a:rPr lang="en-IN" sz="2200" dirty="0"/>
                        <a:t>Cannot be trained with pre-processed data. Training for each and individual user is important.</a:t>
                      </a:r>
                    </a:p>
                  </a:txBody>
                  <a:tcPr/>
                </a:tc>
                <a:extLst>
                  <a:ext uri="{0D108BD9-81ED-4DB2-BD59-A6C34878D82A}">
                    <a16:rowId xmlns:a16="http://schemas.microsoft.com/office/drawing/2014/main" val="2697595277"/>
                  </a:ext>
                </a:extLst>
              </a:tr>
              <a:tr h="400050">
                <a:tc gridSpan="2">
                  <a:txBody>
                    <a:bodyPr/>
                    <a:lstStyle/>
                    <a:p>
                      <a:pPr algn="ctr"/>
                      <a:r>
                        <a:rPr lang="en-IN" sz="1800" b="1" u="none" dirty="0">
                          <a:solidFill>
                            <a:schemeClr val="tx1"/>
                          </a:solidFill>
                        </a:rPr>
                        <a:t>Source</a:t>
                      </a:r>
                      <a:r>
                        <a:rPr lang="en-IN" sz="1600" b="1" u="none" dirty="0">
                          <a:solidFill>
                            <a:schemeClr val="tx1"/>
                          </a:solidFill>
                        </a:rPr>
                        <a:t> - </a:t>
                      </a:r>
                      <a:r>
                        <a:rPr lang="en-IN" sz="1600" b="1" u="none" dirty="0">
                          <a:solidFill>
                            <a:schemeClr val="accent1"/>
                          </a:solidFill>
                          <a:hlinkClick r:id="rId2"/>
                        </a:rPr>
                        <a:t>https://link.springer.com/chapter/10.1007/978-981-16-0733-2_27</a:t>
                      </a:r>
                      <a:endParaRPr lang="en-IN" sz="1600" b="1" u="none" dirty="0">
                        <a:solidFill>
                          <a:schemeClr val="accent1"/>
                        </a:solidFill>
                      </a:endParaRPr>
                    </a:p>
                  </a:txBody>
                  <a:tcPr/>
                </a:tc>
                <a:tc hMerge="1">
                  <a:txBody>
                    <a:bodyPr/>
                    <a:lstStyle/>
                    <a:p>
                      <a:pPr algn="just"/>
                      <a:endParaRPr lang="en-IN" sz="2200" dirty="0"/>
                    </a:p>
                  </a:txBody>
                  <a:tcPr/>
                </a:tc>
                <a:extLst>
                  <a:ext uri="{0D108BD9-81ED-4DB2-BD59-A6C34878D82A}">
                    <a16:rowId xmlns:a16="http://schemas.microsoft.com/office/drawing/2014/main" val="560036240"/>
                  </a:ext>
                </a:extLst>
              </a:tr>
            </a:tbl>
          </a:graphicData>
        </a:graphic>
      </p:graphicFrame>
    </p:spTree>
    <p:extLst>
      <p:ext uri="{BB962C8B-B14F-4D97-AF65-F5344CB8AC3E}">
        <p14:creationId xmlns:p14="http://schemas.microsoft.com/office/powerpoint/2010/main" val="4566558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3ADDC-575B-4CB8-85F0-47189AF3663F}"/>
              </a:ext>
            </a:extLst>
          </p:cNvPr>
          <p:cNvSpPr>
            <a:spLocks noGrp="1"/>
          </p:cNvSpPr>
          <p:nvPr>
            <p:ph type="title"/>
          </p:nvPr>
        </p:nvSpPr>
        <p:spPr>
          <a:xfrm>
            <a:off x="838200" y="503348"/>
            <a:ext cx="10515600" cy="921415"/>
          </a:xfrm>
        </p:spPr>
        <p:txBody>
          <a:bodyPr/>
          <a:lstStyle/>
          <a:p>
            <a:pPr algn="ctr"/>
            <a:r>
              <a:rPr lang="en-IN" dirty="0">
                <a:solidFill>
                  <a:srgbClr val="1B558E"/>
                </a:solidFill>
              </a:rPr>
              <a:t>Problem Statement</a:t>
            </a:r>
          </a:p>
        </p:txBody>
      </p:sp>
      <p:cxnSp>
        <p:nvCxnSpPr>
          <p:cNvPr id="5" name="Straight Connector 4">
            <a:extLst>
              <a:ext uri="{FF2B5EF4-FFF2-40B4-BE49-F238E27FC236}">
                <a16:creationId xmlns:a16="http://schemas.microsoft.com/office/drawing/2014/main" id="{3F30BBBC-0925-53B7-C7C3-3ADB749EEBAE}"/>
              </a:ext>
            </a:extLst>
          </p:cNvPr>
          <p:cNvCxnSpPr/>
          <p:nvPr/>
        </p:nvCxnSpPr>
        <p:spPr>
          <a:xfrm>
            <a:off x="838200" y="1435395"/>
            <a:ext cx="10515600" cy="0"/>
          </a:xfrm>
          <a:prstGeom prst="line">
            <a:avLst/>
          </a:prstGeom>
          <a:ln w="19050" cap="rnd"/>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D1ED41D6-B6C5-8255-E95A-FB0967E60809}"/>
              </a:ext>
            </a:extLst>
          </p:cNvPr>
          <p:cNvSpPr txBox="1"/>
          <p:nvPr/>
        </p:nvSpPr>
        <p:spPr>
          <a:xfrm>
            <a:off x="838200" y="1940441"/>
            <a:ext cx="10515600" cy="2031325"/>
          </a:xfrm>
          <a:prstGeom prst="rect">
            <a:avLst/>
          </a:prstGeom>
          <a:noFill/>
        </p:spPr>
        <p:txBody>
          <a:bodyPr wrap="square" rtlCol="0">
            <a:spAutoFit/>
          </a:bodyPr>
          <a:lstStyle/>
          <a:p>
            <a:pPr marL="355600" indent="-355600">
              <a:spcBef>
                <a:spcPts val="600"/>
              </a:spcBef>
              <a:spcAft>
                <a:spcPts val="1200"/>
              </a:spcAft>
              <a:buBlip>
                <a:blip r:embed="rId2"/>
              </a:buBlip>
            </a:pPr>
            <a:r>
              <a:rPr lang="en-US" sz="2400" dirty="0"/>
              <a:t>There are 6,868 plus websites provided by our government.</a:t>
            </a:r>
          </a:p>
          <a:p>
            <a:pPr marL="355600" indent="-355600">
              <a:spcBef>
                <a:spcPts val="600"/>
              </a:spcBef>
              <a:spcAft>
                <a:spcPts val="1200"/>
              </a:spcAft>
              <a:buBlip>
                <a:blip r:embed="rId2"/>
              </a:buBlip>
            </a:pPr>
            <a:r>
              <a:rPr lang="en-US" sz="2400" dirty="0"/>
              <a:t>But, only less than half of the websites are being used.</a:t>
            </a:r>
          </a:p>
          <a:p>
            <a:pPr marL="355600" indent="-355600">
              <a:spcBef>
                <a:spcPts val="600"/>
              </a:spcBef>
              <a:spcAft>
                <a:spcPts val="1200"/>
              </a:spcAft>
              <a:buBlip>
                <a:blip r:embed="rId2"/>
              </a:buBlip>
            </a:pPr>
            <a:r>
              <a:rPr lang="en-US" sz="2400" dirty="0"/>
              <a:t>One of the main reason for that it is hard to navigate and identify the genuine webpage.</a:t>
            </a:r>
          </a:p>
        </p:txBody>
      </p:sp>
      <p:sp>
        <p:nvSpPr>
          <p:cNvPr id="7" name="TextBox 6">
            <a:extLst>
              <a:ext uri="{FF2B5EF4-FFF2-40B4-BE49-F238E27FC236}">
                <a16:creationId xmlns:a16="http://schemas.microsoft.com/office/drawing/2014/main" id="{29458590-36E0-C631-C8FE-C96A9F2E862A}"/>
              </a:ext>
            </a:extLst>
          </p:cNvPr>
          <p:cNvSpPr txBox="1"/>
          <p:nvPr/>
        </p:nvSpPr>
        <p:spPr>
          <a:xfrm>
            <a:off x="1427748" y="4476811"/>
            <a:ext cx="4427620" cy="1563377"/>
          </a:xfrm>
          <a:prstGeom prst="rect">
            <a:avLst/>
          </a:prstGeom>
          <a:noFill/>
        </p:spPr>
        <p:txBody>
          <a:bodyPr wrap="square" rtlCol="0">
            <a:spAutoFit/>
          </a:bodyPr>
          <a:lstStyle/>
          <a:p>
            <a:pPr>
              <a:lnSpc>
                <a:spcPct val="150000"/>
              </a:lnSpc>
            </a:pPr>
            <a:r>
              <a:rPr lang="en-IN" sz="2200" b="1" dirty="0"/>
              <a:t>Total websites	   : </a:t>
            </a:r>
            <a:r>
              <a:rPr lang="en-IN" sz="2200" dirty="0"/>
              <a:t>6,868 (approx.)</a:t>
            </a:r>
          </a:p>
          <a:p>
            <a:pPr>
              <a:lnSpc>
                <a:spcPct val="150000"/>
              </a:lnSpc>
            </a:pPr>
            <a:r>
              <a:rPr lang="en-IN" sz="2200" b="1" dirty="0"/>
              <a:t>Used websites      : </a:t>
            </a:r>
            <a:r>
              <a:rPr lang="en-IN" sz="2200" dirty="0"/>
              <a:t>2,998</a:t>
            </a:r>
          </a:p>
          <a:p>
            <a:pPr>
              <a:lnSpc>
                <a:spcPct val="150000"/>
              </a:lnSpc>
            </a:pPr>
            <a:r>
              <a:rPr lang="en-IN" sz="2200" b="1" dirty="0"/>
              <a:t>Unused websites  : </a:t>
            </a:r>
            <a:r>
              <a:rPr lang="en-IN" sz="2200" dirty="0"/>
              <a:t>3,870+</a:t>
            </a:r>
            <a:endParaRPr lang="en-IN" sz="2200" b="1" dirty="0"/>
          </a:p>
        </p:txBody>
      </p:sp>
      <p:graphicFrame>
        <p:nvGraphicFramePr>
          <p:cNvPr id="10" name="Chart 9">
            <a:extLst>
              <a:ext uri="{FF2B5EF4-FFF2-40B4-BE49-F238E27FC236}">
                <a16:creationId xmlns:a16="http://schemas.microsoft.com/office/drawing/2014/main" id="{D48A8468-E69A-819F-CD42-70748293C59A}"/>
              </a:ext>
            </a:extLst>
          </p:cNvPr>
          <p:cNvGraphicFramePr/>
          <p:nvPr>
            <p:extLst>
              <p:ext uri="{D42A27DB-BD31-4B8C-83A1-F6EECF244321}">
                <p14:modId xmlns:p14="http://schemas.microsoft.com/office/powerpoint/2010/main" val="2817219040"/>
              </p:ext>
            </p:extLst>
          </p:nvPr>
        </p:nvGraphicFramePr>
        <p:xfrm>
          <a:off x="5855368" y="3830440"/>
          <a:ext cx="5810451" cy="285611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7802360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3ADDC-575B-4CB8-85F0-47189AF3663F}"/>
              </a:ext>
            </a:extLst>
          </p:cNvPr>
          <p:cNvSpPr>
            <a:spLocks noGrp="1"/>
          </p:cNvSpPr>
          <p:nvPr>
            <p:ph type="title"/>
          </p:nvPr>
        </p:nvSpPr>
        <p:spPr>
          <a:xfrm>
            <a:off x="838200" y="503348"/>
            <a:ext cx="10515600" cy="921415"/>
          </a:xfrm>
        </p:spPr>
        <p:txBody>
          <a:bodyPr/>
          <a:lstStyle/>
          <a:p>
            <a:pPr algn="ctr"/>
            <a:r>
              <a:rPr lang="en-IN" dirty="0">
                <a:solidFill>
                  <a:srgbClr val="1B558E"/>
                </a:solidFill>
              </a:rPr>
              <a:t>Existing System</a:t>
            </a:r>
          </a:p>
        </p:txBody>
      </p:sp>
      <p:cxnSp>
        <p:nvCxnSpPr>
          <p:cNvPr id="5" name="Straight Connector 4">
            <a:extLst>
              <a:ext uri="{FF2B5EF4-FFF2-40B4-BE49-F238E27FC236}">
                <a16:creationId xmlns:a16="http://schemas.microsoft.com/office/drawing/2014/main" id="{3F30BBBC-0925-53B7-C7C3-3ADB749EEBAE}"/>
              </a:ext>
            </a:extLst>
          </p:cNvPr>
          <p:cNvCxnSpPr/>
          <p:nvPr/>
        </p:nvCxnSpPr>
        <p:spPr>
          <a:xfrm>
            <a:off x="838200" y="1435395"/>
            <a:ext cx="10515600" cy="0"/>
          </a:xfrm>
          <a:prstGeom prst="line">
            <a:avLst/>
          </a:prstGeom>
          <a:ln w="19050" cap="rnd"/>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D1ED41D6-B6C5-8255-E95A-FB0967E60809}"/>
              </a:ext>
            </a:extLst>
          </p:cNvPr>
          <p:cNvSpPr txBox="1"/>
          <p:nvPr/>
        </p:nvSpPr>
        <p:spPr>
          <a:xfrm>
            <a:off x="838200" y="1940441"/>
            <a:ext cx="10515600" cy="4174669"/>
          </a:xfrm>
          <a:prstGeom prst="rect">
            <a:avLst/>
          </a:prstGeom>
          <a:noFill/>
        </p:spPr>
        <p:txBody>
          <a:bodyPr wrap="square" rtlCol="0">
            <a:spAutoFit/>
          </a:bodyPr>
          <a:lstStyle/>
          <a:p>
            <a:pPr>
              <a:spcBef>
                <a:spcPts val="1200"/>
              </a:spcBef>
              <a:spcAft>
                <a:spcPts val="600"/>
              </a:spcAft>
            </a:pPr>
            <a:r>
              <a:rPr lang="en-US" sz="2400" dirty="0"/>
              <a:t>Existing chat bot available in the market are,</a:t>
            </a:r>
          </a:p>
          <a:p>
            <a:pPr marL="355600" indent="-355600">
              <a:lnSpc>
                <a:spcPct val="150000"/>
              </a:lnSpc>
              <a:buBlip>
                <a:blip r:embed="rId2"/>
              </a:buBlip>
            </a:pPr>
            <a:r>
              <a:rPr lang="en-US" sz="2400" b="1" dirty="0"/>
              <a:t>Response Chatbot</a:t>
            </a:r>
          </a:p>
          <a:p>
            <a:pPr lvl="1">
              <a:lnSpc>
                <a:spcPct val="150000"/>
              </a:lnSpc>
            </a:pPr>
            <a:r>
              <a:rPr lang="en-US" sz="2400" dirty="0"/>
              <a:t>A response chatbot generates human-like replies based on predefined patterns and learned information to engage in conversation with users.</a:t>
            </a:r>
          </a:p>
          <a:p>
            <a:pPr lvl="1"/>
            <a:endParaRPr lang="en-US" sz="2400" dirty="0"/>
          </a:p>
          <a:p>
            <a:pPr marL="355600" indent="-355600">
              <a:lnSpc>
                <a:spcPct val="150000"/>
              </a:lnSpc>
              <a:buBlip>
                <a:blip r:embed="rId2"/>
              </a:buBlip>
            </a:pPr>
            <a:r>
              <a:rPr lang="en-US" sz="2400" b="1" dirty="0"/>
              <a:t>Rule-based Chatbot</a:t>
            </a:r>
          </a:p>
          <a:p>
            <a:pPr lvl="1">
              <a:lnSpc>
                <a:spcPct val="150000"/>
              </a:lnSpc>
            </a:pPr>
            <a:r>
              <a:rPr lang="en-US" sz="2400" dirty="0"/>
              <a:t>A response chatbot generates human-like replies based on predefined patterns and learned information to engage in conversation with users.</a:t>
            </a:r>
          </a:p>
        </p:txBody>
      </p:sp>
    </p:spTree>
    <p:extLst>
      <p:ext uri="{BB962C8B-B14F-4D97-AF65-F5344CB8AC3E}">
        <p14:creationId xmlns:p14="http://schemas.microsoft.com/office/powerpoint/2010/main" val="10081015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301</TotalTime>
  <Words>1404</Words>
  <Application>Microsoft Office PowerPoint</Application>
  <PresentationFormat>Widescreen</PresentationFormat>
  <Paragraphs>198</Paragraphs>
  <Slides>23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Calibri Light</vt:lpstr>
      <vt:lpstr>Consolas</vt:lpstr>
      <vt:lpstr>Wingdings</vt:lpstr>
      <vt:lpstr>Office Theme</vt:lpstr>
      <vt:lpstr>PowerPoint Presentation</vt:lpstr>
      <vt:lpstr>Abstract</vt:lpstr>
      <vt:lpstr>Literature Review – 1</vt:lpstr>
      <vt:lpstr>Literature Review – 2</vt:lpstr>
      <vt:lpstr>Literature Review – 3</vt:lpstr>
      <vt:lpstr>Literature Review – 4</vt:lpstr>
      <vt:lpstr>Literature Review – 5</vt:lpstr>
      <vt:lpstr>Problem Statement</vt:lpstr>
      <vt:lpstr>Existing System</vt:lpstr>
      <vt:lpstr>Drawbacks in Existing System</vt:lpstr>
      <vt:lpstr>Proposed System</vt:lpstr>
      <vt:lpstr>Advantages of Proposed System</vt:lpstr>
      <vt:lpstr>Block Diagram</vt:lpstr>
      <vt:lpstr>Module Design</vt:lpstr>
      <vt:lpstr>Data Flow Diagram</vt:lpstr>
      <vt:lpstr>Module 1 – Data Gathering</vt:lpstr>
      <vt:lpstr>Module 2 – Training Data</vt:lpstr>
      <vt:lpstr>Module 3 – API Integration</vt:lpstr>
      <vt:lpstr>Module 4 – UI / UX Development</vt:lpstr>
      <vt:lpstr>Algorithms and Methodology</vt:lpstr>
      <vt:lpstr>Dataset</vt:lpstr>
      <vt:lpstr>Implementation</vt:lpstr>
      <vt:lpstr>Sample Code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Aravinth S</dc:creator>
  <cp:lastModifiedBy>Aravinth S</cp:lastModifiedBy>
  <cp:revision>9</cp:revision>
  <dcterms:created xsi:type="dcterms:W3CDTF">2024-01-30T11:56:36Z</dcterms:created>
  <dcterms:modified xsi:type="dcterms:W3CDTF">2024-01-31T07:02:06Z</dcterms:modified>
</cp:coreProperties>
</file>