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5" r:id="rId4"/>
    <p:sldId id="275" r:id="rId5"/>
    <p:sldId id="279" r:id="rId6"/>
    <p:sldId id="280" r:id="rId7"/>
    <p:sldId id="277" r:id="rId8"/>
    <p:sldId id="281" r:id="rId9"/>
    <p:sldId id="282" r:id="rId10"/>
    <p:sldId id="278" r:id="rId11"/>
    <p:sldId id="276" r:id="rId12"/>
    <p:sldId id="265" r:id="rId13"/>
    <p:sldId id="268" r:id="rId14"/>
    <p:sldId id="258" r:id="rId15"/>
    <p:sldId id="269" r:id="rId16"/>
    <p:sldId id="263" r:id="rId17"/>
    <p:sldId id="270" r:id="rId18"/>
    <p:sldId id="271" r:id="rId19"/>
    <p:sldId id="262" r:id="rId20"/>
    <p:sldId id="272" r:id="rId21"/>
    <p:sldId id="259" r:id="rId22"/>
    <p:sldId id="273" r:id="rId23"/>
    <p:sldId id="260" r:id="rId24"/>
    <p:sldId id="261" r:id="rId25"/>
    <p:sldId id="264" r:id="rId26"/>
    <p:sldId id="274"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D2A0-03CA-4A91-8453-5E345EFEB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A3888F-1851-489F-BEE6-5BF385524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F76D61-E8CF-471E-B7E7-FC6957B3F9C7}"/>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9F59DC50-1407-48F4-A04F-8A41393A3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85523-1B90-4F75-B9E7-84FCC09883DD}"/>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362238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6B1C-8FB2-4393-BD2A-E597F9DEE7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13CB1F-9648-43FA-9114-86992181C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F166D-899C-4A3E-87D7-DAAF62A363CE}"/>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8898BC30-EA10-4BFA-8644-160459648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1CA8D-FC4E-4B0D-9163-F26EFA23C06A}"/>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422921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FE827-2B99-4044-BDAE-4753025D7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2560BE-151A-4E91-9FF7-F04B378F85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7E573-DF9C-4340-800B-07DA8008E8D2}"/>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F82F6F59-6A06-4CB5-A7D0-6CFE6557B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417C2-B54C-4625-9685-3D766437F908}"/>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6612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6B3-2870-4BA0-BB9F-5D0575DC6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C4EDB-4FDD-4CB1-A96F-77FD0BDCE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629E3F-5A18-48FA-8894-4D943153AD9D}"/>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0BD29514-544B-4194-9046-CD33F2170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955A9-C660-47DD-A7DA-0075255EE896}"/>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120438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3BBC-11A1-4E95-8E4F-2B2DEFCED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A2BBAF-5364-4019-8088-0BB4EA005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DD99B-2422-4C5C-A1C4-ABBAF7E485B8}"/>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F04858BA-D0A2-4D11-8EFB-46C852723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AEA3D-EBED-462F-99C9-C4E0D962D42E}"/>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86976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E31D-F749-4877-93F2-B527A1BFA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DBD7E-C06E-4362-962A-98C8A6D57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13257D-D3CA-4FDB-96A2-D078C6889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8012F9-656C-4D1D-AEDA-5105BDEC8BC6}"/>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6" name="Footer Placeholder 5">
            <a:extLst>
              <a:ext uri="{FF2B5EF4-FFF2-40B4-BE49-F238E27FC236}">
                <a16:creationId xmlns:a16="http://schemas.microsoft.com/office/drawing/2014/main" id="{DF301DD9-7844-4584-AEE7-2D4AB4621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DA0C85-3412-449B-B080-EE42654065F5}"/>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351299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A456-D12C-4212-B870-82A37065D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37F44-4F02-4A22-9450-793D0B5F5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48890-1EC2-4655-A8AA-7F81FD31A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1B7CA5-1A7F-4167-914C-B954285E6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E0396-0652-40A3-B6A5-C032E4D26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B039C3-7646-4713-B6A3-515934F4EFC3}"/>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8" name="Footer Placeholder 7">
            <a:extLst>
              <a:ext uri="{FF2B5EF4-FFF2-40B4-BE49-F238E27FC236}">
                <a16:creationId xmlns:a16="http://schemas.microsoft.com/office/drawing/2014/main" id="{1FC3CB62-C206-4226-AA5C-A10350142D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BAFDCD-24B6-4D01-BD4C-9E17B7E0C5AA}"/>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35962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ADA0-44EF-4467-A6A2-7562C98774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845E9F-04A1-493F-90D0-891B9EF3C155}"/>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4" name="Footer Placeholder 3">
            <a:extLst>
              <a:ext uri="{FF2B5EF4-FFF2-40B4-BE49-F238E27FC236}">
                <a16:creationId xmlns:a16="http://schemas.microsoft.com/office/drawing/2014/main" id="{A2927B5B-0E7E-4A07-84EB-F35010F6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D0DDF2-4CD7-4D4B-96D6-AD5D262B1566}"/>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44533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82E93-7DFC-48E1-9358-2D6B67EFBD6A}"/>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3" name="Footer Placeholder 2">
            <a:extLst>
              <a:ext uri="{FF2B5EF4-FFF2-40B4-BE49-F238E27FC236}">
                <a16:creationId xmlns:a16="http://schemas.microsoft.com/office/drawing/2014/main" id="{744FCC4C-1742-47BE-9FC1-EDDB8921CA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27EE1B-A7C1-4C3B-9047-E932B586344F}"/>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117180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B813-2722-4732-AB6E-11706697B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9BD52F-8616-45E5-AA62-7010E5B67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545EF3-A312-4A10-AF41-E7C609E88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7CB0D-6ED8-4029-B241-35FAE6E85877}"/>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6" name="Footer Placeholder 5">
            <a:extLst>
              <a:ext uri="{FF2B5EF4-FFF2-40B4-BE49-F238E27FC236}">
                <a16:creationId xmlns:a16="http://schemas.microsoft.com/office/drawing/2014/main" id="{B57167BD-5F7F-409E-96B8-80B2A002A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7115E-92E9-4859-9D5D-24ED47A1B21F}"/>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179886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B320-BBB0-400B-A381-C5E8FA96A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9CB199-3890-499D-8675-B223AD065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1906FE-D309-4C5C-8E8A-CDFB5CD22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7FE68-4A3B-4017-BAD3-8C27321DADE3}"/>
              </a:ext>
            </a:extLst>
          </p:cNvPr>
          <p:cNvSpPr>
            <a:spLocks noGrp="1"/>
          </p:cNvSpPr>
          <p:nvPr>
            <p:ph type="dt" sz="half" idx="10"/>
          </p:nvPr>
        </p:nvSpPr>
        <p:spPr/>
        <p:txBody>
          <a:bodyPr/>
          <a:lstStyle/>
          <a:p>
            <a:fld id="{FB01523A-69B0-4818-82CD-A1D0AA94EDDD}" type="datetimeFigureOut">
              <a:rPr lang="en-IN" smtClean="0"/>
              <a:t>07-03-2022</a:t>
            </a:fld>
            <a:endParaRPr lang="en-IN"/>
          </a:p>
        </p:txBody>
      </p:sp>
      <p:sp>
        <p:nvSpPr>
          <p:cNvPr id="6" name="Footer Placeholder 5">
            <a:extLst>
              <a:ext uri="{FF2B5EF4-FFF2-40B4-BE49-F238E27FC236}">
                <a16:creationId xmlns:a16="http://schemas.microsoft.com/office/drawing/2014/main" id="{660AD2DA-A66E-4CE1-967B-37FC156B5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EE94E-1A2E-4BA0-B737-2B60C8F6854B}"/>
              </a:ext>
            </a:extLst>
          </p:cNvPr>
          <p:cNvSpPr>
            <a:spLocks noGrp="1"/>
          </p:cNvSpPr>
          <p:nvPr>
            <p:ph type="sldNum" sz="quarter" idx="12"/>
          </p:nvPr>
        </p:nvSpPr>
        <p:spPr/>
        <p:txBody>
          <a:bodyPr/>
          <a:lstStyle/>
          <a:p>
            <a:fld id="{805031A6-4038-4C2E-B7FF-402D4E13094C}" type="slidenum">
              <a:rPr lang="en-IN" smtClean="0"/>
              <a:t>‹#›</a:t>
            </a:fld>
            <a:endParaRPr lang="en-IN"/>
          </a:p>
        </p:txBody>
      </p:sp>
    </p:spTree>
    <p:extLst>
      <p:ext uri="{BB962C8B-B14F-4D97-AF65-F5344CB8AC3E}">
        <p14:creationId xmlns:p14="http://schemas.microsoft.com/office/powerpoint/2010/main" val="34217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7F436-A473-416E-B8C2-2138E85E8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51C687-2462-44AA-970E-57BF05694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572A6-5B7C-4008-BBE7-8BA3877F8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1523A-69B0-4818-82CD-A1D0AA94EDDD}" type="datetimeFigureOut">
              <a:rPr lang="en-IN" smtClean="0"/>
              <a:t>07-03-2022</a:t>
            </a:fld>
            <a:endParaRPr lang="en-IN"/>
          </a:p>
        </p:txBody>
      </p:sp>
      <p:sp>
        <p:nvSpPr>
          <p:cNvPr id="5" name="Footer Placeholder 4">
            <a:extLst>
              <a:ext uri="{FF2B5EF4-FFF2-40B4-BE49-F238E27FC236}">
                <a16:creationId xmlns:a16="http://schemas.microsoft.com/office/drawing/2014/main" id="{90642AF3-56BC-4932-823F-84DB593E7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6C012D-BC7F-4397-99AA-332845E20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031A6-4038-4C2E-B7FF-402D4E13094C}" type="slidenum">
              <a:rPr lang="en-IN" smtClean="0"/>
              <a:t>‹#›</a:t>
            </a:fld>
            <a:endParaRPr lang="en-IN"/>
          </a:p>
        </p:txBody>
      </p:sp>
    </p:spTree>
    <p:extLst>
      <p:ext uri="{BB962C8B-B14F-4D97-AF65-F5344CB8AC3E}">
        <p14:creationId xmlns:p14="http://schemas.microsoft.com/office/powerpoint/2010/main" val="147537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C871-2048-4F5A-8EB9-697E40B2FB2A}"/>
              </a:ext>
            </a:extLst>
          </p:cNvPr>
          <p:cNvSpPr>
            <a:spLocks noGrp="1"/>
          </p:cNvSpPr>
          <p:nvPr>
            <p:ph type="ctrTitle"/>
          </p:nvPr>
        </p:nvSpPr>
        <p:spPr/>
        <p:txBody>
          <a:bodyPr/>
          <a:lstStyle/>
          <a:p>
            <a:r>
              <a:rPr lang="en-US" b="1" dirty="0"/>
              <a:t>ADVERSE DRUG REACTION</a:t>
            </a:r>
            <a:endParaRPr lang="en-IN" b="1" dirty="0"/>
          </a:p>
        </p:txBody>
      </p:sp>
      <p:sp>
        <p:nvSpPr>
          <p:cNvPr id="3" name="Subtitle 2">
            <a:extLst>
              <a:ext uri="{FF2B5EF4-FFF2-40B4-BE49-F238E27FC236}">
                <a16:creationId xmlns:a16="http://schemas.microsoft.com/office/drawing/2014/main" id="{0D74CCC1-4CEC-49A7-9B3C-9A63E7277D75}"/>
              </a:ext>
            </a:extLst>
          </p:cNvPr>
          <p:cNvSpPr>
            <a:spLocks noGrp="1"/>
          </p:cNvSpPr>
          <p:nvPr>
            <p:ph type="subTitle" idx="1"/>
          </p:nvPr>
        </p:nvSpPr>
        <p:spPr/>
        <p:txBody>
          <a:bodyPr>
            <a:normAutofit lnSpcReduction="10000"/>
          </a:bodyPr>
          <a:lstStyle/>
          <a:p>
            <a:r>
              <a:rPr lang="en-US" dirty="0"/>
              <a:t>BY</a:t>
            </a:r>
          </a:p>
          <a:p>
            <a:r>
              <a:rPr lang="en-US" dirty="0"/>
              <a:t>DR.G.AARTHIPRIYANKA</a:t>
            </a:r>
          </a:p>
          <a:p>
            <a:r>
              <a:rPr lang="en-US" dirty="0"/>
              <a:t>POST GRADUATE</a:t>
            </a:r>
          </a:p>
          <a:p>
            <a:r>
              <a:rPr lang="en-US" dirty="0"/>
              <a:t>DEPARTMENT OF PHARMACOLOGY</a:t>
            </a:r>
            <a:endParaRPr lang="en-IN" dirty="0"/>
          </a:p>
        </p:txBody>
      </p:sp>
    </p:spTree>
    <p:extLst>
      <p:ext uri="{BB962C8B-B14F-4D97-AF65-F5344CB8AC3E}">
        <p14:creationId xmlns:p14="http://schemas.microsoft.com/office/powerpoint/2010/main" val="21252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C322E-0380-46C4-A2A3-3E85B7FF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1328155"/>
            <a:ext cx="7600950" cy="3829050"/>
          </a:xfrm>
          <a:prstGeom prst="rect">
            <a:avLst/>
          </a:prstGeom>
        </p:spPr>
      </p:pic>
    </p:spTree>
    <p:extLst>
      <p:ext uri="{BB962C8B-B14F-4D97-AF65-F5344CB8AC3E}">
        <p14:creationId xmlns:p14="http://schemas.microsoft.com/office/powerpoint/2010/main" val="3821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B7FB39-F91B-4221-9DA7-154596159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547" y="1647014"/>
            <a:ext cx="8322906" cy="2893811"/>
          </a:xfrm>
          <a:prstGeom prst="rect">
            <a:avLst/>
          </a:prstGeom>
        </p:spPr>
      </p:pic>
    </p:spTree>
    <p:extLst>
      <p:ext uri="{BB962C8B-B14F-4D97-AF65-F5344CB8AC3E}">
        <p14:creationId xmlns:p14="http://schemas.microsoft.com/office/powerpoint/2010/main" val="206773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3948-EFBB-43FE-A634-72A5E539C750}"/>
              </a:ext>
            </a:extLst>
          </p:cNvPr>
          <p:cNvSpPr>
            <a:spLocks noGrp="1"/>
          </p:cNvSpPr>
          <p:nvPr>
            <p:ph type="title"/>
          </p:nvPr>
        </p:nvSpPr>
        <p:spPr/>
        <p:txBody>
          <a:bodyPr>
            <a:normAutofit fontScale="90000"/>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PH 1.7   DEFINE, IDENTIFY &amp;  DESCRIBE THE MANAGEMENT OF ADVERSE DRUG REACTIONS (ADR)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4">
            <a:extLst>
              <a:ext uri="{FF2B5EF4-FFF2-40B4-BE49-F238E27FC236}">
                <a16:creationId xmlns:a16="http://schemas.microsoft.com/office/drawing/2014/main" id="{A480CD46-38D5-4514-B80E-2B8E46C65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5303"/>
            <a:ext cx="10515600" cy="3656193"/>
          </a:xfrm>
        </p:spPr>
      </p:pic>
      <p:sp>
        <p:nvSpPr>
          <p:cNvPr id="4" name="TextBox 3">
            <a:extLst>
              <a:ext uri="{FF2B5EF4-FFF2-40B4-BE49-F238E27FC236}">
                <a16:creationId xmlns:a16="http://schemas.microsoft.com/office/drawing/2014/main" id="{56893679-07A7-429D-853E-4C946A4114B8}"/>
              </a:ext>
            </a:extLst>
          </p:cNvPr>
          <p:cNvSpPr txBox="1"/>
          <p:nvPr/>
        </p:nvSpPr>
        <p:spPr>
          <a:xfrm>
            <a:off x="4590662" y="1456664"/>
            <a:ext cx="2575249" cy="646331"/>
          </a:xfrm>
          <a:prstGeom prst="rect">
            <a:avLst/>
          </a:prstGeom>
          <a:noFill/>
        </p:spPr>
        <p:txBody>
          <a:bodyPr wrap="square" rtlCol="0">
            <a:sp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CHART –1</a:t>
            </a:r>
            <a:endParaRPr lang="en-IN" sz="3600" dirty="0"/>
          </a:p>
        </p:txBody>
      </p:sp>
    </p:spTree>
    <p:extLst>
      <p:ext uri="{BB962C8B-B14F-4D97-AF65-F5344CB8AC3E}">
        <p14:creationId xmlns:p14="http://schemas.microsoft.com/office/powerpoint/2010/main" val="328800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A2CA-6D6F-41D3-BE32-C73DECDB8456}"/>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CHART –1   ( Spina Bifida)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4949AC-1BEE-4146-8818-CCBF4E60CB3E}"/>
              </a:ext>
            </a:extLst>
          </p:cNvPr>
          <p:cNvSpPr>
            <a:spLocks noGrp="1"/>
          </p:cNvSpPr>
          <p:nvPr>
            <p:ph idx="1"/>
          </p:nvPr>
        </p:nvSpPr>
        <p:spPr>
          <a:xfrm>
            <a:off x="838200" y="1530220"/>
            <a:ext cx="10515600" cy="4646743"/>
          </a:xfrm>
        </p:spPr>
        <p:txBody>
          <a:bodyPr/>
          <a:lstStyle/>
          <a:p>
            <a:pPr marL="0" lvl="0" indent="0">
              <a:lnSpc>
                <a:spcPct val="115000"/>
              </a:lnSpc>
              <a:spcAft>
                <a:spcPts val="10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 Identify &amp;  Describe The ADR</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Spina Bifida.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Type—D  ADR .  This Is Neural Tube Defect Due To Drug Teratogenicity.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 Mention The Drug responsible </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 Sodium  Valproate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 What Is The Line Of Management?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Avoid  Sodium  Valproate  In  </a:t>
            </a:r>
            <a:r>
              <a:rPr lang="en-US" sz="2000" dirty="0">
                <a:latin typeface="Calibri" panose="020F0502020204030204" pitchFamily="34" charset="0"/>
                <a:ea typeface="Calibri" panose="020F0502020204030204" pitchFamily="34" charset="0"/>
                <a:cs typeface="Times New Roman" panose="02020603050405020304" pitchFamily="18" charset="0"/>
              </a:rPr>
              <a:t>fir</a:t>
            </a:r>
            <a:r>
              <a:rPr lang="en-US" sz="2000" dirty="0">
                <a:effectLst/>
                <a:latin typeface="Calibri" panose="020F0502020204030204" pitchFamily="34" charset="0"/>
                <a:ea typeface="Calibri" panose="020F0502020204030204" pitchFamily="34" charset="0"/>
                <a:cs typeface="Times New Roman" panose="02020603050405020304" pitchFamily="18" charset="0"/>
              </a:rPr>
              <a:t>st  Trimester. If  Valproate  Is To Be Continued In 2nd &amp; 	3rd Trimester, Supplement  With  Folic Acid  &amp;  Vit 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8869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EBDF-ED89-45E1-91C4-F1C8E9FAEA1D}"/>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 – 2</a:t>
            </a:r>
            <a:endParaRPr lang="en-IN" dirty="0"/>
          </a:p>
        </p:txBody>
      </p:sp>
      <p:pic>
        <p:nvPicPr>
          <p:cNvPr id="5" name="Content Placeholder 4">
            <a:extLst>
              <a:ext uri="{FF2B5EF4-FFF2-40B4-BE49-F238E27FC236}">
                <a16:creationId xmlns:a16="http://schemas.microsoft.com/office/drawing/2014/main" id="{33602E2E-F205-4CF1-ABB2-B5069F6CEB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085" y="1987420"/>
            <a:ext cx="5159829" cy="3620278"/>
          </a:xfrm>
        </p:spPr>
      </p:pic>
    </p:spTree>
    <p:extLst>
      <p:ext uri="{BB962C8B-B14F-4D97-AF65-F5344CB8AC3E}">
        <p14:creationId xmlns:p14="http://schemas.microsoft.com/office/powerpoint/2010/main" val="71391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C588-C494-4E43-A6DF-98E52CB93E99}"/>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CHART –2 ( Gum Hyperplasia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13583F-2FAF-482B-8BE6-B0D44C546CF3}"/>
              </a:ext>
            </a:extLst>
          </p:cNvPr>
          <p:cNvSpPr>
            <a:spLocks noGrp="1"/>
          </p:cNvSpPr>
          <p:nvPr>
            <p:ph idx="1"/>
          </p:nvPr>
        </p:nvSpPr>
        <p:spPr/>
        <p:txBody>
          <a:bodyPr>
            <a:normAutofit lnSpcReduction="10000"/>
          </a:bodyPr>
          <a:lstStyle/>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Identify &amp; Describe The ADR: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Gum Hyperplasia..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 –A  ADR . Undesired Side  Effects  Occurring  With Therapeutic Dose. It Is Due To Over Growth  Of  Gingival   Collagen Fibers  Occurring In 20%  Of  All Patients Receiving Chronic Therapy  With  Phenytoin.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 Mention The Drug Responsible: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Phenytoin Sodium.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 How Do You Treat?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Good Oral Hygiene With Periodontal Procedures Like  Scaling &amp; Root Planning.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Folic Acid  Supplementation.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9921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F3B5-32A1-4058-8294-4F0F7C16471D}"/>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 –3</a:t>
            </a:r>
            <a:endParaRPr lang="en-IN" dirty="0"/>
          </a:p>
        </p:txBody>
      </p:sp>
      <p:pic>
        <p:nvPicPr>
          <p:cNvPr id="5" name="Content Placeholder 4">
            <a:extLst>
              <a:ext uri="{FF2B5EF4-FFF2-40B4-BE49-F238E27FC236}">
                <a16:creationId xmlns:a16="http://schemas.microsoft.com/office/drawing/2014/main" id="{41EAEBB7-39F5-4045-811E-E32D6BC47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4099" y="1825625"/>
            <a:ext cx="3443802" cy="4351338"/>
          </a:xfrm>
        </p:spPr>
      </p:pic>
    </p:spTree>
    <p:extLst>
      <p:ext uri="{BB962C8B-B14F-4D97-AF65-F5344CB8AC3E}">
        <p14:creationId xmlns:p14="http://schemas.microsoft.com/office/powerpoint/2010/main" val="381416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4E6B-2CAF-4D77-8949-8AACEE3CA2D1}"/>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CHART –3 ( Anaphylaxis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280DAB-3A9C-4E4D-A047-BFABFFE8910B}"/>
              </a:ext>
            </a:extLst>
          </p:cNvPr>
          <p:cNvSpPr>
            <a:spLocks noGrp="1"/>
          </p:cNvSpPr>
          <p:nvPr>
            <p:ph idx="1"/>
          </p:nvPr>
        </p:nvSpPr>
        <p:spPr>
          <a:xfrm>
            <a:off x="838200" y="1333046"/>
            <a:ext cx="10515600" cy="5159829"/>
          </a:xfrm>
        </p:spPr>
        <p:txBody>
          <a:bodyPr>
            <a:normAutofit lnSpcReduction="10000"/>
          </a:bodyPr>
          <a:lstStyle/>
          <a:p>
            <a:pPr marL="342900" lvl="0" indent="-342900">
              <a:lnSpc>
                <a:spcPct val="115000"/>
              </a:lnSpc>
              <a:buFont typeface="+mj-lt"/>
              <a:buAutoNum type="alphaLcParenR"/>
            </a:pPr>
            <a:r>
              <a:rPr lang="en-US" b="1" dirty="0">
                <a:effectLst/>
                <a:latin typeface="Calibri" panose="020F0502020204030204" pitchFamily="34" charset="0"/>
                <a:ea typeface="Calibri" panose="020F0502020204030204" pitchFamily="34" charset="0"/>
                <a:cs typeface="Times New Roman" panose="02020603050405020304" pitchFamily="18" charset="0"/>
              </a:rPr>
              <a:t>Identify &amp; Describe The ADR: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Anaphylaxis.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Type—B ADR.  Bizarre , Unpredictable Type   &amp; Not Related To Pharmacological action.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b) Mention The Drugs Responsible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Beta Lactam Antibiotics ---Penicillin G, Cephalosporins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Iodine Containing Agents---Radiocontrast Dye, Povidone Iodine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Sulphur Containing Agents--- Sulphonamides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dirty="0">
                <a:effectLst/>
                <a:latin typeface="Calibri" panose="020F0502020204030204" pitchFamily="34" charset="0"/>
                <a:ea typeface="Calibri" panose="020F0502020204030204" pitchFamily="34" charset="0"/>
                <a:cs typeface="Times New Roman" panose="02020603050405020304" pitchFamily="18" charset="0"/>
              </a:rPr>
              <a:t>Fibrinolytics ---Streptokinase.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5992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786B8-0472-4DCC-A711-A62883BF4069}"/>
              </a:ext>
            </a:extLst>
          </p:cNvPr>
          <p:cNvSpPr>
            <a:spLocks noGrp="1"/>
          </p:cNvSpPr>
          <p:nvPr>
            <p:ph idx="1"/>
          </p:nvPr>
        </p:nvSpPr>
        <p:spPr>
          <a:xfrm>
            <a:off x="838200" y="926808"/>
            <a:ext cx="10515600" cy="5004383"/>
          </a:xfrm>
        </p:spPr>
        <p:txBody>
          <a:bodyPr>
            <a:normAutofit lnSpcReduction="10000"/>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   What Is The Line Of Management?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Inj. Adrenaline – 0.3 To 0.5 ml Of 1in1000 By IM( Or O.5 To 1 ml Of 1 In 10,000) .  May Be Repeated Every 10 To 20 min For  3 Doses Until The Patient Improves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Inj. Hydrocortisone –100mg IV  every 6 </a:t>
            </a:r>
            <a:r>
              <a:rPr lang="en-US" dirty="0" err="1">
                <a:effectLst/>
                <a:latin typeface="Calibri" panose="020F0502020204030204" pitchFamily="34" charset="0"/>
                <a:ea typeface="Calibri" panose="020F0502020204030204" pitchFamily="34" charset="0"/>
                <a:cs typeface="Times New Roman" panose="02020603050405020304" pitchFamily="18" charset="0"/>
              </a:rPr>
              <a:t>hrs</a:t>
            </a: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Inj. Diphenhydramine –50 To 100mg IM . May Be  Repeated  Every 4 to 6 hrs.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Infuse  Normal Saline   1 To 2 L  In 30 minutes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dirty="0" err="1">
                <a:effectLst/>
                <a:latin typeface="Calibri" panose="020F0502020204030204" pitchFamily="34" charset="0"/>
                <a:ea typeface="Calibri" panose="020F0502020204030204" pitchFamily="34" charset="0"/>
                <a:cs typeface="Times New Roman" panose="02020603050405020304" pitchFamily="18" charset="0"/>
              </a:rPr>
              <a:t>Nebulise</a:t>
            </a:r>
            <a:r>
              <a:rPr lang="en-US" dirty="0">
                <a:effectLst/>
                <a:latin typeface="Calibri" panose="020F0502020204030204" pitchFamily="34" charset="0"/>
                <a:ea typeface="Calibri" panose="020F0502020204030204" pitchFamily="34" charset="0"/>
                <a:cs typeface="Times New Roman" panose="02020603050405020304" pitchFamily="18" charset="0"/>
              </a:rPr>
              <a:t>  Salbutamol 2.5 To 5mg + Ipratropium Bromide 0.5 mg  in 2.5ml of Normal saline. Repeated Every 4 </a:t>
            </a:r>
            <a:r>
              <a:rPr lang="en-US" dirty="0" err="1">
                <a:effectLst/>
                <a:latin typeface="Calibri" panose="020F0502020204030204" pitchFamily="34" charset="0"/>
                <a:ea typeface="Calibri" panose="020F0502020204030204" pitchFamily="34" charset="0"/>
                <a:cs typeface="Times New Roman" panose="02020603050405020304" pitchFamily="18" charset="0"/>
              </a:rPr>
              <a:t>hrs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Inj. Aminophylline  5mg/kg  IV loading Dose Followed By 1mg/kg/</a:t>
            </a:r>
            <a:r>
              <a:rPr lang="en-US" dirty="0" err="1">
                <a:effectLst/>
                <a:latin typeface="Calibri" panose="020F0502020204030204" pitchFamily="34" charset="0"/>
                <a:ea typeface="Calibri" panose="020F0502020204030204" pitchFamily="34" charset="0"/>
                <a:cs typeface="Times New Roman" panose="02020603050405020304" pitchFamily="18" charset="0"/>
              </a:rPr>
              <a:t>hr</a:t>
            </a:r>
            <a:r>
              <a:rPr lang="en-US" dirty="0">
                <a:effectLst/>
                <a:latin typeface="Calibri" panose="020F0502020204030204" pitchFamily="34" charset="0"/>
                <a:ea typeface="Calibri" panose="020F0502020204030204" pitchFamily="34" charset="0"/>
                <a:cs typeface="Times New Roman" panose="02020603050405020304" pitchFamily="18" charset="0"/>
              </a:rPr>
              <a:t>  Infusion As Maintenance.</a:t>
            </a:r>
            <a:endParaRPr lang="en-IN" dirty="0"/>
          </a:p>
        </p:txBody>
      </p:sp>
    </p:spTree>
    <p:extLst>
      <p:ext uri="{BB962C8B-B14F-4D97-AF65-F5344CB8AC3E}">
        <p14:creationId xmlns:p14="http://schemas.microsoft.com/office/powerpoint/2010/main" val="142319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F6CC-1CDD-4292-A8C5-667E755C2914}"/>
              </a:ext>
            </a:extLst>
          </p:cNvPr>
          <p:cNvSpPr>
            <a:spLocks noGrp="1"/>
          </p:cNvSpPr>
          <p:nvPr>
            <p:ph type="title"/>
          </p:nvPr>
        </p:nvSpPr>
        <p:spPr>
          <a:xfrm>
            <a:off x="996820" y="943623"/>
            <a:ext cx="10515600" cy="1325563"/>
          </a:xfrm>
        </p:spPr>
        <p:txBody>
          <a:bodyPr>
            <a:normAutofit fontScale="90000"/>
          </a:bodyPr>
          <a:lstStyle/>
          <a:p>
            <a:pPr>
              <a:lnSpc>
                <a:spcPct val="115000"/>
              </a:lnSpc>
              <a:spcAft>
                <a:spcPts val="10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				CHART—4 </a:t>
            </a:r>
            <a:br>
              <a:rPr lang="en-US" b="1"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The Picture Is Oral Cavity Of A 60 Year Male Patient , Known Diabetic For 10 years, has Been</a:t>
            </a:r>
            <a:r>
              <a:rPr lang="en-IN" sz="3100" dirty="0">
                <a:latin typeface="Calibri" panose="020F0502020204030204" pitchFamily="34" charset="0"/>
                <a:ea typeface="Calibri" panose="020F0502020204030204" pitchFamily="34" charset="0"/>
                <a:cs typeface="Times New Roman" panose="02020603050405020304" pitchFamily="18" charset="0"/>
              </a:rPr>
              <a:t> </a:t>
            </a:r>
            <a:r>
              <a:rPr lang="en-US" sz="3100" dirty="0">
                <a:effectLst/>
                <a:latin typeface="Calibri" panose="020F0502020204030204" pitchFamily="34" charset="0"/>
                <a:ea typeface="Calibri" panose="020F0502020204030204" pitchFamily="34" charset="0"/>
                <a:cs typeface="Times New Roman" panose="02020603050405020304" pitchFamily="18" charset="0"/>
              </a:rPr>
              <a:t>Undergoing  treatment With Inhalant </a:t>
            </a:r>
            <a:r>
              <a:rPr lang="en-US" sz="3100" dirty="0" err="1">
                <a:effectLst/>
                <a:latin typeface="Calibri" panose="020F0502020204030204" pitchFamily="34" charset="0"/>
                <a:ea typeface="Calibri" panose="020F0502020204030204" pitchFamily="34" charset="0"/>
                <a:cs typeface="Times New Roman" panose="02020603050405020304" pitchFamily="18" charset="0"/>
              </a:rPr>
              <a:t>Ciclesonide</a:t>
            </a:r>
            <a:r>
              <a:rPr lang="en-US" sz="3100" dirty="0">
                <a:effectLst/>
                <a:latin typeface="Calibri" panose="020F0502020204030204" pitchFamily="34" charset="0"/>
                <a:ea typeface="Calibri" panose="020F0502020204030204" pitchFamily="34" charset="0"/>
                <a:cs typeface="Times New Roman" panose="02020603050405020304" pitchFamily="18" charset="0"/>
              </a:rPr>
              <a:t> For Bronchial Asthma For The Past 2 years. </a:t>
            </a:r>
            <a:br>
              <a:rPr lang="en-IN" sz="3100" dirty="0">
                <a:effectLst/>
                <a:latin typeface="Calibri" panose="020F0502020204030204" pitchFamily="34" charset="0"/>
                <a:ea typeface="Calibri" panose="020F0502020204030204" pitchFamily="34" charset="0"/>
                <a:cs typeface="Times New Roman" panose="02020603050405020304" pitchFamily="18" charset="0"/>
              </a:rPr>
            </a:br>
            <a:endParaRPr lang="en-IN" sz="3100" dirty="0"/>
          </a:p>
        </p:txBody>
      </p:sp>
      <p:pic>
        <p:nvPicPr>
          <p:cNvPr id="5" name="Content Placeholder 4">
            <a:extLst>
              <a:ext uri="{FF2B5EF4-FFF2-40B4-BE49-F238E27FC236}">
                <a16:creationId xmlns:a16="http://schemas.microsoft.com/office/drawing/2014/main" id="{C47D95D3-50AC-49EA-9278-B742E9F4D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567" y="2621902"/>
            <a:ext cx="4712108" cy="4049584"/>
          </a:xfrm>
        </p:spPr>
      </p:pic>
    </p:spTree>
    <p:extLst>
      <p:ext uri="{BB962C8B-B14F-4D97-AF65-F5344CB8AC3E}">
        <p14:creationId xmlns:p14="http://schemas.microsoft.com/office/powerpoint/2010/main" val="85009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83F4-06E6-4D23-B7FB-F8576AA9745D}"/>
              </a:ext>
            </a:extLst>
          </p:cNvPr>
          <p:cNvSpPr>
            <a:spLocks noGrp="1"/>
          </p:cNvSpPr>
          <p:nvPr>
            <p:ph type="title"/>
          </p:nvPr>
        </p:nvSpPr>
        <p:spPr/>
        <p:txBody>
          <a:bodyPr/>
          <a:lstStyle/>
          <a:p>
            <a:r>
              <a:rPr lang="en-US" b="1" dirty="0"/>
              <a:t>DEFINITION</a:t>
            </a:r>
            <a:endParaRPr lang="en-IN" b="1" dirty="0"/>
          </a:p>
        </p:txBody>
      </p:sp>
      <p:sp>
        <p:nvSpPr>
          <p:cNvPr id="3" name="Content Placeholder 2">
            <a:extLst>
              <a:ext uri="{FF2B5EF4-FFF2-40B4-BE49-F238E27FC236}">
                <a16:creationId xmlns:a16="http://schemas.microsoft.com/office/drawing/2014/main" id="{CA695C3F-81EF-43AF-BCD1-E12972ECFED5}"/>
              </a:ext>
            </a:extLst>
          </p:cNvPr>
          <p:cNvSpPr>
            <a:spLocks noGrp="1"/>
          </p:cNvSpPr>
          <p:nvPr>
            <p:ph idx="1"/>
          </p:nvPr>
        </p:nvSpPr>
        <p:spPr/>
        <p:txBody>
          <a:bodyPr/>
          <a:lstStyle/>
          <a:p>
            <a:r>
              <a:rPr lang="en-US" dirty="0"/>
              <a:t>Any noxious, unintended, undesirable effect of a drug which occurs at a dose used in humans for prophylaxis or modification of physiological functions.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32306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F42D-0320-4E38-863A-1417341D8B5F}"/>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CHART—4  ( Oral Thrush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97166B-FEC2-458A-AE89-457C5BF156D0}"/>
              </a:ext>
            </a:extLst>
          </p:cNvPr>
          <p:cNvSpPr>
            <a:spLocks noGrp="1"/>
          </p:cNvSpPr>
          <p:nvPr>
            <p:ph idx="1"/>
          </p:nvPr>
        </p:nvSpPr>
        <p:spPr>
          <a:xfrm>
            <a:off x="838200" y="1536376"/>
            <a:ext cx="10515600" cy="4351338"/>
          </a:xfrm>
        </p:spPr>
        <p:txBody>
          <a:bodyPr>
            <a:noAutofit/>
          </a:bodyPr>
          <a:lstStyle/>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Identify &amp; Describe The ADR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Oral  Thrush.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Type—C   ADR. Due To Immunosuppression  Due To Prolonged Use Of Inhalant Corticosteroids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Mention The Drugs Responsible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Inhalant  Corticosteroids --- Beclomethasone,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Ciclesonide</a:t>
            </a:r>
            <a:r>
              <a:rPr lang="en-US" sz="2000" dirty="0">
                <a:effectLst/>
                <a:latin typeface="Calibri" panose="020F0502020204030204" pitchFamily="34" charset="0"/>
                <a:ea typeface="Calibri" panose="020F0502020204030204" pitchFamily="34" charset="0"/>
                <a:cs typeface="Times New Roman" panose="02020603050405020304" pitchFamily="18" charset="0"/>
              </a:rPr>
              <a:t>, Budesonide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Immunosuppressants      ----Cyclosporine, Tacrolimus, Methotrexate, Cyclophosphamide.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How Do You Treat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Topical Application Of  Clotrimazole, Nystatin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Precaution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 Gargle/Rinse The Mouth After Using Inhalant Corticosteroids.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 Patient’s  blood Sugar Should be Monitored Periodically</a:t>
            </a:r>
            <a:endParaRPr lang="en-IN" sz="2000" dirty="0"/>
          </a:p>
        </p:txBody>
      </p:sp>
    </p:spTree>
    <p:extLst>
      <p:ext uri="{BB962C8B-B14F-4D97-AF65-F5344CB8AC3E}">
        <p14:creationId xmlns:p14="http://schemas.microsoft.com/office/powerpoint/2010/main" val="93723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4A22-F4AE-44CF-9B81-3AF1A62ADDFC}"/>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CHART-5</a:t>
            </a:r>
            <a:endParaRPr lang="en-IN" dirty="0"/>
          </a:p>
        </p:txBody>
      </p:sp>
      <p:pic>
        <p:nvPicPr>
          <p:cNvPr id="5" name="Content Placeholder 4">
            <a:extLst>
              <a:ext uri="{FF2B5EF4-FFF2-40B4-BE49-F238E27FC236}">
                <a16:creationId xmlns:a16="http://schemas.microsoft.com/office/drawing/2014/main" id="{D954FC59-8F6B-4719-9198-508AC1067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3227" y="2080726"/>
            <a:ext cx="4865546" cy="3153773"/>
          </a:xfrm>
        </p:spPr>
      </p:pic>
    </p:spTree>
    <p:extLst>
      <p:ext uri="{BB962C8B-B14F-4D97-AF65-F5344CB8AC3E}">
        <p14:creationId xmlns:p14="http://schemas.microsoft.com/office/powerpoint/2010/main" val="283565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5B63-10E2-4E2D-8620-F22C336662E7}"/>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CHART---5 ( Gouty Tophus)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0C1141-6D25-40F1-9473-48D412140F22}"/>
              </a:ext>
            </a:extLst>
          </p:cNvPr>
          <p:cNvSpPr>
            <a:spLocks noGrp="1"/>
          </p:cNvSpPr>
          <p:nvPr>
            <p:ph idx="1"/>
          </p:nvPr>
        </p:nvSpPr>
        <p:spPr/>
        <p:txBody>
          <a:bodyPr>
            <a:normAutofit/>
          </a:bodyPr>
          <a:lstStyle/>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Identify &amp; Describe The ADR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Gouty  Tophus.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 –A   ADR. This Is  A Undesired  Side Effect Occurring  Due To Drugs Which cause Hyperuricemia  &amp; Precipitates  In  patients  With Gout.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 Mention The Drugs Which can Precipitate: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Thiazides,  Furosemide,  Pyrazinamide, Ethambutol,  Anticancer Drugs Etc.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 How Do You Treat?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 Avoid The Drugs Which Cause Hyperuricemia In Gout Patients.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Continue The Other Drugs For Gout.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12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5388-0CA9-47AA-94A8-152C025E01F9}"/>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09BC609-B87C-4525-84E0-D0190C141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915319"/>
            <a:ext cx="7010400" cy="4171950"/>
          </a:xfrm>
        </p:spPr>
      </p:pic>
    </p:spTree>
    <p:extLst>
      <p:ext uri="{BB962C8B-B14F-4D97-AF65-F5344CB8AC3E}">
        <p14:creationId xmlns:p14="http://schemas.microsoft.com/office/powerpoint/2010/main" val="267992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7824-4681-42EB-9161-710F1727D4B0}"/>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CHART—6 ( Yellowish Brown </a:t>
            </a:r>
            <a:r>
              <a:rPr lang="en-US" sz="3600" b="1" dirty="0" err="1">
                <a:effectLst/>
                <a:latin typeface="Calibri" panose="020F0502020204030204" pitchFamily="34" charset="0"/>
                <a:ea typeface="Calibri" panose="020F0502020204030204" pitchFamily="34" charset="0"/>
                <a:cs typeface="Times New Roman" panose="02020603050405020304" pitchFamily="18" charset="0"/>
              </a:rPr>
              <a:t>Discolouration</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Of Teeth)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679BA482-16EE-4165-9FAC-DF85C285CB92}"/>
              </a:ext>
            </a:extLst>
          </p:cNvPr>
          <p:cNvSpPr>
            <a:spLocks noGrp="1"/>
          </p:cNvSpPr>
          <p:nvPr>
            <p:ph idx="1"/>
          </p:nvPr>
        </p:nvSpPr>
        <p:spPr>
          <a:xfrm>
            <a:off x="838200" y="1156996"/>
            <a:ext cx="10515600" cy="5505061"/>
          </a:xfrm>
        </p:spPr>
        <p:txBody>
          <a:bodyPr>
            <a:normAutofit/>
          </a:bodyPr>
          <a:lstStyle/>
          <a:p>
            <a:pPr marL="342900" lvl="0" indent="-342900">
              <a:lnSpc>
                <a:spcPct val="115000"/>
              </a:lnSpc>
              <a:buFont typeface="+mj-lt"/>
              <a:buAutoNum type="alphaLcParen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Identify &amp; Describe The ADR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Yellowish Brown Discoloration Of  Teeth.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  A – ADR. Undesired Side Effect Due To Tetracycline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b) Explain How Tetracycline Produces The Above  ADR?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Tetracyclines  Chelate Calcium From Bone &amp;Teeth In Children Less Than 7 Years ( When Teeth Are Being Calcified).  Calcium—Tetracycline Chelate Gets Deposited In Developing Teeth  Causing Brown Discoloration, ill—formed Teeth  Which Are More Susceptible To Caries. Given During Late Pregnancy, tetracyclines In Addition To Causing Brownish Discoloration Of Teeth, It Can Cause Temporary Suppression Of Bone Growth In Children.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 What Is The Line Of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Avoid Tetracyclines In Pregnancy &amp; In Children Less Than 7 Years.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3509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D984-5EC2-464F-BCB3-20AA9E3B9789}"/>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CHART –7</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8AC75B27-2C75-4F36-B075-F1BE74358B24}"/>
              </a:ext>
            </a:extLst>
          </p:cNvPr>
          <p:cNvSpPr>
            <a:spLocks noGrp="1"/>
          </p:cNvSpPr>
          <p:nvPr>
            <p:ph idx="1"/>
          </p:nvPr>
        </p:nvSpPr>
        <p:spPr/>
        <p:txBody>
          <a:bodyPr/>
          <a:lstStyle/>
          <a:p>
            <a:endParaRPr lang="en-IN" dirty="0"/>
          </a:p>
        </p:txBody>
      </p:sp>
      <p:pic>
        <p:nvPicPr>
          <p:cNvPr id="8" name="Content Placeholder 4">
            <a:extLst>
              <a:ext uri="{FF2B5EF4-FFF2-40B4-BE49-F238E27FC236}">
                <a16:creationId xmlns:a16="http://schemas.microsoft.com/office/drawing/2014/main" id="{A337AA85-5A80-4D51-8808-CDC7C0062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583" y="2407298"/>
            <a:ext cx="3227215" cy="3587283"/>
          </a:xfrm>
          <a:prstGeom prst="rect">
            <a:avLst/>
          </a:prstGeom>
        </p:spPr>
      </p:pic>
      <p:pic>
        <p:nvPicPr>
          <p:cNvPr id="9" name="Content Placeholder 4">
            <a:extLst>
              <a:ext uri="{FF2B5EF4-FFF2-40B4-BE49-F238E27FC236}">
                <a16:creationId xmlns:a16="http://schemas.microsoft.com/office/drawing/2014/main" id="{82368288-A3DF-4695-888A-D3E7625927F5}"/>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1819469" y="2040230"/>
            <a:ext cx="3590358" cy="3959354"/>
          </a:xfrm>
          <a:prstGeom prst="rect">
            <a:avLst/>
          </a:prstGeom>
        </p:spPr>
      </p:pic>
    </p:spTree>
    <p:extLst>
      <p:ext uri="{BB962C8B-B14F-4D97-AF65-F5344CB8AC3E}">
        <p14:creationId xmlns:p14="http://schemas.microsoft.com/office/powerpoint/2010/main" val="156944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1D7E-657B-4DBF-8975-0D338AA27D0D}"/>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CHART –7 ( Cleft Lip &amp; Cleft Palate)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ABCA70F-A5FD-4106-9DB9-8C32B0C056F8}"/>
              </a:ext>
            </a:extLst>
          </p:cNvPr>
          <p:cNvSpPr>
            <a:spLocks noGrp="1"/>
          </p:cNvSpPr>
          <p:nvPr>
            <p:ph idx="1"/>
          </p:nvPr>
        </p:nvSpPr>
        <p:spPr/>
        <p:txBody>
          <a:bodyPr>
            <a:normAutofit/>
          </a:bodyPr>
          <a:lstStyle/>
          <a:p>
            <a:pPr marL="342900" lvl="0" indent="-342900">
              <a:lnSpc>
                <a:spcPct val="115000"/>
              </a:lnSpc>
              <a:buFont typeface="+mj-lt"/>
              <a:buAutoNum type="alphaLcParen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Identify &amp; Describe  The  ADR: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Cleft Lip &amp; Cleft Palate.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 Type—D  ADR.   This Is  Due To Drug  Teratogenicity.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 Mention The Drugs Responsible: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 Phenytoin Sodium &amp; Methotrexate.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 How Do You Manage?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Above Drugs Should Be Avoided During Pregnancy</a:t>
            </a:r>
            <a:endParaRPr lang="en-IN" sz="2400" dirty="0"/>
          </a:p>
        </p:txBody>
      </p:sp>
    </p:spTree>
    <p:extLst>
      <p:ext uri="{BB962C8B-B14F-4D97-AF65-F5344CB8AC3E}">
        <p14:creationId xmlns:p14="http://schemas.microsoft.com/office/powerpoint/2010/main" val="249338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1A3A-104C-44B9-8DA6-945A1D70CD9F}"/>
              </a:ext>
            </a:extLst>
          </p:cNvPr>
          <p:cNvSpPr>
            <a:spLocks noGrp="1"/>
          </p:cNvSpPr>
          <p:nvPr>
            <p:ph type="title"/>
          </p:nvPr>
        </p:nvSpPr>
        <p:spPr>
          <a:xfrm>
            <a:off x="838200" y="645043"/>
            <a:ext cx="10515600" cy="1325563"/>
          </a:xfrm>
        </p:spPr>
        <p:txBody>
          <a:bodyPr>
            <a:normAutofit fontScale="90000"/>
          </a:bodyPr>
          <a:lstStyle/>
          <a:p>
            <a:pPr>
              <a:lnSpc>
                <a:spcPct val="115000"/>
              </a:lnSpc>
              <a:spcAft>
                <a:spcPts val="1000"/>
              </a:spcAft>
              <a:tabLst>
                <a:tab pos="2340610" algn="l"/>
              </a:tabLs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				CHART—8 </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A 35 Year Old Female Of  Inflammatory  Bowel Disease Was On Prednisolone 40 mg/Day &amp;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Mesalazine</a:t>
            </a:r>
            <a:r>
              <a:rPr lang="en-US" sz="2200" dirty="0">
                <a:effectLst/>
                <a:latin typeface="Calibri" panose="020F0502020204030204" pitchFamily="34" charset="0"/>
                <a:ea typeface="Calibri" panose="020F0502020204030204" pitchFamily="34" charset="0"/>
                <a:cs typeface="Times New Roman" panose="02020603050405020304" pitchFamily="18" charset="0"/>
              </a:rPr>
              <a:t>  800mg bd  For 4 Weeks. She Stopped taking Prednisolone Abruptly Without Doctor’s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US" sz="2200" dirty="0">
                <a:effectLst/>
                <a:latin typeface="Calibri" panose="020F0502020204030204" pitchFamily="34" charset="0"/>
                <a:ea typeface="Calibri" panose="020F0502020204030204" pitchFamily="34" charset="0"/>
                <a:cs typeface="Times New Roman" panose="02020603050405020304" pitchFamily="18" charset="0"/>
              </a:rPr>
              <a:t>    Advice &amp; She </a:t>
            </a:r>
            <a:r>
              <a:rPr lang="en-US" sz="2200">
                <a:effectLst/>
                <a:latin typeface="Calibri" panose="020F0502020204030204" pitchFamily="34" charset="0"/>
                <a:ea typeface="Calibri" panose="020F0502020204030204" pitchFamily="34" charset="0"/>
                <a:cs typeface="Times New Roman" panose="02020603050405020304" pitchFamily="18" charset="0"/>
              </a:rPr>
              <a:t>Developed </a:t>
            </a:r>
            <a:r>
              <a:rPr lang="en-US" sz="2200">
                <a:latin typeface="Calibri" panose="020F0502020204030204" pitchFamily="34" charset="0"/>
                <a:ea typeface="Calibri" panose="020F0502020204030204" pitchFamily="34" charset="0"/>
                <a:cs typeface="Times New Roman" panose="02020603050405020304" pitchFamily="18" charset="0"/>
              </a:rPr>
              <a:t>Below</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Signs &amp;  Symptoms.</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pic>
        <p:nvPicPr>
          <p:cNvPr id="5" name="Content Placeholder 4">
            <a:extLst>
              <a:ext uri="{FF2B5EF4-FFF2-40B4-BE49-F238E27FC236}">
                <a16:creationId xmlns:a16="http://schemas.microsoft.com/office/drawing/2014/main" id="{85368B20-473A-4E02-B1AB-A7B14D8F4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5" y="2086769"/>
            <a:ext cx="7600950" cy="3829050"/>
          </a:xfrm>
        </p:spPr>
      </p:pic>
    </p:spTree>
    <p:extLst>
      <p:ext uri="{BB962C8B-B14F-4D97-AF65-F5344CB8AC3E}">
        <p14:creationId xmlns:p14="http://schemas.microsoft.com/office/powerpoint/2010/main" val="2681095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81D0-9992-4159-90E1-AA5F8A6BE6F3}"/>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CHART—8  ( Acute Adrenal  Insufficiency)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3DE48B-5F80-41F3-B30F-FBEAEB23A877}"/>
              </a:ext>
            </a:extLst>
          </p:cNvPr>
          <p:cNvSpPr>
            <a:spLocks noGrp="1"/>
          </p:cNvSpPr>
          <p:nvPr>
            <p:ph idx="1"/>
          </p:nvPr>
        </p:nvSpPr>
        <p:spPr>
          <a:xfrm>
            <a:off x="754224" y="1331103"/>
            <a:ext cx="10515600" cy="5330954"/>
          </a:xfrm>
        </p:spPr>
        <p:txBody>
          <a:bodyPr>
            <a:normAutofit fontScale="92500"/>
          </a:bodyPr>
          <a:lstStyle/>
          <a:p>
            <a:pPr marL="342900" lvl="0" indent="-342900">
              <a:lnSpc>
                <a:spcPct val="115000"/>
              </a:lnSpc>
              <a:buFont typeface="+mj-lt"/>
              <a:buAutoNum type="alphaLcParen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Identify &amp; Describe The ADR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Acute  Adrenal  Insufficiency.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Type---E ADR.   Due To Abrupt Cessation Of Corticosteroid. Exogenous Steroid For Longer Than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2 To 3 Weeks Suppresses Hypothalamo—Pituitary—Adrenal  Axis. Hence Stoppage Of Exogenous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Steroids Precipitates Acute Adrenal Insufficiency.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200" b="1" dirty="0">
                <a:effectLst/>
                <a:latin typeface="Calibri" panose="020F0502020204030204" pitchFamily="34" charset="0"/>
                <a:ea typeface="Calibri" panose="020F0502020204030204" pitchFamily="34" charset="0"/>
                <a:cs typeface="Times New Roman" panose="02020603050405020304" pitchFamily="18" charset="0"/>
              </a:rPr>
              <a:t>b) Mention Other  Drugs Which Should Not Be Withdrawn/Stopped Abruptly: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Beta -- blockers, Clonidine,  Anti-epileptic Drugs, Alcohol, Benzodiazepines,  Opioids, CNS Stimulants Like Cocaine, Amphetamine, Methamphetamine.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200" b="1" dirty="0">
                <a:effectLst/>
                <a:latin typeface="Calibri" panose="020F0502020204030204" pitchFamily="34" charset="0"/>
                <a:ea typeface="Calibri" panose="020F0502020204030204" pitchFamily="34" charset="0"/>
                <a:cs typeface="Times New Roman" panose="02020603050405020304" pitchFamily="18" charset="0"/>
              </a:rPr>
              <a:t>c) What Is The Line Of Management?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Acute Adrenal Insufficiency Is Treated By IV Hydrocortisone &amp; IV  Isotonic Saline In Glucose Solution. Any Patient Who Has Received Steroids For &gt; 2 To 3 Weeks Should Be Put On A Scheme Of Gradual  Withdrawal.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42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2E8A-7FCF-429D-87FC-BD8A48D05EB8}"/>
              </a:ext>
            </a:extLst>
          </p:cNvPr>
          <p:cNvSpPr>
            <a:spLocks noGrp="1"/>
          </p:cNvSpPr>
          <p:nvPr>
            <p:ph type="title"/>
          </p:nvPr>
        </p:nvSpPr>
        <p:spPr/>
        <p:txBody>
          <a:bodyPr/>
          <a:lstStyle/>
          <a:p>
            <a:r>
              <a:rPr lang="en-US" b="1" dirty="0"/>
              <a:t>RAWLINS &amp; THOMPSON-1985 </a:t>
            </a:r>
            <a:br>
              <a:rPr lang="en-US" b="1" dirty="0"/>
            </a:br>
            <a:r>
              <a:rPr lang="en-US" b="1" dirty="0"/>
              <a:t>CLASSIFICATION</a:t>
            </a:r>
            <a:endParaRPr lang="en-IN" b="1" dirty="0"/>
          </a:p>
        </p:txBody>
      </p:sp>
      <p:sp>
        <p:nvSpPr>
          <p:cNvPr id="3" name="Content Placeholder 2">
            <a:extLst>
              <a:ext uri="{FF2B5EF4-FFF2-40B4-BE49-F238E27FC236}">
                <a16:creationId xmlns:a16="http://schemas.microsoft.com/office/drawing/2014/main" id="{C19E6D43-EBF5-4EA9-88F9-FBFB264D718B}"/>
              </a:ext>
            </a:extLst>
          </p:cNvPr>
          <p:cNvSpPr>
            <a:spLocks noGrp="1"/>
          </p:cNvSpPr>
          <p:nvPr>
            <p:ph idx="1"/>
          </p:nvPr>
        </p:nvSpPr>
        <p:spPr/>
        <p:txBody>
          <a:bodyPr/>
          <a:lstStyle/>
          <a:p>
            <a:r>
              <a:rPr lang="en-US" b="1" dirty="0"/>
              <a:t>TYPE A</a:t>
            </a:r>
            <a:r>
              <a:rPr lang="en-US" dirty="0"/>
              <a:t>: Augmented effects – dose dependent &amp; predictable</a:t>
            </a:r>
          </a:p>
          <a:p>
            <a:r>
              <a:rPr lang="en-US" b="1" dirty="0"/>
              <a:t>TYPE B</a:t>
            </a:r>
            <a:r>
              <a:rPr lang="en-US" dirty="0"/>
              <a:t>: Bizarre effects – dose independent &amp; unpredictable</a:t>
            </a:r>
          </a:p>
          <a:p>
            <a:r>
              <a:rPr lang="en-US" b="1" dirty="0"/>
              <a:t>TYPE C</a:t>
            </a:r>
            <a:r>
              <a:rPr lang="en-US" dirty="0"/>
              <a:t>: Chronic effects</a:t>
            </a:r>
          </a:p>
          <a:p>
            <a:r>
              <a:rPr lang="en-US" b="1" dirty="0"/>
              <a:t>TYPE D</a:t>
            </a:r>
            <a:r>
              <a:rPr lang="en-US" dirty="0"/>
              <a:t>: Delayed effects</a:t>
            </a:r>
          </a:p>
          <a:p>
            <a:r>
              <a:rPr lang="en-US" b="1" dirty="0"/>
              <a:t>TYPE E</a:t>
            </a:r>
            <a:r>
              <a:rPr lang="en-US" dirty="0"/>
              <a:t>: End of treatment effects</a:t>
            </a:r>
          </a:p>
          <a:p>
            <a:r>
              <a:rPr lang="en-US" b="1" dirty="0"/>
              <a:t>TYPE F</a:t>
            </a:r>
            <a:r>
              <a:rPr lang="en-US" dirty="0"/>
              <a:t>: Failure</a:t>
            </a:r>
            <a:endParaRPr lang="en-IN" dirty="0"/>
          </a:p>
        </p:txBody>
      </p:sp>
    </p:spTree>
    <p:extLst>
      <p:ext uri="{BB962C8B-B14F-4D97-AF65-F5344CB8AC3E}">
        <p14:creationId xmlns:p14="http://schemas.microsoft.com/office/powerpoint/2010/main" val="275380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03BFEFD-5551-4EF0-A64F-D7B75BE3B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335" y="752863"/>
            <a:ext cx="3862134" cy="4879911"/>
          </a:xfrm>
          <a:prstGeom prst="rect">
            <a:avLst/>
          </a:prstGeom>
        </p:spPr>
      </p:pic>
    </p:spTree>
    <p:extLst>
      <p:ext uri="{BB962C8B-B14F-4D97-AF65-F5344CB8AC3E}">
        <p14:creationId xmlns:p14="http://schemas.microsoft.com/office/powerpoint/2010/main" val="34333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62F097-538E-4B18-9569-07BEFA33E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286" y="1714937"/>
            <a:ext cx="5650497" cy="3428125"/>
          </a:xfrm>
          <a:prstGeom prst="rect">
            <a:avLst/>
          </a:prstGeom>
        </p:spPr>
      </p:pic>
    </p:spTree>
    <p:extLst>
      <p:ext uri="{BB962C8B-B14F-4D97-AF65-F5344CB8AC3E}">
        <p14:creationId xmlns:p14="http://schemas.microsoft.com/office/powerpoint/2010/main" val="127663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05007-8102-4122-BF60-F5B9DA11F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8" y="1409699"/>
            <a:ext cx="3303039" cy="4253981"/>
          </a:xfrm>
          <a:prstGeom prst="rect">
            <a:avLst/>
          </a:prstGeom>
        </p:spPr>
      </p:pic>
      <p:pic>
        <p:nvPicPr>
          <p:cNvPr id="3" name="Picture 2">
            <a:extLst>
              <a:ext uri="{FF2B5EF4-FFF2-40B4-BE49-F238E27FC236}">
                <a16:creationId xmlns:a16="http://schemas.microsoft.com/office/drawing/2014/main" id="{6D1E763D-503F-49BC-84AD-0667DB96026A}"/>
              </a:ext>
            </a:extLst>
          </p:cNvPr>
          <p:cNvPicPr>
            <a:picLocks noChangeAspect="1"/>
          </p:cNvPicPr>
          <p:nvPr/>
        </p:nvPicPr>
        <p:blipFill rotWithShape="1">
          <a:blip r:embed="rId3">
            <a:extLst>
              <a:ext uri="{28A0092B-C50C-407E-A947-70E740481C1C}">
                <a14:useLocalDpi xmlns:a14="http://schemas.microsoft.com/office/drawing/2010/main" val="0"/>
              </a:ext>
            </a:extLst>
          </a:blip>
          <a:srcRect r="50326"/>
          <a:stretch/>
        </p:blipFill>
        <p:spPr>
          <a:xfrm>
            <a:off x="6798904" y="1302495"/>
            <a:ext cx="3660712" cy="4081268"/>
          </a:xfrm>
          <a:prstGeom prst="rect">
            <a:avLst/>
          </a:prstGeom>
        </p:spPr>
      </p:pic>
    </p:spTree>
    <p:extLst>
      <p:ext uri="{BB962C8B-B14F-4D97-AF65-F5344CB8AC3E}">
        <p14:creationId xmlns:p14="http://schemas.microsoft.com/office/powerpoint/2010/main" val="357565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AA60FC-1EFC-4F56-9F7A-4357B295D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035" y="914400"/>
            <a:ext cx="4617627" cy="4963885"/>
          </a:xfrm>
          <a:prstGeom prst="rect">
            <a:avLst/>
          </a:prstGeom>
        </p:spPr>
      </p:pic>
    </p:spTree>
    <p:extLst>
      <p:ext uri="{BB962C8B-B14F-4D97-AF65-F5344CB8AC3E}">
        <p14:creationId xmlns:p14="http://schemas.microsoft.com/office/powerpoint/2010/main" val="236143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AC479D-E666-446D-9545-3F236334B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319" y="1645289"/>
            <a:ext cx="4716256" cy="3337258"/>
          </a:xfrm>
          <a:prstGeom prst="rect">
            <a:avLst/>
          </a:prstGeom>
        </p:spPr>
      </p:pic>
    </p:spTree>
    <p:extLst>
      <p:ext uri="{BB962C8B-B14F-4D97-AF65-F5344CB8AC3E}">
        <p14:creationId xmlns:p14="http://schemas.microsoft.com/office/powerpoint/2010/main" val="313075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ACA4A9-12AB-4FD6-8893-67AF049D6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01" y="1035114"/>
            <a:ext cx="5952931" cy="4208690"/>
          </a:xfrm>
          <a:prstGeom prst="rect">
            <a:avLst/>
          </a:prstGeom>
        </p:spPr>
      </p:pic>
    </p:spTree>
    <p:extLst>
      <p:ext uri="{BB962C8B-B14F-4D97-AF65-F5344CB8AC3E}">
        <p14:creationId xmlns:p14="http://schemas.microsoft.com/office/powerpoint/2010/main" val="405811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1115</Words>
  <Application>Microsoft Office PowerPoint</Application>
  <PresentationFormat>Widescreen</PresentationFormat>
  <Paragraphs>103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Office Theme</vt:lpstr>
      <vt:lpstr>ADVERSE DRUG REACTION</vt:lpstr>
      <vt:lpstr>DEFINITION</vt:lpstr>
      <vt:lpstr>RAWLINS &amp; THOMPSON-1985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 1.7   DEFINE, IDENTIFY &amp;  DESCRIBE THE MANAGEMENT OF ADVERSE DRUG REACTIONS (ADR) </vt:lpstr>
      <vt:lpstr>CHART –1   ( Spina Bifida) </vt:lpstr>
      <vt:lpstr>                             CHART – 2</vt:lpstr>
      <vt:lpstr>CHART –2 ( Gum Hyperplasia ) </vt:lpstr>
      <vt:lpstr>    CHART –3</vt:lpstr>
      <vt:lpstr>CHART –3 ( Anaphylaxis ) </vt:lpstr>
      <vt:lpstr>PowerPoint Presentation</vt:lpstr>
      <vt:lpstr>    CHART—4  The Picture Is Oral Cavity Of A 60 Year Male Patient , Known Diabetic For 10 years, has Been Undergoing  treatment With Inhalant Ciclesonide For Bronchial Asthma For The Past 2 years.  </vt:lpstr>
      <vt:lpstr>             CHART—4  ( Oral Thrush ) </vt:lpstr>
      <vt:lpstr>    CHART-5</vt:lpstr>
      <vt:lpstr>         CHART---5 ( Gouty Tophus) </vt:lpstr>
      <vt:lpstr>    CHART—6 </vt:lpstr>
      <vt:lpstr>CHART—6 ( Yellowish Brown Discolouration Of Teeth) </vt:lpstr>
      <vt:lpstr>    CHART –7 </vt:lpstr>
      <vt:lpstr>CHART –7 ( Cleft Lip &amp; Cleft Palate) </vt:lpstr>
      <vt:lpstr>    CHART—8   A 35 Year Old Female Of  Inflammatory  Bowel Disease Was On Prednisolone 40 mg/Day &amp;       Mesalazine  800mg bd  For 4 Weeks. She Stopped taking Prednisolone Abruptly Without Doctor’s      Advice &amp; She Developed Below Signs &amp;  Symptoms.  </vt:lpstr>
      <vt:lpstr>CHART—8  ( Acute Adrenal  Insufficiency)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ADVERSE DRUG REACTION</dc:title>
  <dc:creator>Aravinth Rajendran</dc:creator>
  <cp:lastModifiedBy>Aravinth Rajendran</cp:lastModifiedBy>
  <cp:revision>43</cp:revision>
  <dcterms:created xsi:type="dcterms:W3CDTF">2022-02-28T05:36:16Z</dcterms:created>
  <dcterms:modified xsi:type="dcterms:W3CDTF">2022-03-07T09:40:30Z</dcterms:modified>
</cp:coreProperties>
</file>