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7" r:id="rId12"/>
    <p:sldId id="276" r:id="rId13"/>
    <p:sldId id="275" r:id="rId14"/>
    <p:sldId id="274" r:id="rId15"/>
    <p:sldId id="265" r:id="rId16"/>
    <p:sldId id="266" r:id="rId17"/>
    <p:sldId id="267" r:id="rId18"/>
    <p:sldId id="268" r:id="rId19"/>
    <p:sldId id="27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5F2E-645C-429F-AD67-E91B42599BD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F1939C6-DB82-4AAF-A8BD-576AAA555AC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6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5F2E-645C-429F-AD67-E91B42599BD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9C6-DB82-4AAF-A8BD-576AAA5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8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5F2E-645C-429F-AD67-E91B42599BD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9C6-DB82-4AAF-A8BD-576AAA5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5F2E-645C-429F-AD67-E91B42599BD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9C6-DB82-4AAF-A8BD-576AAA555A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8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5F2E-645C-429F-AD67-E91B42599BD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9C6-DB82-4AAF-A8BD-576AAA5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5F2E-645C-429F-AD67-E91B42599BD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9C6-DB82-4AAF-A8BD-576AAA555AC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5F2E-645C-429F-AD67-E91B42599BD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9C6-DB82-4AAF-A8BD-576AAA5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3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5F2E-645C-429F-AD67-E91B42599BD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9C6-DB82-4AAF-A8BD-576AAA555AC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0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5F2E-645C-429F-AD67-E91B42599BD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9C6-DB82-4AAF-A8BD-576AAA5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0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5F2E-645C-429F-AD67-E91B42599BD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9C6-DB82-4AAF-A8BD-576AAA5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3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5F2E-645C-429F-AD67-E91B42599BD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9C6-DB82-4AAF-A8BD-576AAA555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33C5F2E-645C-429F-AD67-E91B42599BD5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39C6-DB82-4AAF-A8BD-576AAA555AC9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342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3425-EA27-4C6A-A26F-8C565C13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28" y="2071782"/>
            <a:ext cx="8273988" cy="2268559"/>
          </a:xfrm>
        </p:spPr>
        <p:txBody>
          <a:bodyPr>
            <a:normAutofit/>
          </a:bodyPr>
          <a:lstStyle/>
          <a:p>
            <a:r>
              <a:rPr lang="en-US" b="1" dirty="0"/>
              <a:t>ANTI-ADRENERGICS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22118-065B-4B99-B84E-AC2EF9D98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756" y="3360739"/>
            <a:ext cx="5759167" cy="2400869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DR.G.AARTHIPRIYANKA</a:t>
            </a:r>
          </a:p>
          <a:p>
            <a:r>
              <a:rPr lang="en-IN" dirty="0"/>
              <a:t>POST GRADUATE</a:t>
            </a:r>
          </a:p>
          <a:p>
            <a:r>
              <a:rPr lang="en-IN" dirty="0"/>
              <a:t>DEPARTMENT OF PHARMACOLOGY</a:t>
            </a:r>
          </a:p>
        </p:txBody>
      </p:sp>
    </p:spTree>
    <p:extLst>
      <p:ext uri="{BB962C8B-B14F-4D97-AF65-F5344CB8AC3E}">
        <p14:creationId xmlns:p14="http://schemas.microsoft.com/office/powerpoint/2010/main" val="78044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076A-3EDB-47C6-AAC1-3DB817C9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RECEPTOR ANTAGONIST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52B0-6893-49A8-8695-CEDBCC55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DISTINGUISHED BY :</a:t>
            </a:r>
          </a:p>
          <a:p>
            <a:r>
              <a:rPr lang="en-US" dirty="0"/>
              <a:t>Relative affinity for beta1 and 2 receptors</a:t>
            </a:r>
          </a:p>
          <a:p>
            <a:r>
              <a:rPr lang="en-US" dirty="0"/>
              <a:t>Intrinsic sympathomimetic activity</a:t>
            </a:r>
          </a:p>
          <a:p>
            <a:r>
              <a:rPr lang="en-US" dirty="0"/>
              <a:t>Blockade of alpha receptors</a:t>
            </a:r>
          </a:p>
          <a:p>
            <a:r>
              <a:rPr lang="en-US" dirty="0"/>
              <a:t>Differences in lipid solubility(CNS penetration)</a:t>
            </a:r>
          </a:p>
          <a:p>
            <a:r>
              <a:rPr lang="en-US" dirty="0"/>
              <a:t>Capacity to induce vasodilatation</a:t>
            </a:r>
          </a:p>
          <a:p>
            <a:r>
              <a:rPr lang="en-US" dirty="0"/>
              <a:t>Pharmacokinetic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0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6C25A-56EB-4EFF-9ED3-7AF873CCE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3" r="21207"/>
          <a:stretch/>
        </p:blipFill>
        <p:spPr>
          <a:xfrm>
            <a:off x="1614195" y="345233"/>
            <a:ext cx="9134670" cy="6018245"/>
          </a:xfrm>
        </p:spPr>
      </p:pic>
    </p:spTree>
    <p:extLst>
      <p:ext uri="{BB962C8B-B14F-4D97-AF65-F5344CB8AC3E}">
        <p14:creationId xmlns:p14="http://schemas.microsoft.com/office/powerpoint/2010/main" val="419206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BC912-631B-4228-AF94-D6123E0E2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" t="32731" r="9070"/>
          <a:stretch/>
        </p:blipFill>
        <p:spPr>
          <a:xfrm>
            <a:off x="1371600" y="1408923"/>
            <a:ext cx="9591869" cy="3716331"/>
          </a:xfrm>
        </p:spPr>
      </p:pic>
    </p:spTree>
    <p:extLst>
      <p:ext uri="{BB962C8B-B14F-4D97-AF65-F5344CB8AC3E}">
        <p14:creationId xmlns:p14="http://schemas.microsoft.com/office/powerpoint/2010/main" val="256296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DB8F5-6860-4CF5-941D-430CD5ED2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" t="4378" r="6796"/>
          <a:stretch/>
        </p:blipFill>
        <p:spPr>
          <a:xfrm>
            <a:off x="1436914" y="606490"/>
            <a:ext cx="9395927" cy="5598367"/>
          </a:xfrm>
        </p:spPr>
      </p:pic>
    </p:spTree>
    <p:extLst>
      <p:ext uri="{BB962C8B-B14F-4D97-AF65-F5344CB8AC3E}">
        <p14:creationId xmlns:p14="http://schemas.microsoft.com/office/powerpoint/2010/main" val="388175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81D9-C99A-4231-AC20-5FBBB813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PHARMACOLOGICAL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CDED-04EA-4D5F-B3A4-6857DB90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-   HR,FOC</a:t>
            </a:r>
          </a:p>
          <a:p>
            <a:r>
              <a:rPr lang="en-US" dirty="0"/>
              <a:t>Anti-hypertensive property</a:t>
            </a:r>
          </a:p>
          <a:p>
            <a:r>
              <a:rPr lang="en-US" dirty="0"/>
              <a:t>Constriction of bronchi</a:t>
            </a:r>
          </a:p>
          <a:p>
            <a:r>
              <a:rPr lang="en-US" dirty="0"/>
              <a:t>Caution in patients with diabetes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48C149-7817-4B33-8DD9-02B90D8760E4}"/>
              </a:ext>
            </a:extLst>
          </p:cNvPr>
          <p:cNvSpPr/>
          <p:nvPr/>
        </p:nvSpPr>
        <p:spPr>
          <a:xfrm>
            <a:off x="4015425" y="2642741"/>
            <a:ext cx="142042" cy="292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4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7CFF57DA-A52F-4493-A43B-1197B1DD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4946" y="251926"/>
            <a:ext cx="9610531" cy="64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54E9BE14-9152-4A68-BB0C-9D84CAA061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7" r="4145" b="19260"/>
          <a:stretch/>
        </p:blipFill>
        <p:spPr>
          <a:xfrm>
            <a:off x="1278294" y="111967"/>
            <a:ext cx="9797143" cy="6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2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DE0AC2C7-1A19-430E-8160-54A144351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08"/>
          <a:stretch/>
        </p:blipFill>
        <p:spPr>
          <a:xfrm>
            <a:off x="1331168" y="1408923"/>
            <a:ext cx="9874898" cy="34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6572C37A-7014-499E-9F1B-12A8B1D6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96955" y="139959"/>
            <a:ext cx="9753600" cy="6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5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3D49-4261-4932-8478-80446E93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GESTATIONAL HYPERTENSION – DOC - labetalol</a:t>
            </a:r>
            <a:endParaRPr lang="en-IN" dirty="0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D09414B8-535C-406E-B958-EED445C7F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55"/>
          <a:stretch/>
        </p:blipFill>
        <p:spPr>
          <a:xfrm>
            <a:off x="1261188" y="498569"/>
            <a:ext cx="9874898" cy="31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2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565D-92CE-4FEC-B741-3E658BB5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ADRENERGIC RECEPTOR ANTAGONIST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F5CC-13C2-4A0F-9DF3-11D5A7BE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Drugs that inhibit the interaction of </a:t>
            </a:r>
            <a:r>
              <a:rPr lang="en-US" dirty="0" err="1"/>
              <a:t>NE,epinephrine</a:t>
            </a:r>
            <a:r>
              <a:rPr lang="en-US" dirty="0"/>
              <a:t> and other sympathomimetic drugs with alpha and beta receptors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5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CDDA0D1D-3E16-4F21-AE98-091EA08F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9200" y="139959"/>
            <a:ext cx="9753600" cy="6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2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36FCCFB5-1ACF-494F-AC3F-F5CDC50F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90260" y="107302"/>
            <a:ext cx="9582540" cy="66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711A1385-916C-4EB5-9664-D129E802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44825" y="75812"/>
            <a:ext cx="8941835" cy="67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0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1904-0B36-4C7C-8D09-87987C15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7841" y="3262007"/>
            <a:ext cx="7958331" cy="1077229"/>
          </a:xfrm>
        </p:spPr>
        <p:txBody>
          <a:bodyPr/>
          <a:lstStyle/>
          <a:p>
            <a:r>
              <a:rPr lang="en-US" dirty="0"/>
              <a:t>THANK  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50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3A73-EC17-4F06-878A-B1F4842C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ADRENERGIC ANTAGONISTS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F912-85F8-41EC-94D4-0A6CAE43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 antagonist</a:t>
            </a:r>
          </a:p>
          <a:p>
            <a:r>
              <a:rPr lang="en-US" dirty="0"/>
              <a:t>BETA antagonist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1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F68D-A3C9-4422-8ECA-F0554C94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receptor antagonists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723A-5EB1-4A59-8896-D8CC6179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751" y="2052116"/>
            <a:ext cx="9318388" cy="39978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NON SELECTIVE		-  Phenoxybenzamine, Phentolamine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ALPHA -1 SELECTIVE	-  </a:t>
            </a:r>
            <a:r>
              <a:rPr lang="en-US" dirty="0" err="1"/>
              <a:t>Prazosin,Terazosin,doxazosin,tamsulosin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ALPHA -2 SELECTIVE	-  Yohimbine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88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C1D2-900A-4D20-B223-38B48667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receptor antagonists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51E4-F737-4FEB-A087-E3989D0D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generation – Non Selective – </a:t>
            </a:r>
            <a:r>
              <a:rPr lang="en-US" dirty="0" err="1"/>
              <a:t>propranolol,Timolol</a:t>
            </a:r>
            <a:endParaRPr lang="en-US" dirty="0"/>
          </a:p>
          <a:p>
            <a:r>
              <a:rPr lang="en-US" dirty="0"/>
              <a:t>SECOND generation – Beta 1 selective – </a:t>
            </a:r>
            <a:r>
              <a:rPr lang="en-US" dirty="0" err="1"/>
              <a:t>Atenolol,Metoprolol</a:t>
            </a:r>
            <a:endParaRPr lang="en-US" dirty="0"/>
          </a:p>
          <a:p>
            <a:r>
              <a:rPr lang="en-US" dirty="0"/>
              <a:t>THIRD generation – Non Selective – </a:t>
            </a:r>
            <a:r>
              <a:rPr lang="en-US" dirty="0" err="1"/>
              <a:t>Carvedilol,Labetalol</a:t>
            </a:r>
            <a:endParaRPr lang="en-US" dirty="0"/>
          </a:p>
          <a:p>
            <a:r>
              <a:rPr lang="en-US" dirty="0"/>
              <a:t>                               - Beta Selective – </a:t>
            </a:r>
            <a:r>
              <a:rPr lang="en-US" dirty="0" err="1"/>
              <a:t>Celiprolol,Nebivolol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01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55F9-BB95-4FC4-8D6D-8523B565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receptor antagonists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3C06-3076-44E6-ACD3-2054E61CB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3124126"/>
            <a:ext cx="7796540" cy="3997828"/>
          </a:xfrm>
        </p:spPr>
        <p:txBody>
          <a:bodyPr/>
          <a:lstStyle/>
          <a:p>
            <a:r>
              <a:rPr lang="en-US" dirty="0"/>
              <a:t>GENERAL PHARMACOLOGICAL PROPERTIES:</a:t>
            </a:r>
          </a:p>
          <a:p>
            <a:r>
              <a:rPr lang="en-US" dirty="0"/>
              <a:t>Vasodilatation – both arteries &amp; veins,      BP</a:t>
            </a:r>
          </a:p>
          <a:p>
            <a:r>
              <a:rPr lang="en-US" dirty="0"/>
              <a:t>     HR – baroreceptor reflexes</a:t>
            </a:r>
          </a:p>
          <a:p>
            <a:r>
              <a:rPr lang="en-US" dirty="0"/>
              <a:t>Miosis</a:t>
            </a:r>
          </a:p>
          <a:p>
            <a:r>
              <a:rPr lang="en-US" dirty="0"/>
              <a:t>Increases intestinal motility</a:t>
            </a:r>
          </a:p>
          <a:p>
            <a:r>
              <a:rPr lang="en-US" dirty="0" err="1"/>
              <a:t>Trigone,sphincter</a:t>
            </a:r>
            <a:r>
              <a:rPr lang="en-US" dirty="0"/>
              <a:t> &amp; prostate tone is reduced: improve urine flow</a:t>
            </a:r>
          </a:p>
          <a:p>
            <a:r>
              <a:rPr lang="en-US" dirty="0"/>
              <a:t>Inhibit ejaculation : impotence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16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661497B-08EC-4659-8492-BB1C5DBFE77D}"/>
              </a:ext>
            </a:extLst>
          </p:cNvPr>
          <p:cNvSpPr/>
          <p:nvPr/>
        </p:nvSpPr>
        <p:spPr>
          <a:xfrm>
            <a:off x="7617042" y="2484120"/>
            <a:ext cx="142042" cy="292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309EB72-50BD-44F1-8E62-38469D95680E}"/>
              </a:ext>
            </a:extLst>
          </p:cNvPr>
          <p:cNvSpPr/>
          <p:nvPr/>
        </p:nvSpPr>
        <p:spPr>
          <a:xfrm>
            <a:off x="3222594" y="2928004"/>
            <a:ext cx="239697" cy="3922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 descr="preencoded.png">
            <a:extLst>
              <a:ext uri="{FF2B5EF4-FFF2-40B4-BE49-F238E27FC236}">
                <a16:creationId xmlns:a16="http://schemas.microsoft.com/office/drawing/2014/main" id="{679BF928-D66E-47A8-A669-32B8BF62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22309" y="83975"/>
            <a:ext cx="9881119" cy="66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8E9EABFE-9497-47A8-A188-5D2B089F6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27"/>
          <a:stretch/>
        </p:blipFill>
        <p:spPr>
          <a:xfrm>
            <a:off x="1296955" y="625151"/>
            <a:ext cx="9753600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22C4DC0A-8ADA-4651-B99B-29F5D828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27584" y="270588"/>
            <a:ext cx="9377265" cy="63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3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1881</TotalTime>
  <Words>211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MS Shell Dlg 2</vt:lpstr>
      <vt:lpstr>Wingdings</vt:lpstr>
      <vt:lpstr>Wingdings 3</vt:lpstr>
      <vt:lpstr>Madison</vt:lpstr>
      <vt:lpstr>ANTI-ADRENERGICS</vt:lpstr>
      <vt:lpstr>ADRENERGIC RECEPTOR ANTAGONIST</vt:lpstr>
      <vt:lpstr>TYPES OF ADRENERGIC ANTAGONISTS</vt:lpstr>
      <vt:lpstr>ALPHA receptor antagonists</vt:lpstr>
      <vt:lpstr>BETA receptor antagonists</vt:lpstr>
      <vt:lpstr>ALPHA receptor antagonists</vt:lpstr>
      <vt:lpstr>PowerPoint Presentation</vt:lpstr>
      <vt:lpstr>PowerPoint Presentation</vt:lpstr>
      <vt:lpstr>PowerPoint Presentation</vt:lpstr>
      <vt:lpstr>BETA RECEPTOR ANTAGONIST</vt:lpstr>
      <vt:lpstr>PowerPoint Presentation</vt:lpstr>
      <vt:lpstr>PowerPoint Presentation</vt:lpstr>
      <vt:lpstr>PowerPoint Presentation</vt:lpstr>
      <vt:lpstr>GENERAL PHARMACOLOGICAL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ANTI-ADRENERGICS</dc:title>
  <dc:creator>Aravinth Rajendran</dc:creator>
  <cp:lastModifiedBy>Aravinth Rajendran</cp:lastModifiedBy>
  <cp:revision>31</cp:revision>
  <dcterms:created xsi:type="dcterms:W3CDTF">2022-01-09T13:06:04Z</dcterms:created>
  <dcterms:modified xsi:type="dcterms:W3CDTF">2022-01-12T07:27:41Z</dcterms:modified>
</cp:coreProperties>
</file>