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11" r:id="rId27"/>
    <p:sldId id="312" r:id="rId28"/>
    <p:sldId id="313" r:id="rId29"/>
    <p:sldId id="281" r:id="rId30"/>
    <p:sldId id="282" r:id="rId31"/>
    <p:sldId id="283" r:id="rId32"/>
    <p:sldId id="284" r:id="rId33"/>
    <p:sldId id="285" r:id="rId34"/>
    <p:sldId id="288" r:id="rId35"/>
    <p:sldId id="286" r:id="rId36"/>
    <p:sldId id="290" r:id="rId37"/>
    <p:sldId id="287" r:id="rId38"/>
    <p:sldId id="289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A20-B2CA-4DFB-A29A-DDDCEFB6C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9A9A5-DA2F-4C40-A494-EB8C3797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2D91F-C35B-480F-AC75-355082AF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FBBF-0156-43E9-BF1E-46CF38E9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FF38-916C-4E59-8AF5-443E49C4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4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50B9-EAF2-4A57-83D7-DBE7A872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84C8-EC38-4694-839D-5DA5826A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866D-E4D3-42BE-95DD-D04049BC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E958-6039-4F08-A136-B3B13A7E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BD4C7-0760-4CAF-ACFC-1390BA0C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5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DE04-3256-4CDD-A7EA-52124D342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6BE53-6CE1-4FFB-B6A5-E42F0908E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041B-3B01-428A-8D48-46F65A4B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5A2B0-0FC8-4299-A4DC-B88A4E0D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DD52-24EF-4041-81FB-15FA6C15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5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977F-FC21-4309-9463-FE3319BB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927A-12CE-46D3-974C-375E4457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69385-7896-4CF8-8D1C-2B2E0DF2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A6B2-E9CC-41AB-967E-D5527F31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6CE1-A90F-4282-89BD-24119046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9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CD20-DF9C-4193-9320-52256D3F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9F68B-3D90-4BB0-87A0-E06C5BDB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1E6BC-F85C-4776-B468-11245AC9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21A7D-D416-4989-9E56-B73241C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F848C-65E5-432C-AB3F-AAC125E6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09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A689-0B59-4536-BDA7-4F2F4504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0AD2-DFFB-42AE-8DC4-71019F8A6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9C686-6937-4AD0-BC72-FD2763B1E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E0C52-EA8A-4991-BA2D-B17342A9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DCA5F-4CC5-4344-9079-2BB1D84F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66B7-669E-4A2D-8A53-7283ACA7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4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BECC-5585-4D61-A664-538FCBCC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8A827-C6AC-4A89-9203-F3DCE39F3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06B45-B972-4DD9-8C41-4EFA0BAD8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5CE23-B377-4BFF-B082-4B742493C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609FC-D187-4021-85D1-BE9ECC15A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C0DC9-3C15-43D4-8C30-11D52C7B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9B15C-9CF5-4391-A1E6-193CDE11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212F-FB8B-4720-9C42-C87C2F15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4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4CC3-EFBE-4082-8AB9-E1D3679B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59972-1700-428C-BCA1-6845D1F9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2C731-0BB6-4562-B450-E4BEAB63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F8C79-CB26-4858-8E93-06ADF092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4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17769-C95D-4906-B369-3CB5CA55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A6C46-5590-4897-9DA0-08ACC117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5464-00E0-4DE0-8C48-207E6B54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2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BE3A-A284-479E-87E9-9DADEF97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2192-DC88-4252-9044-BE845D98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0F5AD-C7B1-4F01-B925-C24396245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33059-4626-42BF-876F-EB785280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C634-CC53-4DC0-AB09-9BE4F6EB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1D2A-F338-474C-A103-2E0549C7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9BAC-BDE7-4C73-8AFD-3A3973F6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8A315-6D2C-42A6-8DAA-B1C699AF9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A740-1F41-4EF9-BA7F-AAAC1C1D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14948-0A6F-42AA-9CF8-64F27AEF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4291C-B495-4D37-87E7-E454FB7F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2D2-2C2F-4688-B3C4-A7985F80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9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F02C3-65AD-4391-BBAE-8290ECB7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2768-B8F1-4A37-86A1-7010B6B0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7458-9D1E-49F3-96A0-817AD5D15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7A6D-E9A5-4974-8541-3D29E45467FD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04AD-1C15-4C2C-9E90-3F133B9DF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5328-EB14-4015-BFA9-15309A09B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2A3D-3728-4EE0-BCF9-4352331D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9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11D8-8070-4C29-87D7-C02F840F0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941" y="2308611"/>
            <a:ext cx="9144000" cy="2387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BETA LACTAM ANTIBIOTICS</a:t>
            </a:r>
            <a:endParaRPr lang="en-IN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84EE0-C5AE-4A62-8D7D-A718A76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8085" y="478276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BY</a:t>
            </a:r>
          </a:p>
          <a:p>
            <a:r>
              <a:rPr lang="en-US" b="1" dirty="0"/>
              <a:t>DR.G.AARTHIPRIYANKA</a:t>
            </a:r>
          </a:p>
          <a:p>
            <a:r>
              <a:rPr lang="en-US" b="1" dirty="0"/>
              <a:t>POST GRADUATE</a:t>
            </a:r>
          </a:p>
          <a:p>
            <a:r>
              <a:rPr lang="en-US" b="1" dirty="0"/>
              <a:t>DEPARTMENT OF PHARMACOLOGY</a:t>
            </a:r>
          </a:p>
          <a:p>
            <a:endParaRPr lang="en-IN" dirty="0"/>
          </a:p>
        </p:txBody>
      </p:sp>
      <p:pic>
        <p:nvPicPr>
          <p:cNvPr id="2050" name="Picture 2" descr="Image result for ANTIBIOTICS">
            <a:extLst>
              <a:ext uri="{FF2B5EF4-FFF2-40B4-BE49-F238E27FC236}">
                <a16:creationId xmlns:a16="http://schemas.microsoft.com/office/drawing/2014/main" id="{4EDB293F-5754-4EA8-8D3F-9FEB1D6F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18" y="341313"/>
            <a:ext cx="5850385" cy="3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22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tructure of Peptidoglycan layer&#10;•Peptidoglycan is a carbohydrate composed of alternating&#10;units of NAMA and NAGA.&#10;•The NAM...">
            <a:extLst>
              <a:ext uri="{FF2B5EF4-FFF2-40B4-BE49-F238E27FC236}">
                <a16:creationId xmlns:a16="http://schemas.microsoft.com/office/drawing/2014/main" id="{0A776D36-08AB-4DE6-925A-46D6A4027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8"/>
          <a:stretch/>
        </p:blipFill>
        <p:spPr bwMode="auto">
          <a:xfrm>
            <a:off x="541538" y="159798"/>
            <a:ext cx="11283517" cy="63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2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ranspeptidase Enzyme&#10;•The cross linking reaction is catalyzed&#10;by a class of transpeptidases known as&#10;penicillin binding p...">
            <a:extLst>
              <a:ext uri="{FF2B5EF4-FFF2-40B4-BE49-F238E27FC236}">
                <a16:creationId xmlns:a16="http://schemas.microsoft.com/office/drawing/2014/main" id="{AB12549C-AC02-4CAE-8221-A32530F4E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0"/>
          <a:stretch/>
        </p:blipFill>
        <p:spPr bwMode="auto">
          <a:xfrm>
            <a:off x="133165" y="-257453"/>
            <a:ext cx="11079331" cy="649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65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ranspeptidation mechanism&#10;Source: Google Images&#10; ">
            <a:extLst>
              <a:ext uri="{FF2B5EF4-FFF2-40B4-BE49-F238E27FC236}">
                <a16:creationId xmlns:a16="http://schemas.microsoft.com/office/drawing/2014/main" id="{6EA33C12-4E37-4A50-B786-3B629DE45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3"/>
          <a:stretch/>
        </p:blipFill>
        <p:spPr bwMode="auto">
          <a:xfrm>
            <a:off x="745724" y="292963"/>
            <a:ext cx="11274641" cy="61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7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ranspeptidation mechanism&#10;Source: Google Images&#10; ">
            <a:extLst>
              <a:ext uri="{FF2B5EF4-FFF2-40B4-BE49-F238E27FC236}">
                <a16:creationId xmlns:a16="http://schemas.microsoft.com/office/drawing/2014/main" id="{70422170-A163-4696-8055-05535709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6" y="162342"/>
            <a:ext cx="11567603" cy="62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8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eta-Lactam Antibiotics&#10;β-lactam ring&#10;•Contains a beta-lactam ring in their molecular structures.&#10;•Nitrogen is attached to...">
            <a:extLst>
              <a:ext uri="{FF2B5EF4-FFF2-40B4-BE49-F238E27FC236}">
                <a16:creationId xmlns:a16="http://schemas.microsoft.com/office/drawing/2014/main" id="{E1AA0F62-E5D6-435B-8B00-61FA2381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8" y="230819"/>
            <a:ext cx="11194742" cy="62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86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lassification&#10;•Penicillins&#10;•Cephalosporins&#10;•Other β-Lactam drugs&#10;--Cephamycins&#10;--Carbapenems&#10;--Oxacephalosporins&#10;--β-Lact...">
            <a:extLst>
              <a:ext uri="{FF2B5EF4-FFF2-40B4-BE49-F238E27FC236}">
                <a16:creationId xmlns:a16="http://schemas.microsoft.com/office/drawing/2014/main" id="{0EC5C3C8-1B68-4D07-B9C5-9672CF29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266331"/>
            <a:ext cx="11567604" cy="649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79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eta-Lactam Structure&#10; ">
            <a:extLst>
              <a:ext uri="{FF2B5EF4-FFF2-40B4-BE49-F238E27FC236}">
                <a16:creationId xmlns:a16="http://schemas.microsoft.com/office/drawing/2014/main" id="{A00F9DCF-B000-43BE-9BCA-AA98F78D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2" y="317376"/>
            <a:ext cx="11239130" cy="622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20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ow do they work?&#10;1. The β-lactam binds to Penicillin Binding&#10;Protein (PBP)&#10;2. PBP is unable to crosslink peptidoglycan&#10;ch...">
            <a:extLst>
              <a:ext uri="{FF2B5EF4-FFF2-40B4-BE49-F238E27FC236}">
                <a16:creationId xmlns:a16="http://schemas.microsoft.com/office/drawing/2014/main" id="{48A3AC7F-1D4A-4146-83F4-F5A539D8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6" y="328475"/>
            <a:ext cx="10937289" cy="59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75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echanism of β-Lactam Drugs&#10;• The amide of the β-lactam ring is unusually&#10;reactive due to ring strain and a conformational...">
            <a:extLst>
              <a:ext uri="{FF2B5EF4-FFF2-40B4-BE49-F238E27FC236}">
                <a16:creationId xmlns:a16="http://schemas.microsoft.com/office/drawing/2014/main" id="{F1B4283D-1295-4190-BD87-E0A8031C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115410"/>
            <a:ext cx="11478827" cy="65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4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Mechanism of β-Lactam Drugs&#10;The tetrahedral intermediate collapses, the amide&#10;bond is broken, and the nitrogen is reduced.&#10; ">
            <a:extLst>
              <a:ext uri="{FF2B5EF4-FFF2-40B4-BE49-F238E27FC236}">
                <a16:creationId xmlns:a16="http://schemas.microsoft.com/office/drawing/2014/main" id="{F6EF17FE-9262-4DA5-9EC4-F3AF2B354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24" y="441664"/>
            <a:ext cx="11310152" cy="597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1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tibiotics&#10;•An antibiotic is an agent that either kills or inhibits the&#10;growth of a microorganism.&#10;•Excludes substances t...">
            <a:extLst>
              <a:ext uri="{FF2B5EF4-FFF2-40B4-BE49-F238E27FC236}">
                <a16:creationId xmlns:a16="http://schemas.microsoft.com/office/drawing/2014/main" id="{49674621-E938-48BE-9A62-E8743428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4" y="168677"/>
            <a:ext cx="10963921" cy="66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5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Mechanism of β-Lactam Drugs&#10;The PBP is now covalently bound by the drug and&#10;cannot perform the cross linking action.&#10; ">
            <a:extLst>
              <a:ext uri="{FF2B5EF4-FFF2-40B4-BE49-F238E27FC236}">
                <a16:creationId xmlns:a16="http://schemas.microsoft.com/office/drawing/2014/main" id="{03544222-B1FF-406B-BA10-99AC3EC67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8" y="230819"/>
            <a:ext cx="11185864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485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Penicillin&#10; ">
            <a:extLst>
              <a:ext uri="{FF2B5EF4-FFF2-40B4-BE49-F238E27FC236}">
                <a16:creationId xmlns:a16="http://schemas.microsoft.com/office/drawing/2014/main" id="{2D5F838A-CCEF-4A49-B044-3F60275B8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741"/>
            <a:ext cx="10546672" cy="60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11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Natural Penicillin&#10; ">
            <a:extLst>
              <a:ext uri="{FF2B5EF4-FFF2-40B4-BE49-F238E27FC236}">
                <a16:creationId xmlns:a16="http://schemas.microsoft.com/office/drawing/2014/main" id="{894F28FD-E829-492D-8323-A0BA601E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0" y="452761"/>
            <a:ext cx="10768613" cy="589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9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iscovery of Penicillin(First beta-&#10;lactam drug)&#10;•Discovered in 1928.&#10;• While working in his lab, trying to kill a deadly ...">
            <a:extLst>
              <a:ext uri="{FF2B5EF4-FFF2-40B4-BE49-F238E27FC236}">
                <a16:creationId xmlns:a16="http://schemas.microsoft.com/office/drawing/2014/main" id="{1E7CBC87-2C0F-41AA-A6C3-5895690F4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177553"/>
            <a:ext cx="11239130" cy="62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ow it is was Developed&#10;• For 9 years, nobody could purify the Penicillum Notatum&#10;to get the pure penicillin.&#10;Finally, in...">
            <a:extLst>
              <a:ext uri="{FF2B5EF4-FFF2-40B4-BE49-F238E27FC236}">
                <a16:creationId xmlns:a16="http://schemas.microsoft.com/office/drawing/2014/main" id="{B0C6E4C6-90EE-4F5F-86FA-25ED463B7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6" y="221942"/>
            <a:ext cx="10839635" cy="62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7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Mechanism of β-Lactam Drugs&#10;• The amide of the β-lactam ring is unusually&#10;reactive due to ring strain and a conformational...">
            <a:extLst>
              <a:ext uri="{FF2B5EF4-FFF2-40B4-BE49-F238E27FC236}">
                <a16:creationId xmlns:a16="http://schemas.microsoft.com/office/drawing/2014/main" id="{CE9A15A1-BE7D-4C1A-9EBB-4CD333B4C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8" y="233039"/>
            <a:ext cx="10706470" cy="63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877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566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232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491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Penicillin V (Phenoxymethylpenicillin)&#10;EFFECTIVE AGAINST:&#10;• Gram positive + Less effective&#10;against Gram negative bacteria&#10;...">
            <a:extLst>
              <a:ext uri="{FF2B5EF4-FFF2-40B4-BE49-F238E27FC236}">
                <a16:creationId xmlns:a16="http://schemas.microsoft.com/office/drawing/2014/main" id="{D37EC83B-492C-4958-9C9D-2E66E08F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2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6468822-DBDA-4222-8F2E-A806B4DE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39" y="195309"/>
            <a:ext cx="9561250" cy="628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30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Penicillin V (Phenoxymethylpenicillin)&#10;EFFECTIVE AGAINST:&#10;• Gram positive + Less effective&#10;against Gram negative bacteria&#10;...">
            <a:extLst>
              <a:ext uri="{FF2B5EF4-FFF2-40B4-BE49-F238E27FC236}">
                <a16:creationId xmlns:a16="http://schemas.microsoft.com/office/drawing/2014/main" id="{8DA9217E-AA53-4E54-B4EA-D81D7050D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4" y="301840"/>
            <a:ext cx="11159231" cy="610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2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Ampicillin&#10;EFFECTIVE AGAINST:&#10;• Gram positive + Gram negative&#10;bacteria&#10;TREATMENT FOR:&#10;• Ear infection&#10;• Sinusitis&#10;• Urinar...">
            <a:extLst>
              <a:ext uri="{FF2B5EF4-FFF2-40B4-BE49-F238E27FC236}">
                <a16:creationId xmlns:a16="http://schemas.microsoft.com/office/drawing/2014/main" id="{F79113C3-A6AA-4AF8-B3BA-2F12F6D1C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0" y="523783"/>
            <a:ext cx="8904303" cy="59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634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Amoxicillin&#10;EFFECTIVE AGAINST:&#10;• Gram positive + Gram negative&#10;bacteria&#10;TREATMENT FOR:&#10;• Skin infection&#10;• Sinusitis&#10;• Urin...">
            <a:extLst>
              <a:ext uri="{FF2B5EF4-FFF2-40B4-BE49-F238E27FC236}">
                <a16:creationId xmlns:a16="http://schemas.microsoft.com/office/drawing/2014/main" id="{AB02F7CD-3E15-4472-9213-E88A35129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6" y="166456"/>
            <a:ext cx="11212497" cy="652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2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Anti-Staphylococcal Penicillin&#10; ">
            <a:extLst>
              <a:ext uri="{FF2B5EF4-FFF2-40B4-BE49-F238E27FC236}">
                <a16:creationId xmlns:a16="http://schemas.microsoft.com/office/drawing/2014/main" id="{AA2BC35E-A006-42B4-8E02-F5796365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2" y="239697"/>
            <a:ext cx="10511161" cy="620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95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Methicillin&#10;EFFECTIVE AGAINST:&#10;• Gram positive bacteria&#10;TREATMENT FOR:&#10;CHARACTERISTICS:&#10;• Very narrow Spectrum&#10;• Should be...">
            <a:extLst>
              <a:ext uri="{FF2B5EF4-FFF2-40B4-BE49-F238E27FC236}">
                <a16:creationId xmlns:a16="http://schemas.microsoft.com/office/drawing/2014/main" id="{1EE81103-8D80-4C7A-B4A7-0F964314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36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Dicloxacillin&#10;EFFECTIVE AGAINST:&#10;• Gram positive bacteria +&#10;Staphylococci that produce beta-&#10;lactamase&#10;CHARACTERISTICS:&#10;• ...">
            <a:extLst>
              <a:ext uri="{FF2B5EF4-FFF2-40B4-BE49-F238E27FC236}">
                <a16:creationId xmlns:a16="http://schemas.microsoft.com/office/drawing/2014/main" id="{913EFB45-E688-4201-B63A-81C3FAA5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4" y="390617"/>
            <a:ext cx="10582182" cy="60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10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Flucloxacillin&#10;EFFECTIVE AGAINST:&#10;• Gram positive bacteria +&#10;Staphylococci that produce beta-&#10;lactamase&#10;CHARACTERISTICS:&#10;•...">
            <a:extLst>
              <a:ext uri="{FF2B5EF4-FFF2-40B4-BE49-F238E27FC236}">
                <a16:creationId xmlns:a16="http://schemas.microsoft.com/office/drawing/2014/main" id="{90989068-0453-4858-B39E-4E9D9623C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62017"/>
            <a:ext cx="11336785" cy="65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44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Oxacillin&#10;EFFECTIVE AGAINST:&#10;• Gram positive bacteria&#10;TREATMENT AGAINST:&#10;• penicillin-resistant Staphylococcus&#10;aureus&#10;CHAR...">
            <a:extLst>
              <a:ext uri="{FF2B5EF4-FFF2-40B4-BE49-F238E27FC236}">
                <a16:creationId xmlns:a16="http://schemas.microsoft.com/office/drawing/2014/main" id="{3843E3A7-BA17-47A9-87D6-89D588A7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08" y="408373"/>
            <a:ext cx="9658905" cy="62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17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iperacillin&#10;EFFECTIVE AGAINST:&#10;• Gram positive +Gram negative&#10;CHARACTERISTICS:&#10;• Extended Spectrum&#10;• Should be given&#10;by i...">
            <a:extLst>
              <a:ext uri="{FF2B5EF4-FFF2-40B4-BE49-F238E27FC236}">
                <a16:creationId xmlns:a16="http://schemas.microsoft.com/office/drawing/2014/main" id="{3865A3D7-2401-4A42-89A6-3BDC5F509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703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arbenicillin&#10;EFFECTIVE AGAINST:&#10;• Gram negative + Limited Gram&#10;positive&#10;TREATMENT FOR:&#10;• Urinary tract infections&#10;CHARACT...">
            <a:extLst>
              <a:ext uri="{FF2B5EF4-FFF2-40B4-BE49-F238E27FC236}">
                <a16:creationId xmlns:a16="http://schemas.microsoft.com/office/drawing/2014/main" id="{3413F4AD-62F6-4B7C-A2EB-F123627DE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4" y="195309"/>
            <a:ext cx="10298096" cy="610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27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urce: Google Images&#10; ">
            <a:extLst>
              <a:ext uri="{FF2B5EF4-FFF2-40B4-BE49-F238E27FC236}">
                <a16:creationId xmlns:a16="http://schemas.microsoft.com/office/drawing/2014/main" id="{404381BE-8593-4363-8EE1-62AE5DC51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8"/>
          <a:stretch/>
        </p:blipFill>
        <p:spPr bwMode="auto">
          <a:xfrm>
            <a:off x="594803" y="213064"/>
            <a:ext cx="11168109" cy="633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02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Ticarcillin&#10;EFFECTIVE AGAINST:&#10;• Mainly gram negative bacteria&#10;particularly Pseudomonas aeruginosa&#10;TREATMENT FOR:&#10;• Stenot...">
            <a:extLst>
              <a:ext uri="{FF2B5EF4-FFF2-40B4-BE49-F238E27FC236}">
                <a16:creationId xmlns:a16="http://schemas.microsoft.com/office/drawing/2014/main" id="{7582F466-3E91-4E2C-91BC-5ACD3E7C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6" y="204187"/>
            <a:ext cx="10821879" cy="61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82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These has been conventionally classified into four&#10;generations based on Generation system&#10;• This is based on chronological...">
            <a:extLst>
              <a:ext uri="{FF2B5EF4-FFF2-40B4-BE49-F238E27FC236}">
                <a16:creationId xmlns:a16="http://schemas.microsoft.com/office/drawing/2014/main" id="{6AB15F87-1528-4180-B267-4DABD449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17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First Generation Cephalosporins&#10;Cefalothin Cefalexin&#10;Cefadroxil Cefazolin&#10; ">
            <a:extLst>
              <a:ext uri="{FF2B5EF4-FFF2-40B4-BE49-F238E27FC236}">
                <a16:creationId xmlns:a16="http://schemas.microsoft.com/office/drawing/2014/main" id="{31927F76-ABDF-4966-938C-09775AE3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1" y="417250"/>
            <a:ext cx="10653204" cy="612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06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Second Generation Cephalosporins&#10;Cefuroxime(Oral) Cefotetan&#10; ">
            <a:extLst>
              <a:ext uri="{FF2B5EF4-FFF2-40B4-BE49-F238E27FC236}">
                <a16:creationId xmlns:a16="http://schemas.microsoft.com/office/drawing/2014/main" id="{DBDBC14B-25A2-4C89-83E6-79E1C3B4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2" y="355107"/>
            <a:ext cx="11274641" cy="62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63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 descr="See the source image">
            <a:extLst>
              <a:ext uri="{FF2B5EF4-FFF2-40B4-BE49-F238E27FC236}">
                <a16:creationId xmlns:a16="http://schemas.microsoft.com/office/drawing/2014/main" id="{C423E3A0-AB01-4A57-895D-A0959A4E8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25" y="319596"/>
            <a:ext cx="7373275" cy="645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19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See the source image">
            <a:extLst>
              <a:ext uri="{FF2B5EF4-FFF2-40B4-BE49-F238E27FC236}">
                <a16:creationId xmlns:a16="http://schemas.microsoft.com/office/drawing/2014/main" id="{1ECEC6AD-70C0-42AE-8143-10878181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4" y="523784"/>
            <a:ext cx="11603115" cy="598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106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Imipenem&#10;EFFECTIVE AGAINST:&#10;• Aerobic and anaerobic, Gram&#10;positive and gram negative&#10;bacteria&#10;CHARACTERISTICS:&#10;• Broad Spe...">
            <a:extLst>
              <a:ext uri="{FF2B5EF4-FFF2-40B4-BE49-F238E27FC236}">
                <a16:creationId xmlns:a16="http://schemas.microsoft.com/office/drawing/2014/main" id="{008F641B-1220-4239-97A8-A373D681F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6"/>
          <a:stretch/>
        </p:blipFill>
        <p:spPr bwMode="auto">
          <a:xfrm>
            <a:off x="1189608" y="266330"/>
            <a:ext cx="10342485" cy="632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6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Meropenem&#10;EFFECTIVE AGAINST:&#10;• Aerobic and anaerobic, Gram&#10;positive and gram negative&#10;bacteria&#10;CHARACTERISTICS:&#10;• Ultra Br...">
            <a:extLst>
              <a:ext uri="{FF2B5EF4-FFF2-40B4-BE49-F238E27FC236}">
                <a16:creationId xmlns:a16="http://schemas.microsoft.com/office/drawing/2014/main" id="{F6A540F3-6E2A-4E46-9606-D56820399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7"/>
          <a:stretch/>
        </p:blipFill>
        <p:spPr bwMode="auto">
          <a:xfrm>
            <a:off x="727968" y="186431"/>
            <a:ext cx="10626571" cy="652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91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Ertapenem&#10;EFFECTIVE AGAINST:&#10;• Gram positive and gram negative&#10;bacteria&#10;CHARACTERISTICS:&#10;• Broad Spectrum&#10;• Intravenous&#10;• ...">
            <a:extLst>
              <a:ext uri="{FF2B5EF4-FFF2-40B4-BE49-F238E27FC236}">
                <a16:creationId xmlns:a16="http://schemas.microsoft.com/office/drawing/2014/main" id="{4E6F3FFD-4114-4B1E-8514-CBEACBA4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292963"/>
            <a:ext cx="11168109" cy="62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716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Monobactam&#10; ">
            <a:extLst>
              <a:ext uri="{FF2B5EF4-FFF2-40B4-BE49-F238E27FC236}">
                <a16:creationId xmlns:a16="http://schemas.microsoft.com/office/drawing/2014/main" id="{4F13C28F-17E0-419A-A082-D030DCA0F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4" y="204187"/>
            <a:ext cx="10582183" cy="634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0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ypes of Antibiotics&#10;(Based on their mode of action)&#10;Bacteriostatic Antibiotics&#10;• Tetracyclines&#10;• Spectinomycin&#10;• Sulphona...">
            <a:extLst>
              <a:ext uri="{FF2B5EF4-FFF2-40B4-BE49-F238E27FC236}">
                <a16:creationId xmlns:a16="http://schemas.microsoft.com/office/drawing/2014/main" id="{1ADDB5E5-2C81-4789-A861-E56C7A747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6" y="275208"/>
            <a:ext cx="11256886" cy="63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773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BETA-LACTAMASE INHIBITORS&#10;• Resemble β-lactam antibiotic structure&#10;• Bind to β-lactamase and protect the antibiotic from d...">
            <a:extLst>
              <a:ext uri="{FF2B5EF4-FFF2-40B4-BE49-F238E27FC236}">
                <a16:creationId xmlns:a16="http://schemas.microsoft.com/office/drawing/2014/main" id="{4EEDCCA7-D6B6-41F6-B2F8-6ABCB9EE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7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Beta–lactam Resistance&#10; ">
            <a:extLst>
              <a:ext uri="{FF2B5EF4-FFF2-40B4-BE49-F238E27FC236}">
                <a16:creationId xmlns:a16="http://schemas.microsoft.com/office/drawing/2014/main" id="{96BA9C4D-4BB0-4B61-BA23-FCC74F7A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230819"/>
            <a:ext cx="11141476" cy="632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95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Resistance-The Global Battle.!!!&#10;What is Resistance?&#10;•Drug resistance refers to unresponsiveness of a microorganism&#10;to an ...">
            <a:extLst>
              <a:ext uri="{FF2B5EF4-FFF2-40B4-BE49-F238E27FC236}">
                <a16:creationId xmlns:a16="http://schemas.microsoft.com/office/drawing/2014/main" id="{E88F0532-D386-4EC7-BDFF-24DCF87EF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" y="115411"/>
            <a:ext cx="11132598" cy="644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60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Natural Resistance:&#10;•Some microbes have always been resistant to certain anti-microbial agent.&#10;•They lack the metabolic pr...">
            <a:extLst>
              <a:ext uri="{FF2B5EF4-FFF2-40B4-BE49-F238E27FC236}">
                <a16:creationId xmlns:a16="http://schemas.microsoft.com/office/drawing/2014/main" id="{77E620C0-C023-47B7-9262-0EED21BAE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Natural Resistance:&#10;•Some microbes have always been resistant to certain anti-microbial agent.&#10;•They lack the metabolic pr...">
            <a:extLst>
              <a:ext uri="{FF2B5EF4-FFF2-40B4-BE49-F238E27FC236}">
                <a16:creationId xmlns:a16="http://schemas.microsoft.com/office/drawing/2014/main" id="{6C208913-CDCF-4D78-BA9A-C3C50FCC1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3001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735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Porins&#10;Altered penicillin binding proteins&#10;b-lactamases&#10;MECHANISMS OF RESISTANCE&#10; ">
            <a:extLst>
              <a:ext uri="{FF2B5EF4-FFF2-40B4-BE49-F238E27FC236}">
                <a16:creationId xmlns:a16="http://schemas.microsoft.com/office/drawing/2014/main" id="{2EB80882-A3EC-4651-AC3A-2FDDD039F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0921"/>
            <a:ext cx="10848513" cy="67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71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HALLENGES OF b-LACTAMASES&#10;1940 : Introduction of penicillins&#10;1940 : First description of b-lactamases published&#10;1944 : St...">
            <a:extLst>
              <a:ext uri="{FF2B5EF4-FFF2-40B4-BE49-F238E27FC236}">
                <a16:creationId xmlns:a16="http://schemas.microsoft.com/office/drawing/2014/main" id="{C024B97A-D2F2-476F-8D0D-E39C7A07B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4" y="310719"/>
            <a:ext cx="10910657" cy="604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35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Beta–lactamases&#10; ">
            <a:extLst>
              <a:ext uri="{FF2B5EF4-FFF2-40B4-BE49-F238E27FC236}">
                <a16:creationId xmlns:a16="http://schemas.microsoft.com/office/drawing/2014/main" id="{F9E7E70E-1CDE-47B5-B8E1-94E36560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292963"/>
            <a:ext cx="10830758" cy="66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871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441CE3-EBA8-4A44-B6F8-2B318F0D34DB}"/>
              </a:ext>
            </a:extLst>
          </p:cNvPr>
          <p:cNvSpPr/>
          <p:nvPr/>
        </p:nvSpPr>
        <p:spPr>
          <a:xfrm>
            <a:off x="3756996" y="2967335"/>
            <a:ext cx="4678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73592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ypes of Antibiotics&#10;(Based on their structural similarities)&#10; ">
            <a:extLst>
              <a:ext uri="{FF2B5EF4-FFF2-40B4-BE49-F238E27FC236}">
                <a16:creationId xmlns:a16="http://schemas.microsoft.com/office/drawing/2014/main" id="{6091359F-757B-4F33-B965-B356A80A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6" y="71021"/>
            <a:ext cx="11070454" cy="64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9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ntibiotic Targets&#10;Sourcs: Microbiology: A Clinical Approach&#10; ">
            <a:extLst>
              <a:ext uri="{FF2B5EF4-FFF2-40B4-BE49-F238E27FC236}">
                <a16:creationId xmlns:a16="http://schemas.microsoft.com/office/drawing/2014/main" id="{65AB1A27-9A76-4E91-BCB9-53A0CDF9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124287"/>
            <a:ext cx="10635448" cy="64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99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ram positive vs. Gram negative&#10;bacteria&#10;Source: Google Images&#10; ">
            <a:extLst>
              <a:ext uri="{FF2B5EF4-FFF2-40B4-BE49-F238E27FC236}">
                <a16:creationId xmlns:a16="http://schemas.microsoft.com/office/drawing/2014/main" id="{16C952D5-FAF9-4529-BC21-8EE85A4B6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04"/>
          <a:stretch/>
        </p:blipFill>
        <p:spPr bwMode="auto">
          <a:xfrm>
            <a:off x="727969" y="204186"/>
            <a:ext cx="10804124" cy="66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ell Wall&#10;Source: Google Images&#10; ">
            <a:extLst>
              <a:ext uri="{FF2B5EF4-FFF2-40B4-BE49-F238E27FC236}">
                <a16:creationId xmlns:a16="http://schemas.microsoft.com/office/drawing/2014/main" id="{6E39524C-75F7-4B3A-AEE4-360410183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0" y="284085"/>
            <a:ext cx="11354540" cy="616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67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17</Words>
  <Application>Microsoft Office PowerPoint</Application>
  <PresentationFormat>Widescreen</PresentationFormat>
  <Paragraphs>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BETA LACTAM ANTIBIOTICS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 LACTAM ANTIBIOTICS</dc:title>
  <dc:creator>Aravinth Rajendran</dc:creator>
  <cp:lastModifiedBy>Aravinth Rajendran</cp:lastModifiedBy>
  <cp:revision>8</cp:revision>
  <dcterms:created xsi:type="dcterms:W3CDTF">2021-07-24T10:55:53Z</dcterms:created>
  <dcterms:modified xsi:type="dcterms:W3CDTF">2021-07-29T10:30:24Z</dcterms:modified>
</cp:coreProperties>
</file>