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9" r:id="rId31"/>
    <p:sldId id="310" r:id="rId32"/>
    <p:sldId id="312" r:id="rId33"/>
    <p:sldId id="31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DD7C-85F7-4AB2-94CC-E3020037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2855-BE33-4349-AA94-2A464FBAD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FFBF-A6D9-45DE-9C74-2F1488F2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741A-14BA-4831-8449-7BE4170A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1601-3A39-41AD-AB5D-1818C39E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2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EC2C-0E6C-426C-8129-CE1F0F19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DCB71-F4FB-4A4E-A22F-6947016DD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BF3C-4786-4040-8198-FC6ECA04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A1AD-A3E7-4621-A135-A809B57B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A4AAC-A25D-41A1-A19E-653D586D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9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89E2F-9832-41B7-85E4-96363FC7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7B597-D30A-4B5E-8639-F115C3835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381E-9BA6-4AF8-9962-E0B1DC68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6204-7DCD-4F42-AC7F-7791B0E9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333A5-8A21-44D9-9A42-1F1B3A09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94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BE3F-B7E4-4A61-8193-5F5A66E5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DC11-4D7D-45B7-9DC9-1E4A9996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05B4-2B30-44EE-B222-11D62812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D342-8FA5-4794-A68E-FF83C567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76E2-0425-4AF8-9EB0-160B6D34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9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B0D4-B42C-4BEC-93D6-1DA583F5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84286-CAFC-41F2-B27C-22B03287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F6843-6618-4AF8-B1CD-0FAAD001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A7C5-6CA1-43F4-8E29-211BCAD6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D536-3539-4181-856B-9A5F4B83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6047-1693-4E84-A5D6-8BAB04A4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064F-7634-4AB1-A495-9697BDF42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9AB9B-7F62-4AF4-B5F4-FA6BF8644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05907-6199-458A-8313-BC4389A3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AADB4-D556-4E17-A8F0-8C6BA7F8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5C44E-808A-433E-899D-0F07A809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1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9871-E407-47E0-8204-E49FCBEB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FE4C-D104-4D92-96EC-614677EC9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98D29-3022-466F-A370-5DF40C795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0F01A-1B4F-44DC-96E8-EA8FD50AE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BFD07-3B80-45A9-BE61-20AC19EFA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3C69C-905B-4EEE-97EC-C92586F3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80DEE-56CD-4D7F-A561-7D1BF2F7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264D7-DF27-4ADB-A753-34464748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0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0583-2FAB-494D-817E-6EEE7363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E108C-A758-4B8B-9952-700D80F3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B237-14F5-41F5-BCEB-62ACAE6F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118DF-38E0-4C87-9C49-F74E5A54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5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9F970-E251-4881-8DA6-3278303E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7488D-060A-48A9-9CBD-8609C4E5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3B5F5-153B-46BF-BD14-345D1C79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0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3726-E535-4978-B3A8-29C15D08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6730-BFA6-45BA-8D39-1659812C2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9E478-949A-4991-A2F8-B60DF781E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F65A4-926D-4491-9A93-86325D6D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230DC-7126-49A3-8133-E101404B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B93B0-FCF6-4BBC-A7F2-16E5EA7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3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30AD-6761-4F1C-8B3B-0CFFA78F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18E61-C19E-4DD4-A4C2-E4284CD5B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66841-741A-48B5-96A4-1E313167F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EC60-3669-45FA-96A8-EE5A54F8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F250B-442F-4D79-B00D-CD73B360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8E55C-1230-4059-BC33-B3F2934A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3C6B6-BA0D-4D2F-B0DB-DDB4CDA8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D49F-A383-47D7-A931-14CC8245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59DC-A4C0-4CFF-B439-B8292E52B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A138-1705-40FA-AECF-F2ABB851479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8CA8-3BDD-4447-ABE0-C8C6AB583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2719-8E48-48F3-AB52-963630F96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7478-9CA7-4F29-A733-264C7F9D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CB68-CF56-47BB-97D8-54F56E980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BIOTRANSFORMATION &amp; EXCRETION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BC64A-051C-4638-A616-EA7D42F19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DR.G.AARTHIPRIYANKA</a:t>
            </a:r>
          </a:p>
          <a:p>
            <a:r>
              <a:rPr lang="en-US" dirty="0"/>
              <a:t>POST GRADUATE</a:t>
            </a:r>
          </a:p>
          <a:p>
            <a:r>
              <a:rPr lang="en-US" dirty="0"/>
              <a:t>DEPARTMENT OF PHARMACOLOGY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24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F947-E548-41AB-A1F6-A2F1AEF9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968F-CD7D-4409-9FDB-620698C7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Ester + water </a:t>
            </a:r>
            <a:r>
              <a:rPr lang="en-US" dirty="0">
                <a:sym typeface="Wingdings" panose="05000000000000000000" pitchFamily="2" charset="2"/>
              </a:rPr>
              <a:t> Acid + Alcohol with the help of esterase</a:t>
            </a:r>
          </a:p>
          <a:p>
            <a:r>
              <a:rPr lang="en-US" dirty="0">
                <a:sym typeface="Wingdings" panose="05000000000000000000" pitchFamily="2" charset="2"/>
              </a:rPr>
              <a:t>Amidase</a:t>
            </a:r>
          </a:p>
          <a:p>
            <a:r>
              <a:rPr lang="en-US" dirty="0">
                <a:sym typeface="Wingdings" panose="05000000000000000000" pitchFamily="2" charset="2"/>
              </a:rPr>
              <a:t>peptidase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48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E0D5-A569-4721-B4C2-1E0C040A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CYCLIZATION &amp; DECYCLIZATION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23FC-FDC1-49C1-8FBA-B85EFD3B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Formation of ring structure                -opening of ring structure</a:t>
            </a:r>
          </a:p>
          <a:p>
            <a:r>
              <a:rPr lang="en-US" dirty="0"/>
              <a:t>E.g. Prontosil                                           e.g. Phenytoin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98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8F3A-0910-49D7-8EB4-366034CF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REACTIONS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411C-7630-4969-AB12-70A2C5A8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Conjugate of drug / phase-1 metabolite</a:t>
            </a:r>
          </a:p>
          <a:p>
            <a:r>
              <a:rPr lang="en-US" dirty="0"/>
              <a:t>                       +</a:t>
            </a:r>
          </a:p>
          <a:p>
            <a:r>
              <a:rPr lang="en-US" dirty="0"/>
              <a:t>Endogenous substrate (carbohydrate + </a:t>
            </a:r>
            <a:r>
              <a:rPr lang="en-US" dirty="0" err="1"/>
              <a:t>aminoacid</a:t>
            </a:r>
            <a:r>
              <a:rPr lang="en-US" dirty="0"/>
              <a:t>)</a:t>
            </a:r>
          </a:p>
          <a:p>
            <a:r>
              <a:rPr lang="en-US" dirty="0"/>
              <a:t>                       ||</a:t>
            </a:r>
          </a:p>
          <a:p>
            <a:r>
              <a:rPr lang="en-US" dirty="0"/>
              <a:t>Polar highly ionized organic acid</a:t>
            </a:r>
          </a:p>
          <a:p>
            <a:r>
              <a:rPr lang="en-US" dirty="0"/>
              <a:t> excreted through urine / bile</a:t>
            </a:r>
          </a:p>
          <a:p>
            <a:r>
              <a:rPr lang="en-US" dirty="0"/>
              <a:t>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99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A1D-FC7E-4646-B3BC-2EB6F04B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GLUCURONIDE CONJUGATION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9190-8FDE-4FBB-976D-3B7119B0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Hydroxyl or carboxylic acid conjugated with glucuronic acid (glucose)</a:t>
            </a:r>
          </a:p>
          <a:p>
            <a:r>
              <a:rPr lang="en-US" dirty="0"/>
              <a:t>Not only drugs- endogenous substrate like </a:t>
            </a:r>
            <a:r>
              <a:rPr lang="en-US" dirty="0" err="1"/>
              <a:t>steroids,bilirubin,thyroxine</a:t>
            </a:r>
            <a:endParaRPr lang="en-US" dirty="0"/>
          </a:p>
          <a:p>
            <a:r>
              <a:rPr lang="en-US" dirty="0"/>
              <a:t>Increases molecular mass- excretion in bile</a:t>
            </a:r>
          </a:p>
          <a:p>
            <a:r>
              <a:rPr lang="en-US" dirty="0" err="1"/>
              <a:t>Hydrolysed</a:t>
            </a:r>
            <a:r>
              <a:rPr lang="en-US" dirty="0"/>
              <a:t> by bacteria in the gut</a:t>
            </a:r>
          </a:p>
          <a:p>
            <a:r>
              <a:rPr lang="en-US" dirty="0"/>
              <a:t>Drug is reabsorbed</a:t>
            </a:r>
            <a:endParaRPr lang="en-IN" dirty="0"/>
          </a:p>
          <a:p>
            <a:r>
              <a:rPr lang="en-IN" dirty="0"/>
              <a:t>Enterohepatic cycling-prolongs its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9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F75E-5B79-48F9-B9B3-B294DFD4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TRANSFERASES  -  COFACTOR  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AA7C-33E3-4C06-A409-C2E08E96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Glucuronide      - UDP Glucuronic acid - e.g. </a:t>
            </a:r>
            <a:r>
              <a:rPr lang="en-US" dirty="0" err="1"/>
              <a:t>Acetaminophen,morphine</a:t>
            </a:r>
            <a:r>
              <a:rPr lang="en-US" dirty="0"/>
              <a:t> </a:t>
            </a:r>
          </a:p>
          <a:p>
            <a:r>
              <a:rPr lang="en-US" dirty="0"/>
              <a:t>Acetylation       - Acetyl COA                  -e.g. </a:t>
            </a:r>
            <a:r>
              <a:rPr lang="en-US" dirty="0" err="1"/>
              <a:t>sulfonamides,isoniazid</a:t>
            </a:r>
            <a:endParaRPr lang="en-US" dirty="0"/>
          </a:p>
          <a:p>
            <a:r>
              <a:rPr lang="en-US" dirty="0"/>
              <a:t>Methylation     -S-Adenosyl methionine-</a:t>
            </a:r>
            <a:r>
              <a:rPr lang="en-US" dirty="0" err="1"/>
              <a:t>e.g.levodopa,captopril</a:t>
            </a:r>
            <a:endParaRPr lang="en-US" dirty="0"/>
          </a:p>
          <a:p>
            <a:r>
              <a:rPr lang="en-US" dirty="0"/>
              <a:t>Sulfation-3-phosphor adenosyl 5-phospho </a:t>
            </a:r>
            <a:r>
              <a:rPr lang="en-US" dirty="0" err="1"/>
              <a:t>sulfonades-e.g.steroids</a:t>
            </a:r>
            <a:endParaRPr lang="en-US" dirty="0"/>
          </a:p>
          <a:p>
            <a:r>
              <a:rPr lang="en-US" dirty="0"/>
              <a:t>Glutathione-cysteine/glutathione-</a:t>
            </a:r>
            <a:r>
              <a:rPr lang="en-US" dirty="0" err="1"/>
              <a:t>e.g.paracetamol,busulfan</a:t>
            </a:r>
            <a:endParaRPr lang="en-US" dirty="0"/>
          </a:p>
          <a:p>
            <a:r>
              <a:rPr lang="en-US" dirty="0"/>
              <a:t>Glycine – glycine –e.g. salicylates</a:t>
            </a:r>
          </a:p>
          <a:p>
            <a:r>
              <a:rPr lang="en-US" dirty="0"/>
              <a:t>Ribonucleoside – cancer chemotherapy</a:t>
            </a:r>
          </a:p>
          <a:p>
            <a:endParaRPr lang="en-US" dirty="0"/>
          </a:p>
          <a:p>
            <a:r>
              <a:rPr lang="en-US" dirty="0"/>
              <a:t>GILBERT SYN/CRIGGLER NAGAR SYN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25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2A00-1AEF-4FE1-A0B8-2526632F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Simultaneous/sequential metabolism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CD64-C70F-4ED3-8B36-6BA15DDA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Drug- phase 1 – phase 2 – excreted</a:t>
            </a:r>
          </a:p>
          <a:p>
            <a:r>
              <a:rPr lang="en-US" dirty="0"/>
              <a:t>Drug – phase 2 - excreted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71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D9F-B866-44F5-B95C-665B6B51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METABOLIZING ENZYMES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2369-7902-498E-8034-11F19F1D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Microsomal( ER)                 </a:t>
            </a:r>
            <a:r>
              <a:rPr lang="en-US" dirty="0" err="1"/>
              <a:t>Nonmicrosomal</a:t>
            </a:r>
            <a:r>
              <a:rPr lang="en-US" dirty="0"/>
              <a:t> enzymes (cytoplasm/</a:t>
            </a:r>
            <a:r>
              <a:rPr lang="en-US" dirty="0" err="1"/>
              <a:t>mito</a:t>
            </a:r>
            <a:r>
              <a:rPr lang="en-US" dirty="0"/>
              <a:t>)</a:t>
            </a:r>
          </a:p>
          <a:p>
            <a:r>
              <a:rPr lang="en-US" dirty="0"/>
              <a:t>CYP P 450                                         - </a:t>
            </a:r>
            <a:r>
              <a:rPr lang="en-US" dirty="0" err="1"/>
              <a:t>amidase,esterase,peptidase</a:t>
            </a:r>
            <a:endParaRPr lang="en-US" dirty="0"/>
          </a:p>
          <a:p>
            <a:r>
              <a:rPr lang="en-US" dirty="0" err="1"/>
              <a:t>Glucuronyl</a:t>
            </a:r>
            <a:r>
              <a:rPr lang="en-US" dirty="0"/>
              <a:t> transferase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62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80F2-067A-409D-A877-D09A5859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HOFMANN ELIMINATION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78E0-863F-4D07-8D4F-CABA74A7F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Inactivation of drugs in body fluids by spontaneous molecular rearrangement without help of any enzyme</a:t>
            </a:r>
          </a:p>
          <a:p>
            <a:r>
              <a:rPr lang="en-US" dirty="0"/>
              <a:t>E.g. Atracurium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431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74A3-1BFB-4A54-A45E-3174DAEE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INHIBITION OF DRUG METABOLISM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38B2-1073-4B80-8FB8-460ED51A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Allopurinol</a:t>
            </a:r>
          </a:p>
          <a:p>
            <a:r>
              <a:rPr lang="en-US" dirty="0"/>
              <a:t>Omeprazole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19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5093-F07E-48C0-92C1-3E9D55F1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MICROSOMAL ENZYME INDUCTION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ED4B-9F41-48CC-AFA8-0BE3F33E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Phenobarbitone</a:t>
            </a:r>
          </a:p>
          <a:p>
            <a:r>
              <a:rPr lang="en-US" dirty="0"/>
              <a:t>Isoniazid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23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BF50-34B5-4D9C-980C-0877D8F7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12B4-DF51-4D8B-BBD1-4105282A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248728"/>
          </a:xfrm>
        </p:spPr>
        <p:txBody>
          <a:bodyPr/>
          <a:lstStyle/>
          <a:p>
            <a:r>
              <a:rPr lang="en-US" dirty="0"/>
              <a:t>Chemical alteration of drug in the body</a:t>
            </a:r>
          </a:p>
          <a:p>
            <a:r>
              <a:rPr lang="en-US" dirty="0"/>
              <a:t>Non polar lipid soluble -&gt; polar lipid insoluble =excreted</a:t>
            </a:r>
          </a:p>
          <a:p>
            <a:r>
              <a:rPr lang="en-US" dirty="0"/>
              <a:t>Primary site- liver</a:t>
            </a:r>
          </a:p>
          <a:p>
            <a:r>
              <a:rPr lang="en-US" dirty="0"/>
              <a:t>Other sites-</a:t>
            </a:r>
            <a:r>
              <a:rPr lang="en-US" dirty="0" err="1"/>
              <a:t>kidney,intestine,lungs,plasma</a:t>
            </a:r>
            <a:endParaRPr lang="en-US" dirty="0"/>
          </a:p>
          <a:p>
            <a:r>
              <a:rPr lang="en-US" dirty="0"/>
              <a:t>Biotransformation leads 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Inactivation – active -&gt;inactive= excreted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Active metabolite from an active drug e.g. Allopurinol-</a:t>
            </a:r>
            <a:r>
              <a:rPr lang="en-US" dirty="0" err="1"/>
              <a:t>Alloxanthine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Activation of inactive drug e.g. Levodopa-Dopamine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706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7E5C-52B3-4EE4-A2C9-8AC30156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 METABOLISM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8A8E-9C78-4F1E-BB90-327E4E52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first pass metabolism</a:t>
            </a:r>
          </a:p>
          <a:p>
            <a:r>
              <a:rPr lang="en-US" dirty="0"/>
              <a:t>E.g. </a:t>
            </a:r>
            <a:r>
              <a:rPr lang="en-US" dirty="0" err="1"/>
              <a:t>propanalol,morphine,lidocaine,steroids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41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77C0-F748-4F4E-9A66-8F8903C5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EXCRETION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0FFA-96C4-42B5-8991-C9F5BB56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Urine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Faeces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Exhaled 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Saliva,sweat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/>
              <a:t>Milk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8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6D5A-2067-47DD-B1A7-E974E151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RENAL EXCRETION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1546-6B0E-4289-8CBC-6B8B7784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GFR-120</a:t>
            </a:r>
          </a:p>
          <a:p>
            <a:r>
              <a:rPr lang="en-US" dirty="0"/>
              <a:t>Decreases with age</a:t>
            </a:r>
          </a:p>
          <a:p>
            <a:r>
              <a:rPr lang="en-US" dirty="0"/>
              <a:t>Net renal excretion= glomerular </a:t>
            </a:r>
            <a:r>
              <a:rPr lang="en-US" dirty="0" err="1"/>
              <a:t>filtration+tubular</a:t>
            </a:r>
            <a:r>
              <a:rPr lang="en-US" dirty="0"/>
              <a:t> secretion – tubular reabsorption</a:t>
            </a:r>
          </a:p>
          <a:p>
            <a:r>
              <a:rPr lang="en-US" dirty="0"/>
              <a:t>Organic acid </a:t>
            </a:r>
            <a:r>
              <a:rPr lang="en-US" dirty="0" err="1"/>
              <a:t>transport,organic</a:t>
            </a:r>
            <a:r>
              <a:rPr lang="en-US" dirty="0"/>
              <a:t> basic transport</a:t>
            </a:r>
          </a:p>
          <a:p>
            <a:r>
              <a:rPr lang="en-US" dirty="0"/>
              <a:t>Acid urine- alkaline drugs eliminated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29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A71E-8AE2-49D6-BA17-B219FE74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A32D-E9C4-4BAE-A80D-DA52060A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Kinetics of Elimination &lt;ul&gt;&lt;li&gt;Pharmacokinetics - F, V and CL &lt;/li&gt;&lt;/ul&gt;&lt;ul&gt;&lt;li&gt;Clearance:  The clearance (CL) of a drug ...">
            <a:extLst>
              <a:ext uri="{FF2B5EF4-FFF2-40B4-BE49-F238E27FC236}">
                <a16:creationId xmlns:a16="http://schemas.microsoft.com/office/drawing/2014/main" id="{AE3875D3-D027-4228-9901-43312BD1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5" y="182562"/>
            <a:ext cx="11361683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9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C704-AFFA-4ED8-AECC-1F7E3691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E4CE-CB5B-4A7B-BC49-CD648D86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Kinetics of Elimination &lt;ul&gt;&lt;li&gt;First Order Kinetics (exponential):  Rate of elimination is directly proportional to drug ...">
            <a:extLst>
              <a:ext uri="{FF2B5EF4-FFF2-40B4-BE49-F238E27FC236}">
                <a16:creationId xmlns:a16="http://schemas.microsoft.com/office/drawing/2014/main" id="{5B325B00-AEE4-4FA2-8834-76FBB444D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" y="162553"/>
            <a:ext cx="11183007" cy="64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10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7EF4-F5FF-4C8F-B485-86D3D385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E59A-88E6-4BD1-A43D-DC06898B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Elimination of Drugs - Pharmacology - Medbullets Step 1">
            <a:extLst>
              <a:ext uri="{FF2B5EF4-FFF2-40B4-BE49-F238E27FC236}">
                <a16:creationId xmlns:a16="http://schemas.microsoft.com/office/drawing/2014/main" id="{B7FFB38F-6477-4363-95AC-41D337EE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9" y="338492"/>
            <a:ext cx="11014841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96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6185-F784-4106-A4D4-8917B180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63FB-522B-48AC-A08F-54A7620C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Plasma half-life &lt;ul&gt;&lt;li&gt;Defined as time taken for its plasma concentration to be reduced to half of its original value – ...">
            <a:extLst>
              <a:ext uri="{FF2B5EF4-FFF2-40B4-BE49-F238E27FC236}">
                <a16:creationId xmlns:a16="http://schemas.microsoft.com/office/drawing/2014/main" id="{C85027BC-CA14-4CDC-A2E9-08E5772A5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2" y="338492"/>
            <a:ext cx="11259205" cy="634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99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9065-09EB-442C-876F-2844F6C3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030C-5F9C-4624-A4E8-F07D8FF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Plasma half-life &lt;ul&gt;&lt;li&gt;1 half-life ………….  50% &lt;/li&gt;&lt;/ul&gt;&lt;ul&gt;&lt;li&gt;2 half-lives…………  25% &lt;/li&gt;&lt;/ul&gt;&lt;ul&gt;&lt;li&gt;3 half-lives ……....">
            <a:extLst>
              <a:ext uri="{FF2B5EF4-FFF2-40B4-BE49-F238E27FC236}">
                <a16:creationId xmlns:a16="http://schemas.microsoft.com/office/drawing/2014/main" id="{AE198173-C85F-4368-AF77-BF47BAA5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3" y="338491"/>
            <a:ext cx="11519338" cy="627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5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27F5-7EB9-405C-9C5B-56B5AE27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A707-9712-4749-A421-FDAD7565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Excretion - The Platue Principle &lt;ul&gt;&lt;li&gt;Repeated dosing: &lt;/li&gt;&lt;/ul&gt;&lt;ul&gt;&lt;li&gt;When constant dose of a drug is repeated befor...">
            <a:extLst>
              <a:ext uri="{FF2B5EF4-FFF2-40B4-BE49-F238E27FC236}">
                <a16:creationId xmlns:a16="http://schemas.microsoft.com/office/drawing/2014/main" id="{106FDE53-1CB7-4400-B632-519B3D98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1" y="338492"/>
            <a:ext cx="11645462" cy="62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712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9A71-762C-4055-89FF-76A8D97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4727-3DB9-4533-9E40-B6FFC1AD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Target Level Strategy &lt;ul&gt;&lt;li&gt;Low safety margin drugs (anticonvulsants, antidepressants, Lithium, Theophylline etc. – main...">
            <a:extLst>
              <a:ext uri="{FF2B5EF4-FFF2-40B4-BE49-F238E27FC236}">
                <a16:creationId xmlns:a16="http://schemas.microsoft.com/office/drawing/2014/main" id="{5868DA95-EECB-4B2E-94E1-BF5D31A8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46636"/>
            <a:ext cx="11508828" cy="62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0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DF17-5681-472A-BDF6-7439B1EC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661"/>
            <a:ext cx="10515600" cy="5822084"/>
          </a:xfrm>
        </p:spPr>
        <p:txBody>
          <a:bodyPr>
            <a:normAutofit fontScale="92500"/>
          </a:bodyPr>
          <a:lstStyle/>
          <a:p>
            <a:r>
              <a:rPr lang="en-US" dirty="0"/>
              <a:t>Biotransformation can be classified into</a:t>
            </a:r>
          </a:p>
          <a:p>
            <a:r>
              <a:rPr lang="en-US" dirty="0"/>
              <a:t>PHASE 1 – NONSYNTHETIC/FUNCTIONALIZATION REACTION</a:t>
            </a:r>
          </a:p>
          <a:p>
            <a:r>
              <a:rPr lang="en-US" dirty="0"/>
              <a:t>PHASE 2 – SYNTHETIC/CONJUGATION REACTION</a:t>
            </a:r>
          </a:p>
          <a:p>
            <a:endParaRPr lang="en-US" dirty="0"/>
          </a:p>
          <a:p>
            <a:r>
              <a:rPr lang="en-US" dirty="0"/>
              <a:t>PHASE 1 REACTIONS:                                 PHASE 2 REACTIONS: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Oxidation                                           - glucuronide conjugation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Reduction                                          - acetylation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Hydrolysis                                          - methylation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Cyclization                                         - sulfate conjugation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Decyclization</a:t>
            </a:r>
            <a:r>
              <a:rPr lang="en-US" dirty="0"/>
              <a:t>                                     - glycine conjugation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- glutathione conjugation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- ribonucleoside/nucleotide synthesis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235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12F6-A3E3-427A-BD24-1711725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4CFA-8BF7-41F8-B764-BF2D9BF2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986" name="Picture 2" descr="Monitoring of Plasma concentration &lt;ul&gt;&lt;li&gt;Useful in &lt;/li&gt;&lt;/ul&gt;&lt;ul&gt;&lt;ul&gt;&lt;li&gt;Narrow safety margin drugs – digoxin, anticonvu...">
            <a:extLst>
              <a:ext uri="{FF2B5EF4-FFF2-40B4-BE49-F238E27FC236}">
                <a16:creationId xmlns:a16="http://schemas.microsoft.com/office/drawing/2014/main" id="{F29BFEC3-2D8F-4AD9-88C7-BECB70234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1" y="241738"/>
            <a:ext cx="11550869" cy="648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84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21C5-C2D7-4126-8296-EF337E8E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0C2-1ED6-45C0-8844-98ACE274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Therapeutic drug monitoring of methotrexate in disease - Research Outreach">
            <a:extLst>
              <a:ext uri="{FF2B5EF4-FFF2-40B4-BE49-F238E27FC236}">
                <a16:creationId xmlns:a16="http://schemas.microsoft.com/office/drawing/2014/main" id="{C7759419-90AE-46CF-936E-A08E35F4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8" y="44805"/>
            <a:ext cx="11393214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35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CF37-206F-442A-80D4-26C8A319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A214-F216-4400-A1E0-FE96E1F8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3010" name="Picture 2" descr="Prolongation of Drug action &lt;ul&gt;&lt;li&gt;By prolonging absorption from the site of action – Oral and parenteral &lt;/li&gt;&lt;/ul&gt;&lt;ul&gt;&lt;...">
            <a:extLst>
              <a:ext uri="{FF2B5EF4-FFF2-40B4-BE49-F238E27FC236}">
                <a16:creationId xmlns:a16="http://schemas.microsoft.com/office/drawing/2014/main" id="{0DC882E9-B89E-4232-9CA5-92FB4206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7" y="283779"/>
            <a:ext cx="11214538" cy="62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67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BC5E-A97E-4716-89D2-02B5E6CA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4ED5-0B69-4D94-BE74-44E87D95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Pharmacokinetics - Administration, Absorption, Distribution, Metabolism,  and Elimination… | Pharmacology nursing, Nursing school studying, Pharmacy  technician study">
            <a:extLst>
              <a:ext uri="{FF2B5EF4-FFF2-40B4-BE49-F238E27FC236}">
                <a16:creationId xmlns:a16="http://schemas.microsoft.com/office/drawing/2014/main" id="{0A5B4647-2374-45AF-9811-9D826E97E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5173"/>
            <a:ext cx="10625959" cy="54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84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2037-F6A7-4146-8397-7FB12457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REACTIONS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8E0D-75A4-42F1-AE31-7CD393CD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group is generated or exposed</a:t>
            </a:r>
          </a:p>
          <a:p>
            <a:r>
              <a:rPr lang="en-US" dirty="0"/>
              <a:t>May be active or inactive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1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627F-0416-42D4-8FA9-B01ED74B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OXIDATION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92A5-ED90-4139-B0CB-295E186E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N-Dealkylation-</a:t>
            </a:r>
            <a:r>
              <a:rPr lang="en-US" dirty="0" err="1"/>
              <a:t>Codeine,caffeine</a:t>
            </a:r>
            <a:endParaRPr lang="en-US" dirty="0"/>
          </a:p>
          <a:p>
            <a:r>
              <a:rPr lang="en-US" dirty="0"/>
              <a:t>O-Dealkylation-</a:t>
            </a:r>
            <a:r>
              <a:rPr lang="en-US" dirty="0" err="1"/>
              <a:t>Codeine,Indomethacin</a:t>
            </a:r>
            <a:endParaRPr lang="en-US" dirty="0"/>
          </a:p>
          <a:p>
            <a:r>
              <a:rPr lang="en-US" dirty="0"/>
              <a:t>Aliphatic chain hydroxylation – </a:t>
            </a:r>
            <a:r>
              <a:rPr lang="en-US" dirty="0" err="1"/>
              <a:t>phenobarbitone,ibuprofen</a:t>
            </a:r>
            <a:endParaRPr lang="en-US" dirty="0"/>
          </a:p>
          <a:p>
            <a:r>
              <a:rPr lang="en-US" dirty="0"/>
              <a:t>Aromatic chain hydroxylation – </a:t>
            </a:r>
            <a:r>
              <a:rPr lang="en-US" dirty="0" err="1"/>
              <a:t>phenobarbitone,phenytoin</a:t>
            </a:r>
            <a:endParaRPr lang="en-US" dirty="0"/>
          </a:p>
          <a:p>
            <a:r>
              <a:rPr lang="en-US" dirty="0"/>
              <a:t>N-oxidation- </a:t>
            </a:r>
            <a:r>
              <a:rPr lang="en-US" dirty="0" err="1"/>
              <a:t>chlorpheniramine,dapsone</a:t>
            </a:r>
            <a:endParaRPr lang="en-US" dirty="0"/>
          </a:p>
          <a:p>
            <a:r>
              <a:rPr lang="en-US" dirty="0"/>
              <a:t>S-oxidation- </a:t>
            </a:r>
            <a:r>
              <a:rPr lang="en-US" dirty="0" err="1"/>
              <a:t>chlorpheniramine,cimetidine</a:t>
            </a:r>
            <a:endParaRPr lang="en-US" dirty="0"/>
          </a:p>
          <a:p>
            <a:r>
              <a:rPr lang="en-US" dirty="0"/>
              <a:t>Deamination- </a:t>
            </a:r>
            <a:r>
              <a:rPr lang="en-US" dirty="0" err="1"/>
              <a:t>Diazepam,Amphitamine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33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2C05-DA79-4D20-9462-922598DA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CYTOCHROME P 450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EB6C-8C2D-4D41-B18B-50789590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Families – 1,2,3                                1                          2                       3</a:t>
            </a:r>
          </a:p>
          <a:p>
            <a:r>
              <a:rPr lang="en-US" dirty="0"/>
              <a:t>Subfamilies – A,B,C                     1A1                     2A6                    3A4</a:t>
            </a:r>
          </a:p>
          <a:p>
            <a:r>
              <a:rPr lang="en-US" dirty="0"/>
              <a:t>Isoenzymes – 1,2,3                      1A2                    2B6                    3A5</a:t>
            </a:r>
          </a:p>
          <a:p>
            <a:r>
              <a:rPr lang="en-US" dirty="0"/>
              <a:t>                                                       1B1                     2C8                 </a:t>
            </a:r>
          </a:p>
          <a:p>
            <a:r>
              <a:rPr lang="en-US" dirty="0"/>
              <a:t>                                                                                   2C9</a:t>
            </a:r>
          </a:p>
          <a:p>
            <a:r>
              <a:rPr lang="en-US" dirty="0"/>
              <a:t>                                                                                    2C19</a:t>
            </a:r>
          </a:p>
          <a:p>
            <a:r>
              <a:rPr lang="en-US" dirty="0"/>
              <a:t>                                                                                    2D6</a:t>
            </a:r>
          </a:p>
          <a:p>
            <a:r>
              <a:rPr lang="en-US" dirty="0"/>
              <a:t>                                                                                    2E1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3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E101-EC4E-4DA8-B77D-CA8A1AF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FLAVIN MONOOXYGENASE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640C-906D-4CBD-8D8E-7B867DD6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Liver</a:t>
            </a:r>
          </a:p>
          <a:p>
            <a:r>
              <a:rPr lang="en-US" dirty="0"/>
              <a:t>Not induced or inhibited by other drugs</a:t>
            </a:r>
          </a:p>
          <a:p>
            <a:r>
              <a:rPr lang="en-US" dirty="0"/>
              <a:t>Not involving drug interactions</a:t>
            </a:r>
          </a:p>
          <a:p>
            <a:r>
              <a:rPr lang="en-US" dirty="0"/>
              <a:t>E.g. </a:t>
            </a:r>
            <a:r>
              <a:rPr lang="en-US" dirty="0" err="1"/>
              <a:t>cimetidine,ranitidine,clozapine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96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0C53-165B-4EA7-9B3F-A2BD2002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EPOXIDE HYDROLASE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1287-72CE-4D82-B9CB-11DD4004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Detoxify epoxide metabolites of some drugs generated by CYP </a:t>
            </a:r>
            <a:r>
              <a:rPr lang="en-US" dirty="0" err="1"/>
              <a:t>oxygenases</a:t>
            </a:r>
            <a:endParaRPr lang="en-US" dirty="0"/>
          </a:p>
          <a:p>
            <a:r>
              <a:rPr lang="en-US" dirty="0"/>
              <a:t>E.g. carbamazepine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34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39CB-5241-4970-81BB-BDA3C768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C46E-04F4-460F-93A7-1D11DBD8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CYP P 450</a:t>
            </a:r>
          </a:p>
          <a:p>
            <a:r>
              <a:rPr lang="en-US" dirty="0"/>
              <a:t>AZO &amp; NITRO REDUCTION –e.g. chloramphenicol</a:t>
            </a:r>
          </a:p>
          <a:p>
            <a:r>
              <a:rPr lang="en-US" dirty="0"/>
              <a:t>CARBONYL REDUCTION – e.g. naloxone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3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598</Words>
  <Application>Microsoft Office PowerPoint</Application>
  <PresentationFormat>Widescreen</PresentationFormat>
  <Paragraphs>122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BIOTRANSFORMATION &amp; EXCRETION</vt:lpstr>
      <vt:lpstr>BIOTRANSFORMATION</vt:lpstr>
      <vt:lpstr>PowerPoint Presentation</vt:lpstr>
      <vt:lpstr>PHASE 1 REACTIONS</vt:lpstr>
      <vt:lpstr>OXIDATION</vt:lpstr>
      <vt:lpstr>CYTOCHROME P 450</vt:lpstr>
      <vt:lpstr>FLAVIN MONOOXYGENASE</vt:lpstr>
      <vt:lpstr>EPOXIDE HYDROLASE</vt:lpstr>
      <vt:lpstr>REDUCTION</vt:lpstr>
      <vt:lpstr>HYDROLYSIS</vt:lpstr>
      <vt:lpstr>CYCLIZATION &amp; DECYCLIZATION</vt:lpstr>
      <vt:lpstr>PHASE 2 REACTIONS</vt:lpstr>
      <vt:lpstr>GLUCURONIDE CONJUGATION</vt:lpstr>
      <vt:lpstr>TRANSFERASES  -  COFACTOR   - EXAMPLE</vt:lpstr>
      <vt:lpstr>Simultaneous/sequential metabolism</vt:lpstr>
      <vt:lpstr>DRUG METABOLIZING ENZYMES</vt:lpstr>
      <vt:lpstr>HOFMANN ELIMINATION</vt:lpstr>
      <vt:lpstr>INHIBITION OF DRUG METABOLISM</vt:lpstr>
      <vt:lpstr>MICROSOMAL ENZYME INDUCTION</vt:lpstr>
      <vt:lpstr>FIRST PASS METABOLISM</vt:lpstr>
      <vt:lpstr>EXCRETION</vt:lpstr>
      <vt:lpstr>RENAL EXCRETION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BIOTRANSFORMATION &amp; EXCRETION</dc:title>
  <dc:creator>Aravinth Rajendran</dc:creator>
  <cp:lastModifiedBy>Aravinth Rajendran</cp:lastModifiedBy>
  <cp:revision>31</cp:revision>
  <dcterms:created xsi:type="dcterms:W3CDTF">2021-12-26T11:46:24Z</dcterms:created>
  <dcterms:modified xsi:type="dcterms:W3CDTF">2021-12-29T07:01:22Z</dcterms:modified>
</cp:coreProperties>
</file>