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2" r:id="rId8"/>
    <p:sldId id="270" r:id="rId9"/>
    <p:sldId id="271" r:id="rId10"/>
    <p:sldId id="272" r:id="rId11"/>
    <p:sldId id="300" r:id="rId12"/>
    <p:sldId id="273" r:id="rId13"/>
    <p:sldId id="274" r:id="rId14"/>
    <p:sldId id="290" r:id="rId15"/>
    <p:sldId id="275" r:id="rId16"/>
    <p:sldId id="292" r:id="rId17"/>
    <p:sldId id="291" r:id="rId18"/>
    <p:sldId id="263" r:id="rId19"/>
    <p:sldId id="276" r:id="rId20"/>
    <p:sldId id="277" r:id="rId21"/>
    <p:sldId id="288" r:id="rId22"/>
    <p:sldId id="293" r:id="rId23"/>
    <p:sldId id="294" r:id="rId24"/>
    <p:sldId id="264" r:id="rId25"/>
    <p:sldId id="279" r:id="rId26"/>
    <p:sldId id="281" r:id="rId27"/>
    <p:sldId id="265" r:id="rId28"/>
    <p:sldId id="266" r:id="rId29"/>
    <p:sldId id="301" r:id="rId30"/>
    <p:sldId id="295" r:id="rId31"/>
    <p:sldId id="296" r:id="rId32"/>
    <p:sldId id="280" r:id="rId33"/>
    <p:sldId id="282" r:id="rId34"/>
    <p:sldId id="267" r:id="rId35"/>
    <p:sldId id="283" r:id="rId36"/>
    <p:sldId id="302" r:id="rId37"/>
    <p:sldId id="284" r:id="rId38"/>
    <p:sldId id="268" r:id="rId39"/>
    <p:sldId id="285" r:id="rId40"/>
    <p:sldId id="286" r:id="rId41"/>
    <p:sldId id="289" r:id="rId42"/>
    <p:sldId id="297" r:id="rId43"/>
    <p:sldId id="298" r:id="rId44"/>
    <p:sldId id="299" r:id="rId45"/>
    <p:sldId id="304" r:id="rId46"/>
    <p:sldId id="303" r:id="rId47"/>
    <p:sldId id="2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9E94-A57D-905C-22CE-A08C33B582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D931D9-8F9A-E114-2F4E-FC91A7BDC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71ADB2-CB90-279B-C005-6CD100B1709C}"/>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5" name="Footer Placeholder 4">
            <a:extLst>
              <a:ext uri="{FF2B5EF4-FFF2-40B4-BE49-F238E27FC236}">
                <a16:creationId xmlns:a16="http://schemas.microsoft.com/office/drawing/2014/main" id="{01A04854-DF7A-4F2A-FA25-644C7E8AE1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88791-8674-1FBF-7F1C-A5AF9B22C154}"/>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78174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7CDF-9923-D3ED-F278-0BABB5F52E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7A1DF4-09CD-4286-32D7-20DD433C3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A3479-AF4A-F86E-B247-252DBA303718}"/>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5" name="Footer Placeholder 4">
            <a:extLst>
              <a:ext uri="{FF2B5EF4-FFF2-40B4-BE49-F238E27FC236}">
                <a16:creationId xmlns:a16="http://schemas.microsoft.com/office/drawing/2014/main" id="{E848A9E0-726C-A100-6AA2-5D05C87D7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8A99C-2D97-58CC-8BEC-0A5B599AD016}"/>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189685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53996-87DF-8EF7-BD2B-DAC5426A6B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19404-8870-9B8C-AFBD-1F2D9E6F14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7C0D9-0CA9-DE1B-C0F4-E6054BA9760B}"/>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5" name="Footer Placeholder 4">
            <a:extLst>
              <a:ext uri="{FF2B5EF4-FFF2-40B4-BE49-F238E27FC236}">
                <a16:creationId xmlns:a16="http://schemas.microsoft.com/office/drawing/2014/main" id="{9396B1C7-65D0-5234-4CA1-E54A390C2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FD30E1-05D8-3A9B-3EBF-CC3ECF390D0B}"/>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246949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00CF-72D0-4CA1-1249-008D90D3E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9BC804-1D80-1123-ADC5-129483384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36FAB7-7D6E-8E2A-96A0-C45DF51B8E0A}"/>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5" name="Footer Placeholder 4">
            <a:extLst>
              <a:ext uri="{FF2B5EF4-FFF2-40B4-BE49-F238E27FC236}">
                <a16:creationId xmlns:a16="http://schemas.microsoft.com/office/drawing/2014/main" id="{FABD7C13-4E97-6BC3-734C-D1BC9FAA9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E4D49-F4DC-96CE-1B48-10F75ED74681}"/>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382282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B8E2-10FB-D353-527C-47278223C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24EF0E-A6B2-2088-9B94-E025D7A7B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5BE7A7-DF29-F3C8-9E76-2DBCEA5CA38D}"/>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5" name="Footer Placeholder 4">
            <a:extLst>
              <a:ext uri="{FF2B5EF4-FFF2-40B4-BE49-F238E27FC236}">
                <a16:creationId xmlns:a16="http://schemas.microsoft.com/office/drawing/2014/main" id="{A3D6B89E-0925-0DFE-370E-9462CB317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A32FAA-5631-22F9-75A1-B8EAC92ACB32}"/>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196600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CC7A-CB35-162A-73A6-4F1BAF0E08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E4EDC1-9CD3-F997-656A-F10862349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1C2B86-4E73-1C61-43FB-80AFEEDABC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922B11-8D50-4707-F26D-1911D5A11E15}"/>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6" name="Footer Placeholder 5">
            <a:extLst>
              <a:ext uri="{FF2B5EF4-FFF2-40B4-BE49-F238E27FC236}">
                <a16:creationId xmlns:a16="http://schemas.microsoft.com/office/drawing/2014/main" id="{4303D46E-2556-5295-8235-1FF4E4AAB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F12683-66C0-EF8F-C10C-F282D8F6E595}"/>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56940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611B-5768-B5D0-2163-96F68B4D5C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55A2D-51A1-F0F9-DF8A-27CFF5475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955E98-36C0-6D98-679E-1B9B07687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DB1E6E-6D9C-D393-0E3C-D8E14D078B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208D2-CD43-A127-76C1-E49AE20108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79588-1294-89A3-E2DB-FBADB9D3EE31}"/>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8" name="Footer Placeholder 7">
            <a:extLst>
              <a:ext uri="{FF2B5EF4-FFF2-40B4-BE49-F238E27FC236}">
                <a16:creationId xmlns:a16="http://schemas.microsoft.com/office/drawing/2014/main" id="{BB014ADA-58F3-C4A6-6BB7-22AD95BF83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439207-4850-DEAF-1315-7F610A9A3A32}"/>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37108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D9CB-AE14-D3F3-A2FA-DD5400069D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B87E14-AAD4-AC5A-6B46-A6673017180F}"/>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4" name="Footer Placeholder 3">
            <a:extLst>
              <a:ext uri="{FF2B5EF4-FFF2-40B4-BE49-F238E27FC236}">
                <a16:creationId xmlns:a16="http://schemas.microsoft.com/office/drawing/2014/main" id="{6BC42F62-179A-3240-9525-CD990A89D5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08BAFA-6C97-0B86-A8E5-0FEFF4298EC5}"/>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330395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5BAFE-173B-36F7-A6E1-91E8E9DD86F9}"/>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3" name="Footer Placeholder 2">
            <a:extLst>
              <a:ext uri="{FF2B5EF4-FFF2-40B4-BE49-F238E27FC236}">
                <a16:creationId xmlns:a16="http://schemas.microsoft.com/office/drawing/2014/main" id="{D36B88FA-4C71-68E4-3103-43B151F17C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38639E-718C-B07D-312D-44DF6A0485F3}"/>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44453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8460-1D09-823C-3AC9-2E134E432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407D79-F381-66B3-FDA3-F0D4B15C1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E6B892-40BD-EEF5-3132-6F67EE8C3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7084F-C5CD-3B7C-E4BF-BB1F1D950665}"/>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6" name="Footer Placeholder 5">
            <a:extLst>
              <a:ext uri="{FF2B5EF4-FFF2-40B4-BE49-F238E27FC236}">
                <a16:creationId xmlns:a16="http://schemas.microsoft.com/office/drawing/2014/main" id="{09F9CD67-751E-3474-7512-CDC66E1A00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09D3A-E028-C390-0A10-7E7EA46123B2}"/>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36966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54BC-92DF-30F7-766D-5A5C2D6C2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788667-9CF7-F295-B6DD-B8D4D87D2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637F72-F9AD-6EB1-38CD-BD18CACFE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5DCDC-4918-5242-9B5E-C1404045455B}"/>
              </a:ext>
            </a:extLst>
          </p:cNvPr>
          <p:cNvSpPr>
            <a:spLocks noGrp="1"/>
          </p:cNvSpPr>
          <p:nvPr>
            <p:ph type="dt" sz="half" idx="10"/>
          </p:nvPr>
        </p:nvSpPr>
        <p:spPr/>
        <p:txBody>
          <a:bodyPr/>
          <a:lstStyle/>
          <a:p>
            <a:fld id="{A1C38482-2522-4AD5-A6BF-184672DE755E}" type="datetimeFigureOut">
              <a:rPr lang="en-IN" smtClean="0"/>
              <a:t>27-05-2022</a:t>
            </a:fld>
            <a:endParaRPr lang="en-IN"/>
          </a:p>
        </p:txBody>
      </p:sp>
      <p:sp>
        <p:nvSpPr>
          <p:cNvPr id="6" name="Footer Placeholder 5">
            <a:extLst>
              <a:ext uri="{FF2B5EF4-FFF2-40B4-BE49-F238E27FC236}">
                <a16:creationId xmlns:a16="http://schemas.microsoft.com/office/drawing/2014/main" id="{47DAE948-9767-AD5F-ED5A-58200F9AF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82E81-7B09-B5C6-F4E6-25C0EA9CF4CC}"/>
              </a:ext>
            </a:extLst>
          </p:cNvPr>
          <p:cNvSpPr>
            <a:spLocks noGrp="1"/>
          </p:cNvSpPr>
          <p:nvPr>
            <p:ph type="sldNum" sz="quarter" idx="12"/>
          </p:nvPr>
        </p:nvSpPr>
        <p:spPr/>
        <p:txBody>
          <a:bodyPr/>
          <a:lstStyle/>
          <a:p>
            <a:fld id="{30A88CFD-6448-45E4-8490-CFDC088A740D}" type="slidenum">
              <a:rPr lang="en-IN" smtClean="0"/>
              <a:t>‹#›</a:t>
            </a:fld>
            <a:endParaRPr lang="en-IN"/>
          </a:p>
        </p:txBody>
      </p:sp>
    </p:spTree>
    <p:extLst>
      <p:ext uri="{BB962C8B-B14F-4D97-AF65-F5344CB8AC3E}">
        <p14:creationId xmlns:p14="http://schemas.microsoft.com/office/powerpoint/2010/main" val="361315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D0588-DB73-1984-5127-57E771E08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8C218-A958-EAE4-A2CD-4F51F565C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6C9D9-0645-E1D8-BE4A-8BF7B5847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38482-2522-4AD5-A6BF-184672DE755E}" type="datetimeFigureOut">
              <a:rPr lang="en-IN" smtClean="0"/>
              <a:t>27-05-2022</a:t>
            </a:fld>
            <a:endParaRPr lang="en-IN"/>
          </a:p>
        </p:txBody>
      </p:sp>
      <p:sp>
        <p:nvSpPr>
          <p:cNvPr id="5" name="Footer Placeholder 4">
            <a:extLst>
              <a:ext uri="{FF2B5EF4-FFF2-40B4-BE49-F238E27FC236}">
                <a16:creationId xmlns:a16="http://schemas.microsoft.com/office/drawing/2014/main" id="{C7AF47B6-EBE7-E17D-03B8-59469CF1A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A979C9-B2F2-82ED-DB62-2BCDA5690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88CFD-6448-45E4-8490-CFDC088A740D}" type="slidenum">
              <a:rPr lang="en-IN" smtClean="0"/>
              <a:t>‹#›</a:t>
            </a:fld>
            <a:endParaRPr lang="en-IN"/>
          </a:p>
        </p:txBody>
      </p:sp>
    </p:spTree>
    <p:extLst>
      <p:ext uri="{BB962C8B-B14F-4D97-AF65-F5344CB8AC3E}">
        <p14:creationId xmlns:p14="http://schemas.microsoft.com/office/powerpoint/2010/main" val="2417043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CC4-BA0A-27C3-E8D8-811E695E1B37}"/>
              </a:ext>
            </a:extLst>
          </p:cNvPr>
          <p:cNvSpPr>
            <a:spLocks noGrp="1"/>
          </p:cNvSpPr>
          <p:nvPr>
            <p:ph type="ctrTitle"/>
          </p:nvPr>
        </p:nvSpPr>
        <p:spPr>
          <a:xfrm>
            <a:off x="-1209870" y="282608"/>
            <a:ext cx="9144000" cy="2387600"/>
          </a:xfrm>
        </p:spPr>
        <p:txBody>
          <a:bodyPr/>
          <a:lstStyle/>
          <a:p>
            <a:r>
              <a:rPr lang="en-US" b="1" dirty="0"/>
              <a:t>BRONCHIAL ASTHMA</a:t>
            </a:r>
            <a:endParaRPr lang="en-IN" b="1" dirty="0"/>
          </a:p>
        </p:txBody>
      </p:sp>
      <p:sp>
        <p:nvSpPr>
          <p:cNvPr id="3" name="Subtitle 2">
            <a:extLst>
              <a:ext uri="{FF2B5EF4-FFF2-40B4-BE49-F238E27FC236}">
                <a16:creationId xmlns:a16="http://schemas.microsoft.com/office/drawing/2014/main" id="{2612B301-B85D-8B78-D970-F06C7812B293}"/>
              </a:ext>
            </a:extLst>
          </p:cNvPr>
          <p:cNvSpPr>
            <a:spLocks noGrp="1"/>
          </p:cNvSpPr>
          <p:nvPr>
            <p:ph type="subTitle" idx="1"/>
          </p:nvPr>
        </p:nvSpPr>
        <p:spPr>
          <a:xfrm>
            <a:off x="-1209870" y="3535833"/>
            <a:ext cx="9144000" cy="1655762"/>
          </a:xfrm>
        </p:spPr>
        <p:txBody>
          <a:bodyPr>
            <a:normAutofit lnSpcReduction="10000"/>
          </a:bodyPr>
          <a:lstStyle/>
          <a:p>
            <a:r>
              <a:rPr lang="en-US" b="1" dirty="0"/>
              <a:t>BY</a:t>
            </a:r>
          </a:p>
          <a:p>
            <a:r>
              <a:rPr lang="en-US" b="1" dirty="0"/>
              <a:t>DR.G.AARTHIPRIYANKA</a:t>
            </a:r>
          </a:p>
          <a:p>
            <a:r>
              <a:rPr lang="en-US" b="1" dirty="0"/>
              <a:t>POST GRADUATE</a:t>
            </a:r>
          </a:p>
          <a:p>
            <a:r>
              <a:rPr lang="en-US" b="1" dirty="0"/>
              <a:t>DEPARTMENT OF PHARMACOLOGY</a:t>
            </a:r>
            <a:endParaRPr lang="en-IN" b="1" dirty="0"/>
          </a:p>
        </p:txBody>
      </p:sp>
      <p:pic>
        <p:nvPicPr>
          <p:cNvPr id="1026" name="Picture 2" descr="See the source image">
            <a:extLst>
              <a:ext uri="{FF2B5EF4-FFF2-40B4-BE49-F238E27FC236}">
                <a16:creationId xmlns:a16="http://schemas.microsoft.com/office/drawing/2014/main" id="{BE959E8F-C8D4-EFFD-AD30-C00552F3BD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97" r="58520" b="12517"/>
          <a:stretch/>
        </p:blipFill>
        <p:spPr bwMode="auto">
          <a:xfrm>
            <a:off x="6708711" y="291470"/>
            <a:ext cx="5309118" cy="628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01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9B41-617C-BEAA-60EE-BDB5806B3DDF}"/>
              </a:ext>
            </a:extLst>
          </p:cNvPr>
          <p:cNvSpPr>
            <a:spLocks noGrp="1"/>
          </p:cNvSpPr>
          <p:nvPr>
            <p:ph type="title"/>
          </p:nvPr>
        </p:nvSpPr>
        <p:spPr/>
        <p:txBody>
          <a:bodyPr/>
          <a:lstStyle/>
          <a:p>
            <a:r>
              <a:rPr lang="en-IN" b="1" dirty="0"/>
              <a:t>BRONCHODILATORS-B2 AGONIST</a:t>
            </a:r>
          </a:p>
        </p:txBody>
      </p:sp>
      <p:sp>
        <p:nvSpPr>
          <p:cNvPr id="3" name="Content Placeholder 2">
            <a:extLst>
              <a:ext uri="{FF2B5EF4-FFF2-40B4-BE49-F238E27FC236}">
                <a16:creationId xmlns:a16="http://schemas.microsoft.com/office/drawing/2014/main" id="{426C80FD-9DE6-CE19-2136-821200ED37DD}"/>
              </a:ext>
            </a:extLst>
          </p:cNvPr>
          <p:cNvSpPr>
            <a:spLocks noGrp="1"/>
          </p:cNvSpPr>
          <p:nvPr>
            <p:ph idx="1"/>
          </p:nvPr>
        </p:nvSpPr>
        <p:spPr/>
        <p:txBody>
          <a:bodyPr/>
          <a:lstStyle/>
          <a:p>
            <a:r>
              <a:rPr lang="en-IN" dirty="0"/>
              <a:t>ULTRA LONG ACTING B2 AGONIST:</a:t>
            </a:r>
          </a:p>
          <a:p>
            <a:r>
              <a:rPr lang="en-IN" dirty="0"/>
              <a:t>INDACATEROL:</a:t>
            </a:r>
          </a:p>
          <a:p>
            <a:r>
              <a:rPr lang="en-US" sz="1800" b="0" i="0" u="none" strike="noStrike" baseline="0" dirty="0">
                <a:latin typeface="AGaramondPro-Regular"/>
              </a:rPr>
              <a:t>only once a day</a:t>
            </a:r>
          </a:p>
          <a:p>
            <a:r>
              <a:rPr lang="en-US" sz="1800" dirty="0">
                <a:latin typeface="AGaramondPro-Regular"/>
              </a:rPr>
              <a:t>ALWAYS USE – ULABA + ICS –why???</a:t>
            </a:r>
            <a:endParaRPr lang="en-US" sz="1800" b="0" i="0" u="none" strike="noStrike" baseline="0" dirty="0">
              <a:latin typeface="AGaramondPro-Regular"/>
            </a:endParaRPr>
          </a:p>
          <a:p>
            <a:pPr algn="l"/>
            <a:r>
              <a:rPr lang="en-US" sz="1800" b="0" i="0" u="none" strike="noStrike" baseline="0" dirty="0">
                <a:latin typeface="AGaramondPro-Regular"/>
              </a:rPr>
              <a:t>prolonged bronchodilation masks symptoms of bronchial inflammation</a:t>
            </a:r>
          </a:p>
          <a:p>
            <a:pPr algn="l"/>
            <a:endParaRPr lang="en-US" sz="1800" dirty="0">
              <a:latin typeface="AGaramondPro-Regular"/>
            </a:endParaRPr>
          </a:p>
          <a:p>
            <a:pPr algn="l"/>
            <a:endParaRPr lang="en-IN" dirty="0"/>
          </a:p>
          <a:p>
            <a:endParaRPr lang="en-IN" dirty="0"/>
          </a:p>
        </p:txBody>
      </p:sp>
    </p:spTree>
    <p:extLst>
      <p:ext uri="{BB962C8B-B14F-4D97-AF65-F5344CB8AC3E}">
        <p14:creationId xmlns:p14="http://schemas.microsoft.com/office/powerpoint/2010/main" val="3569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44A9-ED44-0162-E1DA-8C4DA3F96732}"/>
              </a:ext>
            </a:extLst>
          </p:cNvPr>
          <p:cNvSpPr>
            <a:spLocks noGrp="1"/>
          </p:cNvSpPr>
          <p:nvPr>
            <p:ph type="title"/>
          </p:nvPr>
        </p:nvSpPr>
        <p:spPr/>
        <p:txBody>
          <a:bodyPr/>
          <a:lstStyle/>
          <a:p>
            <a:r>
              <a:rPr lang="en-IN" dirty="0"/>
              <a:t>COMBINATION INHALERS</a:t>
            </a:r>
          </a:p>
        </p:txBody>
      </p:sp>
      <p:sp>
        <p:nvSpPr>
          <p:cNvPr id="3" name="Content Placeholder 2">
            <a:extLst>
              <a:ext uri="{FF2B5EF4-FFF2-40B4-BE49-F238E27FC236}">
                <a16:creationId xmlns:a16="http://schemas.microsoft.com/office/drawing/2014/main" id="{0371D3C0-4140-0E74-279F-C23C3B5EC868}"/>
              </a:ext>
            </a:extLst>
          </p:cNvPr>
          <p:cNvSpPr>
            <a:spLocks noGrp="1"/>
          </p:cNvSpPr>
          <p:nvPr>
            <p:ph idx="1"/>
          </p:nvPr>
        </p:nvSpPr>
        <p:spPr/>
        <p:txBody>
          <a:bodyPr/>
          <a:lstStyle/>
          <a:p>
            <a:r>
              <a:rPr lang="en-IN" dirty="0"/>
              <a:t>Fluticasone + Salmeterol</a:t>
            </a:r>
          </a:p>
          <a:p>
            <a:r>
              <a:rPr lang="en-IN" dirty="0"/>
              <a:t>Budesonide + Formoterol</a:t>
            </a:r>
          </a:p>
          <a:p>
            <a:endParaRPr lang="en-IN" dirty="0"/>
          </a:p>
          <a:p>
            <a:r>
              <a:rPr lang="en-IN" dirty="0"/>
              <a:t>Complementary synergistic action</a:t>
            </a:r>
          </a:p>
          <a:p>
            <a:endParaRPr lang="en-IN" dirty="0"/>
          </a:p>
          <a:p>
            <a:r>
              <a:rPr lang="en-IN" dirty="0"/>
              <a:t>Persistent asthma</a:t>
            </a:r>
          </a:p>
          <a:p>
            <a:endParaRPr lang="en-IN" dirty="0"/>
          </a:p>
          <a:p>
            <a:r>
              <a:rPr lang="en-IN" dirty="0"/>
              <a:t>ADVANTAGES-???</a:t>
            </a:r>
          </a:p>
        </p:txBody>
      </p:sp>
    </p:spTree>
    <p:extLst>
      <p:ext uri="{BB962C8B-B14F-4D97-AF65-F5344CB8AC3E}">
        <p14:creationId xmlns:p14="http://schemas.microsoft.com/office/powerpoint/2010/main" val="4279678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AE65-EAA7-B852-7EB7-624581309AA7}"/>
              </a:ext>
            </a:extLst>
          </p:cNvPr>
          <p:cNvSpPr>
            <a:spLocks noGrp="1"/>
          </p:cNvSpPr>
          <p:nvPr>
            <p:ph type="title"/>
          </p:nvPr>
        </p:nvSpPr>
        <p:spPr/>
        <p:txBody>
          <a:bodyPr/>
          <a:lstStyle/>
          <a:p>
            <a:r>
              <a:rPr lang="en-IN" b="1" dirty="0"/>
              <a:t>SIDE EFFECTS – B2 AGONISTS</a:t>
            </a:r>
          </a:p>
        </p:txBody>
      </p:sp>
      <p:pic>
        <p:nvPicPr>
          <p:cNvPr id="5" name="Picture 4">
            <a:extLst>
              <a:ext uri="{FF2B5EF4-FFF2-40B4-BE49-F238E27FC236}">
                <a16:creationId xmlns:a16="http://schemas.microsoft.com/office/drawing/2014/main" id="{1BB40E9A-3727-CF46-FA2D-8AA1BD247D45}"/>
              </a:ext>
            </a:extLst>
          </p:cNvPr>
          <p:cNvPicPr>
            <a:picLocks noChangeAspect="1"/>
          </p:cNvPicPr>
          <p:nvPr/>
        </p:nvPicPr>
        <p:blipFill rotWithShape="1">
          <a:blip r:embed="rId2"/>
          <a:srcRect t="11678" b="7206"/>
          <a:stretch/>
        </p:blipFill>
        <p:spPr>
          <a:xfrm>
            <a:off x="638078" y="1690688"/>
            <a:ext cx="9224379" cy="4580099"/>
          </a:xfrm>
          <a:prstGeom prst="rect">
            <a:avLst/>
          </a:prstGeom>
        </p:spPr>
      </p:pic>
    </p:spTree>
    <p:extLst>
      <p:ext uri="{BB962C8B-B14F-4D97-AF65-F5344CB8AC3E}">
        <p14:creationId xmlns:p14="http://schemas.microsoft.com/office/powerpoint/2010/main" val="93458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C523-B8B6-24FB-D537-DD209C6206E7}"/>
              </a:ext>
            </a:extLst>
          </p:cNvPr>
          <p:cNvSpPr>
            <a:spLocks noGrp="1"/>
          </p:cNvSpPr>
          <p:nvPr>
            <p:ph type="title"/>
          </p:nvPr>
        </p:nvSpPr>
        <p:spPr/>
        <p:txBody>
          <a:bodyPr/>
          <a:lstStyle/>
          <a:p>
            <a:r>
              <a:rPr lang="en-IN" b="1" dirty="0"/>
              <a:t>TOLERANCE</a:t>
            </a:r>
          </a:p>
        </p:txBody>
      </p:sp>
      <p:sp>
        <p:nvSpPr>
          <p:cNvPr id="3" name="Content Placeholder 2">
            <a:extLst>
              <a:ext uri="{FF2B5EF4-FFF2-40B4-BE49-F238E27FC236}">
                <a16:creationId xmlns:a16="http://schemas.microsoft.com/office/drawing/2014/main" id="{6FAD9FC3-B6B5-9061-9E0F-657451F9D938}"/>
              </a:ext>
            </a:extLst>
          </p:cNvPr>
          <p:cNvSpPr>
            <a:spLocks noGrp="1"/>
          </p:cNvSpPr>
          <p:nvPr>
            <p:ph idx="1"/>
          </p:nvPr>
        </p:nvSpPr>
        <p:spPr/>
        <p:txBody>
          <a:bodyPr/>
          <a:lstStyle/>
          <a:p>
            <a:r>
              <a:rPr lang="en-IN" dirty="0"/>
              <a:t>Down regulation of B2 receptors</a:t>
            </a:r>
          </a:p>
          <a:p>
            <a:endParaRPr lang="en-IN" dirty="0"/>
          </a:p>
          <a:p>
            <a:r>
              <a:rPr lang="en-IN" dirty="0"/>
              <a:t>TOLERANCE – For what????</a:t>
            </a:r>
          </a:p>
          <a:p>
            <a:endParaRPr lang="en-IN" dirty="0"/>
          </a:p>
          <a:p>
            <a:r>
              <a:rPr lang="en-IN" dirty="0"/>
              <a:t>Corticosteroids prevent the development of tolerance – Airway smooth muscle but not broncho protective effect of inhaled b2 agonist</a:t>
            </a:r>
          </a:p>
        </p:txBody>
      </p:sp>
    </p:spTree>
    <p:extLst>
      <p:ext uri="{BB962C8B-B14F-4D97-AF65-F5344CB8AC3E}">
        <p14:creationId xmlns:p14="http://schemas.microsoft.com/office/powerpoint/2010/main" val="57254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B62E-A4F8-7789-4FCB-A882CAD60529}"/>
              </a:ext>
            </a:extLst>
          </p:cNvPr>
          <p:cNvSpPr>
            <a:spLocks noGrp="1"/>
          </p:cNvSpPr>
          <p:nvPr>
            <p:ph type="title"/>
          </p:nvPr>
        </p:nvSpPr>
        <p:spPr/>
        <p:txBody>
          <a:bodyPr/>
          <a:lstStyle/>
          <a:p>
            <a:r>
              <a:rPr lang="en-US" dirty="0"/>
              <a:t>WHY NOT ADRENALINE,ISOPRENALINE,EPHEDRINE?</a:t>
            </a:r>
            <a:endParaRPr lang="en-IN" dirty="0"/>
          </a:p>
        </p:txBody>
      </p:sp>
      <p:sp>
        <p:nvSpPr>
          <p:cNvPr id="3" name="Content Placeholder 2">
            <a:extLst>
              <a:ext uri="{FF2B5EF4-FFF2-40B4-BE49-F238E27FC236}">
                <a16:creationId xmlns:a16="http://schemas.microsoft.com/office/drawing/2014/main" id="{22556FC7-498B-8B63-0999-2DDABF6B88D0}"/>
              </a:ext>
            </a:extLst>
          </p:cNvPr>
          <p:cNvSpPr>
            <a:spLocks noGrp="1"/>
          </p:cNvSpPr>
          <p:nvPr>
            <p:ph idx="1"/>
          </p:nvPr>
        </p:nvSpPr>
        <p:spPr/>
        <p:txBody>
          <a:bodyPr/>
          <a:lstStyle/>
          <a:p>
            <a:r>
              <a:rPr lang="en-US" dirty="0"/>
              <a:t>Side effects ???</a:t>
            </a:r>
            <a:endParaRPr lang="en-IN" dirty="0"/>
          </a:p>
        </p:txBody>
      </p:sp>
    </p:spTree>
    <p:extLst>
      <p:ext uri="{BB962C8B-B14F-4D97-AF65-F5344CB8AC3E}">
        <p14:creationId xmlns:p14="http://schemas.microsoft.com/office/powerpoint/2010/main" val="322257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F873-D566-1D34-A380-2364630F1BD4}"/>
              </a:ext>
            </a:extLst>
          </p:cNvPr>
          <p:cNvSpPr>
            <a:spLocks noGrp="1"/>
          </p:cNvSpPr>
          <p:nvPr>
            <p:ph type="title"/>
          </p:nvPr>
        </p:nvSpPr>
        <p:spPr/>
        <p:txBody>
          <a:bodyPr/>
          <a:lstStyle/>
          <a:p>
            <a:r>
              <a:rPr lang="en-IN" b="1" dirty="0"/>
              <a:t>METHYLXANTHINES</a:t>
            </a:r>
          </a:p>
        </p:txBody>
      </p:sp>
      <p:sp>
        <p:nvSpPr>
          <p:cNvPr id="3" name="Content Placeholder 2">
            <a:extLst>
              <a:ext uri="{FF2B5EF4-FFF2-40B4-BE49-F238E27FC236}">
                <a16:creationId xmlns:a16="http://schemas.microsoft.com/office/drawing/2014/main" id="{404D5DC9-F6F4-843A-32E6-AA5766101EBB}"/>
              </a:ext>
            </a:extLst>
          </p:cNvPr>
          <p:cNvSpPr>
            <a:spLocks noGrp="1"/>
          </p:cNvSpPr>
          <p:nvPr>
            <p:ph idx="1"/>
          </p:nvPr>
        </p:nvSpPr>
        <p:spPr/>
        <p:txBody>
          <a:bodyPr>
            <a:normAutofit fontScale="92500" lnSpcReduction="20000"/>
          </a:bodyPr>
          <a:lstStyle/>
          <a:p>
            <a:r>
              <a:rPr lang="en-IN" dirty="0"/>
              <a:t>Theophylline, Theobromine, Caffeine</a:t>
            </a:r>
          </a:p>
          <a:p>
            <a:r>
              <a:rPr lang="en-IN" dirty="0"/>
              <a:t>Doxofylline</a:t>
            </a:r>
          </a:p>
          <a:p>
            <a:pPr marL="0" indent="0">
              <a:buNone/>
            </a:pPr>
            <a:endParaRPr lang="en-IN" dirty="0"/>
          </a:p>
          <a:p>
            <a:r>
              <a:rPr lang="en-IN" dirty="0"/>
              <a:t>MECHANISM OF ACTION:</a:t>
            </a:r>
          </a:p>
          <a:p>
            <a:pPr marL="514350" indent="-514350">
              <a:buFont typeface="+mj-lt"/>
              <a:buAutoNum type="arabicPeriod"/>
            </a:pPr>
            <a:r>
              <a:rPr lang="en-IN" dirty="0"/>
              <a:t>Inhibit PDE</a:t>
            </a:r>
          </a:p>
          <a:p>
            <a:pPr marL="514350" indent="-514350">
              <a:buFont typeface="+mj-lt"/>
              <a:buAutoNum type="arabicPeriod"/>
            </a:pPr>
            <a:r>
              <a:rPr lang="en-IN" dirty="0"/>
              <a:t>Inhibition of cell surface receptors for Adenosine</a:t>
            </a:r>
          </a:p>
          <a:p>
            <a:pPr marL="514350" indent="-514350">
              <a:buFont typeface="+mj-lt"/>
              <a:buAutoNum type="arabicPeriod"/>
            </a:pPr>
            <a:r>
              <a:rPr lang="en-IN" dirty="0"/>
              <a:t>Enhancement of histone deacetylation</a:t>
            </a:r>
          </a:p>
          <a:p>
            <a:pPr marL="514350" indent="-514350">
              <a:buFont typeface="+mj-lt"/>
              <a:buAutoNum type="arabicPeriod"/>
            </a:pPr>
            <a:r>
              <a:rPr lang="en-IN" dirty="0"/>
              <a:t>Interleukin-10 release</a:t>
            </a:r>
          </a:p>
          <a:p>
            <a:pPr marL="514350" indent="-514350">
              <a:buFont typeface="+mj-lt"/>
              <a:buAutoNum type="arabicPeriod"/>
            </a:pPr>
            <a:r>
              <a:rPr lang="en-IN" dirty="0"/>
              <a:t>Effect on gene transcription –NF-kB</a:t>
            </a:r>
          </a:p>
          <a:p>
            <a:pPr marL="514350" indent="-514350">
              <a:buFont typeface="+mj-lt"/>
              <a:buAutoNum type="arabicPeriod"/>
            </a:pPr>
            <a:r>
              <a:rPr lang="en-IN" dirty="0"/>
              <a:t>Apoptosis</a:t>
            </a:r>
          </a:p>
          <a:p>
            <a:pPr marL="514350" indent="-514350">
              <a:buFont typeface="+mj-lt"/>
              <a:buAutoNum type="arabicPeriod"/>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39668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081B-3703-DC3E-1F14-D552056947D0}"/>
              </a:ext>
            </a:extLst>
          </p:cNvPr>
          <p:cNvSpPr>
            <a:spLocks noGrp="1"/>
          </p:cNvSpPr>
          <p:nvPr>
            <p:ph type="title"/>
          </p:nvPr>
        </p:nvSpPr>
        <p:spPr/>
        <p:txBody>
          <a:bodyPr/>
          <a:lstStyle/>
          <a:p>
            <a:r>
              <a:rPr lang="en-US" dirty="0"/>
              <a:t>THEOPHYLLINE</a:t>
            </a:r>
            <a:endParaRPr lang="en-IN" dirty="0"/>
          </a:p>
        </p:txBody>
      </p:sp>
      <p:sp>
        <p:nvSpPr>
          <p:cNvPr id="3" name="Content Placeholder 2">
            <a:extLst>
              <a:ext uri="{FF2B5EF4-FFF2-40B4-BE49-F238E27FC236}">
                <a16:creationId xmlns:a16="http://schemas.microsoft.com/office/drawing/2014/main" id="{2256603B-CC3B-F38C-2648-4CC4B60B4D7C}"/>
              </a:ext>
            </a:extLst>
          </p:cNvPr>
          <p:cNvSpPr>
            <a:spLocks noGrp="1"/>
          </p:cNvSpPr>
          <p:nvPr>
            <p:ph idx="1"/>
          </p:nvPr>
        </p:nvSpPr>
        <p:spPr/>
        <p:txBody>
          <a:bodyPr/>
          <a:lstStyle/>
          <a:p>
            <a:r>
              <a:rPr lang="en-US" dirty="0"/>
              <a:t>Narrow therapeutic Index</a:t>
            </a:r>
          </a:p>
          <a:p>
            <a:r>
              <a:rPr lang="en-US" dirty="0"/>
              <a:t>Less effective in improving PEFR</a:t>
            </a:r>
            <a:endParaRPr lang="en-IN" dirty="0"/>
          </a:p>
        </p:txBody>
      </p:sp>
    </p:spTree>
    <p:extLst>
      <p:ext uri="{BB962C8B-B14F-4D97-AF65-F5344CB8AC3E}">
        <p14:creationId xmlns:p14="http://schemas.microsoft.com/office/powerpoint/2010/main" val="3122391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4F6F5-1BF1-B9F4-905B-06F1E4C17735}"/>
              </a:ext>
            </a:extLst>
          </p:cNvPr>
          <p:cNvSpPr>
            <a:spLocks noGrp="1"/>
          </p:cNvSpPr>
          <p:nvPr>
            <p:ph type="title"/>
          </p:nvPr>
        </p:nvSpPr>
        <p:spPr/>
        <p:txBody>
          <a:bodyPr/>
          <a:lstStyle/>
          <a:p>
            <a:r>
              <a:rPr lang="en-US" dirty="0"/>
              <a:t>DOXOFYLLINE</a:t>
            </a:r>
            <a:endParaRPr lang="en-IN" dirty="0"/>
          </a:p>
        </p:txBody>
      </p:sp>
      <p:sp>
        <p:nvSpPr>
          <p:cNvPr id="3" name="Content Placeholder 2">
            <a:extLst>
              <a:ext uri="{FF2B5EF4-FFF2-40B4-BE49-F238E27FC236}">
                <a16:creationId xmlns:a16="http://schemas.microsoft.com/office/drawing/2014/main" id="{FC67396F-356F-ACCB-475E-9893193518B3}"/>
              </a:ext>
            </a:extLst>
          </p:cNvPr>
          <p:cNvSpPr>
            <a:spLocks noGrp="1"/>
          </p:cNvSpPr>
          <p:nvPr>
            <p:ph idx="1"/>
          </p:nvPr>
        </p:nvSpPr>
        <p:spPr/>
        <p:txBody>
          <a:bodyPr/>
          <a:lstStyle/>
          <a:p>
            <a:r>
              <a:rPr lang="en-US" dirty="0"/>
              <a:t>Stable plasma concentration </a:t>
            </a:r>
          </a:p>
          <a:p>
            <a:r>
              <a:rPr lang="en-US" dirty="0"/>
              <a:t>Monitoring in hepatic dysfunction</a:t>
            </a:r>
          </a:p>
          <a:p>
            <a:r>
              <a:rPr lang="en-US" dirty="0"/>
              <a:t>Minimal toxicity – doesn't antagonize adenosine receptors</a:t>
            </a:r>
          </a:p>
          <a:p>
            <a:r>
              <a:rPr lang="en-US" dirty="0"/>
              <a:t>Improve PEFR</a:t>
            </a:r>
          </a:p>
          <a:p>
            <a:pPr marL="0" indent="0">
              <a:buNone/>
            </a:pPr>
            <a:endParaRPr lang="en-IN" dirty="0"/>
          </a:p>
        </p:txBody>
      </p:sp>
    </p:spTree>
    <p:extLst>
      <p:ext uri="{BB962C8B-B14F-4D97-AF65-F5344CB8AC3E}">
        <p14:creationId xmlns:p14="http://schemas.microsoft.com/office/powerpoint/2010/main" val="117733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849C-0FE6-0654-C3EB-D35E30A5B545}"/>
              </a:ext>
            </a:extLst>
          </p:cNvPr>
          <p:cNvSpPr>
            <a:spLocks noGrp="1"/>
          </p:cNvSpPr>
          <p:nvPr>
            <p:ph type="title"/>
          </p:nvPr>
        </p:nvSpPr>
        <p:spPr/>
        <p:txBody>
          <a:bodyPr/>
          <a:lstStyle/>
          <a:p>
            <a:r>
              <a:rPr lang="en-US" b="1" dirty="0"/>
              <a:t>                      THEOPHYLLINE</a:t>
            </a:r>
            <a:endParaRPr lang="en-IN" b="1" dirty="0"/>
          </a:p>
        </p:txBody>
      </p:sp>
      <p:pic>
        <p:nvPicPr>
          <p:cNvPr id="5" name="Picture 4">
            <a:extLst>
              <a:ext uri="{FF2B5EF4-FFF2-40B4-BE49-F238E27FC236}">
                <a16:creationId xmlns:a16="http://schemas.microsoft.com/office/drawing/2014/main" id="{EF01DC37-EA8E-5FA4-3B1A-621F496926B4}"/>
              </a:ext>
            </a:extLst>
          </p:cNvPr>
          <p:cNvPicPr>
            <a:picLocks noChangeAspect="1"/>
          </p:cNvPicPr>
          <p:nvPr/>
        </p:nvPicPr>
        <p:blipFill>
          <a:blip r:embed="rId2"/>
          <a:stretch>
            <a:fillRect/>
          </a:stretch>
        </p:blipFill>
        <p:spPr>
          <a:xfrm>
            <a:off x="1197914" y="1483567"/>
            <a:ext cx="9588274" cy="4916001"/>
          </a:xfrm>
          <a:prstGeom prst="rect">
            <a:avLst/>
          </a:prstGeom>
        </p:spPr>
      </p:pic>
    </p:spTree>
    <p:extLst>
      <p:ext uri="{BB962C8B-B14F-4D97-AF65-F5344CB8AC3E}">
        <p14:creationId xmlns:p14="http://schemas.microsoft.com/office/powerpoint/2010/main" val="228797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ED5774-DD75-552D-4B0B-2C4AA03C0F99}"/>
              </a:ext>
            </a:extLst>
          </p:cNvPr>
          <p:cNvPicPr>
            <a:picLocks noChangeAspect="1"/>
          </p:cNvPicPr>
          <p:nvPr/>
        </p:nvPicPr>
        <p:blipFill>
          <a:blip r:embed="rId2"/>
          <a:stretch>
            <a:fillRect/>
          </a:stretch>
        </p:blipFill>
        <p:spPr>
          <a:xfrm>
            <a:off x="2575250" y="419878"/>
            <a:ext cx="5775648" cy="6204857"/>
          </a:xfrm>
          <a:prstGeom prst="rect">
            <a:avLst/>
          </a:prstGeom>
        </p:spPr>
      </p:pic>
    </p:spTree>
    <p:extLst>
      <p:ext uri="{BB962C8B-B14F-4D97-AF65-F5344CB8AC3E}">
        <p14:creationId xmlns:p14="http://schemas.microsoft.com/office/powerpoint/2010/main" val="255589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F197-7E6D-403A-41C2-0D2878D87554}"/>
              </a:ext>
            </a:extLst>
          </p:cNvPr>
          <p:cNvSpPr>
            <a:spLocks noGrp="1"/>
          </p:cNvSpPr>
          <p:nvPr>
            <p:ph type="title"/>
          </p:nvPr>
        </p:nvSpPr>
        <p:spPr>
          <a:xfrm>
            <a:off x="1528665" y="0"/>
            <a:ext cx="10515600" cy="1325563"/>
          </a:xfrm>
        </p:spPr>
        <p:txBody>
          <a:bodyPr/>
          <a:lstStyle/>
          <a:p>
            <a:r>
              <a:rPr lang="en-IN" b="1" dirty="0"/>
              <a:t> PATHOPHYSIOLOGY OF ASTHMA</a:t>
            </a:r>
          </a:p>
        </p:txBody>
      </p:sp>
      <p:pic>
        <p:nvPicPr>
          <p:cNvPr id="7" name="Picture 6">
            <a:extLst>
              <a:ext uri="{FF2B5EF4-FFF2-40B4-BE49-F238E27FC236}">
                <a16:creationId xmlns:a16="http://schemas.microsoft.com/office/drawing/2014/main" id="{605273B6-56CA-F338-4712-5702F96655C5}"/>
              </a:ext>
            </a:extLst>
          </p:cNvPr>
          <p:cNvPicPr>
            <a:picLocks noChangeAspect="1"/>
          </p:cNvPicPr>
          <p:nvPr/>
        </p:nvPicPr>
        <p:blipFill>
          <a:blip r:embed="rId2"/>
          <a:stretch>
            <a:fillRect/>
          </a:stretch>
        </p:blipFill>
        <p:spPr>
          <a:xfrm>
            <a:off x="1623720" y="1228725"/>
            <a:ext cx="8154761" cy="5629275"/>
          </a:xfrm>
          <a:prstGeom prst="rect">
            <a:avLst/>
          </a:prstGeom>
        </p:spPr>
      </p:pic>
    </p:spTree>
    <p:extLst>
      <p:ext uri="{BB962C8B-B14F-4D97-AF65-F5344CB8AC3E}">
        <p14:creationId xmlns:p14="http://schemas.microsoft.com/office/powerpoint/2010/main" val="3929597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A46A-9EE8-6427-EB20-7A4896F8C233}"/>
              </a:ext>
            </a:extLst>
          </p:cNvPr>
          <p:cNvSpPr>
            <a:spLocks noGrp="1"/>
          </p:cNvSpPr>
          <p:nvPr>
            <p:ph type="title"/>
          </p:nvPr>
        </p:nvSpPr>
        <p:spPr/>
        <p:txBody>
          <a:bodyPr/>
          <a:lstStyle/>
          <a:p>
            <a:r>
              <a:rPr lang="en-IN" b="1" dirty="0"/>
              <a:t>SIDE EFFECTS</a:t>
            </a:r>
          </a:p>
        </p:txBody>
      </p:sp>
      <p:sp>
        <p:nvSpPr>
          <p:cNvPr id="3" name="Content Placeholder 2">
            <a:extLst>
              <a:ext uri="{FF2B5EF4-FFF2-40B4-BE49-F238E27FC236}">
                <a16:creationId xmlns:a16="http://schemas.microsoft.com/office/drawing/2014/main" id="{7F476995-1D6D-6A7D-33F2-723AA22684E3}"/>
              </a:ext>
            </a:extLst>
          </p:cNvPr>
          <p:cNvSpPr>
            <a:spLocks noGrp="1"/>
          </p:cNvSpPr>
          <p:nvPr>
            <p:ph idx="1"/>
          </p:nvPr>
        </p:nvSpPr>
        <p:spPr>
          <a:xfrm>
            <a:off x="838200" y="1825625"/>
            <a:ext cx="10515600" cy="4901746"/>
          </a:xfrm>
        </p:spPr>
        <p:txBody>
          <a:bodyPr>
            <a:normAutofit/>
          </a:bodyPr>
          <a:lstStyle/>
          <a:p>
            <a:r>
              <a:rPr lang="en-IN" dirty="0"/>
              <a:t>NARROW THERAPEUTIC RANGE – 5-15mg/L</a:t>
            </a:r>
          </a:p>
          <a:p>
            <a:endParaRPr lang="en-IN" dirty="0"/>
          </a:p>
          <a:p>
            <a:endParaRPr lang="en-IN" dirty="0"/>
          </a:p>
          <a:p>
            <a:endParaRPr lang="en-IN" dirty="0"/>
          </a:p>
          <a:p>
            <a:endParaRPr lang="en-IN" dirty="0"/>
          </a:p>
          <a:p>
            <a:endParaRPr lang="en-IN" dirty="0"/>
          </a:p>
          <a:p>
            <a:r>
              <a:rPr lang="en-IN" dirty="0"/>
              <a:t>ADVANTAGE – Low cost</a:t>
            </a:r>
          </a:p>
          <a:p>
            <a:r>
              <a:rPr lang="en-IN" dirty="0"/>
              <a:t>Tablets &amp; Elixir</a:t>
            </a:r>
          </a:p>
          <a:p>
            <a:pPr marL="0" indent="0">
              <a:buNone/>
            </a:pPr>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CA501DEE-2A2C-79CF-08DF-C8CDC32B0274}"/>
              </a:ext>
            </a:extLst>
          </p:cNvPr>
          <p:cNvPicPr>
            <a:picLocks noChangeAspect="1"/>
          </p:cNvPicPr>
          <p:nvPr/>
        </p:nvPicPr>
        <p:blipFill>
          <a:blip r:embed="rId2"/>
          <a:stretch>
            <a:fillRect/>
          </a:stretch>
        </p:blipFill>
        <p:spPr>
          <a:xfrm>
            <a:off x="6096000" y="2417017"/>
            <a:ext cx="5343331" cy="3545244"/>
          </a:xfrm>
          <a:prstGeom prst="rect">
            <a:avLst/>
          </a:prstGeom>
        </p:spPr>
      </p:pic>
    </p:spTree>
    <p:extLst>
      <p:ext uri="{BB962C8B-B14F-4D97-AF65-F5344CB8AC3E}">
        <p14:creationId xmlns:p14="http://schemas.microsoft.com/office/powerpoint/2010/main" val="77948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34EF-DAAA-14EF-3AAC-D01A2F22EFEB}"/>
              </a:ext>
            </a:extLst>
          </p:cNvPr>
          <p:cNvSpPr>
            <a:spLocks noGrp="1"/>
          </p:cNvSpPr>
          <p:nvPr>
            <p:ph type="title"/>
          </p:nvPr>
        </p:nvSpPr>
        <p:spPr/>
        <p:txBody>
          <a:bodyPr/>
          <a:lstStyle/>
          <a:p>
            <a:r>
              <a:rPr lang="en-IN" b="1" dirty="0"/>
              <a:t>ANTI-CHOLINERGICS</a:t>
            </a:r>
          </a:p>
        </p:txBody>
      </p:sp>
      <p:sp>
        <p:nvSpPr>
          <p:cNvPr id="3" name="Content Placeholder 2">
            <a:extLst>
              <a:ext uri="{FF2B5EF4-FFF2-40B4-BE49-F238E27FC236}">
                <a16:creationId xmlns:a16="http://schemas.microsoft.com/office/drawing/2014/main" id="{FFC4200F-ACA9-4EFA-221B-82307F6EFC4D}"/>
              </a:ext>
            </a:extLst>
          </p:cNvPr>
          <p:cNvSpPr>
            <a:spLocks noGrp="1"/>
          </p:cNvSpPr>
          <p:nvPr>
            <p:ph idx="1"/>
          </p:nvPr>
        </p:nvSpPr>
        <p:spPr/>
        <p:txBody>
          <a:bodyPr/>
          <a:lstStyle/>
          <a:p>
            <a:r>
              <a:rPr lang="en-IN" dirty="0"/>
              <a:t>Datura stramonium (Jimson Weed)</a:t>
            </a:r>
          </a:p>
          <a:p>
            <a:endParaRPr lang="en-IN" dirty="0"/>
          </a:p>
          <a:p>
            <a:endParaRPr lang="en-IN" dirty="0"/>
          </a:p>
          <a:p>
            <a:endParaRPr lang="en-IN" dirty="0"/>
          </a:p>
          <a:p>
            <a:r>
              <a:rPr lang="en-IN" dirty="0"/>
              <a:t>Atropine substitutes –  Ipratropium bromide – 4-6 hrs</a:t>
            </a:r>
          </a:p>
          <a:p>
            <a:pPr marL="0" indent="0">
              <a:buNone/>
            </a:pPr>
            <a:r>
              <a:rPr lang="en-IN" dirty="0"/>
              <a:t>                                        -   Tiotropium bromide – 24 hours</a:t>
            </a:r>
          </a:p>
          <a:p>
            <a:endParaRPr lang="en-IN" dirty="0"/>
          </a:p>
        </p:txBody>
      </p:sp>
      <p:pic>
        <p:nvPicPr>
          <p:cNvPr id="4" name="Picture 3">
            <a:extLst>
              <a:ext uri="{FF2B5EF4-FFF2-40B4-BE49-F238E27FC236}">
                <a16:creationId xmlns:a16="http://schemas.microsoft.com/office/drawing/2014/main" id="{D73573E1-8A45-C67E-8005-3E886522D738}"/>
              </a:ext>
            </a:extLst>
          </p:cNvPr>
          <p:cNvPicPr>
            <a:picLocks noChangeAspect="1" noChangeArrowheads="1"/>
          </p:cNvPicPr>
          <p:nvPr/>
        </p:nvPicPr>
        <p:blipFill>
          <a:blip r:embed="rId2" cstate="print"/>
          <a:srcRect/>
          <a:stretch>
            <a:fillRect/>
          </a:stretch>
        </p:blipFill>
        <p:spPr bwMode="auto">
          <a:xfrm>
            <a:off x="8332237" y="365125"/>
            <a:ext cx="3446492" cy="284743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0444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10AE-801C-142A-800B-39EC179193E4}"/>
              </a:ext>
            </a:extLst>
          </p:cNvPr>
          <p:cNvSpPr>
            <a:spLocks noGrp="1"/>
          </p:cNvSpPr>
          <p:nvPr>
            <p:ph type="title"/>
          </p:nvPr>
        </p:nvSpPr>
        <p:spPr/>
        <p:txBody>
          <a:bodyPr/>
          <a:lstStyle/>
          <a:p>
            <a:r>
              <a:rPr lang="en-US" dirty="0"/>
              <a:t>IPRATROPIUM BROMIDE</a:t>
            </a:r>
            <a:endParaRPr lang="en-IN" dirty="0"/>
          </a:p>
        </p:txBody>
      </p:sp>
      <p:sp>
        <p:nvSpPr>
          <p:cNvPr id="3" name="Content Placeholder 2">
            <a:extLst>
              <a:ext uri="{FF2B5EF4-FFF2-40B4-BE49-F238E27FC236}">
                <a16:creationId xmlns:a16="http://schemas.microsoft.com/office/drawing/2014/main" id="{0D2173A4-482C-9832-C230-03FD841B07DA}"/>
              </a:ext>
            </a:extLst>
          </p:cNvPr>
          <p:cNvSpPr>
            <a:spLocks noGrp="1"/>
          </p:cNvSpPr>
          <p:nvPr>
            <p:ph idx="1"/>
          </p:nvPr>
        </p:nvSpPr>
        <p:spPr/>
        <p:txBody>
          <a:bodyPr/>
          <a:lstStyle/>
          <a:p>
            <a:r>
              <a:rPr lang="en-US" dirty="0"/>
              <a:t>Blocks M1,M2,M3</a:t>
            </a:r>
          </a:p>
          <a:p>
            <a:r>
              <a:rPr lang="en-US" dirty="0"/>
              <a:t>Blocking M2 is present</a:t>
            </a:r>
          </a:p>
          <a:p>
            <a:r>
              <a:rPr lang="en-US" dirty="0"/>
              <a:t>Slow onset – Max 30-60 mins, persists for 6-8 hours</a:t>
            </a:r>
          </a:p>
          <a:p>
            <a:r>
              <a:rPr lang="en-US" dirty="0"/>
              <a:t>3-4 times daily</a:t>
            </a:r>
          </a:p>
          <a:p>
            <a:pPr marL="0" indent="0">
              <a:buNone/>
            </a:pPr>
            <a:endParaRPr lang="en-IN" dirty="0"/>
          </a:p>
        </p:txBody>
      </p:sp>
    </p:spTree>
    <p:extLst>
      <p:ext uri="{BB962C8B-B14F-4D97-AF65-F5344CB8AC3E}">
        <p14:creationId xmlns:p14="http://schemas.microsoft.com/office/powerpoint/2010/main" val="407142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E5C1-D3E7-7787-A7F7-5C9BAF1C63B8}"/>
              </a:ext>
            </a:extLst>
          </p:cNvPr>
          <p:cNvSpPr>
            <a:spLocks noGrp="1"/>
          </p:cNvSpPr>
          <p:nvPr>
            <p:ph type="title"/>
          </p:nvPr>
        </p:nvSpPr>
        <p:spPr/>
        <p:txBody>
          <a:bodyPr/>
          <a:lstStyle/>
          <a:p>
            <a:r>
              <a:rPr lang="en-US" dirty="0"/>
              <a:t>TIOTROPIUM BROMIDE</a:t>
            </a:r>
            <a:endParaRPr lang="en-IN" dirty="0"/>
          </a:p>
        </p:txBody>
      </p:sp>
      <p:sp>
        <p:nvSpPr>
          <p:cNvPr id="3" name="Content Placeholder 2">
            <a:extLst>
              <a:ext uri="{FF2B5EF4-FFF2-40B4-BE49-F238E27FC236}">
                <a16:creationId xmlns:a16="http://schemas.microsoft.com/office/drawing/2014/main" id="{0AD404FD-ED01-649C-400A-36437AB7DAD1}"/>
              </a:ext>
            </a:extLst>
          </p:cNvPr>
          <p:cNvSpPr>
            <a:spLocks noGrp="1"/>
          </p:cNvSpPr>
          <p:nvPr>
            <p:ph idx="1"/>
          </p:nvPr>
        </p:nvSpPr>
        <p:spPr/>
        <p:txBody>
          <a:bodyPr/>
          <a:lstStyle/>
          <a:p>
            <a:r>
              <a:rPr lang="en-US" dirty="0"/>
              <a:t>Blocks M1,M2,M3</a:t>
            </a:r>
          </a:p>
          <a:p>
            <a:r>
              <a:rPr lang="en-US" dirty="0"/>
              <a:t>Prolonged binding with M1 &amp; M3,easily dissociate from M2</a:t>
            </a:r>
          </a:p>
          <a:p>
            <a:r>
              <a:rPr lang="en-US" dirty="0"/>
              <a:t>Long acting</a:t>
            </a:r>
          </a:p>
          <a:p>
            <a:r>
              <a:rPr lang="en-US" dirty="0"/>
              <a:t>Once daily</a:t>
            </a:r>
          </a:p>
          <a:p>
            <a:r>
              <a:rPr lang="en-US" dirty="0"/>
              <a:t>Improves lung function – 4 year period</a:t>
            </a:r>
            <a:endParaRPr lang="en-IN" dirty="0"/>
          </a:p>
        </p:txBody>
      </p:sp>
    </p:spTree>
    <p:extLst>
      <p:ext uri="{BB962C8B-B14F-4D97-AF65-F5344CB8AC3E}">
        <p14:creationId xmlns:p14="http://schemas.microsoft.com/office/powerpoint/2010/main" val="381492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3314-63B5-0677-174D-F7511947096D}"/>
              </a:ext>
            </a:extLst>
          </p:cNvPr>
          <p:cNvSpPr>
            <a:spLocks noGrp="1"/>
          </p:cNvSpPr>
          <p:nvPr>
            <p:ph type="title"/>
          </p:nvPr>
        </p:nvSpPr>
        <p:spPr/>
        <p:txBody>
          <a:bodyPr/>
          <a:lstStyle/>
          <a:p>
            <a:r>
              <a:rPr lang="en-US" dirty="0"/>
              <a:t>                  </a:t>
            </a:r>
            <a:r>
              <a:rPr lang="en-US" b="1" dirty="0"/>
              <a:t>ANTI-CHOLINERGICS</a:t>
            </a:r>
            <a:endParaRPr lang="en-IN" b="1" dirty="0"/>
          </a:p>
        </p:txBody>
      </p:sp>
      <p:pic>
        <p:nvPicPr>
          <p:cNvPr id="5" name="Picture 4">
            <a:extLst>
              <a:ext uri="{FF2B5EF4-FFF2-40B4-BE49-F238E27FC236}">
                <a16:creationId xmlns:a16="http://schemas.microsoft.com/office/drawing/2014/main" id="{C58BC5B9-15CD-51BD-EAE8-99911CA9943D}"/>
              </a:ext>
            </a:extLst>
          </p:cNvPr>
          <p:cNvPicPr>
            <a:picLocks noChangeAspect="1"/>
          </p:cNvPicPr>
          <p:nvPr/>
        </p:nvPicPr>
        <p:blipFill>
          <a:blip r:embed="rId2"/>
          <a:stretch>
            <a:fillRect/>
          </a:stretch>
        </p:blipFill>
        <p:spPr>
          <a:xfrm>
            <a:off x="3815637" y="1525684"/>
            <a:ext cx="3658183" cy="4967191"/>
          </a:xfrm>
          <a:prstGeom prst="rect">
            <a:avLst/>
          </a:prstGeom>
        </p:spPr>
      </p:pic>
    </p:spTree>
    <p:extLst>
      <p:ext uri="{BB962C8B-B14F-4D97-AF65-F5344CB8AC3E}">
        <p14:creationId xmlns:p14="http://schemas.microsoft.com/office/powerpoint/2010/main" val="1585652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C6F2-CAFD-D662-DCC6-DF5C7BBE8901}"/>
              </a:ext>
            </a:extLst>
          </p:cNvPr>
          <p:cNvSpPr>
            <a:spLocks noGrp="1"/>
          </p:cNvSpPr>
          <p:nvPr>
            <p:ph type="title"/>
          </p:nvPr>
        </p:nvSpPr>
        <p:spPr/>
        <p:txBody>
          <a:bodyPr/>
          <a:lstStyle/>
          <a:p>
            <a:r>
              <a:rPr lang="en-US" b="1" dirty="0"/>
              <a:t>ANTI-CHOLINERGICS</a:t>
            </a:r>
            <a:endParaRPr lang="en-IN" dirty="0"/>
          </a:p>
        </p:txBody>
      </p:sp>
      <p:sp>
        <p:nvSpPr>
          <p:cNvPr id="3" name="Content Placeholder 2">
            <a:extLst>
              <a:ext uri="{FF2B5EF4-FFF2-40B4-BE49-F238E27FC236}">
                <a16:creationId xmlns:a16="http://schemas.microsoft.com/office/drawing/2014/main" id="{2E38582F-EB68-A969-FC51-1B2B332E259F}"/>
              </a:ext>
            </a:extLst>
          </p:cNvPr>
          <p:cNvSpPr>
            <a:spLocks noGrp="1"/>
          </p:cNvSpPr>
          <p:nvPr>
            <p:ph idx="1"/>
          </p:nvPr>
        </p:nvSpPr>
        <p:spPr/>
        <p:txBody>
          <a:bodyPr/>
          <a:lstStyle/>
          <a:p>
            <a:r>
              <a:rPr lang="en-IN" dirty="0"/>
              <a:t>MDI – Ipratropium – 6-8 hours</a:t>
            </a:r>
          </a:p>
          <a:p>
            <a:r>
              <a:rPr lang="en-IN" dirty="0"/>
              <a:t>DPI - Tiotropium</a:t>
            </a:r>
          </a:p>
          <a:p>
            <a:endParaRPr lang="en-IN" dirty="0"/>
          </a:p>
          <a:p>
            <a:r>
              <a:rPr lang="en-IN" dirty="0"/>
              <a:t>SIDE EFFECTS:</a:t>
            </a:r>
          </a:p>
          <a:p>
            <a:r>
              <a:rPr lang="en-IN" dirty="0"/>
              <a:t>Paradoxical bronchoconstriction – ipratropium –why??/</a:t>
            </a:r>
          </a:p>
          <a:p>
            <a:r>
              <a:rPr lang="en-IN" dirty="0"/>
              <a:t>Bitter taste</a:t>
            </a:r>
          </a:p>
          <a:p>
            <a:r>
              <a:rPr lang="en-IN" dirty="0"/>
              <a:t>Glaucoma</a:t>
            </a:r>
          </a:p>
          <a:p>
            <a:r>
              <a:rPr lang="en-IN" dirty="0"/>
              <a:t>Dry mouth</a:t>
            </a:r>
          </a:p>
        </p:txBody>
      </p:sp>
    </p:spTree>
    <p:extLst>
      <p:ext uri="{BB962C8B-B14F-4D97-AF65-F5344CB8AC3E}">
        <p14:creationId xmlns:p14="http://schemas.microsoft.com/office/powerpoint/2010/main" val="186320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D8BC-858A-949E-0A52-7FA655157ED1}"/>
              </a:ext>
            </a:extLst>
          </p:cNvPr>
          <p:cNvSpPr>
            <a:spLocks noGrp="1"/>
          </p:cNvSpPr>
          <p:nvPr>
            <p:ph type="title"/>
          </p:nvPr>
        </p:nvSpPr>
        <p:spPr/>
        <p:txBody>
          <a:bodyPr/>
          <a:lstStyle/>
          <a:p>
            <a:r>
              <a:rPr lang="en-IN" dirty="0"/>
              <a:t>CORTICOSTEROIDS</a:t>
            </a:r>
          </a:p>
        </p:txBody>
      </p:sp>
      <p:sp>
        <p:nvSpPr>
          <p:cNvPr id="3" name="Content Placeholder 2">
            <a:extLst>
              <a:ext uri="{FF2B5EF4-FFF2-40B4-BE49-F238E27FC236}">
                <a16:creationId xmlns:a16="http://schemas.microsoft.com/office/drawing/2014/main" id="{40EC0B4A-54C9-7730-86AC-B37DBF04316E}"/>
              </a:ext>
            </a:extLst>
          </p:cNvPr>
          <p:cNvSpPr>
            <a:spLocks noGrp="1"/>
          </p:cNvSpPr>
          <p:nvPr>
            <p:ph idx="1"/>
          </p:nvPr>
        </p:nvSpPr>
        <p:spPr/>
        <p:txBody>
          <a:bodyPr>
            <a:normAutofit/>
          </a:bodyPr>
          <a:lstStyle/>
          <a:p>
            <a:pPr algn="l"/>
            <a:r>
              <a:rPr lang="en-US" sz="3200" b="0" i="0" u="none" strike="noStrike" baseline="0" dirty="0">
                <a:latin typeface="AGaramondPro-Regular"/>
              </a:rPr>
              <a:t>They do not relax airway smooth muscle directly but reduce bronchial hyperreactivity and reduce the frequency of asthma </a:t>
            </a:r>
            <a:r>
              <a:rPr lang="en-IN" sz="3200" b="0" i="0" u="none" strike="noStrike" baseline="0" dirty="0">
                <a:latin typeface="AGaramondPro-Regular"/>
              </a:rPr>
              <a:t>exacerbations if taken regularly</a:t>
            </a:r>
          </a:p>
          <a:p>
            <a:pPr algn="l"/>
            <a:r>
              <a:rPr lang="en-IN" sz="3200" b="1" i="0" u="none" strike="noStrike" baseline="0" dirty="0">
                <a:latin typeface="AGaramondPro-Bold"/>
              </a:rPr>
              <a:t>beclomethasone,</a:t>
            </a:r>
          </a:p>
          <a:p>
            <a:pPr algn="l"/>
            <a:r>
              <a:rPr lang="en-IN" sz="3200" b="1" i="0" u="none" strike="noStrike" baseline="0" dirty="0">
                <a:latin typeface="AGaramondPro-Bold"/>
              </a:rPr>
              <a:t> budesonide,</a:t>
            </a:r>
          </a:p>
          <a:p>
            <a:pPr algn="l"/>
            <a:r>
              <a:rPr lang="en-IN" sz="3200" b="1" i="0" u="none" strike="noStrike" baseline="0" dirty="0">
                <a:latin typeface="AGaramondPro-Bold"/>
              </a:rPr>
              <a:t> </a:t>
            </a:r>
            <a:r>
              <a:rPr lang="en-IN" sz="3200" b="1" i="0" u="none" strike="noStrike" baseline="0" dirty="0" err="1">
                <a:latin typeface="AGaramondPro-Bold"/>
              </a:rPr>
              <a:t>ciclesonide</a:t>
            </a:r>
            <a:r>
              <a:rPr lang="en-IN" sz="3200" b="1" i="0" u="none" strike="noStrike" baseline="0" dirty="0">
                <a:latin typeface="AGaramondPro-Bold"/>
              </a:rPr>
              <a:t>, </a:t>
            </a:r>
            <a:endParaRPr lang="en-US" sz="3200" b="1" i="0" u="none" strike="noStrike" baseline="0" dirty="0">
              <a:latin typeface="AGaramondPro-Bold"/>
            </a:endParaRPr>
          </a:p>
          <a:p>
            <a:pPr algn="l"/>
            <a:r>
              <a:rPr lang="en-US" sz="3200" b="1" i="0" u="none" strike="noStrike" baseline="0" dirty="0">
                <a:latin typeface="AGaramondPro-Bold"/>
              </a:rPr>
              <a:t>fluticasone, </a:t>
            </a:r>
          </a:p>
          <a:p>
            <a:pPr algn="l"/>
            <a:r>
              <a:rPr lang="en-US" sz="3200" b="1" i="0" u="none" strike="noStrike" baseline="0" dirty="0">
                <a:latin typeface="AGaramondPro-Bold"/>
              </a:rPr>
              <a:t>Methyl prednisolone</a:t>
            </a:r>
            <a:endParaRPr lang="en-US" sz="3200" b="0" i="0" u="none" strike="noStrike" baseline="0" dirty="0">
              <a:latin typeface="AGaramondPro-Regular"/>
            </a:endParaRPr>
          </a:p>
        </p:txBody>
      </p:sp>
    </p:spTree>
    <p:extLst>
      <p:ext uri="{BB962C8B-B14F-4D97-AF65-F5344CB8AC3E}">
        <p14:creationId xmlns:p14="http://schemas.microsoft.com/office/powerpoint/2010/main" val="77480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1A9-C89A-5F58-2C3B-1A8A0B85D098}"/>
              </a:ext>
            </a:extLst>
          </p:cNvPr>
          <p:cNvSpPr>
            <a:spLocks noGrp="1"/>
          </p:cNvSpPr>
          <p:nvPr>
            <p:ph type="title"/>
          </p:nvPr>
        </p:nvSpPr>
        <p:spPr>
          <a:xfrm>
            <a:off x="479749" y="0"/>
            <a:ext cx="11232502" cy="1325563"/>
          </a:xfrm>
        </p:spPr>
        <p:txBody>
          <a:bodyPr/>
          <a:lstStyle/>
          <a:p>
            <a:r>
              <a:rPr lang="en-US" b="1" dirty="0"/>
              <a:t>MECHANISM OF ACTION OF CORTICOSTEROIDS</a:t>
            </a:r>
            <a:endParaRPr lang="en-IN" b="1" dirty="0"/>
          </a:p>
        </p:txBody>
      </p:sp>
      <p:pic>
        <p:nvPicPr>
          <p:cNvPr id="5" name="Picture 4">
            <a:extLst>
              <a:ext uri="{FF2B5EF4-FFF2-40B4-BE49-F238E27FC236}">
                <a16:creationId xmlns:a16="http://schemas.microsoft.com/office/drawing/2014/main" id="{448B541E-73B5-39D5-AD55-708E5230B576}"/>
              </a:ext>
            </a:extLst>
          </p:cNvPr>
          <p:cNvPicPr>
            <a:picLocks noChangeAspect="1"/>
          </p:cNvPicPr>
          <p:nvPr/>
        </p:nvPicPr>
        <p:blipFill>
          <a:blip r:embed="rId2"/>
          <a:stretch>
            <a:fillRect/>
          </a:stretch>
        </p:blipFill>
        <p:spPr>
          <a:xfrm>
            <a:off x="1880605" y="1037236"/>
            <a:ext cx="7572375" cy="5657850"/>
          </a:xfrm>
          <a:prstGeom prst="rect">
            <a:avLst/>
          </a:prstGeom>
        </p:spPr>
      </p:pic>
    </p:spTree>
    <p:extLst>
      <p:ext uri="{BB962C8B-B14F-4D97-AF65-F5344CB8AC3E}">
        <p14:creationId xmlns:p14="http://schemas.microsoft.com/office/powerpoint/2010/main" val="3785693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1902-F89B-918E-5402-2A3BD0F9B22B}"/>
              </a:ext>
            </a:extLst>
          </p:cNvPr>
          <p:cNvSpPr>
            <a:spLocks noGrp="1"/>
          </p:cNvSpPr>
          <p:nvPr>
            <p:ph type="title"/>
          </p:nvPr>
        </p:nvSpPr>
        <p:spPr/>
        <p:txBody>
          <a:bodyPr/>
          <a:lstStyle/>
          <a:p>
            <a:r>
              <a:rPr lang="en-US" dirty="0"/>
              <a:t>			</a:t>
            </a:r>
            <a:r>
              <a:rPr lang="en-US" b="1" dirty="0"/>
              <a:t>CORTICOSTEROIDS</a:t>
            </a:r>
            <a:endParaRPr lang="en-IN" b="1" dirty="0"/>
          </a:p>
        </p:txBody>
      </p:sp>
      <p:pic>
        <p:nvPicPr>
          <p:cNvPr id="5" name="Picture 4">
            <a:extLst>
              <a:ext uri="{FF2B5EF4-FFF2-40B4-BE49-F238E27FC236}">
                <a16:creationId xmlns:a16="http://schemas.microsoft.com/office/drawing/2014/main" id="{8C97A5F0-2278-355A-F20A-51DFF28BA2C7}"/>
              </a:ext>
            </a:extLst>
          </p:cNvPr>
          <p:cNvPicPr>
            <a:picLocks noChangeAspect="1"/>
          </p:cNvPicPr>
          <p:nvPr/>
        </p:nvPicPr>
        <p:blipFill>
          <a:blip r:embed="rId2"/>
          <a:stretch>
            <a:fillRect/>
          </a:stretch>
        </p:blipFill>
        <p:spPr>
          <a:xfrm>
            <a:off x="2370461" y="1383748"/>
            <a:ext cx="7115175" cy="5210175"/>
          </a:xfrm>
          <a:prstGeom prst="rect">
            <a:avLst/>
          </a:prstGeom>
        </p:spPr>
      </p:pic>
    </p:spTree>
    <p:extLst>
      <p:ext uri="{BB962C8B-B14F-4D97-AF65-F5344CB8AC3E}">
        <p14:creationId xmlns:p14="http://schemas.microsoft.com/office/powerpoint/2010/main" val="1829829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D242-A0AE-3833-DBD4-98262F8F9FB7}"/>
              </a:ext>
            </a:extLst>
          </p:cNvPr>
          <p:cNvSpPr>
            <a:spLocks noGrp="1"/>
          </p:cNvSpPr>
          <p:nvPr>
            <p:ph type="title"/>
          </p:nvPr>
        </p:nvSpPr>
        <p:spPr/>
        <p:txBody>
          <a:bodyPr/>
          <a:lstStyle/>
          <a:p>
            <a:r>
              <a:rPr lang="en-IN" dirty="0"/>
              <a:t>ORAL CORTICOSTEROIDS</a:t>
            </a:r>
          </a:p>
        </p:txBody>
      </p:sp>
      <p:sp>
        <p:nvSpPr>
          <p:cNvPr id="3" name="Content Placeholder 2">
            <a:extLst>
              <a:ext uri="{FF2B5EF4-FFF2-40B4-BE49-F238E27FC236}">
                <a16:creationId xmlns:a16="http://schemas.microsoft.com/office/drawing/2014/main" id="{431D013A-5572-B92C-A4F6-B497B79B3E76}"/>
              </a:ext>
            </a:extLst>
          </p:cNvPr>
          <p:cNvSpPr>
            <a:spLocks noGrp="1"/>
          </p:cNvSpPr>
          <p:nvPr>
            <p:ph idx="1"/>
          </p:nvPr>
        </p:nvSpPr>
        <p:spPr/>
        <p:txBody>
          <a:bodyPr/>
          <a:lstStyle/>
          <a:p>
            <a:r>
              <a:rPr lang="en-IN" dirty="0"/>
              <a:t>Prednisolone, prednisone</a:t>
            </a:r>
          </a:p>
          <a:p>
            <a:r>
              <a:rPr lang="en-IN" dirty="0"/>
              <a:t>Several days – improvement</a:t>
            </a:r>
          </a:p>
          <a:p>
            <a:r>
              <a:rPr lang="en-IN" dirty="0"/>
              <a:t>Given in morning - why???</a:t>
            </a:r>
          </a:p>
          <a:p>
            <a:endParaRPr lang="en-IN" dirty="0"/>
          </a:p>
          <a:p>
            <a:endParaRPr lang="en-IN" dirty="0"/>
          </a:p>
        </p:txBody>
      </p:sp>
    </p:spTree>
    <p:extLst>
      <p:ext uri="{BB962C8B-B14F-4D97-AF65-F5344CB8AC3E}">
        <p14:creationId xmlns:p14="http://schemas.microsoft.com/office/powerpoint/2010/main" val="224826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6462-CFD2-72A5-2E2F-DFFB30C3A91A}"/>
              </a:ext>
            </a:extLst>
          </p:cNvPr>
          <p:cNvSpPr>
            <a:spLocks noGrp="1"/>
          </p:cNvSpPr>
          <p:nvPr>
            <p:ph type="title"/>
          </p:nvPr>
        </p:nvSpPr>
        <p:spPr/>
        <p:txBody>
          <a:bodyPr/>
          <a:lstStyle/>
          <a:p>
            <a:r>
              <a:rPr lang="en-IN" b="1" dirty="0"/>
              <a:t>WAYS OF TREATING ASTHMA</a:t>
            </a:r>
          </a:p>
        </p:txBody>
      </p:sp>
      <p:sp>
        <p:nvSpPr>
          <p:cNvPr id="3" name="Content Placeholder 2">
            <a:extLst>
              <a:ext uri="{FF2B5EF4-FFF2-40B4-BE49-F238E27FC236}">
                <a16:creationId xmlns:a16="http://schemas.microsoft.com/office/drawing/2014/main" id="{7A4822D1-3C7D-87FB-A414-7D70535BCB7E}"/>
              </a:ext>
            </a:extLst>
          </p:cNvPr>
          <p:cNvSpPr>
            <a:spLocks noGrp="1"/>
          </p:cNvSpPr>
          <p:nvPr>
            <p:ph idx="1"/>
          </p:nvPr>
        </p:nvSpPr>
        <p:spPr>
          <a:xfrm>
            <a:off x="838200" y="1387086"/>
            <a:ext cx="10515600" cy="4351338"/>
          </a:xfrm>
        </p:spPr>
        <p:txBody>
          <a:bodyPr/>
          <a:lstStyle/>
          <a:p>
            <a:r>
              <a:rPr lang="en-IN" dirty="0"/>
              <a:t>Bronchodilatation</a:t>
            </a:r>
          </a:p>
          <a:p>
            <a:r>
              <a:rPr lang="en-IN" dirty="0"/>
              <a:t>Preventing Bronchoconstriction (Broncho protection)</a:t>
            </a:r>
          </a:p>
        </p:txBody>
      </p:sp>
      <p:pic>
        <p:nvPicPr>
          <p:cNvPr id="5" name="Picture 4">
            <a:extLst>
              <a:ext uri="{FF2B5EF4-FFF2-40B4-BE49-F238E27FC236}">
                <a16:creationId xmlns:a16="http://schemas.microsoft.com/office/drawing/2014/main" id="{D2325580-107C-915D-129B-2B119498DB3C}"/>
              </a:ext>
            </a:extLst>
          </p:cNvPr>
          <p:cNvPicPr>
            <a:picLocks noChangeAspect="1"/>
          </p:cNvPicPr>
          <p:nvPr/>
        </p:nvPicPr>
        <p:blipFill>
          <a:blip r:embed="rId2"/>
          <a:stretch>
            <a:fillRect/>
          </a:stretch>
        </p:blipFill>
        <p:spPr>
          <a:xfrm>
            <a:off x="1298899" y="2397968"/>
            <a:ext cx="7429500" cy="4460032"/>
          </a:xfrm>
          <a:prstGeom prst="rect">
            <a:avLst/>
          </a:prstGeom>
        </p:spPr>
      </p:pic>
    </p:spTree>
    <p:extLst>
      <p:ext uri="{BB962C8B-B14F-4D97-AF65-F5344CB8AC3E}">
        <p14:creationId xmlns:p14="http://schemas.microsoft.com/office/powerpoint/2010/main" val="1053328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7AA2-21E7-E4DC-86FB-8DB1AD8F6539}"/>
              </a:ext>
            </a:extLst>
          </p:cNvPr>
          <p:cNvSpPr>
            <a:spLocks noGrp="1"/>
          </p:cNvSpPr>
          <p:nvPr>
            <p:ph type="title"/>
          </p:nvPr>
        </p:nvSpPr>
        <p:spPr/>
        <p:txBody>
          <a:bodyPr/>
          <a:lstStyle/>
          <a:p>
            <a:r>
              <a:rPr lang="en-US" dirty="0"/>
              <a:t>FLUTICASONE PROPIONATE</a:t>
            </a:r>
            <a:endParaRPr lang="en-IN" dirty="0"/>
          </a:p>
        </p:txBody>
      </p:sp>
      <p:sp>
        <p:nvSpPr>
          <p:cNvPr id="3" name="Content Placeholder 2">
            <a:extLst>
              <a:ext uri="{FF2B5EF4-FFF2-40B4-BE49-F238E27FC236}">
                <a16:creationId xmlns:a16="http://schemas.microsoft.com/office/drawing/2014/main" id="{E1FA9D97-676B-7691-2142-590FDD1571F2}"/>
              </a:ext>
            </a:extLst>
          </p:cNvPr>
          <p:cNvSpPr>
            <a:spLocks noGrp="1"/>
          </p:cNvSpPr>
          <p:nvPr>
            <p:ph idx="1"/>
          </p:nvPr>
        </p:nvSpPr>
        <p:spPr/>
        <p:txBody>
          <a:bodyPr/>
          <a:lstStyle/>
          <a:p>
            <a:r>
              <a:rPr lang="en-US" dirty="0"/>
              <a:t>Potent locally acting</a:t>
            </a:r>
          </a:p>
          <a:p>
            <a:r>
              <a:rPr lang="en-US" dirty="0"/>
              <a:t>No demonstrable side effects – Intranasal route</a:t>
            </a:r>
          </a:p>
          <a:p>
            <a:r>
              <a:rPr lang="en-US" dirty="0"/>
              <a:t>Lower than 1% systemic absorption</a:t>
            </a:r>
          </a:p>
          <a:p>
            <a:r>
              <a:rPr lang="en-US" dirty="0"/>
              <a:t>Virtually zero (&lt;1%) oral bio availability</a:t>
            </a:r>
          </a:p>
          <a:p>
            <a:r>
              <a:rPr lang="en-US" dirty="0"/>
              <a:t>Improves PEF</a:t>
            </a:r>
          </a:p>
          <a:p>
            <a:pPr marL="0" indent="0">
              <a:buNone/>
            </a:pPr>
            <a:endParaRPr lang="en-US" dirty="0"/>
          </a:p>
          <a:p>
            <a:endParaRPr lang="en-IN" dirty="0"/>
          </a:p>
        </p:txBody>
      </p:sp>
    </p:spTree>
    <p:extLst>
      <p:ext uri="{BB962C8B-B14F-4D97-AF65-F5344CB8AC3E}">
        <p14:creationId xmlns:p14="http://schemas.microsoft.com/office/powerpoint/2010/main" val="614874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6A15-4923-7A3C-5A20-E1CED5DE9B07}"/>
              </a:ext>
            </a:extLst>
          </p:cNvPr>
          <p:cNvSpPr>
            <a:spLocks noGrp="1"/>
          </p:cNvSpPr>
          <p:nvPr>
            <p:ph type="title"/>
          </p:nvPr>
        </p:nvSpPr>
        <p:spPr/>
        <p:txBody>
          <a:bodyPr/>
          <a:lstStyle/>
          <a:p>
            <a:r>
              <a:rPr lang="en-US" dirty="0"/>
              <a:t>BELOMETHASONE DIPROPIONATE</a:t>
            </a:r>
            <a:endParaRPr lang="en-IN" dirty="0"/>
          </a:p>
        </p:txBody>
      </p:sp>
      <p:sp>
        <p:nvSpPr>
          <p:cNvPr id="3" name="Content Placeholder 2">
            <a:extLst>
              <a:ext uri="{FF2B5EF4-FFF2-40B4-BE49-F238E27FC236}">
                <a16:creationId xmlns:a16="http://schemas.microsoft.com/office/drawing/2014/main" id="{B8192511-B992-3C9D-E2EF-C006E06D13C5}"/>
              </a:ext>
            </a:extLst>
          </p:cNvPr>
          <p:cNvSpPr>
            <a:spLocks noGrp="1"/>
          </p:cNvSpPr>
          <p:nvPr>
            <p:ph idx="1"/>
          </p:nvPr>
        </p:nvSpPr>
        <p:spPr/>
        <p:txBody>
          <a:bodyPr/>
          <a:lstStyle/>
          <a:p>
            <a:r>
              <a:rPr lang="en-US" dirty="0"/>
              <a:t>Prodrug</a:t>
            </a:r>
          </a:p>
          <a:p>
            <a:r>
              <a:rPr lang="en-US" dirty="0"/>
              <a:t>2% of drug – nasal passage</a:t>
            </a:r>
          </a:p>
          <a:p>
            <a:r>
              <a:rPr lang="en-US" dirty="0"/>
              <a:t>Suppresses nocturnal cortisol after 1 year of continuous use</a:t>
            </a:r>
          </a:p>
          <a:p>
            <a:r>
              <a:rPr lang="en-US" dirty="0"/>
              <a:t>Less PEF </a:t>
            </a:r>
            <a:endParaRPr lang="en-IN" dirty="0"/>
          </a:p>
        </p:txBody>
      </p:sp>
    </p:spTree>
    <p:extLst>
      <p:ext uri="{BB962C8B-B14F-4D97-AF65-F5344CB8AC3E}">
        <p14:creationId xmlns:p14="http://schemas.microsoft.com/office/powerpoint/2010/main" val="2654800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1B22FD-F3EC-69C8-4F3A-42CE37566A3A}"/>
              </a:ext>
            </a:extLst>
          </p:cNvPr>
          <p:cNvPicPr>
            <a:picLocks noChangeAspect="1"/>
          </p:cNvPicPr>
          <p:nvPr/>
        </p:nvPicPr>
        <p:blipFill>
          <a:blip r:embed="rId2"/>
          <a:stretch>
            <a:fillRect/>
          </a:stretch>
        </p:blipFill>
        <p:spPr>
          <a:xfrm>
            <a:off x="2052735" y="774441"/>
            <a:ext cx="7128587" cy="5215812"/>
          </a:xfrm>
          <a:prstGeom prst="rect">
            <a:avLst/>
          </a:prstGeom>
        </p:spPr>
      </p:pic>
    </p:spTree>
    <p:extLst>
      <p:ext uri="{BB962C8B-B14F-4D97-AF65-F5344CB8AC3E}">
        <p14:creationId xmlns:p14="http://schemas.microsoft.com/office/powerpoint/2010/main" val="3749506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D3FA6-D3B1-5C74-D969-F72A4FAB259A}"/>
              </a:ext>
            </a:extLst>
          </p:cNvPr>
          <p:cNvSpPr>
            <a:spLocks noGrp="1"/>
          </p:cNvSpPr>
          <p:nvPr>
            <p:ph idx="1"/>
          </p:nvPr>
        </p:nvSpPr>
        <p:spPr>
          <a:xfrm>
            <a:off x="838200" y="746449"/>
            <a:ext cx="10515600" cy="5430514"/>
          </a:xfrm>
        </p:spPr>
        <p:txBody>
          <a:bodyPr>
            <a:normAutofit/>
          </a:bodyPr>
          <a:lstStyle/>
          <a:p>
            <a:pPr algn="l"/>
            <a:r>
              <a:rPr lang="en-US" sz="1800" b="0" i="0" u="none" strike="noStrike" baseline="0" dirty="0">
                <a:latin typeface="AGaramondPro-Regular"/>
              </a:rPr>
              <a:t>For severe asthma exacerbations, urgent treatment is often begun with an oral dose of 30–60 mg prednisone per day or</a:t>
            </a:r>
          </a:p>
          <a:p>
            <a:pPr algn="l"/>
            <a:r>
              <a:rPr lang="en-US" sz="1800" b="0" i="0" u="none" strike="noStrike" baseline="0" dirty="0">
                <a:latin typeface="AGaramondPro-Regular"/>
              </a:rPr>
              <a:t>an intravenous dose of 0.5–1 mg/kg methylprednisolone every 6–12 hours; the dose is decreased after airway obstruction has </a:t>
            </a:r>
            <a:r>
              <a:rPr lang="en-IN" sz="1800" b="0" i="0" u="none" strike="noStrike" baseline="0" dirty="0">
                <a:latin typeface="AGaramondPro-Regular"/>
              </a:rPr>
              <a:t>improved.</a:t>
            </a:r>
          </a:p>
          <a:p>
            <a:pPr marL="0" indent="0" algn="l">
              <a:buNone/>
            </a:pPr>
            <a:endParaRPr lang="en-IN" sz="1800" dirty="0">
              <a:latin typeface="AGaramondPro-Regular"/>
            </a:endParaRPr>
          </a:p>
          <a:p>
            <a:pPr marL="0" indent="0" algn="l">
              <a:buNone/>
            </a:pPr>
            <a:endParaRPr lang="en-IN" sz="1800" dirty="0">
              <a:latin typeface="AGaramondPro-Regular"/>
            </a:endParaRPr>
          </a:p>
          <a:p>
            <a:pPr marL="0" indent="0" algn="l">
              <a:buNone/>
            </a:pPr>
            <a:endParaRPr lang="en-IN" sz="1800" dirty="0">
              <a:latin typeface="AGaramondPro-Regular"/>
            </a:endParaRPr>
          </a:p>
        </p:txBody>
      </p:sp>
    </p:spTree>
    <p:extLst>
      <p:ext uri="{BB962C8B-B14F-4D97-AF65-F5344CB8AC3E}">
        <p14:creationId xmlns:p14="http://schemas.microsoft.com/office/powerpoint/2010/main" val="403852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751B-DF0C-0EFA-DB6F-8CD2431DCDCB}"/>
              </a:ext>
            </a:extLst>
          </p:cNvPr>
          <p:cNvSpPr>
            <a:spLocks noGrp="1"/>
          </p:cNvSpPr>
          <p:nvPr>
            <p:ph type="title"/>
          </p:nvPr>
        </p:nvSpPr>
        <p:spPr/>
        <p:txBody>
          <a:bodyPr/>
          <a:lstStyle/>
          <a:p>
            <a:r>
              <a:rPr lang="en-US" dirty="0"/>
              <a:t>			    </a:t>
            </a:r>
            <a:r>
              <a:rPr lang="en-US" b="1" dirty="0"/>
              <a:t>LEUKOTRIENES</a:t>
            </a:r>
            <a:endParaRPr lang="en-IN" b="1" dirty="0"/>
          </a:p>
        </p:txBody>
      </p:sp>
      <p:pic>
        <p:nvPicPr>
          <p:cNvPr id="5" name="Picture 4">
            <a:extLst>
              <a:ext uri="{FF2B5EF4-FFF2-40B4-BE49-F238E27FC236}">
                <a16:creationId xmlns:a16="http://schemas.microsoft.com/office/drawing/2014/main" id="{D5868720-89E2-93BF-2739-FB88E47F87AE}"/>
              </a:ext>
            </a:extLst>
          </p:cNvPr>
          <p:cNvPicPr>
            <a:picLocks noChangeAspect="1"/>
          </p:cNvPicPr>
          <p:nvPr/>
        </p:nvPicPr>
        <p:blipFill>
          <a:blip r:embed="rId2"/>
          <a:stretch>
            <a:fillRect/>
          </a:stretch>
        </p:blipFill>
        <p:spPr>
          <a:xfrm>
            <a:off x="3232668" y="1425574"/>
            <a:ext cx="5372100" cy="5273805"/>
          </a:xfrm>
          <a:prstGeom prst="rect">
            <a:avLst/>
          </a:prstGeom>
        </p:spPr>
      </p:pic>
    </p:spTree>
    <p:extLst>
      <p:ext uri="{BB962C8B-B14F-4D97-AF65-F5344CB8AC3E}">
        <p14:creationId xmlns:p14="http://schemas.microsoft.com/office/powerpoint/2010/main" val="2258241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5F0A-77BD-C849-AE9D-654335BF7AC7}"/>
              </a:ext>
            </a:extLst>
          </p:cNvPr>
          <p:cNvSpPr>
            <a:spLocks noGrp="1"/>
          </p:cNvSpPr>
          <p:nvPr>
            <p:ph type="title"/>
          </p:nvPr>
        </p:nvSpPr>
        <p:spPr/>
        <p:txBody>
          <a:bodyPr/>
          <a:lstStyle/>
          <a:p>
            <a:r>
              <a:rPr lang="en-IN" dirty="0"/>
              <a:t>ANTI-LEUKOTRIENES</a:t>
            </a:r>
          </a:p>
        </p:txBody>
      </p:sp>
      <p:sp>
        <p:nvSpPr>
          <p:cNvPr id="3" name="Content Placeholder 2">
            <a:extLst>
              <a:ext uri="{FF2B5EF4-FFF2-40B4-BE49-F238E27FC236}">
                <a16:creationId xmlns:a16="http://schemas.microsoft.com/office/drawing/2014/main" id="{398D06B1-0605-579C-482E-FC088B035671}"/>
              </a:ext>
            </a:extLst>
          </p:cNvPr>
          <p:cNvSpPr>
            <a:spLocks noGrp="1"/>
          </p:cNvSpPr>
          <p:nvPr>
            <p:ph idx="1"/>
          </p:nvPr>
        </p:nvSpPr>
        <p:spPr/>
        <p:txBody>
          <a:bodyPr>
            <a:normAutofit/>
          </a:bodyPr>
          <a:lstStyle/>
          <a:p>
            <a:pPr algn="l"/>
            <a:r>
              <a:rPr lang="en-US" sz="1800" b="0" i="0" u="none" strike="noStrike" baseline="0" dirty="0">
                <a:latin typeface="AGaramondPro-Regular"/>
              </a:rPr>
              <a:t>Two approaches to interrupting the leukotriene pathway have been pursued: </a:t>
            </a:r>
          </a:p>
          <a:p>
            <a:pPr algn="l"/>
            <a:r>
              <a:rPr lang="en-US" sz="1800" b="0" i="0" u="none" strike="noStrike" baseline="0" dirty="0">
                <a:latin typeface="AGaramondPro-Regular"/>
              </a:rPr>
              <a:t>inhibition of 5-lipoxygenase, thereby preventing leukotriene synthesis; and</a:t>
            </a:r>
          </a:p>
          <a:p>
            <a:pPr algn="l"/>
            <a:r>
              <a:rPr lang="en-US" sz="1800" b="0" i="0" u="none" strike="noStrike" baseline="0" dirty="0">
                <a:latin typeface="AGaramondPro-Regular"/>
              </a:rPr>
              <a:t>inhibition of the binding of LTD4 to its receptor on target tissues, thereby preventing its action.</a:t>
            </a:r>
          </a:p>
          <a:p>
            <a:pPr algn="l"/>
            <a:endParaRPr lang="en-US" sz="1800" dirty="0">
              <a:latin typeface="AGaramondPro-Regular"/>
            </a:endParaRPr>
          </a:p>
          <a:p>
            <a:pPr algn="l"/>
            <a:r>
              <a:rPr lang="en-US" sz="1800" b="0" i="0" u="none" strike="noStrike" baseline="0" dirty="0">
                <a:latin typeface="AGaramondPro-Regular"/>
              </a:rPr>
              <a:t>Of these agents, montelukast is by far the most prescribed,</a:t>
            </a:r>
          </a:p>
          <a:p>
            <a:pPr algn="l"/>
            <a:r>
              <a:rPr lang="en-US" sz="1800" b="0" i="0" u="none" strike="noStrike" baseline="0" dirty="0">
                <a:latin typeface="AGaramondPro-Regular"/>
              </a:rPr>
              <a:t>because it may be taken without regard to meals, is taken once daily, and does not require periodic monitoring of liver function, </a:t>
            </a:r>
            <a:r>
              <a:rPr lang="en-IN" sz="1800" b="0" i="0" u="none" strike="noStrike" baseline="0" dirty="0">
                <a:latin typeface="AGaramondPro-Regular"/>
              </a:rPr>
              <a:t>as zileuton does.</a:t>
            </a:r>
          </a:p>
          <a:p>
            <a:pPr algn="l"/>
            <a:endParaRPr lang="en-IN" sz="1800" dirty="0">
              <a:latin typeface="AGaramondPro-Regular"/>
            </a:endParaRPr>
          </a:p>
          <a:p>
            <a:pPr algn="l"/>
            <a:r>
              <a:rPr lang="en-IN" sz="1800" b="0" i="0" u="none" strike="noStrike" baseline="0" dirty="0">
                <a:latin typeface="AGaramondPro-Regular"/>
              </a:rPr>
              <a:t>They </a:t>
            </a:r>
            <a:r>
              <a:rPr lang="en-US" sz="1800" b="0" i="0" u="none" strike="noStrike" baseline="0" dirty="0">
                <a:latin typeface="AGaramondPro-Regular"/>
              </a:rPr>
              <a:t>have the additional advantage of being effective when taken orally, which is an easier route of administration than aerosol inhalation in young children, </a:t>
            </a:r>
          </a:p>
          <a:p>
            <a:pPr algn="l"/>
            <a:r>
              <a:rPr lang="en-US" sz="1800" b="0" i="0" u="none" strike="noStrike" baseline="0" dirty="0">
                <a:latin typeface="AGaramondPro-Regular"/>
              </a:rPr>
              <a:t>and montelukast is approved for children as young as 12 months of age.</a:t>
            </a:r>
            <a:endParaRPr lang="en-IN" dirty="0"/>
          </a:p>
        </p:txBody>
      </p:sp>
    </p:spTree>
    <p:extLst>
      <p:ext uri="{BB962C8B-B14F-4D97-AF65-F5344CB8AC3E}">
        <p14:creationId xmlns:p14="http://schemas.microsoft.com/office/powerpoint/2010/main" val="2003159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1E4F-CB97-7C27-5F3C-EF0AA18B2E9B}"/>
              </a:ext>
            </a:extLst>
          </p:cNvPr>
          <p:cNvSpPr>
            <a:spLocks noGrp="1"/>
          </p:cNvSpPr>
          <p:nvPr>
            <p:ph type="title"/>
          </p:nvPr>
        </p:nvSpPr>
        <p:spPr/>
        <p:txBody>
          <a:bodyPr/>
          <a:lstStyle/>
          <a:p>
            <a:r>
              <a:rPr lang="en-IN" dirty="0"/>
              <a:t>SIDE EFFECTS</a:t>
            </a:r>
          </a:p>
        </p:txBody>
      </p:sp>
      <p:sp>
        <p:nvSpPr>
          <p:cNvPr id="3" name="Content Placeholder 2">
            <a:extLst>
              <a:ext uri="{FF2B5EF4-FFF2-40B4-BE49-F238E27FC236}">
                <a16:creationId xmlns:a16="http://schemas.microsoft.com/office/drawing/2014/main" id="{5830AB24-6D0B-7FAB-0C77-73B1F5C76FFA}"/>
              </a:ext>
            </a:extLst>
          </p:cNvPr>
          <p:cNvSpPr>
            <a:spLocks noGrp="1"/>
          </p:cNvSpPr>
          <p:nvPr>
            <p:ph idx="1"/>
          </p:nvPr>
        </p:nvSpPr>
        <p:spPr/>
        <p:txBody>
          <a:bodyPr/>
          <a:lstStyle/>
          <a:p>
            <a:r>
              <a:rPr lang="en-IN" dirty="0"/>
              <a:t>Rare – Hepatic dysfunction</a:t>
            </a:r>
          </a:p>
          <a:p>
            <a:r>
              <a:rPr lang="en-IN" dirty="0"/>
              <a:t>         - Churg - Strauss syndrome</a:t>
            </a:r>
          </a:p>
          <a:p>
            <a:pPr marL="0" indent="0">
              <a:buNone/>
            </a:pPr>
            <a:endParaRPr lang="en-IN" dirty="0"/>
          </a:p>
        </p:txBody>
      </p:sp>
    </p:spTree>
    <p:extLst>
      <p:ext uri="{BB962C8B-B14F-4D97-AF65-F5344CB8AC3E}">
        <p14:creationId xmlns:p14="http://schemas.microsoft.com/office/powerpoint/2010/main" val="4177486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7935-C958-581A-0567-543843102492}"/>
              </a:ext>
            </a:extLst>
          </p:cNvPr>
          <p:cNvSpPr>
            <a:spLocks noGrp="1"/>
          </p:cNvSpPr>
          <p:nvPr>
            <p:ph type="title"/>
          </p:nvPr>
        </p:nvSpPr>
        <p:spPr/>
        <p:txBody>
          <a:bodyPr>
            <a:normAutofit/>
          </a:bodyPr>
          <a:lstStyle/>
          <a:p>
            <a:r>
              <a:rPr lang="en-IN" sz="3600" b="1" i="0" u="none" strike="noStrike" baseline="0" dirty="0">
                <a:solidFill>
                  <a:srgbClr val="006891"/>
                </a:solidFill>
                <a:latin typeface="MyriadPro-Bold"/>
              </a:rPr>
              <a:t>TARGETED (MONOCLONAL ANTIBODY) THERAPY</a:t>
            </a:r>
            <a:endParaRPr lang="en-IN" sz="3600" dirty="0"/>
          </a:p>
        </p:txBody>
      </p:sp>
      <p:pic>
        <p:nvPicPr>
          <p:cNvPr id="5" name="Content Placeholder 4">
            <a:extLst>
              <a:ext uri="{FF2B5EF4-FFF2-40B4-BE49-F238E27FC236}">
                <a16:creationId xmlns:a16="http://schemas.microsoft.com/office/drawing/2014/main" id="{AE59E964-B284-530E-2E2C-58B58023E762}"/>
              </a:ext>
            </a:extLst>
          </p:cNvPr>
          <p:cNvPicPr>
            <a:picLocks noGrp="1" noChangeAspect="1"/>
          </p:cNvPicPr>
          <p:nvPr>
            <p:ph idx="1"/>
          </p:nvPr>
        </p:nvPicPr>
        <p:blipFill>
          <a:blip r:embed="rId2"/>
          <a:stretch>
            <a:fillRect/>
          </a:stretch>
        </p:blipFill>
        <p:spPr>
          <a:xfrm>
            <a:off x="2341984" y="1819470"/>
            <a:ext cx="6410131" cy="3965509"/>
          </a:xfrm>
        </p:spPr>
      </p:pic>
    </p:spTree>
    <p:extLst>
      <p:ext uri="{BB962C8B-B14F-4D97-AF65-F5344CB8AC3E}">
        <p14:creationId xmlns:p14="http://schemas.microsoft.com/office/powerpoint/2010/main" val="2537411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874A-18D4-06C1-2BC8-0B5977239443}"/>
              </a:ext>
            </a:extLst>
          </p:cNvPr>
          <p:cNvSpPr>
            <a:spLocks noGrp="1"/>
          </p:cNvSpPr>
          <p:nvPr>
            <p:ph type="title"/>
          </p:nvPr>
        </p:nvSpPr>
        <p:spPr/>
        <p:txBody>
          <a:bodyPr/>
          <a:lstStyle/>
          <a:p>
            <a:r>
              <a:rPr lang="en-US" dirty="0"/>
              <a:t>		    </a:t>
            </a:r>
            <a:r>
              <a:rPr lang="en-US" b="1" dirty="0"/>
              <a:t>IMMUNOGLOBULINS</a:t>
            </a:r>
            <a:endParaRPr lang="en-IN" b="1" dirty="0"/>
          </a:p>
        </p:txBody>
      </p:sp>
      <p:pic>
        <p:nvPicPr>
          <p:cNvPr id="5" name="Picture 4">
            <a:extLst>
              <a:ext uri="{FF2B5EF4-FFF2-40B4-BE49-F238E27FC236}">
                <a16:creationId xmlns:a16="http://schemas.microsoft.com/office/drawing/2014/main" id="{A915419C-85AE-E65A-9591-6E2DA6396C2C}"/>
              </a:ext>
            </a:extLst>
          </p:cNvPr>
          <p:cNvPicPr>
            <a:picLocks noChangeAspect="1"/>
          </p:cNvPicPr>
          <p:nvPr/>
        </p:nvPicPr>
        <p:blipFill>
          <a:blip r:embed="rId2"/>
          <a:stretch>
            <a:fillRect/>
          </a:stretch>
        </p:blipFill>
        <p:spPr>
          <a:xfrm>
            <a:off x="2856819" y="1850377"/>
            <a:ext cx="6884340" cy="4642498"/>
          </a:xfrm>
          <a:prstGeom prst="rect">
            <a:avLst/>
          </a:prstGeom>
        </p:spPr>
      </p:pic>
    </p:spTree>
    <p:extLst>
      <p:ext uri="{BB962C8B-B14F-4D97-AF65-F5344CB8AC3E}">
        <p14:creationId xmlns:p14="http://schemas.microsoft.com/office/powerpoint/2010/main" val="2432801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E131-0C18-BFC8-E8C6-6D54FA0998A0}"/>
              </a:ext>
            </a:extLst>
          </p:cNvPr>
          <p:cNvSpPr>
            <a:spLocks noGrp="1"/>
          </p:cNvSpPr>
          <p:nvPr>
            <p:ph type="title"/>
          </p:nvPr>
        </p:nvSpPr>
        <p:spPr/>
        <p:txBody>
          <a:bodyPr/>
          <a:lstStyle/>
          <a:p>
            <a:r>
              <a:rPr lang="en-US" dirty="0"/>
              <a:t>OMALIZUMAB</a:t>
            </a:r>
            <a:endParaRPr lang="en-IN" dirty="0"/>
          </a:p>
        </p:txBody>
      </p:sp>
      <p:sp>
        <p:nvSpPr>
          <p:cNvPr id="3" name="Content Placeholder 2">
            <a:extLst>
              <a:ext uri="{FF2B5EF4-FFF2-40B4-BE49-F238E27FC236}">
                <a16:creationId xmlns:a16="http://schemas.microsoft.com/office/drawing/2014/main" id="{F83E6AA8-1F5D-001B-99D5-AE61D99E98A4}"/>
              </a:ext>
            </a:extLst>
          </p:cNvPr>
          <p:cNvSpPr>
            <a:spLocks noGrp="1"/>
          </p:cNvSpPr>
          <p:nvPr>
            <p:ph idx="1"/>
          </p:nvPr>
        </p:nvSpPr>
        <p:spPr/>
        <p:txBody>
          <a:bodyPr>
            <a:normAutofit/>
          </a:bodyPr>
          <a:lstStyle/>
          <a:p>
            <a:pPr algn="l"/>
            <a:r>
              <a:rPr lang="en-US" sz="2400" b="0" i="0" u="none" strike="noStrike" baseline="0" dirty="0">
                <a:latin typeface="AGaramondPro-Regular"/>
              </a:rPr>
              <a:t>Omalizumab’s use is restricted to patients with severe asthma and evidence of allergic sensitization, and the dose administered is adjusted for total </a:t>
            </a:r>
            <a:r>
              <a:rPr lang="en-US" sz="2400" b="0" i="0" u="none" strike="noStrike" baseline="0" dirty="0" err="1">
                <a:latin typeface="AGaramondPro-Regular"/>
              </a:rPr>
              <a:t>IgE</a:t>
            </a:r>
            <a:r>
              <a:rPr lang="en-US" sz="2400" b="0" i="0" u="none" strike="noStrike" baseline="0" dirty="0">
                <a:latin typeface="AGaramondPro-Regular"/>
              </a:rPr>
              <a:t> level and body weight. </a:t>
            </a:r>
          </a:p>
          <a:p>
            <a:pPr algn="l"/>
            <a:r>
              <a:rPr lang="en-US" sz="2400" b="0" i="0" u="none" strike="noStrike" baseline="0" dirty="0">
                <a:latin typeface="AGaramondPro-Regular"/>
              </a:rPr>
              <a:t>Administered by subcutaneous injection every 2–4 weeks to asthmatic patients, it lowers free plasma </a:t>
            </a:r>
            <a:r>
              <a:rPr lang="en-US" sz="2400" b="0" i="0" u="none" strike="noStrike" baseline="0" dirty="0" err="1">
                <a:latin typeface="AGaramondPro-Regular"/>
              </a:rPr>
              <a:t>IgE</a:t>
            </a:r>
            <a:r>
              <a:rPr lang="en-US" sz="2400" b="0" i="0" u="none" strike="noStrike" baseline="0" dirty="0">
                <a:latin typeface="AGaramondPro-Regular"/>
              </a:rPr>
              <a:t> to undetectable levels and significantly reduces the magnitude of both early and late bronchospastic responses to antigen challenge. </a:t>
            </a:r>
          </a:p>
          <a:p>
            <a:pPr algn="l"/>
            <a:r>
              <a:rPr lang="en-US" sz="2400" b="0" i="0" u="none" strike="noStrike" baseline="0" dirty="0">
                <a:latin typeface="AGaramondPro-Regular"/>
              </a:rPr>
              <a:t>Omalizumab’s most important clinical effect is reduction in the frequency and severity of asthma exacerbations, while enabling a reduction in corticosteroid requirements.</a:t>
            </a:r>
            <a:endParaRPr lang="en-IN" sz="2400" dirty="0"/>
          </a:p>
        </p:txBody>
      </p:sp>
    </p:spTree>
    <p:extLst>
      <p:ext uri="{BB962C8B-B14F-4D97-AF65-F5344CB8AC3E}">
        <p14:creationId xmlns:p14="http://schemas.microsoft.com/office/powerpoint/2010/main" val="416285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3762-D880-D149-2494-1AFB526CDA1F}"/>
              </a:ext>
            </a:extLst>
          </p:cNvPr>
          <p:cNvSpPr>
            <a:spLocks noGrp="1"/>
          </p:cNvSpPr>
          <p:nvPr>
            <p:ph type="title"/>
          </p:nvPr>
        </p:nvSpPr>
        <p:spPr/>
        <p:txBody>
          <a:bodyPr/>
          <a:lstStyle/>
          <a:p>
            <a:r>
              <a:rPr lang="en-IN" b="1" dirty="0"/>
              <a:t>CLASSIFICATION</a:t>
            </a:r>
          </a:p>
        </p:txBody>
      </p:sp>
      <p:sp>
        <p:nvSpPr>
          <p:cNvPr id="7" name="Content Placeholder 6">
            <a:extLst>
              <a:ext uri="{FF2B5EF4-FFF2-40B4-BE49-F238E27FC236}">
                <a16:creationId xmlns:a16="http://schemas.microsoft.com/office/drawing/2014/main" id="{B97725B1-5FE1-58AE-C22F-7966576E777D}"/>
              </a:ext>
            </a:extLst>
          </p:cNvPr>
          <p:cNvSpPr>
            <a:spLocks noGrp="1"/>
          </p:cNvSpPr>
          <p:nvPr>
            <p:ph idx="1"/>
          </p:nvPr>
        </p:nvSpPr>
        <p:spPr>
          <a:xfrm>
            <a:off x="158620" y="1474238"/>
            <a:ext cx="11943184" cy="5290456"/>
          </a:xfrm>
        </p:spPr>
        <p:txBody>
          <a:bodyPr>
            <a:normAutofit/>
          </a:bodyPr>
          <a:lstStyle/>
          <a:p>
            <a:r>
              <a:rPr lang="en-IN" b="1" dirty="0">
                <a:solidFill>
                  <a:srgbClr val="FF0000"/>
                </a:solidFill>
              </a:rPr>
              <a:t>I.BRONCHODILATORS:</a:t>
            </a:r>
          </a:p>
          <a:p>
            <a:pPr marL="0" indent="0">
              <a:buNone/>
            </a:pPr>
            <a:r>
              <a:rPr lang="en-IN" b="1" dirty="0">
                <a:solidFill>
                  <a:srgbClr val="7030A0"/>
                </a:solidFill>
              </a:rPr>
              <a:t>1.BETA-2 SYMPATHOMIMETICS  </a:t>
            </a:r>
            <a:r>
              <a:rPr lang="en-IN" b="1" dirty="0">
                <a:solidFill>
                  <a:srgbClr val="C00000"/>
                </a:solidFill>
              </a:rPr>
              <a:t>2.METHYLXANTHINES   </a:t>
            </a:r>
            <a:r>
              <a:rPr lang="en-IN" b="1" dirty="0">
                <a:solidFill>
                  <a:schemeClr val="accent6">
                    <a:lumMod val="50000"/>
                  </a:schemeClr>
                </a:solidFill>
              </a:rPr>
              <a:t>3.ANTICHOLINERGICS</a:t>
            </a:r>
            <a:endParaRPr lang="en-IN" b="1" dirty="0"/>
          </a:p>
          <a:p>
            <a:r>
              <a:rPr lang="en-IN" u="sng" dirty="0">
                <a:solidFill>
                  <a:srgbClr val="7030A0"/>
                </a:solidFill>
              </a:rPr>
              <a:t>SHORT ACTING B2 AGONIST:</a:t>
            </a:r>
          </a:p>
          <a:p>
            <a:r>
              <a:rPr lang="en-IN" dirty="0"/>
              <a:t>Salbutamol			       Theophylline	              Ipratropium bromide</a:t>
            </a:r>
          </a:p>
          <a:p>
            <a:r>
              <a:rPr lang="en-IN" dirty="0"/>
              <a:t>Terbutaline			       Doxofylline		   Tiotropium bromide</a:t>
            </a:r>
          </a:p>
          <a:p>
            <a:r>
              <a:rPr lang="en-IN" u="sng" dirty="0">
                <a:solidFill>
                  <a:srgbClr val="7030A0"/>
                </a:solidFill>
              </a:rPr>
              <a:t>LONG ACTING B2 AGONIST:            </a:t>
            </a:r>
            <a:r>
              <a:rPr lang="en-IN" dirty="0"/>
              <a:t>	</a:t>
            </a:r>
          </a:p>
          <a:p>
            <a:r>
              <a:rPr lang="en-IN" dirty="0"/>
              <a:t>Salmeterol</a:t>
            </a:r>
          </a:p>
          <a:p>
            <a:r>
              <a:rPr lang="en-IN" dirty="0"/>
              <a:t>Formoterol</a:t>
            </a:r>
          </a:p>
          <a:p>
            <a:r>
              <a:rPr lang="en-IN" sz="2400" u="sng" dirty="0">
                <a:solidFill>
                  <a:srgbClr val="7030A0"/>
                </a:solidFill>
              </a:rPr>
              <a:t>ULTRA LONG ACTING B2 AGONIST</a:t>
            </a:r>
            <a:r>
              <a:rPr lang="en-IN" u="sng" dirty="0">
                <a:solidFill>
                  <a:srgbClr val="7030A0"/>
                </a:solidFill>
              </a:rPr>
              <a:t>:</a:t>
            </a:r>
          </a:p>
          <a:p>
            <a:r>
              <a:rPr lang="en-IN" dirty="0"/>
              <a:t>Indacaterol</a:t>
            </a:r>
          </a:p>
          <a:p>
            <a:endParaRPr lang="en-IN" dirty="0"/>
          </a:p>
          <a:p>
            <a:pPr marL="0" indent="0">
              <a:buNone/>
            </a:pPr>
            <a:endParaRPr lang="en-IN" dirty="0"/>
          </a:p>
        </p:txBody>
      </p:sp>
      <p:cxnSp>
        <p:nvCxnSpPr>
          <p:cNvPr id="6" name="Straight Connector 5">
            <a:extLst>
              <a:ext uri="{FF2B5EF4-FFF2-40B4-BE49-F238E27FC236}">
                <a16:creationId xmlns:a16="http://schemas.microsoft.com/office/drawing/2014/main" id="{7603C771-9EB1-263F-71A7-F6544FCD4712}"/>
              </a:ext>
            </a:extLst>
          </p:cNvPr>
          <p:cNvCxnSpPr/>
          <p:nvPr/>
        </p:nvCxnSpPr>
        <p:spPr>
          <a:xfrm>
            <a:off x="4935894" y="2080727"/>
            <a:ext cx="0" cy="3415004"/>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87F6BF9-02E1-666A-4B37-3722A43B3EB2}"/>
              </a:ext>
            </a:extLst>
          </p:cNvPr>
          <p:cNvCxnSpPr/>
          <p:nvPr/>
        </p:nvCxnSpPr>
        <p:spPr>
          <a:xfrm>
            <a:off x="8307355" y="2080727"/>
            <a:ext cx="0" cy="3415004"/>
          </a:xfrm>
          <a:prstGeom prst="line">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EADF7AF2-5EF6-42F3-8D5F-FB9460B0D826}"/>
              </a:ext>
            </a:extLst>
          </p:cNvPr>
          <p:cNvSpPr/>
          <p:nvPr/>
        </p:nvSpPr>
        <p:spPr>
          <a:xfrm>
            <a:off x="5172267" y="2001418"/>
            <a:ext cx="3060439" cy="212737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8423474-32C0-D19F-F71F-4530D734D435}"/>
              </a:ext>
            </a:extLst>
          </p:cNvPr>
          <p:cNvSpPr/>
          <p:nvPr/>
        </p:nvSpPr>
        <p:spPr>
          <a:xfrm>
            <a:off x="8640147" y="1838131"/>
            <a:ext cx="3256381" cy="238863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18448EB0-F767-D721-0061-CE2A32DFE547}"/>
              </a:ext>
            </a:extLst>
          </p:cNvPr>
          <p:cNvSpPr/>
          <p:nvPr/>
        </p:nvSpPr>
        <p:spPr>
          <a:xfrm>
            <a:off x="90196" y="1931437"/>
            <a:ext cx="4771050" cy="456143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9945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85FE-734A-57C1-982D-3536A8262F6D}"/>
              </a:ext>
            </a:extLst>
          </p:cNvPr>
          <p:cNvSpPr>
            <a:spLocks noGrp="1"/>
          </p:cNvSpPr>
          <p:nvPr>
            <p:ph type="title"/>
          </p:nvPr>
        </p:nvSpPr>
        <p:spPr/>
        <p:txBody>
          <a:bodyPr/>
          <a:lstStyle/>
          <a:p>
            <a:r>
              <a:rPr lang="en-IN" dirty="0"/>
              <a:t>MAST CELL STABLIZERS</a:t>
            </a:r>
          </a:p>
        </p:txBody>
      </p:sp>
      <p:sp>
        <p:nvSpPr>
          <p:cNvPr id="3" name="Content Placeholder 2">
            <a:extLst>
              <a:ext uri="{FF2B5EF4-FFF2-40B4-BE49-F238E27FC236}">
                <a16:creationId xmlns:a16="http://schemas.microsoft.com/office/drawing/2014/main" id="{E59588F0-69AB-858F-DCC1-D9C41BB7DDC2}"/>
              </a:ext>
            </a:extLst>
          </p:cNvPr>
          <p:cNvSpPr>
            <a:spLocks noGrp="1"/>
          </p:cNvSpPr>
          <p:nvPr>
            <p:ph idx="1"/>
          </p:nvPr>
        </p:nvSpPr>
        <p:spPr/>
        <p:txBody>
          <a:bodyPr>
            <a:normAutofit lnSpcReduction="10000"/>
          </a:bodyPr>
          <a:lstStyle/>
          <a:p>
            <a:pPr algn="l"/>
            <a:r>
              <a:rPr lang="en-US" sz="1800" b="0" i="0" u="none" strike="noStrike" baseline="0" dirty="0">
                <a:latin typeface="AGaramondPro-Regular"/>
              </a:rPr>
              <a:t>Cromolyn sodium (disodium cromoglycate) and nedocromil sodium were once widely used for asthma management, especially in children, but have now been supplanted so completely by other therapies that they are mostly of historic interest as asthma </a:t>
            </a:r>
            <a:r>
              <a:rPr lang="en-IN" sz="1800" b="0" i="0" u="none" strike="noStrike" baseline="0" dirty="0">
                <a:latin typeface="AGaramondPro-Regular"/>
              </a:rPr>
              <a:t>treatments.</a:t>
            </a:r>
          </a:p>
          <a:p>
            <a:pPr algn="l"/>
            <a:endParaRPr lang="en-IN" sz="1800" dirty="0">
              <a:latin typeface="AGaramondPro-Regular"/>
            </a:endParaRPr>
          </a:p>
          <a:p>
            <a:pPr algn="l"/>
            <a:r>
              <a:rPr lang="en-US" sz="1800" b="0" i="0" u="none" strike="noStrike" baseline="0" dirty="0">
                <a:latin typeface="AGaramondPro-Regular"/>
              </a:rPr>
              <a:t>These drugs are thought to act by inhibiting mast cell degranulation and, as such, have no direct bronchodilator action</a:t>
            </a:r>
            <a:endParaRPr lang="en-IN" sz="1800" b="0" i="0" u="none" strike="noStrike" baseline="0" dirty="0">
              <a:latin typeface="AGaramondPro-Regular"/>
            </a:endParaRPr>
          </a:p>
          <a:p>
            <a:pPr algn="l"/>
            <a:endParaRPr lang="en-IN" sz="1800" dirty="0">
              <a:latin typeface="AGaramondPro-Regular"/>
            </a:endParaRPr>
          </a:p>
          <a:p>
            <a:pPr algn="l"/>
            <a:r>
              <a:rPr lang="en-US" sz="1800" b="0" i="0" u="none" strike="noStrike" baseline="0" dirty="0">
                <a:latin typeface="AGaramondPro-Regular"/>
              </a:rPr>
              <a:t>When taken regularly (2–4 puffs 2–4 times daily), these agents modestly but significantly reduce symptomatic severity and the need for bronchodilator medications, particularly in young </a:t>
            </a:r>
            <a:r>
              <a:rPr lang="en-IN" sz="1800" b="0" i="0" u="none" strike="noStrike" baseline="0" dirty="0">
                <a:latin typeface="AGaramondPro-Regular"/>
              </a:rPr>
              <a:t>patients with allergic asthma.</a:t>
            </a:r>
          </a:p>
          <a:p>
            <a:pPr algn="l"/>
            <a:endParaRPr lang="en-IN" sz="1800" dirty="0">
              <a:latin typeface="AGaramondPro-Regular"/>
            </a:endParaRPr>
          </a:p>
          <a:p>
            <a:pPr algn="l"/>
            <a:r>
              <a:rPr lang="en-IN" sz="1800" dirty="0">
                <a:latin typeface="AGaramondPro-Regular"/>
              </a:rPr>
              <a:t>OTHER USES OF CROMOLYN:</a:t>
            </a:r>
          </a:p>
          <a:p>
            <a:pPr algn="l"/>
            <a:r>
              <a:rPr lang="en-IN" sz="1800" b="1" i="0" u="none" strike="noStrike" baseline="0" dirty="0">
                <a:latin typeface="AGaramondPro-Bold"/>
              </a:rPr>
              <a:t>allergic rhino conjunctivitis</a:t>
            </a:r>
          </a:p>
          <a:p>
            <a:pPr algn="l"/>
            <a:r>
              <a:rPr lang="en-IN" sz="1800" b="1" i="0" u="none" strike="noStrike" baseline="0" dirty="0">
                <a:latin typeface="AGaramondPro-Regular"/>
              </a:rPr>
              <a:t>systemic Masto cytosis</a:t>
            </a:r>
          </a:p>
          <a:p>
            <a:pPr algn="l"/>
            <a:endParaRPr lang="en-IN" dirty="0"/>
          </a:p>
        </p:txBody>
      </p:sp>
    </p:spTree>
    <p:extLst>
      <p:ext uri="{BB962C8B-B14F-4D97-AF65-F5344CB8AC3E}">
        <p14:creationId xmlns:p14="http://schemas.microsoft.com/office/powerpoint/2010/main" val="225364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035B-A3F4-FCCE-BBAD-074A5DF3B326}"/>
              </a:ext>
            </a:extLst>
          </p:cNvPr>
          <p:cNvSpPr>
            <a:spLocks noGrp="1"/>
          </p:cNvSpPr>
          <p:nvPr>
            <p:ph type="title"/>
          </p:nvPr>
        </p:nvSpPr>
        <p:spPr>
          <a:xfrm>
            <a:off x="1276739" y="374456"/>
            <a:ext cx="10515600" cy="1325563"/>
          </a:xfrm>
        </p:spPr>
        <p:txBody>
          <a:bodyPr/>
          <a:lstStyle/>
          <a:p>
            <a:r>
              <a:rPr lang="en-US" b="1" dirty="0"/>
              <a:t>ROUTES OF DRUG DELIVERY TO THE LUNGS</a:t>
            </a:r>
            <a:endParaRPr lang="en-IN" b="1" dirty="0"/>
          </a:p>
        </p:txBody>
      </p:sp>
      <p:pic>
        <p:nvPicPr>
          <p:cNvPr id="5" name="Picture 4">
            <a:extLst>
              <a:ext uri="{FF2B5EF4-FFF2-40B4-BE49-F238E27FC236}">
                <a16:creationId xmlns:a16="http://schemas.microsoft.com/office/drawing/2014/main" id="{1AB7E48F-F60E-5F17-59D1-B672B6AAF61D}"/>
              </a:ext>
            </a:extLst>
          </p:cNvPr>
          <p:cNvPicPr>
            <a:picLocks noChangeAspect="1"/>
          </p:cNvPicPr>
          <p:nvPr/>
        </p:nvPicPr>
        <p:blipFill>
          <a:blip r:embed="rId2"/>
          <a:stretch>
            <a:fillRect/>
          </a:stretch>
        </p:blipFill>
        <p:spPr>
          <a:xfrm>
            <a:off x="838200" y="2035142"/>
            <a:ext cx="10515599" cy="4272352"/>
          </a:xfrm>
          <a:prstGeom prst="rect">
            <a:avLst/>
          </a:prstGeom>
        </p:spPr>
      </p:pic>
    </p:spTree>
    <p:extLst>
      <p:ext uri="{BB962C8B-B14F-4D97-AF65-F5344CB8AC3E}">
        <p14:creationId xmlns:p14="http://schemas.microsoft.com/office/powerpoint/2010/main" val="1781089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FEAD-A610-47DA-1C6E-98056535D056}"/>
              </a:ext>
            </a:extLst>
          </p:cNvPr>
          <p:cNvSpPr>
            <a:spLocks noGrp="1"/>
          </p:cNvSpPr>
          <p:nvPr>
            <p:ph type="title"/>
          </p:nvPr>
        </p:nvSpPr>
        <p:spPr/>
        <p:txBody>
          <a:bodyPr/>
          <a:lstStyle/>
          <a:p>
            <a:r>
              <a:rPr lang="en-US" dirty="0"/>
              <a:t>B2 AGONIST- ROUTE</a:t>
            </a:r>
            <a:endParaRPr lang="en-IN" dirty="0"/>
          </a:p>
        </p:txBody>
      </p:sp>
      <p:sp>
        <p:nvSpPr>
          <p:cNvPr id="3" name="Content Placeholder 2">
            <a:extLst>
              <a:ext uri="{FF2B5EF4-FFF2-40B4-BE49-F238E27FC236}">
                <a16:creationId xmlns:a16="http://schemas.microsoft.com/office/drawing/2014/main" id="{4C3EC489-D874-715C-346D-5006EDBEB14B}"/>
              </a:ext>
            </a:extLst>
          </p:cNvPr>
          <p:cNvSpPr>
            <a:spLocks noGrp="1"/>
          </p:cNvSpPr>
          <p:nvPr>
            <p:ph idx="1"/>
          </p:nvPr>
        </p:nvSpPr>
        <p:spPr/>
        <p:txBody>
          <a:bodyPr/>
          <a:lstStyle/>
          <a:p>
            <a:r>
              <a:rPr lang="en-US" dirty="0"/>
              <a:t>Inhalational – directed to site of action</a:t>
            </a:r>
          </a:p>
          <a:p>
            <a:r>
              <a:rPr lang="en-US" dirty="0"/>
              <a:t>                     - immediate onset</a:t>
            </a:r>
          </a:p>
          <a:p>
            <a:r>
              <a:rPr lang="en-IN" dirty="0"/>
              <a:t>                     - &lt;10microm particle size-smaller airways</a:t>
            </a:r>
          </a:p>
          <a:p>
            <a:r>
              <a:rPr lang="en-IN" dirty="0"/>
              <a:t>Systemic – side effects (hypokalaemia)</a:t>
            </a:r>
            <a:endParaRPr lang="en-US" dirty="0"/>
          </a:p>
        </p:txBody>
      </p:sp>
    </p:spTree>
    <p:extLst>
      <p:ext uri="{BB962C8B-B14F-4D97-AF65-F5344CB8AC3E}">
        <p14:creationId xmlns:p14="http://schemas.microsoft.com/office/powerpoint/2010/main" val="1113646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33DA-EFDA-CCC8-1CF5-AFABF58B8D55}"/>
              </a:ext>
            </a:extLst>
          </p:cNvPr>
          <p:cNvSpPr>
            <a:spLocks noGrp="1"/>
          </p:cNvSpPr>
          <p:nvPr>
            <p:ph type="title"/>
          </p:nvPr>
        </p:nvSpPr>
        <p:spPr/>
        <p:txBody>
          <a:bodyPr/>
          <a:lstStyle/>
          <a:p>
            <a:r>
              <a:rPr lang="en-US" dirty="0"/>
              <a:t>DPI</a:t>
            </a:r>
            <a:endParaRPr lang="en-IN" dirty="0"/>
          </a:p>
        </p:txBody>
      </p:sp>
      <p:sp>
        <p:nvSpPr>
          <p:cNvPr id="3" name="Content Placeholder 2">
            <a:extLst>
              <a:ext uri="{FF2B5EF4-FFF2-40B4-BE49-F238E27FC236}">
                <a16:creationId xmlns:a16="http://schemas.microsoft.com/office/drawing/2014/main" id="{482F73C5-8D72-F493-7BFA-0E6EB91C465B}"/>
              </a:ext>
            </a:extLst>
          </p:cNvPr>
          <p:cNvSpPr>
            <a:spLocks noGrp="1"/>
          </p:cNvSpPr>
          <p:nvPr>
            <p:ph idx="1"/>
          </p:nvPr>
        </p:nvSpPr>
        <p:spPr>
          <a:xfrm>
            <a:off x="399662" y="1758156"/>
            <a:ext cx="10515600" cy="4351338"/>
          </a:xfrm>
        </p:spPr>
        <p:txBody>
          <a:bodyPr/>
          <a:lstStyle/>
          <a:p>
            <a:r>
              <a:rPr lang="en-US" dirty="0"/>
              <a:t>Environmentally safe – no propellant</a:t>
            </a:r>
          </a:p>
          <a:p>
            <a:r>
              <a:rPr lang="en-US" dirty="0"/>
              <a:t>Greater disposition in LRT</a:t>
            </a:r>
          </a:p>
          <a:p>
            <a:r>
              <a:rPr lang="en-US" dirty="0"/>
              <a:t>30-60% particles-enters into lungs</a:t>
            </a:r>
          </a:p>
          <a:p>
            <a:r>
              <a:rPr lang="en-US" dirty="0"/>
              <a:t>Main Advantage – very minimal </a:t>
            </a:r>
          </a:p>
          <a:p>
            <a:pPr marL="0" indent="0">
              <a:buNone/>
            </a:pPr>
            <a:r>
              <a:rPr lang="en-US" dirty="0"/>
              <a:t>                                    co-ordination</a:t>
            </a:r>
          </a:p>
          <a:p>
            <a:r>
              <a:rPr lang="en-US" dirty="0"/>
              <a:t>Difficult in children</a:t>
            </a:r>
            <a:endParaRPr lang="en-IN" dirty="0"/>
          </a:p>
        </p:txBody>
      </p:sp>
      <p:pic>
        <p:nvPicPr>
          <p:cNvPr id="7" name="Picture 6">
            <a:extLst>
              <a:ext uri="{FF2B5EF4-FFF2-40B4-BE49-F238E27FC236}">
                <a16:creationId xmlns:a16="http://schemas.microsoft.com/office/drawing/2014/main" id="{FF95BC6A-FCD7-1185-F23B-94616E7FC688}"/>
              </a:ext>
            </a:extLst>
          </p:cNvPr>
          <p:cNvPicPr>
            <a:picLocks noChangeAspect="1"/>
          </p:cNvPicPr>
          <p:nvPr/>
        </p:nvPicPr>
        <p:blipFill>
          <a:blip r:embed="rId2"/>
          <a:stretch>
            <a:fillRect/>
          </a:stretch>
        </p:blipFill>
        <p:spPr>
          <a:xfrm>
            <a:off x="6394187" y="1022285"/>
            <a:ext cx="5645996" cy="5154678"/>
          </a:xfrm>
          <a:prstGeom prst="rect">
            <a:avLst/>
          </a:prstGeom>
        </p:spPr>
      </p:pic>
    </p:spTree>
    <p:extLst>
      <p:ext uri="{BB962C8B-B14F-4D97-AF65-F5344CB8AC3E}">
        <p14:creationId xmlns:p14="http://schemas.microsoft.com/office/powerpoint/2010/main" val="1332735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BB74-73B2-78A0-CFB2-6CA78E8DC1BB}"/>
              </a:ext>
            </a:extLst>
          </p:cNvPr>
          <p:cNvSpPr>
            <a:spLocks noGrp="1"/>
          </p:cNvSpPr>
          <p:nvPr>
            <p:ph type="title"/>
          </p:nvPr>
        </p:nvSpPr>
        <p:spPr/>
        <p:txBody>
          <a:bodyPr/>
          <a:lstStyle/>
          <a:p>
            <a:r>
              <a:rPr lang="en-US" dirty="0"/>
              <a:t>MDI</a:t>
            </a:r>
            <a:endParaRPr lang="en-IN" dirty="0"/>
          </a:p>
        </p:txBody>
      </p:sp>
      <p:sp>
        <p:nvSpPr>
          <p:cNvPr id="3" name="Content Placeholder 2">
            <a:extLst>
              <a:ext uri="{FF2B5EF4-FFF2-40B4-BE49-F238E27FC236}">
                <a16:creationId xmlns:a16="http://schemas.microsoft.com/office/drawing/2014/main" id="{64F375B8-4160-6568-A4DD-41821B2FF7F8}"/>
              </a:ext>
            </a:extLst>
          </p:cNvPr>
          <p:cNvSpPr>
            <a:spLocks noGrp="1"/>
          </p:cNvSpPr>
          <p:nvPr>
            <p:ph idx="1"/>
          </p:nvPr>
        </p:nvSpPr>
        <p:spPr/>
        <p:txBody>
          <a:bodyPr/>
          <a:lstStyle/>
          <a:p>
            <a:r>
              <a:rPr lang="en-US" dirty="0"/>
              <a:t>Hydrofluoroalkane</a:t>
            </a:r>
          </a:p>
          <a:p>
            <a:r>
              <a:rPr lang="en-US" dirty="0"/>
              <a:t>100-400 doses</a:t>
            </a:r>
          </a:p>
          <a:p>
            <a:r>
              <a:rPr lang="en-US" dirty="0"/>
              <a:t>Breath activated</a:t>
            </a:r>
          </a:p>
          <a:p>
            <a:r>
              <a:rPr lang="en-US" dirty="0"/>
              <a:t>Breath holding for 10 seconds</a:t>
            </a:r>
          </a:p>
          <a:p>
            <a:r>
              <a:rPr lang="en-US" dirty="0"/>
              <a:t>Other drugs- GTN, ergotamine</a:t>
            </a:r>
          </a:p>
          <a:p>
            <a:r>
              <a:rPr lang="en-US" dirty="0"/>
              <a:t>80%-mouth,10% canister,9%-lungs,1%-excluded</a:t>
            </a:r>
          </a:p>
          <a:p>
            <a:endParaRPr lang="en-US" dirty="0"/>
          </a:p>
          <a:p>
            <a:endParaRPr lang="en-IN" dirty="0"/>
          </a:p>
        </p:txBody>
      </p:sp>
      <p:pic>
        <p:nvPicPr>
          <p:cNvPr id="3074" name="Picture 2" descr="See the source image">
            <a:extLst>
              <a:ext uri="{FF2B5EF4-FFF2-40B4-BE49-F238E27FC236}">
                <a16:creationId xmlns:a16="http://schemas.microsoft.com/office/drawing/2014/main" id="{E3D667D9-A2FB-6446-D307-60634ED65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11"/>
          <a:stretch/>
        </p:blipFill>
        <p:spPr bwMode="auto">
          <a:xfrm>
            <a:off x="6838950" y="318472"/>
            <a:ext cx="4514850" cy="292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236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a:extLst>
              <a:ext uri="{FF2B5EF4-FFF2-40B4-BE49-F238E27FC236}">
                <a16:creationId xmlns:a16="http://schemas.microsoft.com/office/drawing/2014/main" id="{2D4F1FB0-74AB-6654-72F0-2A3B57DAF1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25"/>
          <a:stretch/>
        </p:blipFill>
        <p:spPr bwMode="auto">
          <a:xfrm>
            <a:off x="521736" y="320740"/>
            <a:ext cx="5462588" cy="63506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ee the source image">
            <a:extLst>
              <a:ext uri="{FF2B5EF4-FFF2-40B4-BE49-F238E27FC236}">
                <a16:creationId xmlns:a16="http://schemas.microsoft.com/office/drawing/2014/main" id="{4B9BB1F8-DD86-14A0-2D3D-63483DD26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677" y="136558"/>
            <a:ext cx="5688854" cy="6534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074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F3BB2334-01DF-1ECB-E72E-06BC4E2CF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82" y="615821"/>
            <a:ext cx="10039739" cy="5626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907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90BDB2-DCD3-031D-C5DC-B6F8619A7288}"/>
              </a:ext>
            </a:extLst>
          </p:cNvPr>
          <p:cNvSpPr/>
          <p:nvPr/>
        </p:nvSpPr>
        <p:spPr>
          <a:xfrm>
            <a:off x="3698744" y="2967335"/>
            <a:ext cx="479451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ALL</a:t>
            </a:r>
          </a:p>
        </p:txBody>
      </p:sp>
    </p:spTree>
    <p:extLst>
      <p:ext uri="{BB962C8B-B14F-4D97-AF65-F5344CB8AC3E}">
        <p14:creationId xmlns:p14="http://schemas.microsoft.com/office/powerpoint/2010/main" val="278130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D601-1E98-BEFE-1FCE-6870FB0BDF9E}"/>
              </a:ext>
            </a:extLst>
          </p:cNvPr>
          <p:cNvSpPr>
            <a:spLocks noGrp="1"/>
          </p:cNvSpPr>
          <p:nvPr>
            <p:ph type="title"/>
          </p:nvPr>
        </p:nvSpPr>
        <p:spPr/>
        <p:txBody>
          <a:bodyPr/>
          <a:lstStyle/>
          <a:p>
            <a:r>
              <a:rPr lang="en-IN" b="1" dirty="0"/>
              <a:t>CLASSIFICATION</a:t>
            </a:r>
          </a:p>
        </p:txBody>
      </p:sp>
      <p:sp>
        <p:nvSpPr>
          <p:cNvPr id="3" name="Content Placeholder 2">
            <a:extLst>
              <a:ext uri="{FF2B5EF4-FFF2-40B4-BE49-F238E27FC236}">
                <a16:creationId xmlns:a16="http://schemas.microsoft.com/office/drawing/2014/main" id="{86AC646B-8E4A-AD54-5EAD-D9EA5D429849}"/>
              </a:ext>
            </a:extLst>
          </p:cNvPr>
          <p:cNvSpPr>
            <a:spLocks noGrp="1"/>
          </p:cNvSpPr>
          <p:nvPr>
            <p:ph idx="1"/>
          </p:nvPr>
        </p:nvSpPr>
        <p:spPr/>
        <p:txBody>
          <a:bodyPr/>
          <a:lstStyle/>
          <a:p>
            <a:pPr marL="0" indent="0">
              <a:buNone/>
            </a:pPr>
            <a:r>
              <a:rPr lang="en-IN" dirty="0"/>
              <a:t>II.</a:t>
            </a:r>
            <a:r>
              <a:rPr lang="en-IN" b="1" u="sng" dirty="0"/>
              <a:t>LEUKOTRIENE ANTAGONISTS</a:t>
            </a:r>
            <a:r>
              <a:rPr lang="en-IN" dirty="0"/>
              <a:t>:</a:t>
            </a:r>
          </a:p>
          <a:p>
            <a:r>
              <a:rPr lang="en-IN" dirty="0"/>
              <a:t>Montelukast</a:t>
            </a:r>
          </a:p>
          <a:p>
            <a:r>
              <a:rPr lang="en-IN" dirty="0"/>
              <a:t>Zafirlukast</a:t>
            </a:r>
          </a:p>
          <a:p>
            <a:endParaRPr lang="en-IN" dirty="0"/>
          </a:p>
          <a:p>
            <a:pPr marL="0" indent="0">
              <a:buNone/>
            </a:pPr>
            <a:r>
              <a:rPr lang="en-IN" b="1" u="sng" dirty="0"/>
              <a:t>III.MAST CELL STABILIZERS:</a:t>
            </a:r>
          </a:p>
          <a:p>
            <a:r>
              <a:rPr lang="en-IN" dirty="0"/>
              <a:t>Sodium cromoglycate</a:t>
            </a:r>
          </a:p>
          <a:p>
            <a:r>
              <a:rPr lang="en-IN" dirty="0"/>
              <a:t>Ketotifen</a:t>
            </a:r>
          </a:p>
        </p:txBody>
      </p:sp>
      <p:sp>
        <p:nvSpPr>
          <p:cNvPr id="4" name="Rectangle: Rounded Corners 3">
            <a:extLst>
              <a:ext uri="{FF2B5EF4-FFF2-40B4-BE49-F238E27FC236}">
                <a16:creationId xmlns:a16="http://schemas.microsoft.com/office/drawing/2014/main" id="{54F55634-01EB-B0E3-836B-79B9FEC8CFBC}"/>
              </a:ext>
            </a:extLst>
          </p:cNvPr>
          <p:cNvSpPr/>
          <p:nvPr/>
        </p:nvSpPr>
        <p:spPr>
          <a:xfrm>
            <a:off x="665584" y="1567543"/>
            <a:ext cx="5030755" cy="1861457"/>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231CAF1-A429-DEF9-72EC-5A91F6798E94}"/>
              </a:ext>
            </a:extLst>
          </p:cNvPr>
          <p:cNvSpPr/>
          <p:nvPr/>
        </p:nvSpPr>
        <p:spPr>
          <a:xfrm>
            <a:off x="765110" y="3760237"/>
            <a:ext cx="4795935" cy="171683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377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D01B-4991-2B05-56A7-8E57EFF5A926}"/>
              </a:ext>
            </a:extLst>
          </p:cNvPr>
          <p:cNvSpPr>
            <a:spLocks noGrp="1"/>
          </p:cNvSpPr>
          <p:nvPr>
            <p:ph type="title"/>
          </p:nvPr>
        </p:nvSpPr>
        <p:spPr/>
        <p:txBody>
          <a:bodyPr/>
          <a:lstStyle/>
          <a:p>
            <a:r>
              <a:rPr lang="en-IN" b="1" dirty="0"/>
              <a:t>CLASSIFICATION</a:t>
            </a:r>
          </a:p>
        </p:txBody>
      </p:sp>
      <p:sp>
        <p:nvSpPr>
          <p:cNvPr id="3" name="Content Placeholder 2">
            <a:extLst>
              <a:ext uri="{FF2B5EF4-FFF2-40B4-BE49-F238E27FC236}">
                <a16:creationId xmlns:a16="http://schemas.microsoft.com/office/drawing/2014/main" id="{61F94C44-819E-19DD-9823-1CA76F561D89}"/>
              </a:ext>
            </a:extLst>
          </p:cNvPr>
          <p:cNvSpPr>
            <a:spLocks noGrp="1"/>
          </p:cNvSpPr>
          <p:nvPr>
            <p:ph idx="1"/>
          </p:nvPr>
        </p:nvSpPr>
        <p:spPr/>
        <p:txBody>
          <a:bodyPr/>
          <a:lstStyle/>
          <a:p>
            <a:pPr marL="0" indent="0">
              <a:buNone/>
            </a:pPr>
            <a:r>
              <a:rPr lang="en-IN" b="1" u="sng" dirty="0"/>
              <a:t>IV.CORTICOSTEROIDS:</a:t>
            </a:r>
          </a:p>
          <a:p>
            <a:pPr marL="0" indent="0">
              <a:buNone/>
            </a:pPr>
            <a:r>
              <a:rPr lang="en-IN" b="1" u="sng" dirty="0"/>
              <a:t>1.SYSTEMIC	</a:t>
            </a:r>
            <a:r>
              <a:rPr lang="en-IN" dirty="0"/>
              <a:t>					</a:t>
            </a:r>
            <a:r>
              <a:rPr lang="en-IN" b="1" u="sng" dirty="0"/>
              <a:t>2.INHALATIONAL:</a:t>
            </a:r>
          </a:p>
          <a:p>
            <a:r>
              <a:rPr lang="en-IN" dirty="0"/>
              <a:t>Hydrocortisone				Beclomethasone dipropionate</a:t>
            </a:r>
          </a:p>
          <a:p>
            <a:r>
              <a:rPr lang="en-IN" dirty="0"/>
              <a:t>Prednisolone				Fluticasone propionate</a:t>
            </a:r>
          </a:p>
          <a:p>
            <a:pPr marL="0" indent="0">
              <a:buNone/>
            </a:pPr>
            <a:r>
              <a:rPr lang="en-IN" dirty="0"/>
              <a:t>						Budesonide</a:t>
            </a:r>
          </a:p>
          <a:p>
            <a:pPr marL="0" indent="0">
              <a:buNone/>
            </a:pPr>
            <a:r>
              <a:rPr lang="en-IN" b="1" u="sng" dirty="0"/>
              <a:t>V.Anti-IgE antibody:                               </a:t>
            </a:r>
            <a:r>
              <a:rPr lang="en-IN" dirty="0"/>
              <a:t>Ciclesonide</a:t>
            </a:r>
            <a:r>
              <a:rPr lang="en-IN" b="1" u="sng" dirty="0"/>
              <a:t>                                </a:t>
            </a:r>
          </a:p>
          <a:p>
            <a:r>
              <a:rPr lang="en-IN" dirty="0"/>
              <a:t>Omalizumab</a:t>
            </a:r>
          </a:p>
        </p:txBody>
      </p:sp>
      <p:sp>
        <p:nvSpPr>
          <p:cNvPr id="4" name="Oval 3">
            <a:extLst>
              <a:ext uri="{FF2B5EF4-FFF2-40B4-BE49-F238E27FC236}">
                <a16:creationId xmlns:a16="http://schemas.microsoft.com/office/drawing/2014/main" id="{E20E7ECA-5564-5AE9-7BB4-76CA047562D3}"/>
              </a:ext>
            </a:extLst>
          </p:cNvPr>
          <p:cNvSpPr/>
          <p:nvPr/>
        </p:nvSpPr>
        <p:spPr>
          <a:xfrm>
            <a:off x="466530" y="2228477"/>
            <a:ext cx="3312368" cy="1772817"/>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49A6955-56B8-3979-4A6E-89298E010CD4}"/>
              </a:ext>
            </a:extLst>
          </p:cNvPr>
          <p:cNvSpPr/>
          <p:nvPr/>
        </p:nvSpPr>
        <p:spPr>
          <a:xfrm>
            <a:off x="6096000" y="1945482"/>
            <a:ext cx="5091404" cy="3858159"/>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66254AC-606E-321B-0352-BFE7EFE3AC4B}"/>
              </a:ext>
            </a:extLst>
          </p:cNvPr>
          <p:cNvSpPr/>
          <p:nvPr/>
        </p:nvSpPr>
        <p:spPr>
          <a:xfrm>
            <a:off x="754225" y="4297671"/>
            <a:ext cx="3293706" cy="10711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835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DBF1-BD0F-FBD5-2398-B7776777D24D}"/>
              </a:ext>
            </a:extLst>
          </p:cNvPr>
          <p:cNvSpPr>
            <a:spLocks noGrp="1"/>
          </p:cNvSpPr>
          <p:nvPr>
            <p:ph type="title"/>
          </p:nvPr>
        </p:nvSpPr>
        <p:spPr/>
        <p:txBody>
          <a:bodyPr/>
          <a:lstStyle/>
          <a:p>
            <a:r>
              <a:rPr lang="en-US" b="1" dirty="0"/>
              <a:t>    MECHANISM OF ACTION OF B2- AGONIST</a:t>
            </a:r>
            <a:endParaRPr lang="en-IN" b="1" dirty="0"/>
          </a:p>
        </p:txBody>
      </p:sp>
      <p:pic>
        <p:nvPicPr>
          <p:cNvPr id="9" name="Picture 8">
            <a:extLst>
              <a:ext uri="{FF2B5EF4-FFF2-40B4-BE49-F238E27FC236}">
                <a16:creationId xmlns:a16="http://schemas.microsoft.com/office/drawing/2014/main" id="{0FA02579-E1B6-A1BB-2D6C-E36AB787CC3B}"/>
              </a:ext>
            </a:extLst>
          </p:cNvPr>
          <p:cNvPicPr>
            <a:picLocks noChangeAspect="1"/>
          </p:cNvPicPr>
          <p:nvPr/>
        </p:nvPicPr>
        <p:blipFill>
          <a:blip r:embed="rId2"/>
          <a:stretch>
            <a:fillRect/>
          </a:stretch>
        </p:blipFill>
        <p:spPr>
          <a:xfrm>
            <a:off x="1778648" y="1362269"/>
            <a:ext cx="8223768" cy="5388754"/>
          </a:xfrm>
          <a:prstGeom prst="rect">
            <a:avLst/>
          </a:prstGeom>
        </p:spPr>
      </p:pic>
    </p:spTree>
    <p:extLst>
      <p:ext uri="{BB962C8B-B14F-4D97-AF65-F5344CB8AC3E}">
        <p14:creationId xmlns:p14="http://schemas.microsoft.com/office/powerpoint/2010/main" val="290932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231-29BC-0F05-7BC6-A213BC31628C}"/>
              </a:ext>
            </a:extLst>
          </p:cNvPr>
          <p:cNvSpPr>
            <a:spLocks noGrp="1"/>
          </p:cNvSpPr>
          <p:nvPr>
            <p:ph type="title"/>
          </p:nvPr>
        </p:nvSpPr>
        <p:spPr>
          <a:xfrm>
            <a:off x="595605" y="94538"/>
            <a:ext cx="10515600" cy="1325563"/>
          </a:xfrm>
        </p:spPr>
        <p:txBody>
          <a:bodyPr/>
          <a:lstStyle/>
          <a:p>
            <a:r>
              <a:rPr lang="en-IN" b="1" dirty="0"/>
              <a:t>BRONCHODILATORS-B2 AGONIST</a:t>
            </a:r>
          </a:p>
        </p:txBody>
      </p:sp>
      <p:sp>
        <p:nvSpPr>
          <p:cNvPr id="3" name="Content Placeholder 2">
            <a:extLst>
              <a:ext uri="{FF2B5EF4-FFF2-40B4-BE49-F238E27FC236}">
                <a16:creationId xmlns:a16="http://schemas.microsoft.com/office/drawing/2014/main" id="{C1135CC7-18D0-BF51-786D-4A24CEDCCC38}"/>
              </a:ext>
            </a:extLst>
          </p:cNvPr>
          <p:cNvSpPr>
            <a:spLocks noGrp="1"/>
          </p:cNvSpPr>
          <p:nvPr>
            <p:ph idx="1"/>
          </p:nvPr>
        </p:nvSpPr>
        <p:spPr>
          <a:xfrm>
            <a:off x="595605" y="1264557"/>
            <a:ext cx="10515600" cy="4957730"/>
          </a:xfrm>
        </p:spPr>
        <p:txBody>
          <a:bodyPr>
            <a:normAutofit fontScale="92500" lnSpcReduction="20000"/>
          </a:bodyPr>
          <a:lstStyle/>
          <a:p>
            <a:r>
              <a:rPr lang="en-IN" dirty="0"/>
              <a:t>SHORT ACTING B2 AGONIST:</a:t>
            </a:r>
          </a:p>
          <a:p>
            <a:r>
              <a:rPr lang="en-IN" dirty="0"/>
              <a:t>SALBUTAMOL:</a:t>
            </a:r>
          </a:p>
          <a:p>
            <a:pPr algn="l"/>
            <a:r>
              <a:rPr lang="en-US" sz="1800" b="0" i="0" u="none" strike="noStrike" baseline="0" dirty="0">
                <a:latin typeface="AGaramondPro-Regular"/>
              </a:rPr>
              <a:t>maximal within 15 minutes and</a:t>
            </a:r>
          </a:p>
          <a:p>
            <a:pPr algn="l"/>
            <a:r>
              <a:rPr lang="en-IN" sz="1800" b="0" i="0" u="none" strike="noStrike" baseline="0" dirty="0">
                <a:latin typeface="AGaramondPro-Regular"/>
              </a:rPr>
              <a:t>persists for 3–4 hours</a:t>
            </a:r>
          </a:p>
          <a:p>
            <a:pPr algn="l"/>
            <a:r>
              <a:rPr lang="en-IN" sz="1800" dirty="0">
                <a:latin typeface="AGaramondPro-Regular"/>
              </a:rPr>
              <a:t>DOSAGE FORMS:</a:t>
            </a:r>
          </a:p>
          <a:p>
            <a:pPr algn="l"/>
            <a:r>
              <a:rPr lang="en-IN" sz="1800" b="0" i="0" u="none" strike="noStrike" baseline="0" dirty="0">
                <a:latin typeface="AGaramondPro-Regular"/>
              </a:rPr>
              <a:t>metered-dose inhalers</a:t>
            </a:r>
          </a:p>
          <a:p>
            <a:pPr algn="l"/>
            <a:r>
              <a:rPr lang="en-IN" sz="1800" dirty="0">
                <a:latin typeface="AGaramondPro-Regular"/>
              </a:rPr>
              <a:t>Oral form-</a:t>
            </a:r>
            <a:r>
              <a:rPr lang="en-IN" sz="1800" b="0" i="0" u="none" strike="noStrike" baseline="0" dirty="0">
                <a:latin typeface="AGaramondPro-Regular"/>
              </a:rPr>
              <a:t>One </a:t>
            </a:r>
            <a:r>
              <a:rPr lang="en-US" sz="1800" b="0" i="0" u="none" strike="noStrike" baseline="0" dirty="0">
                <a:latin typeface="AGaramondPro-Regular"/>
              </a:rPr>
              <a:t>tablet two or three times daily is the usual regimen</a:t>
            </a:r>
          </a:p>
          <a:p>
            <a:pPr algn="l"/>
            <a:r>
              <a:rPr lang="en-US" sz="1800" b="0" i="0" u="none" strike="noStrike" baseline="0" dirty="0">
                <a:latin typeface="AGaramondPro-Regular"/>
              </a:rPr>
              <a:t>only terbutaline is available for subcutaneous </a:t>
            </a:r>
            <a:r>
              <a:rPr lang="en-IN" sz="1800" b="0" i="0" u="none" strike="noStrike" baseline="0" dirty="0">
                <a:latin typeface="AGaramondPro-Regular"/>
              </a:rPr>
              <a:t>injection (0.25 mg).</a:t>
            </a:r>
          </a:p>
          <a:p>
            <a:pPr algn="l"/>
            <a:r>
              <a:rPr lang="en-IN" sz="1800" b="0" i="0" u="none" strike="noStrike" baseline="0" dirty="0">
                <a:latin typeface="AGaramondPro-Regular"/>
              </a:rPr>
              <a:t>4-6 times daily – Safe, effective, inexpensive</a:t>
            </a:r>
          </a:p>
          <a:p>
            <a:pPr algn="l"/>
            <a:endParaRPr lang="en-IN" sz="1800" dirty="0">
              <a:latin typeface="AGaramondPro-Regular"/>
            </a:endParaRPr>
          </a:p>
          <a:p>
            <a:pPr algn="l"/>
            <a:r>
              <a:rPr lang="en-IN" sz="1800" b="0" i="0" u="none" strike="noStrike" baseline="0" dirty="0">
                <a:latin typeface="AGaramondPro-Regular"/>
              </a:rPr>
              <a:t>DOC – Mild exacerbations</a:t>
            </a:r>
          </a:p>
          <a:p>
            <a:pPr algn="l"/>
            <a:r>
              <a:rPr lang="en-IN" sz="1800" b="0" i="0" u="none" strike="noStrike" baseline="0" dirty="0">
                <a:latin typeface="AGaramondPro-Regular"/>
              </a:rPr>
              <a:t>Each puff – 20 mins gap, Max- 4 puff if minimal improvement – needs steroids</a:t>
            </a:r>
          </a:p>
          <a:p>
            <a:pPr algn="l"/>
            <a:endParaRPr lang="en-IN" sz="1800" dirty="0">
              <a:latin typeface="AGaramondPro-Regular"/>
            </a:endParaRPr>
          </a:p>
          <a:p>
            <a:pPr algn="l"/>
            <a:r>
              <a:rPr lang="en-IN" sz="1800" b="0" i="0" u="none" strike="noStrike" baseline="0" dirty="0">
                <a:latin typeface="AGaramondPro-Regular"/>
              </a:rPr>
              <a:t>STEREOSELECTIVE B2 AGONIST</a:t>
            </a:r>
          </a:p>
          <a:p>
            <a:pPr algn="l"/>
            <a:r>
              <a:rPr lang="en-IN" sz="1800" dirty="0">
                <a:latin typeface="AGaramondPro-Regular"/>
              </a:rPr>
              <a:t>B2 RECEPTOR POLYMORPHISMS</a:t>
            </a:r>
            <a:endParaRPr lang="en-IN" sz="1800" b="0" i="0" u="none" strike="noStrike" baseline="0" dirty="0">
              <a:latin typeface="AGaramondPro-Regular"/>
            </a:endParaRPr>
          </a:p>
          <a:p>
            <a:pPr algn="l"/>
            <a:endParaRPr lang="en-IN" sz="1800" dirty="0">
              <a:latin typeface="AGaramondPro-Regular"/>
            </a:endParaRPr>
          </a:p>
          <a:p>
            <a:pPr algn="l"/>
            <a:endParaRPr lang="en-IN" sz="1800" b="0" i="0" u="none" strike="noStrike" baseline="0" dirty="0">
              <a:latin typeface="AGaramondPro-Regular"/>
            </a:endParaRPr>
          </a:p>
          <a:p>
            <a:pPr algn="l"/>
            <a:endParaRPr lang="en-IN" sz="1800" dirty="0">
              <a:latin typeface="AGaramondPro-Regular"/>
            </a:endParaRPr>
          </a:p>
          <a:p>
            <a:pPr algn="l"/>
            <a:endParaRPr lang="en-IN" sz="1800" b="0" i="0" u="none" strike="noStrike" baseline="0" dirty="0">
              <a:latin typeface="AGaramondPro-Regular"/>
            </a:endParaRPr>
          </a:p>
          <a:p>
            <a:pPr algn="l"/>
            <a:endParaRPr lang="en-IN" sz="1800" dirty="0">
              <a:latin typeface="AGaramondPro-Regular"/>
            </a:endParaRPr>
          </a:p>
          <a:p>
            <a:pPr algn="l"/>
            <a:endParaRPr lang="en-IN" dirty="0"/>
          </a:p>
          <a:p>
            <a:endParaRPr lang="en-IN" dirty="0"/>
          </a:p>
        </p:txBody>
      </p:sp>
    </p:spTree>
    <p:extLst>
      <p:ext uri="{BB962C8B-B14F-4D97-AF65-F5344CB8AC3E}">
        <p14:creationId xmlns:p14="http://schemas.microsoft.com/office/powerpoint/2010/main" val="36318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D879-640B-824F-14A7-D1706B8FBAC8}"/>
              </a:ext>
            </a:extLst>
          </p:cNvPr>
          <p:cNvSpPr>
            <a:spLocks noGrp="1"/>
          </p:cNvSpPr>
          <p:nvPr>
            <p:ph type="title"/>
          </p:nvPr>
        </p:nvSpPr>
        <p:spPr/>
        <p:txBody>
          <a:bodyPr/>
          <a:lstStyle/>
          <a:p>
            <a:r>
              <a:rPr lang="en-IN" b="1" dirty="0"/>
              <a:t>BRONCHODILATORS-B2 AGONIST</a:t>
            </a:r>
          </a:p>
        </p:txBody>
      </p:sp>
      <p:sp>
        <p:nvSpPr>
          <p:cNvPr id="3" name="Content Placeholder 2">
            <a:extLst>
              <a:ext uri="{FF2B5EF4-FFF2-40B4-BE49-F238E27FC236}">
                <a16:creationId xmlns:a16="http://schemas.microsoft.com/office/drawing/2014/main" id="{C53D83E9-8F33-9B5B-1EA8-46B00309EF8D}"/>
              </a:ext>
            </a:extLst>
          </p:cNvPr>
          <p:cNvSpPr>
            <a:spLocks noGrp="1"/>
          </p:cNvSpPr>
          <p:nvPr>
            <p:ph idx="1"/>
          </p:nvPr>
        </p:nvSpPr>
        <p:spPr/>
        <p:txBody>
          <a:bodyPr>
            <a:normAutofit lnSpcReduction="10000"/>
          </a:bodyPr>
          <a:lstStyle/>
          <a:p>
            <a:r>
              <a:rPr lang="en-IN" dirty="0"/>
              <a:t>LONG ACTING B2 AGONIST:</a:t>
            </a:r>
          </a:p>
          <a:p>
            <a:r>
              <a:rPr lang="en-IN" dirty="0"/>
              <a:t>SALMETEROL/FORMOTEROL</a:t>
            </a:r>
          </a:p>
          <a:p>
            <a:pPr algn="l"/>
            <a:r>
              <a:rPr lang="en-IN" sz="1800" b="0" i="0" u="none" strike="noStrike" baseline="0" dirty="0">
                <a:latin typeface="AGaramondPro-Regular"/>
              </a:rPr>
              <a:t>with 12-hour duration of action</a:t>
            </a:r>
          </a:p>
          <a:p>
            <a:pPr algn="l"/>
            <a:r>
              <a:rPr lang="en-IN" sz="1800" b="0" i="0" u="none" strike="noStrike" baseline="0" dirty="0">
                <a:latin typeface="AGaramondPro-Regular"/>
              </a:rPr>
              <a:t>high lipid solubility</a:t>
            </a:r>
            <a:endParaRPr lang="en-IN" sz="1800" dirty="0">
              <a:latin typeface="AGaramondPro-Regular"/>
            </a:endParaRPr>
          </a:p>
          <a:p>
            <a:pPr algn="l"/>
            <a:r>
              <a:rPr lang="en-IN" sz="1800" dirty="0">
                <a:latin typeface="AGaramondPro-Regular"/>
              </a:rPr>
              <a:t>ALWAYS USE</a:t>
            </a:r>
            <a:r>
              <a:rPr lang="en-IN" sz="1800" b="0" i="0" u="none" strike="noStrike" baseline="0" dirty="0">
                <a:latin typeface="AGaramondPro-Regular"/>
              </a:rPr>
              <a:t> – LABA + Corticosteroids –Why????</a:t>
            </a:r>
            <a:endParaRPr lang="en-IN" sz="1800" dirty="0">
              <a:latin typeface="AGaramondPro-Regular"/>
            </a:endParaRPr>
          </a:p>
          <a:p>
            <a:pPr algn="l"/>
            <a:r>
              <a:rPr lang="en-IN" sz="1800" dirty="0">
                <a:latin typeface="AGaramondPro-Regular"/>
              </a:rPr>
              <a:t>Twice daily</a:t>
            </a:r>
          </a:p>
          <a:p>
            <a:pPr algn="l"/>
            <a:r>
              <a:rPr lang="en-IN" sz="1800" dirty="0">
                <a:latin typeface="AGaramondPro-Regular"/>
              </a:rPr>
              <a:t>Immediate onset – formoterol, Delayed onset (inhalational) – Salmeterol</a:t>
            </a:r>
          </a:p>
          <a:p>
            <a:pPr algn="l"/>
            <a:r>
              <a:rPr lang="en-IN" sz="1800" dirty="0">
                <a:latin typeface="AGaramondPro-Regular"/>
              </a:rPr>
              <a:t>EXERCISE INDUCED ACUTE EXACERBATIONS – FORMOTEROL</a:t>
            </a:r>
          </a:p>
          <a:p>
            <a:pPr algn="l"/>
            <a:r>
              <a:rPr lang="en-IN" sz="1800" dirty="0">
                <a:latin typeface="AGaramondPro-Regular"/>
              </a:rPr>
              <a:t>Rate of development of tolerance is higher for formoterol</a:t>
            </a:r>
          </a:p>
          <a:p>
            <a:pPr algn="l"/>
            <a:endParaRPr lang="en-IN" sz="1800" dirty="0">
              <a:latin typeface="AGaramondPro-Regular"/>
            </a:endParaRPr>
          </a:p>
          <a:p>
            <a:pPr algn="l"/>
            <a:r>
              <a:rPr lang="en-IN" sz="1800" dirty="0">
                <a:latin typeface="AGaramondPro-Regular"/>
              </a:rPr>
              <a:t>Why long acting – metabolism???</a:t>
            </a:r>
            <a:endParaRPr lang="en-IN" dirty="0"/>
          </a:p>
          <a:p>
            <a:endParaRPr lang="en-IN" dirty="0"/>
          </a:p>
        </p:txBody>
      </p:sp>
    </p:spTree>
    <p:extLst>
      <p:ext uri="{BB962C8B-B14F-4D97-AF65-F5344CB8AC3E}">
        <p14:creationId xmlns:p14="http://schemas.microsoft.com/office/powerpoint/2010/main" val="105850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1163</Words>
  <Application>Microsoft Office PowerPoint</Application>
  <PresentationFormat>Widescreen</PresentationFormat>
  <Paragraphs>233</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AGaramondPro-Bold</vt:lpstr>
      <vt:lpstr>AGaramondPro-Regular</vt:lpstr>
      <vt:lpstr>Arial</vt:lpstr>
      <vt:lpstr>Calibri</vt:lpstr>
      <vt:lpstr>Calibri Light</vt:lpstr>
      <vt:lpstr>MyriadPro-Bold</vt:lpstr>
      <vt:lpstr>Office Theme</vt:lpstr>
      <vt:lpstr>BRONCHIAL ASTHMA</vt:lpstr>
      <vt:lpstr> PATHOPHYSIOLOGY OF ASTHMA</vt:lpstr>
      <vt:lpstr>WAYS OF TREATING ASTHMA</vt:lpstr>
      <vt:lpstr>CLASSIFICATION</vt:lpstr>
      <vt:lpstr>CLASSIFICATION</vt:lpstr>
      <vt:lpstr>CLASSIFICATION</vt:lpstr>
      <vt:lpstr>    MECHANISM OF ACTION OF B2- AGONIST</vt:lpstr>
      <vt:lpstr>BRONCHODILATORS-B2 AGONIST</vt:lpstr>
      <vt:lpstr>BRONCHODILATORS-B2 AGONIST</vt:lpstr>
      <vt:lpstr>BRONCHODILATORS-B2 AGONIST</vt:lpstr>
      <vt:lpstr>COMBINATION INHALERS</vt:lpstr>
      <vt:lpstr>SIDE EFFECTS – B2 AGONISTS</vt:lpstr>
      <vt:lpstr>TOLERANCE</vt:lpstr>
      <vt:lpstr>WHY NOT ADRENALINE,ISOPRENALINE,EPHEDRINE?</vt:lpstr>
      <vt:lpstr>METHYLXANTHINES</vt:lpstr>
      <vt:lpstr>THEOPHYLLINE</vt:lpstr>
      <vt:lpstr>DOXOFYLLINE</vt:lpstr>
      <vt:lpstr>                      THEOPHYLLINE</vt:lpstr>
      <vt:lpstr>PowerPoint Presentation</vt:lpstr>
      <vt:lpstr>SIDE EFFECTS</vt:lpstr>
      <vt:lpstr>ANTI-CHOLINERGICS</vt:lpstr>
      <vt:lpstr>IPRATROPIUM BROMIDE</vt:lpstr>
      <vt:lpstr>TIOTROPIUM BROMIDE</vt:lpstr>
      <vt:lpstr>                  ANTI-CHOLINERGICS</vt:lpstr>
      <vt:lpstr>ANTI-CHOLINERGICS</vt:lpstr>
      <vt:lpstr>CORTICOSTEROIDS</vt:lpstr>
      <vt:lpstr>MECHANISM OF ACTION OF CORTICOSTEROIDS</vt:lpstr>
      <vt:lpstr>   CORTICOSTEROIDS</vt:lpstr>
      <vt:lpstr>ORAL CORTICOSTEROIDS</vt:lpstr>
      <vt:lpstr>FLUTICASONE PROPIONATE</vt:lpstr>
      <vt:lpstr>BELOMETHASONE DIPROPIONATE</vt:lpstr>
      <vt:lpstr>PowerPoint Presentation</vt:lpstr>
      <vt:lpstr>PowerPoint Presentation</vt:lpstr>
      <vt:lpstr>       LEUKOTRIENES</vt:lpstr>
      <vt:lpstr>ANTI-LEUKOTRIENES</vt:lpstr>
      <vt:lpstr>SIDE EFFECTS</vt:lpstr>
      <vt:lpstr>TARGETED (MONOCLONAL ANTIBODY) THERAPY</vt:lpstr>
      <vt:lpstr>      IMMUNOGLOBULINS</vt:lpstr>
      <vt:lpstr>OMALIZUMAB</vt:lpstr>
      <vt:lpstr>MAST CELL STABLIZERS</vt:lpstr>
      <vt:lpstr>ROUTES OF DRUG DELIVERY TO THE LUNGS</vt:lpstr>
      <vt:lpstr>B2 AGONIST- ROUTE</vt:lpstr>
      <vt:lpstr>DPI</vt:lpstr>
      <vt:lpstr>MDI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BRONCHIAL ASTHMA</dc:title>
  <dc:creator>Aravinth Rajendran</dc:creator>
  <cp:lastModifiedBy>Aravinth Rajendran</cp:lastModifiedBy>
  <cp:revision>89</cp:revision>
  <dcterms:created xsi:type="dcterms:W3CDTF">2022-05-24T09:37:53Z</dcterms:created>
  <dcterms:modified xsi:type="dcterms:W3CDTF">2022-05-27T08:37:28Z</dcterms:modified>
</cp:coreProperties>
</file>