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269" r:id="rId6"/>
    <p:sldId id="270" r:id="rId7"/>
    <p:sldId id="271" r:id="rId8"/>
    <p:sldId id="272" r:id="rId9"/>
    <p:sldId id="291" r:id="rId10"/>
    <p:sldId id="290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92" r:id="rId24"/>
    <p:sldId id="285" r:id="rId25"/>
    <p:sldId id="286" r:id="rId26"/>
    <p:sldId id="287" r:id="rId27"/>
    <p:sldId id="288" r:id="rId28"/>
    <p:sldId id="2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899" y="747096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dirty="0"/>
              <a:t>CRITICAL EVALUATION OF JOURNAL ARTICLE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8"/>
            <a:ext cx="6269347" cy="192399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DR.AARTHI PRIYANKA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POST GRADUATE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 OF PHARMACOLOGY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F46E-9555-479D-9716-03FE2AF0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6521D-B413-478B-BD96-6E87493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Exclusion criteria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49B31-0C23-4D9B-A3D8-1C05DECE6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840" y="1948543"/>
            <a:ext cx="5829300" cy="426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5DC0A3-E98E-4CD5-A829-663463DE9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" y="2108201"/>
            <a:ext cx="542925" cy="552450"/>
          </a:xfrm>
          <a:prstGeom prst="rect">
            <a:avLst/>
          </a:prstGeom>
        </p:spPr>
      </p:pic>
      <p:sp>
        <p:nvSpPr>
          <p:cNvPr id="7" name="Minus Sign 6">
            <a:extLst>
              <a:ext uri="{FF2B5EF4-FFF2-40B4-BE49-F238E27FC236}">
                <a16:creationId xmlns:a16="http://schemas.microsoft.com/office/drawing/2014/main" id="{3AEDDFE9-2F98-45CF-A8F5-16394837DED8}"/>
              </a:ext>
            </a:extLst>
          </p:cNvPr>
          <p:cNvSpPr/>
          <p:nvPr/>
        </p:nvSpPr>
        <p:spPr>
          <a:xfrm>
            <a:off x="3787840" y="2384426"/>
            <a:ext cx="5352660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F48E37B4-C1AE-4B8C-ABE4-CDF57C13D55D}"/>
              </a:ext>
            </a:extLst>
          </p:cNvPr>
          <p:cNvSpPr/>
          <p:nvPr/>
        </p:nvSpPr>
        <p:spPr>
          <a:xfrm>
            <a:off x="3895960" y="3028974"/>
            <a:ext cx="5352660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2C0E5ADD-1131-42E6-B957-364643BB1E55}"/>
              </a:ext>
            </a:extLst>
          </p:cNvPr>
          <p:cNvSpPr/>
          <p:nvPr/>
        </p:nvSpPr>
        <p:spPr>
          <a:xfrm>
            <a:off x="4453813" y="3289606"/>
            <a:ext cx="5352660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918C56A8-F6C2-477C-98E4-88F7727ECC47}"/>
              </a:ext>
            </a:extLst>
          </p:cNvPr>
          <p:cNvSpPr/>
          <p:nvPr/>
        </p:nvSpPr>
        <p:spPr>
          <a:xfrm>
            <a:off x="3091544" y="3831120"/>
            <a:ext cx="4074366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3E48646C-1CDA-4317-864D-529191831D70}"/>
              </a:ext>
            </a:extLst>
          </p:cNvPr>
          <p:cNvSpPr/>
          <p:nvPr/>
        </p:nvSpPr>
        <p:spPr>
          <a:xfrm>
            <a:off x="3091544" y="4149165"/>
            <a:ext cx="5352660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708A8C6C-5B45-440F-B272-D2936B7161A0}"/>
              </a:ext>
            </a:extLst>
          </p:cNvPr>
          <p:cNvSpPr/>
          <p:nvPr/>
        </p:nvSpPr>
        <p:spPr>
          <a:xfrm>
            <a:off x="3091544" y="4423157"/>
            <a:ext cx="7358742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C8098CA3-5A27-4909-B516-45D325752582}"/>
              </a:ext>
            </a:extLst>
          </p:cNvPr>
          <p:cNvSpPr/>
          <p:nvPr/>
        </p:nvSpPr>
        <p:spPr>
          <a:xfrm>
            <a:off x="3559222" y="4690679"/>
            <a:ext cx="1789182" cy="2318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85619E4C-D3F4-40B0-8DC4-AD4EAB719B76}"/>
              </a:ext>
            </a:extLst>
          </p:cNvPr>
          <p:cNvSpPr/>
          <p:nvPr/>
        </p:nvSpPr>
        <p:spPr>
          <a:xfrm>
            <a:off x="4453813" y="4984085"/>
            <a:ext cx="5352660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5A68BD47-D18D-4683-87A1-C9F1CED023B0}"/>
              </a:ext>
            </a:extLst>
          </p:cNvPr>
          <p:cNvSpPr/>
          <p:nvPr/>
        </p:nvSpPr>
        <p:spPr>
          <a:xfrm>
            <a:off x="5106956" y="5252454"/>
            <a:ext cx="5352660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24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D8BA-4DA8-404E-ABE7-3ED28A3F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0AC8-6E3E-4771-B505-B1D25ED04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Intervention to each group</a:t>
            </a:r>
          </a:p>
          <a:p>
            <a:r>
              <a:rPr lang="en-US" dirty="0"/>
              <a:t>- assigned random number to patients</a:t>
            </a:r>
          </a:p>
          <a:p>
            <a:endParaRPr lang="en-US" dirty="0"/>
          </a:p>
          <a:p>
            <a:r>
              <a:rPr lang="en-US" dirty="0"/>
              <a:t>Allocation sequence – who done is not mentioned</a:t>
            </a:r>
          </a:p>
          <a:p>
            <a:r>
              <a:rPr lang="en-IN" dirty="0"/>
              <a:t>Author dint mention about details of drug administration ( as TCA causes sedation whether they given them at night and SSRI may cause insomnia whether they given them at morning )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0F1A0-EDAB-4795-A7B8-28B687124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807" y="2047552"/>
            <a:ext cx="3800475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9E4ABB-ECA1-4970-934B-52A9C35E2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31" y="2418393"/>
            <a:ext cx="3629025" cy="352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0D7A13-C66A-4600-B68F-81184730B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807" y="2874959"/>
            <a:ext cx="2552700" cy="266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BF8245-F745-4F51-A19F-D61DCE725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507" y="2874959"/>
            <a:ext cx="1704975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E018F4-E16D-476B-8E2A-871C65F635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5378" y="3146079"/>
            <a:ext cx="1571625" cy="352425"/>
          </a:xfrm>
          <a:prstGeom prst="rect">
            <a:avLst/>
          </a:prstGeom>
        </p:spPr>
      </p:pic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3BE170D0-E9F1-4E32-874F-A63E7E46B12F}"/>
              </a:ext>
            </a:extLst>
          </p:cNvPr>
          <p:cNvSpPr/>
          <p:nvPr/>
        </p:nvSpPr>
        <p:spPr>
          <a:xfrm>
            <a:off x="442353" y="3634083"/>
            <a:ext cx="485192" cy="354563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652418-6D4F-4277-A653-A90DE538E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353" y="2108201"/>
            <a:ext cx="542925" cy="552450"/>
          </a:xfrm>
          <a:prstGeom prst="rect">
            <a:avLst/>
          </a:prstGeom>
        </p:spPr>
      </p:pic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53897B1D-098D-4155-8BA0-202D7B425B69}"/>
              </a:ext>
            </a:extLst>
          </p:cNvPr>
          <p:cNvSpPr/>
          <p:nvPr/>
        </p:nvSpPr>
        <p:spPr>
          <a:xfrm>
            <a:off x="471219" y="4197350"/>
            <a:ext cx="485192" cy="354563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135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24D6-7257-4078-A81D-41FBC0E8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D4183-A611-4FD0-B5A5-42AB57B61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Outcome assessment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26EFC-E424-48AB-A3DB-6371F6B5C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338" y="1564914"/>
            <a:ext cx="6753225" cy="1343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353F31-9288-4028-B769-56E960DCF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963" y="2864347"/>
            <a:ext cx="6705600" cy="2266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72BA5A-4754-4ADD-A9F0-64346357D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55" y="2108201"/>
            <a:ext cx="542925" cy="552450"/>
          </a:xfrm>
          <a:prstGeom prst="rect">
            <a:avLst/>
          </a:prstGeom>
        </p:spPr>
      </p:pic>
      <p:sp>
        <p:nvSpPr>
          <p:cNvPr id="8" name="Minus Sign 7">
            <a:extLst>
              <a:ext uri="{FF2B5EF4-FFF2-40B4-BE49-F238E27FC236}">
                <a16:creationId xmlns:a16="http://schemas.microsoft.com/office/drawing/2014/main" id="{8630B498-7CB5-4284-B6BC-5C0BEC02ACCE}"/>
              </a:ext>
            </a:extLst>
          </p:cNvPr>
          <p:cNvSpPr/>
          <p:nvPr/>
        </p:nvSpPr>
        <p:spPr>
          <a:xfrm>
            <a:off x="3559884" y="2183658"/>
            <a:ext cx="5352660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B09039B1-729E-4962-811F-92D6BFB36CCE}"/>
              </a:ext>
            </a:extLst>
          </p:cNvPr>
          <p:cNvSpPr/>
          <p:nvPr/>
        </p:nvSpPr>
        <p:spPr>
          <a:xfrm>
            <a:off x="3361249" y="2513728"/>
            <a:ext cx="5352660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198A5F9F-7512-4634-A65D-61C482B1758D}"/>
              </a:ext>
            </a:extLst>
          </p:cNvPr>
          <p:cNvSpPr/>
          <p:nvPr/>
        </p:nvSpPr>
        <p:spPr>
          <a:xfrm>
            <a:off x="6032329" y="4747896"/>
            <a:ext cx="5352660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C529B5B6-4030-4323-90CE-5CB4FAC8A901}"/>
              </a:ext>
            </a:extLst>
          </p:cNvPr>
          <p:cNvSpPr/>
          <p:nvPr/>
        </p:nvSpPr>
        <p:spPr>
          <a:xfrm>
            <a:off x="6037579" y="4067207"/>
            <a:ext cx="5352660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F866A85D-869E-4425-8C1C-11AE3A89F862}"/>
              </a:ext>
            </a:extLst>
          </p:cNvPr>
          <p:cNvSpPr/>
          <p:nvPr/>
        </p:nvSpPr>
        <p:spPr>
          <a:xfrm>
            <a:off x="3511846" y="3734487"/>
            <a:ext cx="5352660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1FC0EB-2302-4C97-B307-3668C6686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9485" y="5250379"/>
            <a:ext cx="6705600" cy="143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4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67C2-02CD-428A-9068-B733ACC5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DF8C7-53D0-4D2C-B79B-8B19500E0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 used for data analysis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7E0AB-1EC7-4AC7-837E-EDC10E601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205" y="2384426"/>
            <a:ext cx="6638925" cy="3600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BD008C-ACB9-4FA3-B524-A7250287E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" y="2108201"/>
            <a:ext cx="542925" cy="552450"/>
          </a:xfrm>
          <a:prstGeom prst="rect">
            <a:avLst/>
          </a:prstGeom>
        </p:spPr>
      </p:pic>
      <p:sp>
        <p:nvSpPr>
          <p:cNvPr id="7" name="Minus Sign 6">
            <a:extLst>
              <a:ext uri="{FF2B5EF4-FFF2-40B4-BE49-F238E27FC236}">
                <a16:creationId xmlns:a16="http://schemas.microsoft.com/office/drawing/2014/main" id="{318607E5-FBDE-4B88-802E-C189B44D776F}"/>
              </a:ext>
            </a:extLst>
          </p:cNvPr>
          <p:cNvSpPr/>
          <p:nvPr/>
        </p:nvSpPr>
        <p:spPr>
          <a:xfrm flipV="1">
            <a:off x="6720396" y="2931626"/>
            <a:ext cx="3000653" cy="160441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7C54A514-7FD1-495E-8DE3-1799B60CC925}"/>
              </a:ext>
            </a:extLst>
          </p:cNvPr>
          <p:cNvSpPr/>
          <p:nvPr/>
        </p:nvSpPr>
        <p:spPr>
          <a:xfrm flipV="1">
            <a:off x="5113538" y="3207852"/>
            <a:ext cx="5232241" cy="219478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DB3199E2-9DE1-4D39-8743-28E5071C47C9}"/>
              </a:ext>
            </a:extLst>
          </p:cNvPr>
          <p:cNvSpPr/>
          <p:nvPr/>
        </p:nvSpPr>
        <p:spPr>
          <a:xfrm flipV="1">
            <a:off x="4351538" y="3946896"/>
            <a:ext cx="3000653" cy="160441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A9CBC616-5978-4938-9EBE-0FE940B85340}"/>
              </a:ext>
            </a:extLst>
          </p:cNvPr>
          <p:cNvSpPr/>
          <p:nvPr/>
        </p:nvSpPr>
        <p:spPr>
          <a:xfrm flipV="1">
            <a:off x="7995321" y="3908425"/>
            <a:ext cx="3000653" cy="160441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FA2CB12F-A54D-4B00-9855-C08B27975586}"/>
              </a:ext>
            </a:extLst>
          </p:cNvPr>
          <p:cNvSpPr/>
          <p:nvPr/>
        </p:nvSpPr>
        <p:spPr>
          <a:xfrm flipV="1">
            <a:off x="4994668" y="4549961"/>
            <a:ext cx="3000653" cy="160441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0B2BB856-3218-4ADC-A10F-03FD88D4B2D7}"/>
              </a:ext>
            </a:extLst>
          </p:cNvPr>
          <p:cNvSpPr/>
          <p:nvPr/>
        </p:nvSpPr>
        <p:spPr>
          <a:xfrm flipV="1">
            <a:off x="8632940" y="4588485"/>
            <a:ext cx="3000653" cy="160441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F71F739B-0B72-4A97-AD91-69637A4F1EA9}"/>
              </a:ext>
            </a:extLst>
          </p:cNvPr>
          <p:cNvSpPr/>
          <p:nvPr/>
        </p:nvSpPr>
        <p:spPr>
          <a:xfrm flipV="1">
            <a:off x="4138474" y="5222656"/>
            <a:ext cx="2235693" cy="160440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C13D5535-501F-4390-9445-E968B7D6C4B1}"/>
              </a:ext>
            </a:extLst>
          </p:cNvPr>
          <p:cNvSpPr/>
          <p:nvPr/>
        </p:nvSpPr>
        <p:spPr>
          <a:xfrm flipV="1">
            <a:off x="4216396" y="5542239"/>
            <a:ext cx="3000653" cy="160441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207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FD9D-B9BC-4B04-9B86-65E150D2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E2053-7130-4E35-B049-3C9AB10AB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Sample size calculation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EF01B-E41D-455D-948E-65E6FEFD4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407" y="1916565"/>
            <a:ext cx="6705600" cy="2371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EBBCA2-3F69-4086-B7C4-D1F9EBBA5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407" y="4236972"/>
            <a:ext cx="6677025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FD0091-615C-429F-88C9-CE6576505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55" y="2108201"/>
            <a:ext cx="542925" cy="552450"/>
          </a:xfrm>
          <a:prstGeom prst="rect">
            <a:avLst/>
          </a:prstGeom>
        </p:spPr>
      </p:pic>
      <p:sp>
        <p:nvSpPr>
          <p:cNvPr id="8" name="Minus Sign 7">
            <a:extLst>
              <a:ext uri="{FF2B5EF4-FFF2-40B4-BE49-F238E27FC236}">
                <a16:creationId xmlns:a16="http://schemas.microsoft.com/office/drawing/2014/main" id="{256DA610-2800-462A-B8FF-2D402F106383}"/>
              </a:ext>
            </a:extLst>
          </p:cNvPr>
          <p:cNvSpPr/>
          <p:nvPr/>
        </p:nvSpPr>
        <p:spPr>
          <a:xfrm>
            <a:off x="4959221" y="2792782"/>
            <a:ext cx="5352660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256DA610-2800-462A-B8FF-2D402F106383}"/>
              </a:ext>
            </a:extLst>
          </p:cNvPr>
          <p:cNvSpPr/>
          <p:nvPr/>
        </p:nvSpPr>
        <p:spPr>
          <a:xfrm>
            <a:off x="4893906" y="3106447"/>
            <a:ext cx="5352660" cy="174354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256DA610-2800-462A-B8FF-2D402F106383}"/>
              </a:ext>
            </a:extLst>
          </p:cNvPr>
          <p:cNvSpPr/>
          <p:nvPr/>
        </p:nvSpPr>
        <p:spPr>
          <a:xfrm>
            <a:off x="3624943" y="3454772"/>
            <a:ext cx="5352660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256DA610-2800-462A-B8FF-2D402F106383}"/>
              </a:ext>
            </a:extLst>
          </p:cNvPr>
          <p:cNvSpPr/>
          <p:nvPr/>
        </p:nvSpPr>
        <p:spPr>
          <a:xfrm>
            <a:off x="3690257" y="3771087"/>
            <a:ext cx="8430208" cy="210028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136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026B-568B-44C9-B470-D1933588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CONSORT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1DE0E-5A32-478A-8370-FB4518148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 mentioned in diagram</a:t>
            </a:r>
          </a:p>
          <a:p>
            <a:r>
              <a:rPr lang="en-IN" dirty="0"/>
              <a:t>But mentioned in paragraph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7771A-6BF4-4BEF-B23F-0F440C517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555" y="2108201"/>
            <a:ext cx="6715125" cy="3362325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1EC4E4D-DBDB-4449-8099-5B2F76C03C5A}"/>
              </a:ext>
            </a:extLst>
          </p:cNvPr>
          <p:cNvSpPr/>
          <p:nvPr/>
        </p:nvSpPr>
        <p:spPr>
          <a:xfrm>
            <a:off x="551128" y="2020078"/>
            <a:ext cx="485192" cy="55964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256DA610-2800-462A-B8FF-2D402F106383}"/>
              </a:ext>
            </a:extLst>
          </p:cNvPr>
          <p:cNvSpPr/>
          <p:nvPr/>
        </p:nvSpPr>
        <p:spPr>
          <a:xfrm>
            <a:off x="6256176" y="3333956"/>
            <a:ext cx="5352660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256DA610-2800-462A-B8FF-2D402F106383}"/>
              </a:ext>
            </a:extLst>
          </p:cNvPr>
          <p:cNvSpPr/>
          <p:nvPr/>
        </p:nvSpPr>
        <p:spPr>
          <a:xfrm>
            <a:off x="7707086" y="2719797"/>
            <a:ext cx="3901750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256DA610-2800-462A-B8FF-2D402F106383}"/>
              </a:ext>
            </a:extLst>
          </p:cNvPr>
          <p:cNvSpPr/>
          <p:nvPr/>
        </p:nvSpPr>
        <p:spPr>
          <a:xfrm>
            <a:off x="3830217" y="3688237"/>
            <a:ext cx="8280918" cy="204084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7725DF4C-8FA4-4E51-A72B-0E158EF6FB48}"/>
              </a:ext>
            </a:extLst>
          </p:cNvPr>
          <p:cNvSpPr/>
          <p:nvPr/>
        </p:nvSpPr>
        <p:spPr>
          <a:xfrm>
            <a:off x="3657658" y="4048450"/>
            <a:ext cx="8280918" cy="204084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4B9B0C3A-3D7B-40C3-947D-C74E7B2882E2}"/>
              </a:ext>
            </a:extLst>
          </p:cNvPr>
          <p:cNvSpPr/>
          <p:nvPr/>
        </p:nvSpPr>
        <p:spPr>
          <a:xfrm>
            <a:off x="3566626" y="4338449"/>
            <a:ext cx="8625373" cy="204084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965DB372-1CD8-4842-9150-7F83EDCA1053}"/>
              </a:ext>
            </a:extLst>
          </p:cNvPr>
          <p:cNvSpPr/>
          <p:nvPr/>
        </p:nvSpPr>
        <p:spPr>
          <a:xfrm>
            <a:off x="3566625" y="4668872"/>
            <a:ext cx="8544509" cy="204084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7F13C8A6-ECDB-4BAB-B668-6C7E050BDB27}"/>
              </a:ext>
            </a:extLst>
          </p:cNvPr>
          <p:cNvSpPr/>
          <p:nvPr/>
        </p:nvSpPr>
        <p:spPr>
          <a:xfrm>
            <a:off x="3458835" y="4986213"/>
            <a:ext cx="7265390" cy="204084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221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B611-8143-45B8-8E5E-1E2B2738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B0EB-FF1E-4B59-ADD9-BF583D610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 data, Numbers  analyzed </a:t>
            </a:r>
          </a:p>
          <a:p>
            <a:endParaRPr lang="en-US" dirty="0"/>
          </a:p>
          <a:p>
            <a:r>
              <a:rPr lang="en-US" dirty="0"/>
              <a:t>Outcomes are estimated with P value </a:t>
            </a:r>
            <a:endParaRPr lang="en-IN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55DED-E3DA-4E23-8C23-5A7BE2FB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3648413"/>
            <a:ext cx="12192000" cy="2714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EA3003-10BA-4FB0-9B10-877C36EB3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" y="2108201"/>
            <a:ext cx="542925" cy="55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8F4F14-C1EE-4134-8C79-ED9F4C10C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4" y="3001347"/>
            <a:ext cx="5429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22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8B05-33AA-4B38-8BB3-3359251C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561FE-75DE-40CF-A743-1995D7BBD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0576"/>
            <a:ext cx="12192000" cy="245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11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2A1B-C2EA-4A5C-89F3-85DEEA12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C6889-CF44-47C9-9C79-99B5B69A3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17F6C-C60A-4519-A235-EA305E3E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2776"/>
            <a:ext cx="12192000" cy="448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7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E510-BDC4-45D1-BCD6-A7370544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EECF-61D1-407C-8736-BBCD81BD5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5AA60-EF32-4A38-9E0C-4A8CC2F12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1436"/>
            <a:ext cx="12192000" cy="482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6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7F8277-8842-4A25-90FB-CC2ADA34D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55" y="296149"/>
            <a:ext cx="9553575" cy="2981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8C3AA7-D126-4EBD-BBC2-8F27C9F9F39A}"/>
              </a:ext>
            </a:extLst>
          </p:cNvPr>
          <p:cNvSpPr txBox="1"/>
          <p:nvPr/>
        </p:nvSpPr>
        <p:spPr>
          <a:xfrm>
            <a:off x="2348981" y="3852284"/>
            <a:ext cx="7420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808080"/>
                </a:solidFill>
                <a:latin typeface="Arial-BoldMT"/>
              </a:rPr>
              <a:t>Indian Journal of Pharmacology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- Volume 52, Issue 2,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June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 2020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254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961F-8941-40C4-BF0E-EE590902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947BD-51FE-4BE1-AE8F-36C1686F8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5823"/>
            <a:ext cx="10058400" cy="3760891"/>
          </a:xfrm>
        </p:spPr>
        <p:txBody>
          <a:bodyPr/>
          <a:lstStyle/>
          <a:p>
            <a:r>
              <a:rPr lang="en-IN" dirty="0"/>
              <a:t>Mentioned</a:t>
            </a:r>
          </a:p>
          <a:p>
            <a:r>
              <a:rPr lang="en-IN" dirty="0"/>
              <a:t>Sexual </a:t>
            </a:r>
            <a:r>
              <a:rPr lang="en-IN" dirty="0" err="1"/>
              <a:t>dysfunction,weight</a:t>
            </a:r>
            <a:r>
              <a:rPr lang="en-IN" dirty="0"/>
              <a:t> gain – not mentioned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2BA7A-B1D8-4236-9753-6F9DA28A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2838450"/>
            <a:ext cx="5848350" cy="118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06FD0-2461-459C-A0B4-2E30742B7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5" y="3988646"/>
            <a:ext cx="5810250" cy="2066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F3A9AE-A6B2-4B03-8CE1-DD572C1AE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61" y="1969604"/>
            <a:ext cx="542925" cy="552450"/>
          </a:xfrm>
          <a:prstGeom prst="rect">
            <a:avLst/>
          </a:prstGeom>
        </p:spPr>
      </p:pic>
      <p:sp>
        <p:nvSpPr>
          <p:cNvPr id="9" name="Minus Sign 8">
            <a:extLst>
              <a:ext uri="{FF2B5EF4-FFF2-40B4-BE49-F238E27FC236}">
                <a16:creationId xmlns:a16="http://schemas.microsoft.com/office/drawing/2014/main" id="{4D43C4EF-8E37-448F-B773-A2EBBAD48772}"/>
              </a:ext>
            </a:extLst>
          </p:cNvPr>
          <p:cNvSpPr/>
          <p:nvPr/>
        </p:nvSpPr>
        <p:spPr>
          <a:xfrm flipV="1">
            <a:off x="2619464" y="3019315"/>
            <a:ext cx="5391545" cy="204083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93E1B716-0394-4D40-86A5-D18F0AC26DCE}"/>
              </a:ext>
            </a:extLst>
          </p:cNvPr>
          <p:cNvSpPr/>
          <p:nvPr/>
        </p:nvSpPr>
        <p:spPr>
          <a:xfrm flipV="1">
            <a:off x="4180991" y="3326958"/>
            <a:ext cx="5391545" cy="204083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A8030BBF-0133-4310-A9C8-108BBD912011}"/>
              </a:ext>
            </a:extLst>
          </p:cNvPr>
          <p:cNvSpPr/>
          <p:nvPr/>
        </p:nvSpPr>
        <p:spPr>
          <a:xfrm flipV="1">
            <a:off x="2470175" y="3908705"/>
            <a:ext cx="7261654" cy="225806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DCE280D6-5631-4FB7-B29D-A23F66EEAD3C}"/>
              </a:ext>
            </a:extLst>
          </p:cNvPr>
          <p:cNvSpPr/>
          <p:nvPr/>
        </p:nvSpPr>
        <p:spPr>
          <a:xfrm flipV="1">
            <a:off x="2495653" y="4201039"/>
            <a:ext cx="7261654" cy="225806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9D56C510-E698-4D91-81DE-C5B850F42363}"/>
              </a:ext>
            </a:extLst>
          </p:cNvPr>
          <p:cNvSpPr/>
          <p:nvPr/>
        </p:nvSpPr>
        <p:spPr>
          <a:xfrm flipV="1">
            <a:off x="2465173" y="5046035"/>
            <a:ext cx="7261654" cy="225806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8F724555-8041-45B3-BF7C-12FD5B41D59B}"/>
              </a:ext>
            </a:extLst>
          </p:cNvPr>
          <p:cNvSpPr/>
          <p:nvPr/>
        </p:nvSpPr>
        <p:spPr>
          <a:xfrm flipV="1">
            <a:off x="2090730" y="5897552"/>
            <a:ext cx="7261654" cy="225806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E9E60748-6145-4283-AD6F-0F35490351CE}"/>
              </a:ext>
            </a:extLst>
          </p:cNvPr>
          <p:cNvSpPr/>
          <p:nvPr/>
        </p:nvSpPr>
        <p:spPr>
          <a:xfrm flipV="1">
            <a:off x="2310882" y="5603959"/>
            <a:ext cx="7261654" cy="225806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F84BFA0D-EBD6-42C0-9D54-C9485776AA18}"/>
              </a:ext>
            </a:extLst>
          </p:cNvPr>
          <p:cNvSpPr/>
          <p:nvPr/>
        </p:nvSpPr>
        <p:spPr>
          <a:xfrm>
            <a:off x="721315" y="2486499"/>
            <a:ext cx="302312" cy="37910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505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3707-AE8E-4283-A6C2-1B48F852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F6F1-B68F-4198-9777-243FF7AD0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Interpretation of study results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373D4-4F65-4EA5-8A01-9820BDC26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720" y="82323"/>
            <a:ext cx="5810250" cy="6562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0BAF5E-42A4-4432-973B-90831E560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" y="2108201"/>
            <a:ext cx="542925" cy="552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856BB0-F874-4BF5-B42B-DEEBF9661DA1}"/>
              </a:ext>
            </a:extLst>
          </p:cNvPr>
          <p:cNvSpPr txBox="1"/>
          <p:nvPr/>
        </p:nvSpPr>
        <p:spPr>
          <a:xfrm>
            <a:off x="1097280" y="305966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Generalizability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66F8A9-C460-4CD0-A70B-71ED12238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" y="3036612"/>
            <a:ext cx="542925" cy="552450"/>
          </a:xfrm>
          <a:prstGeom prst="rect">
            <a:avLst/>
          </a:prstGeom>
        </p:spPr>
      </p:pic>
      <p:sp>
        <p:nvSpPr>
          <p:cNvPr id="9" name="Minus Sign 8">
            <a:extLst>
              <a:ext uri="{FF2B5EF4-FFF2-40B4-BE49-F238E27FC236}">
                <a16:creationId xmlns:a16="http://schemas.microsoft.com/office/drawing/2014/main" id="{44772DAA-C2DB-4EFF-B08B-5CEDBC4593D5}"/>
              </a:ext>
            </a:extLst>
          </p:cNvPr>
          <p:cNvSpPr/>
          <p:nvPr/>
        </p:nvSpPr>
        <p:spPr>
          <a:xfrm>
            <a:off x="4773386" y="350233"/>
            <a:ext cx="8280918" cy="204084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42601B54-8588-4A3B-B8D4-B1223E6423CD}"/>
              </a:ext>
            </a:extLst>
          </p:cNvPr>
          <p:cNvSpPr/>
          <p:nvPr/>
        </p:nvSpPr>
        <p:spPr>
          <a:xfrm>
            <a:off x="4773386" y="618143"/>
            <a:ext cx="8280918" cy="204084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2EDFF76D-D1AB-428F-96CE-3B89B1D536E4}"/>
              </a:ext>
            </a:extLst>
          </p:cNvPr>
          <p:cNvSpPr/>
          <p:nvPr/>
        </p:nvSpPr>
        <p:spPr>
          <a:xfrm flipV="1">
            <a:off x="5110738" y="845282"/>
            <a:ext cx="5391545" cy="204083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61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B839-AB27-48EE-8CC5-EF3AC77D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C535E-9B83-46A3-A8EC-12612C74B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 of the study was mentioned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E9246C-0990-4B40-B899-576769B7D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574" y="2103536"/>
            <a:ext cx="5867400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CD9C3D-4A07-4A24-A552-D22B0AA96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" y="2108201"/>
            <a:ext cx="542925" cy="552450"/>
          </a:xfrm>
          <a:prstGeom prst="rect">
            <a:avLst/>
          </a:prstGeom>
        </p:spPr>
      </p:pic>
      <p:sp>
        <p:nvSpPr>
          <p:cNvPr id="7" name="Minus Sign 6">
            <a:extLst>
              <a:ext uri="{FF2B5EF4-FFF2-40B4-BE49-F238E27FC236}">
                <a16:creationId xmlns:a16="http://schemas.microsoft.com/office/drawing/2014/main" id="{1EC39CDD-FF83-4143-B7FA-87641A8DD9B4}"/>
              </a:ext>
            </a:extLst>
          </p:cNvPr>
          <p:cNvSpPr/>
          <p:nvPr/>
        </p:nvSpPr>
        <p:spPr>
          <a:xfrm>
            <a:off x="4558186" y="3784562"/>
            <a:ext cx="8280918" cy="204084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14157E8E-9E75-43F2-8BC3-BDE7B930CDF9}"/>
              </a:ext>
            </a:extLst>
          </p:cNvPr>
          <p:cNvSpPr/>
          <p:nvPr/>
        </p:nvSpPr>
        <p:spPr>
          <a:xfrm>
            <a:off x="4558186" y="2880906"/>
            <a:ext cx="8280918" cy="204084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257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43BF-99F5-4BD5-9300-76AD4E01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4BF4DF-7E51-4A33-9DE8-E3677DD61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0373" y="1921588"/>
            <a:ext cx="4995307" cy="3760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7D847F-355C-4B8E-82FF-125A8CEDB1A6}"/>
              </a:ext>
            </a:extLst>
          </p:cNvPr>
          <p:cNvSpPr txBox="1"/>
          <p:nvPr/>
        </p:nvSpPr>
        <p:spPr>
          <a:xfrm>
            <a:off x="1166327" y="2621902"/>
            <a:ext cx="3396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 concluded the study with his objective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6071D3-8F36-4D54-B28A-93C618E38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" y="2621902"/>
            <a:ext cx="542925" cy="552450"/>
          </a:xfrm>
          <a:prstGeom prst="rect">
            <a:avLst/>
          </a:prstGeom>
        </p:spPr>
      </p:pic>
      <p:sp>
        <p:nvSpPr>
          <p:cNvPr id="8" name="Minus Sign 7">
            <a:extLst>
              <a:ext uri="{FF2B5EF4-FFF2-40B4-BE49-F238E27FC236}">
                <a16:creationId xmlns:a16="http://schemas.microsoft.com/office/drawing/2014/main" id="{77EE28B1-6451-4FBF-A2AA-47900C33B59F}"/>
              </a:ext>
            </a:extLst>
          </p:cNvPr>
          <p:cNvSpPr/>
          <p:nvPr/>
        </p:nvSpPr>
        <p:spPr>
          <a:xfrm>
            <a:off x="6569475" y="3589768"/>
            <a:ext cx="5264459" cy="156609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AF52F9A1-E231-44BC-BB0A-B5F0376AAEFC}"/>
              </a:ext>
            </a:extLst>
          </p:cNvPr>
          <p:cNvSpPr/>
          <p:nvPr/>
        </p:nvSpPr>
        <p:spPr>
          <a:xfrm flipV="1">
            <a:off x="5889585" y="3300274"/>
            <a:ext cx="6079507" cy="257452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E770C0BC-E092-426F-A40E-05C06F9C39FD}"/>
              </a:ext>
            </a:extLst>
          </p:cNvPr>
          <p:cNvSpPr/>
          <p:nvPr/>
        </p:nvSpPr>
        <p:spPr>
          <a:xfrm>
            <a:off x="5255581" y="4325142"/>
            <a:ext cx="6713511" cy="156609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5AA6B691-A087-478F-9F5D-6F9E90F10A81}"/>
              </a:ext>
            </a:extLst>
          </p:cNvPr>
          <p:cNvSpPr/>
          <p:nvPr/>
        </p:nvSpPr>
        <p:spPr>
          <a:xfrm flipV="1">
            <a:off x="5301270" y="4556240"/>
            <a:ext cx="6713511" cy="219478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75616309-D256-431B-A32D-28B23AF2E743}"/>
              </a:ext>
            </a:extLst>
          </p:cNvPr>
          <p:cNvSpPr/>
          <p:nvPr/>
        </p:nvSpPr>
        <p:spPr>
          <a:xfrm flipV="1">
            <a:off x="5255581" y="4798240"/>
            <a:ext cx="6713511" cy="219478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475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051E-EE67-438C-9D2D-3FF0C110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C5E08-A6EB-4DFE-9184-66E6D1910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Vancouver referencing</a:t>
            </a:r>
          </a:p>
          <a:p>
            <a:endParaRPr lang="en-IN" dirty="0"/>
          </a:p>
          <a:p>
            <a:r>
              <a:rPr lang="en-US" dirty="0"/>
              <a:t>Author has mentioned about funding – PI got medicines by himself and distributed to the </a:t>
            </a:r>
            <a:r>
              <a:rPr lang="en-US"/>
              <a:t>patients free of cost</a:t>
            </a:r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2C73DF-1922-4470-8969-D9F5965E7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" y="2108201"/>
            <a:ext cx="542925" cy="55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BCE3AB-0042-4F9C-983A-D0CA9C1EE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4" y="3088902"/>
            <a:ext cx="5429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97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040F-5666-43AA-A205-A7C5850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47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BF02-D8E1-46B8-8366-6E1826FC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1829"/>
            <a:ext cx="10058400" cy="1450757"/>
          </a:xfrm>
        </p:spPr>
        <p:txBody>
          <a:bodyPr/>
          <a:lstStyle/>
          <a:p>
            <a:r>
              <a:rPr lang="en-IN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01F09-115A-4A48-8A4F-B0DE491A9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No suggestion in title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EF400-34BE-436A-8CD0-A5E91B5C4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19" y="2759430"/>
            <a:ext cx="95535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7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85F6-700C-4C64-AFB4-2B8670E0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5BF9-C56B-406A-86C1-159CE7B03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author has mentioned the </a:t>
            </a:r>
          </a:p>
          <a:p>
            <a:r>
              <a:rPr lang="en-US" dirty="0"/>
              <a:t>Objective - mentioned</a:t>
            </a:r>
          </a:p>
          <a:p>
            <a:r>
              <a:rPr lang="en-US" dirty="0"/>
              <a:t> secondary objective - anxiety</a:t>
            </a:r>
          </a:p>
          <a:p>
            <a:r>
              <a:rPr lang="en-US" dirty="0"/>
              <a:t>Trial design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Results </a:t>
            </a:r>
          </a:p>
          <a:p>
            <a:r>
              <a:rPr lang="en-US" dirty="0"/>
              <a:t>Conclusion 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C7A64-FD1D-435F-8369-8C5EA2B2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862" y="286603"/>
            <a:ext cx="7072032" cy="5824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AB8E6E-60A0-491B-8E1A-91FF15721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73" y="2548151"/>
            <a:ext cx="542925" cy="552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31CDAB-7587-4EAA-889C-74419A656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06" y="5049706"/>
            <a:ext cx="542925" cy="552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134B6B-2517-4212-9489-27FF5F8F8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06" y="3632978"/>
            <a:ext cx="542925" cy="552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7F83D9-21D8-4CF1-81BB-3111AEAF2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95" y="4065117"/>
            <a:ext cx="542925" cy="552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289762-7B18-4035-9234-1252B41A6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20" y="4592024"/>
            <a:ext cx="542925" cy="552450"/>
          </a:xfrm>
          <a:prstGeom prst="rect">
            <a:avLst/>
          </a:prstGeom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01B847A7-2CDE-4964-AA56-BBDA1E6D31D9}"/>
              </a:ext>
            </a:extLst>
          </p:cNvPr>
          <p:cNvSpPr/>
          <p:nvPr/>
        </p:nvSpPr>
        <p:spPr>
          <a:xfrm>
            <a:off x="425406" y="3100601"/>
            <a:ext cx="485192" cy="354563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9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456F-2C22-4213-A37D-D70718E1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01DE-D922-4096-972F-A475C3043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Scientific background of the study.</a:t>
            </a:r>
          </a:p>
          <a:p>
            <a:r>
              <a:rPr lang="en-US" sz="2000" dirty="0"/>
              <a:t>The author has explained rationale of why he has chosen this disease.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4F685-EA3C-4306-952C-5FA8845A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1" y="3642171"/>
            <a:ext cx="9544050" cy="1628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08BF8-3ED5-45F7-B172-1B83B5279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73" y="2548151"/>
            <a:ext cx="542925" cy="552450"/>
          </a:xfrm>
          <a:prstGeom prst="rect">
            <a:avLst/>
          </a:prstGeom>
        </p:spPr>
      </p:pic>
      <p:sp>
        <p:nvSpPr>
          <p:cNvPr id="9" name="Minus Sign 8">
            <a:extLst>
              <a:ext uri="{FF2B5EF4-FFF2-40B4-BE49-F238E27FC236}">
                <a16:creationId xmlns:a16="http://schemas.microsoft.com/office/drawing/2014/main" id="{7D07FF6C-1EE2-46B3-BE19-26E944EC2AE6}"/>
              </a:ext>
            </a:extLst>
          </p:cNvPr>
          <p:cNvSpPr/>
          <p:nvPr/>
        </p:nvSpPr>
        <p:spPr>
          <a:xfrm>
            <a:off x="2481943" y="4973216"/>
            <a:ext cx="2929812" cy="297730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256DA610-2800-462A-B8FF-2D402F106383}"/>
              </a:ext>
            </a:extLst>
          </p:cNvPr>
          <p:cNvSpPr/>
          <p:nvPr/>
        </p:nvSpPr>
        <p:spPr>
          <a:xfrm>
            <a:off x="5989702" y="4148594"/>
            <a:ext cx="5980152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C76AB3C2-AC92-4989-B9B2-774DA8FD78EE}"/>
              </a:ext>
            </a:extLst>
          </p:cNvPr>
          <p:cNvSpPr/>
          <p:nvPr/>
        </p:nvSpPr>
        <p:spPr>
          <a:xfrm>
            <a:off x="5989702" y="4429058"/>
            <a:ext cx="5352660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025743F6-8714-4DA3-A45C-8434D99BFE39}"/>
              </a:ext>
            </a:extLst>
          </p:cNvPr>
          <p:cNvSpPr/>
          <p:nvPr/>
        </p:nvSpPr>
        <p:spPr>
          <a:xfrm>
            <a:off x="5989702" y="4709522"/>
            <a:ext cx="5352660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63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EDEB-E718-49DE-A722-C9454311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BB49-F547-41D2-985B-89ABCC272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31" y="2108201"/>
            <a:ext cx="10689149" cy="3760891"/>
          </a:xfrm>
        </p:spPr>
        <p:txBody>
          <a:bodyPr/>
          <a:lstStyle/>
          <a:p>
            <a:r>
              <a:rPr lang="en-IN" dirty="0"/>
              <a:t>The author has explained the rationale of</a:t>
            </a:r>
          </a:p>
          <a:p>
            <a:r>
              <a:rPr lang="en-IN" dirty="0"/>
              <a:t> why he has chosen this drug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12A74-528F-4AFC-BA78-6015324B3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335" y="89807"/>
            <a:ext cx="5800725" cy="6286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022306-C908-46E8-963F-5B31014EC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8201"/>
            <a:ext cx="542925" cy="552450"/>
          </a:xfrm>
          <a:prstGeom prst="rect">
            <a:avLst/>
          </a:prstGeom>
        </p:spPr>
      </p:pic>
      <p:sp>
        <p:nvSpPr>
          <p:cNvPr id="7" name="Minus Sign 6">
            <a:extLst>
              <a:ext uri="{FF2B5EF4-FFF2-40B4-BE49-F238E27FC236}">
                <a16:creationId xmlns:a16="http://schemas.microsoft.com/office/drawing/2014/main" id="{C2144F0D-5561-44BE-8F3A-CB9EEEDE576D}"/>
              </a:ext>
            </a:extLst>
          </p:cNvPr>
          <p:cNvSpPr/>
          <p:nvPr/>
        </p:nvSpPr>
        <p:spPr>
          <a:xfrm>
            <a:off x="6590523" y="2565607"/>
            <a:ext cx="5352660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368BFE3C-0505-4BBA-B4D7-1B048503B201}"/>
              </a:ext>
            </a:extLst>
          </p:cNvPr>
          <p:cNvSpPr/>
          <p:nvPr/>
        </p:nvSpPr>
        <p:spPr>
          <a:xfrm>
            <a:off x="5489511" y="2823879"/>
            <a:ext cx="5352660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F8578F43-F65D-4123-91C9-5BED6D07079B}"/>
              </a:ext>
            </a:extLst>
          </p:cNvPr>
          <p:cNvSpPr/>
          <p:nvPr/>
        </p:nvSpPr>
        <p:spPr>
          <a:xfrm>
            <a:off x="6839340" y="4285447"/>
            <a:ext cx="5352660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42FD8DF6-1BB0-43CD-8770-BC0094AEE6C6}"/>
              </a:ext>
            </a:extLst>
          </p:cNvPr>
          <p:cNvSpPr/>
          <p:nvPr/>
        </p:nvSpPr>
        <p:spPr>
          <a:xfrm>
            <a:off x="5632579" y="4548773"/>
            <a:ext cx="5352660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283AFD3-8DED-4258-95C8-1262216ABF9B}"/>
              </a:ext>
            </a:extLst>
          </p:cNvPr>
          <p:cNvSpPr/>
          <p:nvPr/>
        </p:nvSpPr>
        <p:spPr>
          <a:xfrm>
            <a:off x="7243666" y="5684059"/>
            <a:ext cx="5352660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5894670A-4D35-437F-A3D6-DDAA47E38DBF}"/>
              </a:ext>
            </a:extLst>
          </p:cNvPr>
          <p:cNvSpPr/>
          <p:nvPr/>
        </p:nvSpPr>
        <p:spPr>
          <a:xfrm>
            <a:off x="5344575" y="6000176"/>
            <a:ext cx="7317065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DE75F64B-60F8-4E0C-908E-174F988E3F8A}"/>
              </a:ext>
            </a:extLst>
          </p:cNvPr>
          <p:cNvSpPr/>
          <p:nvPr/>
        </p:nvSpPr>
        <p:spPr>
          <a:xfrm>
            <a:off x="5632579" y="6246648"/>
            <a:ext cx="1981201" cy="197844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78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0FE6-3DA5-4902-AB39-CFBDED5B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E525-BC90-490B-994D-3A9B1739A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author has explained the rationale of choosing this study.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8FEAA-48B0-4E70-A787-34F6AD824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188" y="2983758"/>
            <a:ext cx="5800725" cy="2009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BB949D-EB22-428F-9BAD-4D5782BB1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" y="2108201"/>
            <a:ext cx="542925" cy="552450"/>
          </a:xfrm>
          <a:prstGeom prst="rect">
            <a:avLst/>
          </a:prstGeom>
        </p:spPr>
      </p:pic>
      <p:sp>
        <p:nvSpPr>
          <p:cNvPr id="6" name="Minus Sign 5">
            <a:extLst>
              <a:ext uri="{FF2B5EF4-FFF2-40B4-BE49-F238E27FC236}">
                <a16:creationId xmlns:a16="http://schemas.microsoft.com/office/drawing/2014/main" id="{ABCCF02B-C948-4243-89CD-2D3B094745DB}"/>
              </a:ext>
            </a:extLst>
          </p:cNvPr>
          <p:cNvSpPr/>
          <p:nvPr/>
        </p:nvSpPr>
        <p:spPr>
          <a:xfrm>
            <a:off x="1673807" y="3728770"/>
            <a:ext cx="5352660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8DD29DA5-CF66-44FA-989B-CB68374A226A}"/>
              </a:ext>
            </a:extLst>
          </p:cNvPr>
          <p:cNvSpPr/>
          <p:nvPr/>
        </p:nvSpPr>
        <p:spPr>
          <a:xfrm>
            <a:off x="3419670" y="3455253"/>
            <a:ext cx="5352660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4CD6B89C-9793-4B14-8737-FC917D83A61E}"/>
              </a:ext>
            </a:extLst>
          </p:cNvPr>
          <p:cNvSpPr/>
          <p:nvPr/>
        </p:nvSpPr>
        <p:spPr>
          <a:xfrm>
            <a:off x="3387899" y="4034306"/>
            <a:ext cx="5352660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E72C93D3-C19E-4170-A187-1C7376D5206F}"/>
              </a:ext>
            </a:extLst>
          </p:cNvPr>
          <p:cNvSpPr/>
          <p:nvPr/>
        </p:nvSpPr>
        <p:spPr>
          <a:xfrm>
            <a:off x="3372013" y="4307823"/>
            <a:ext cx="3654454" cy="213074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45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8370-A70E-473E-A2B4-3F320C3A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66C71-D0BA-4988-8603-7738B4592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of the study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F1996-F227-46E9-874D-C87BC296A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3124199"/>
            <a:ext cx="584835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445479-B3FE-484D-85CB-D8638775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" y="2108201"/>
            <a:ext cx="542925" cy="552450"/>
          </a:xfrm>
          <a:prstGeom prst="rect">
            <a:avLst/>
          </a:prstGeom>
        </p:spPr>
      </p:pic>
      <p:sp>
        <p:nvSpPr>
          <p:cNvPr id="7" name="Minus Sign 6">
            <a:extLst>
              <a:ext uri="{FF2B5EF4-FFF2-40B4-BE49-F238E27FC236}">
                <a16:creationId xmlns:a16="http://schemas.microsoft.com/office/drawing/2014/main" id="{DAAF0E4B-26E3-4892-BB71-B59CA709BA61}"/>
              </a:ext>
            </a:extLst>
          </p:cNvPr>
          <p:cNvSpPr/>
          <p:nvPr/>
        </p:nvSpPr>
        <p:spPr>
          <a:xfrm>
            <a:off x="4519127" y="3333956"/>
            <a:ext cx="5352660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5A3DEF5C-8177-4BFE-B3D1-37EB36CE7F97}"/>
              </a:ext>
            </a:extLst>
          </p:cNvPr>
          <p:cNvSpPr/>
          <p:nvPr/>
        </p:nvSpPr>
        <p:spPr>
          <a:xfrm>
            <a:off x="2503715" y="3648591"/>
            <a:ext cx="7368072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CB40B-E12D-4DAC-BA8A-9BE00F77AC7B}"/>
              </a:ext>
            </a:extLst>
          </p:cNvPr>
          <p:cNvSpPr txBox="1"/>
          <p:nvPr/>
        </p:nvSpPr>
        <p:spPr>
          <a:xfrm>
            <a:off x="1097280" y="391997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secondary objective - anxiety</a:t>
            </a:r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65EFA14A-93A2-41FD-BD81-DDF92B09EDD2}"/>
              </a:ext>
            </a:extLst>
          </p:cNvPr>
          <p:cNvSpPr/>
          <p:nvPr/>
        </p:nvSpPr>
        <p:spPr>
          <a:xfrm>
            <a:off x="554355" y="3934743"/>
            <a:ext cx="485192" cy="354563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91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394D-53AE-42B9-9718-38B37E2B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E12C-E20A-4A9D-B82A-77642AFF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 has mentioned about,</a:t>
            </a:r>
          </a:p>
          <a:p>
            <a:endParaRPr lang="en-US" dirty="0"/>
          </a:p>
          <a:p>
            <a:r>
              <a:rPr lang="en-US" dirty="0"/>
              <a:t>Trial design</a:t>
            </a:r>
          </a:p>
          <a:p>
            <a:endParaRPr lang="en-US" dirty="0"/>
          </a:p>
          <a:p>
            <a:r>
              <a:rPr lang="en-US" dirty="0"/>
              <a:t>Location</a:t>
            </a:r>
          </a:p>
          <a:p>
            <a:endParaRPr lang="en-US" dirty="0"/>
          </a:p>
          <a:p>
            <a:r>
              <a:rPr lang="en-US" dirty="0"/>
              <a:t>Eligibility criteria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AD5EC-F51E-402F-B202-E64438F5D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105" y="2972226"/>
            <a:ext cx="5886450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6A6636-426E-4B8C-971A-DAD45A9A1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255" y="3877734"/>
            <a:ext cx="5829300" cy="847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CF2F26-F026-467E-98FF-85B3594CA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255" y="4992792"/>
            <a:ext cx="5905500" cy="1752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0AD5D2-26DF-4DE8-BD2F-B756F0C10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55" y="3015088"/>
            <a:ext cx="542925" cy="552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9B8D70-249D-40FA-9C79-7B5688BB5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82" y="4025371"/>
            <a:ext cx="542925" cy="552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E3BF49-4E3E-4C8C-915F-C231551D8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205" y="5131320"/>
            <a:ext cx="542925" cy="552450"/>
          </a:xfrm>
          <a:prstGeom prst="rect">
            <a:avLst/>
          </a:prstGeom>
        </p:spPr>
      </p:pic>
      <p:sp>
        <p:nvSpPr>
          <p:cNvPr id="12" name="Minus Sign 11">
            <a:extLst>
              <a:ext uri="{FF2B5EF4-FFF2-40B4-BE49-F238E27FC236}">
                <a16:creationId xmlns:a16="http://schemas.microsoft.com/office/drawing/2014/main" id="{A9FFD965-3B69-4541-8C54-FD365132E183}"/>
              </a:ext>
            </a:extLst>
          </p:cNvPr>
          <p:cNvSpPr/>
          <p:nvPr/>
        </p:nvSpPr>
        <p:spPr>
          <a:xfrm>
            <a:off x="2559699" y="4387734"/>
            <a:ext cx="7237444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93B05D58-4F42-4967-A562-7DB1EF494C2A}"/>
              </a:ext>
            </a:extLst>
          </p:cNvPr>
          <p:cNvSpPr/>
          <p:nvPr/>
        </p:nvSpPr>
        <p:spPr>
          <a:xfrm>
            <a:off x="4332515" y="5235459"/>
            <a:ext cx="5352660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D0641EE2-19B6-4A7C-8EB9-ADA3B45877BA}"/>
              </a:ext>
            </a:extLst>
          </p:cNvPr>
          <p:cNvSpPr/>
          <p:nvPr/>
        </p:nvSpPr>
        <p:spPr>
          <a:xfrm>
            <a:off x="6820678" y="5809732"/>
            <a:ext cx="2472612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B217331A-9FBD-4D2E-AF78-91DA0B8A3CAA}"/>
              </a:ext>
            </a:extLst>
          </p:cNvPr>
          <p:cNvSpPr/>
          <p:nvPr/>
        </p:nvSpPr>
        <p:spPr>
          <a:xfrm>
            <a:off x="2559699" y="6098487"/>
            <a:ext cx="5352660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AFB548FB-7994-48F1-957B-E68374BC16F9}"/>
              </a:ext>
            </a:extLst>
          </p:cNvPr>
          <p:cNvSpPr/>
          <p:nvPr/>
        </p:nvSpPr>
        <p:spPr>
          <a:xfrm>
            <a:off x="3838363" y="6394007"/>
            <a:ext cx="5352660" cy="190087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29496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{543B7203-7ACF-4783-8EDD-5059287D3F98}tf33845126_win32</Template>
  <TotalTime>533</TotalTime>
  <Words>267</Words>
  <Application>Microsoft Office PowerPoint</Application>
  <PresentationFormat>Widescreen</PresentationFormat>
  <Paragraphs>78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Arial-BoldMT</vt:lpstr>
      <vt:lpstr>ArialMT</vt:lpstr>
      <vt:lpstr>Bookman Old Style</vt:lpstr>
      <vt:lpstr>Calibri</vt:lpstr>
      <vt:lpstr>Franklin Gothic Book</vt:lpstr>
      <vt:lpstr>1_RetrospectVTI</vt:lpstr>
      <vt:lpstr>CRITICAL EVALUATION OF JOURNAL ARTICLE</vt:lpstr>
      <vt:lpstr>PowerPoint Presentation</vt:lpstr>
      <vt:lpstr>TITLE</vt:lpstr>
      <vt:lpstr>Abstract</vt:lpstr>
      <vt:lpstr>INTRODUCTION</vt:lpstr>
      <vt:lpstr>INTRODUCTION</vt:lpstr>
      <vt:lpstr>INTRODUCTION</vt:lpstr>
      <vt:lpstr>INTRODUCTION</vt:lpstr>
      <vt:lpstr>METHODOLOGY</vt:lpstr>
      <vt:lpstr>METHODOLOGY</vt:lpstr>
      <vt:lpstr>METHODOLOGY</vt:lpstr>
      <vt:lpstr>METHODOLOGY</vt:lpstr>
      <vt:lpstr>METHODOLOGY</vt:lpstr>
      <vt:lpstr>METHODOLOGY</vt:lpstr>
      <vt:lpstr>CONSORT DIAGRAM</vt:lpstr>
      <vt:lpstr>RESULTS</vt:lpstr>
      <vt:lpstr>RESULTS</vt:lpstr>
      <vt:lpstr>RESULTS</vt:lpstr>
      <vt:lpstr>RESULTS</vt:lpstr>
      <vt:lpstr>HARMS</vt:lpstr>
      <vt:lpstr>DISCUSSION</vt:lpstr>
      <vt:lpstr>DISCUSSION</vt:lpstr>
      <vt:lpstr>CONCLUSION</vt:lpstr>
      <vt:lpstr>Others</vt:lpstr>
      <vt:lpstr>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EVALUATION OF JOURNAL ARTICLE</dc:title>
  <dc:creator>Aravinth Rajendran</dc:creator>
  <cp:lastModifiedBy>Aravinth Rajendran</cp:lastModifiedBy>
  <cp:revision>35</cp:revision>
  <dcterms:created xsi:type="dcterms:W3CDTF">2022-04-15T07:08:57Z</dcterms:created>
  <dcterms:modified xsi:type="dcterms:W3CDTF">2022-04-21T04:51:48Z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