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67" r:id="rId15"/>
    <p:sldId id="268" r:id="rId16"/>
    <p:sldId id="274" r:id="rId17"/>
    <p:sldId id="275" r:id="rId18"/>
    <p:sldId id="276" r:id="rId19"/>
    <p:sldId id="269" r:id="rId20"/>
    <p:sldId id="278" r:id="rId21"/>
    <p:sldId id="279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FBE1-1776-4FAA-0BE7-C701E82A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0ADE-85EE-DD10-57B5-39206A00A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422A-718E-1A6C-7E5F-0C020DFA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C0E9-5E19-FC05-1B9C-0757FF8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01F7-E60D-6D89-D3CD-8F2EF61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7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9D7F-2ADE-B18A-9852-EE0F2651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0799A-1939-CFC1-1937-A52736EC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F7AD-C3DC-53A4-C70B-B43E84D0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DBC1-E727-0193-0C6E-1233558F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4275-D104-BAD7-64C0-BD0B0ABA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3B6B6-F719-463F-D364-901315227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389C8-B483-E784-6007-ABC69A99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072A-1115-85AD-9FD0-F9CD28BF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D9E5-C775-7C64-222B-33B1410D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A1E3-1C27-A07A-E8A4-115508CC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5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968D-2AEF-5879-CACE-7042E0FD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153C-D36A-2B35-7252-1C1CFAF6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0873-3B46-72C0-45E0-2523BE04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5592-7B78-7001-F5B7-E6471F9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CE9C-ED1A-D6B1-E01D-68668583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2AC-63CB-C6DE-14CF-31CEDF5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8615-675F-0F47-7644-A41E36CC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313C-04D4-B002-4679-E9EA0B80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5FB5-42F9-FD84-E764-B082133F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801C-D372-3A23-148C-E75AE448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0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1B52-A669-E25A-787E-3A42BDE5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304-036D-9868-9CAF-A8DA0B19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46C7-BD75-0551-BA90-91982158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E85F-14EB-7B70-C070-4E68A847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304D5-234D-E8F4-A2F5-CC42F08A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E154-EED2-9385-E478-EF5CDB66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4903-3B9D-6149-00B3-CA21EA1C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1648-3636-BF0B-1E88-53385531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4CF4D-1A6B-2893-DA6E-E6E7C403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57FC4-1539-A458-EB85-3FCC006C7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DA6A4-BDDD-936E-DF74-916837746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6C229-104C-1B0D-D060-87DAD67C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BE47-7A05-1174-3D0C-4C5CF3B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5FC1C-1703-3031-66D3-39EF5C2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5156-4DAE-A2E5-AC8A-3A9EA017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92736-5E0A-A789-5614-69EB0690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56605-D111-B82E-CE66-6AAD7239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03EA9-5649-0219-F50A-237E4497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CD454-B6A6-EFBF-893A-0B8E291D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C78AB-80D9-362A-9769-67CF4D9D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C2595-2673-0F08-69EB-53B15AEF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8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7CB6-DBD6-A509-15E4-8EBE90B1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DE2F-A882-8BB0-ECE3-7B1677F2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39CA-8C89-DB6D-D7E5-E93674DC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C82FF-5C38-B780-E7BD-7B0815D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0D09C-6109-7372-719F-543B1895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7574A-8700-98D1-0A7B-DEE5EFEC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0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A30C-2149-EC95-023B-5CB8BE1F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02FA2-26D9-7441-CAA3-52DA3D42A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3F14-25F7-C351-8922-232E5F7D7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340A-1074-774A-F556-FA12F64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CFF37-A2DD-482A-2B6B-CCDA0429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3577-927E-89D6-BCE5-60E00D1B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4ED64-1A3B-5E9D-E93E-6E83B8C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0135-268F-DA38-64FC-24C528E7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14A7-6CF5-544C-B53C-81DFE54F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0954-6F0F-4798-B4C5-61B499AC69D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0B1A-FF0C-CE5E-9F9A-AE20797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17C1-C50C-7A83-5235-473D91D6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E4D8-4FD0-4525-9F02-8ABCF62BF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6BA-6B10-A9B3-9D45-35F654837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CRITICAL EVALUATION OF JOURNAL ARTICLE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1E6D-B901-EA25-D647-E1F3413AE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DR.G.AARTHIPRIYANKA</a:t>
            </a:r>
          </a:p>
          <a:p>
            <a:r>
              <a:rPr lang="en-IN" b="1" dirty="0"/>
              <a:t>POST GRADUATE</a:t>
            </a:r>
          </a:p>
          <a:p>
            <a:r>
              <a:rPr lang="en-IN" b="1" dirty="0"/>
              <a:t>DEPARTMENT OF PHARMACOLOGY</a:t>
            </a:r>
          </a:p>
        </p:txBody>
      </p:sp>
    </p:spTree>
    <p:extLst>
      <p:ext uri="{BB962C8B-B14F-4D97-AF65-F5344CB8AC3E}">
        <p14:creationId xmlns:p14="http://schemas.microsoft.com/office/powerpoint/2010/main" val="128055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D54B-6EC6-196C-C5DF-9A0C149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1716-6EEE-547C-1F52-D819945A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Experimental units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Number of experimental</a:t>
            </a:r>
          </a:p>
          <a:p>
            <a:pPr marL="0" indent="0">
              <a:buNone/>
            </a:pPr>
            <a:r>
              <a:rPr lang="en-IN" dirty="0"/>
              <a:t>control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A4B83-1A7C-DCE8-B372-DF7AF1AA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25625"/>
            <a:ext cx="55245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C246A-08B4-2029-81F3-A40E29DF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790825"/>
            <a:ext cx="55245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B003E-79E7-BAEF-34D0-098151B7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87" y="2919412"/>
            <a:ext cx="5324475" cy="3781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4FD7F-56FC-F40F-FC9B-F6673B22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4" y="1378743"/>
            <a:ext cx="5295900" cy="1228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4779EB-4CEA-E668-7D98-DE7B2BA64B57}"/>
              </a:ext>
            </a:extLst>
          </p:cNvPr>
          <p:cNvSpPr/>
          <p:nvPr/>
        </p:nvSpPr>
        <p:spPr>
          <a:xfrm>
            <a:off x="6448425" y="1976437"/>
            <a:ext cx="3819525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CBD54-FDEB-AC86-9072-6502931A0530}"/>
              </a:ext>
            </a:extLst>
          </p:cNvPr>
          <p:cNvSpPr/>
          <p:nvPr/>
        </p:nvSpPr>
        <p:spPr>
          <a:xfrm>
            <a:off x="5567361" y="2304256"/>
            <a:ext cx="3290889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2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E4FB-717C-D6E1-0F0E-4E4018D8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B050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rPr>
              <a:t>Experimental Procedure</a:t>
            </a:r>
            <a:br>
              <a:rPr lang="en-IN" sz="4400" b="1" dirty="0">
                <a:solidFill>
                  <a:srgbClr val="00B050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5C4C-2647-F407-CF38-A92EF51E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sym typeface="Wingdings 2" panose="05020102010507070707" pitchFamily="18" charset="2"/>
              </a:rPr>
              <a:t>Drug formulation and dose</a:t>
            </a:r>
          </a:p>
          <a:p>
            <a:pPr lvl="1"/>
            <a:endParaRPr lang="en-IN" sz="2800" dirty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lvl="1"/>
            <a:endParaRPr lang="en-IN" sz="2800" dirty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Site and route of </a:t>
            </a:r>
            <a:r>
              <a:rPr lang="en-IN" sz="2800" dirty="0">
                <a:solidFill>
                  <a:schemeClr val="tx1"/>
                </a:solidFill>
                <a:sym typeface="Wingdings 2" panose="05020102010507070707" pitchFamily="18" charset="2"/>
              </a:rPr>
              <a:t>administration</a:t>
            </a:r>
          </a:p>
          <a:p>
            <a:pPr lvl="1"/>
            <a:endParaRPr lang="en-IN" sz="2800" dirty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lvl="1"/>
            <a:endParaRPr lang="en-IN" sz="2800" dirty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T</a:t>
            </a:r>
            <a:r>
              <a:rPr lang="en-IN" sz="2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iming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of administration</a:t>
            </a:r>
          </a:p>
          <a:p>
            <a:pPr lvl="1"/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Method of Euthanasia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591B0-61E5-8BC3-DC9B-AA4ACE88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7" y="5410200"/>
            <a:ext cx="52292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9EC02-5E94-EC0D-7534-AF8B33B7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4257675"/>
            <a:ext cx="234315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565D2-408F-AF6A-93AA-CE143072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3062287"/>
            <a:ext cx="53340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64B858-7FD6-ACE1-4628-95245ED4C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1733550"/>
            <a:ext cx="55245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5BAF5-D850-5D6A-6CF8-A09696E28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2881311"/>
            <a:ext cx="552450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DF10A-FF78-A569-633C-C2BEAE9E3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4243387"/>
            <a:ext cx="552450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2C1BA3-B360-E675-DF59-076273F12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5376861"/>
            <a:ext cx="552450" cy="63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E4324E-7629-C2A6-FD09-255B00DD5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50207"/>
            <a:ext cx="2533650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CC046A-324D-3882-6C79-2F69E3BCD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056607"/>
            <a:ext cx="257175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2E6825-40F9-B2C4-65C9-1E6A16CB3F1A}"/>
              </a:ext>
            </a:extLst>
          </p:cNvPr>
          <p:cNvSpPr/>
          <p:nvPr/>
        </p:nvSpPr>
        <p:spPr>
          <a:xfrm>
            <a:off x="7200900" y="5376861"/>
            <a:ext cx="3819525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5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F29F-B7EC-572E-D94A-5FAE48A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tx1"/>
                </a:solidFill>
                <a:sym typeface="Wingdings 2" panose="05020102010507070707" pitchFamily="18" charset="2"/>
              </a:rPr>
              <a:t>Drug formulation and dose - Metformin</a:t>
            </a:r>
            <a:br>
              <a:rPr lang="en-IN" sz="4400" dirty="0">
                <a:solidFill>
                  <a:schemeClr val="tx1"/>
                </a:solidFill>
                <a:sym typeface="Wingdings 2" panose="05020102010507070707" pitchFamily="18" charset="2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3D596-F88B-F075-BE36-7CE485503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78" y="1690688"/>
            <a:ext cx="5410200" cy="2200275"/>
          </a:xfr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79AF9BE-01CB-3E0A-5E8C-5A936DF193FF}"/>
              </a:ext>
            </a:extLst>
          </p:cNvPr>
          <p:cNvSpPr/>
          <p:nvPr/>
        </p:nvSpPr>
        <p:spPr>
          <a:xfrm>
            <a:off x="381001" y="521910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C1941-CF9A-8F74-C293-72A1C0E2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93" y="4219673"/>
            <a:ext cx="553402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48282-9ACD-F501-BA4E-E865D15C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38" y="5345610"/>
            <a:ext cx="7867650" cy="11472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B6064F-D001-8807-6F13-2DFDBE82A38C}"/>
              </a:ext>
            </a:extLst>
          </p:cNvPr>
          <p:cNvSpPr/>
          <p:nvPr/>
        </p:nvSpPr>
        <p:spPr>
          <a:xfrm>
            <a:off x="3453299" y="3199061"/>
            <a:ext cx="3027880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16B03-A462-3881-2934-E9ADA25DAC32}"/>
              </a:ext>
            </a:extLst>
          </p:cNvPr>
          <p:cNvSpPr/>
          <p:nvPr/>
        </p:nvSpPr>
        <p:spPr>
          <a:xfrm>
            <a:off x="1147714" y="3549823"/>
            <a:ext cx="4198727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F8108-F5A3-45BA-D6EE-F813A5222865}"/>
              </a:ext>
            </a:extLst>
          </p:cNvPr>
          <p:cNvSpPr/>
          <p:nvPr/>
        </p:nvSpPr>
        <p:spPr>
          <a:xfrm>
            <a:off x="1260606" y="4567335"/>
            <a:ext cx="2192694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CC38C-4B2B-2CC3-2808-5C80B86D5F91}"/>
              </a:ext>
            </a:extLst>
          </p:cNvPr>
          <p:cNvSpPr/>
          <p:nvPr/>
        </p:nvSpPr>
        <p:spPr>
          <a:xfrm>
            <a:off x="6327128" y="5456978"/>
            <a:ext cx="2434318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597C-8915-E1AC-2BE8-9E5D2896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188"/>
            <a:ext cx="10515600" cy="59150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800" b="1" dirty="0">
              <a:solidFill>
                <a:srgbClr val="00B050"/>
              </a:solidFill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en-IN" sz="2800" b="1" dirty="0">
              <a:solidFill>
                <a:srgbClr val="00B050"/>
              </a:solidFill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  <a:sym typeface="Wingdings 2" panose="05020102010507070707" pitchFamily="18" charset="2"/>
              </a:rPr>
              <a:t>Experimental Animals</a:t>
            </a:r>
          </a:p>
          <a:p>
            <a:pPr marL="201168" lvl="1" indent="0">
              <a:buNone/>
            </a:pPr>
            <a:r>
              <a:rPr lang="en-IN" dirty="0">
                <a:sym typeface="Wingdings 2" panose="05020102010507070707" pitchFamily="18" charset="2"/>
              </a:rPr>
              <a:t>Species</a:t>
            </a:r>
          </a:p>
          <a:p>
            <a:pPr marL="201168" lvl="1" indent="0">
              <a:buNone/>
            </a:pPr>
            <a:r>
              <a:rPr lang="en-IN" dirty="0">
                <a:sym typeface="Wingdings 2" panose="05020102010507070707" pitchFamily="18" charset="2"/>
              </a:rPr>
              <a:t>Sex of the animal</a:t>
            </a:r>
          </a:p>
          <a:p>
            <a:pPr marL="201168" lvl="1" indent="0">
              <a:buNone/>
            </a:pPr>
            <a:r>
              <a:rPr lang="en-IN" dirty="0">
                <a:sym typeface="Wingdings 2" panose="05020102010507070707" pitchFamily="18" charset="2"/>
              </a:rPr>
              <a:t>Weight</a:t>
            </a:r>
          </a:p>
          <a:p>
            <a:pPr marL="201168" lvl="1" indent="0">
              <a:buNone/>
            </a:pPr>
            <a:r>
              <a:rPr lang="en-IN" dirty="0"/>
              <a:t>Source of Animal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>
                <a:sym typeface="Wingdings 2" panose="05020102010507070707" pitchFamily="18" charset="2"/>
              </a:rPr>
              <a:t>Genetic Modification Status, Genotype, Immune Status, Drug or test naïve</a:t>
            </a:r>
          </a:p>
          <a:p>
            <a:pPr marL="201168" lvl="1" indent="0">
              <a:buNone/>
            </a:pPr>
            <a:endParaRPr lang="en-IN" dirty="0">
              <a:sym typeface="Wingdings 2" panose="05020102010507070707" pitchFamily="18" charset="2"/>
            </a:endParaRPr>
          </a:p>
          <a:p>
            <a:pPr marL="201168" lvl="1" indent="0">
              <a:buNone/>
            </a:pPr>
            <a:r>
              <a:rPr lang="en-IN" dirty="0">
                <a:sym typeface="Wingdings 2" panose="05020102010507070707" pitchFamily="18" charset="2"/>
              </a:rPr>
              <a:t>Inclusion &amp; exclusion criteria - mentioned</a:t>
            </a:r>
          </a:p>
          <a:p>
            <a:pPr marL="201168" lvl="1" indent="0">
              <a:buNone/>
            </a:pPr>
            <a:endParaRPr lang="en-IN" dirty="0">
              <a:sym typeface="Wingdings 2" panose="05020102010507070707" pitchFamily="18" charset="2"/>
            </a:endParaRPr>
          </a:p>
          <a:p>
            <a:pPr marL="201168" lvl="1" indent="0">
              <a:buNone/>
            </a:pPr>
            <a:endParaRPr lang="en-I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  <a:sym typeface="Wingdings 2" panose="05020102010507070707" pitchFamily="18" charset="2"/>
              </a:rPr>
              <a:t>Housing &amp; Husbandry</a:t>
            </a:r>
          </a:p>
          <a:p>
            <a:pPr marL="201168" lvl="1" indent="0">
              <a:buNone/>
            </a:pPr>
            <a:r>
              <a:rPr lang="en-IN" dirty="0">
                <a:solidFill>
                  <a:schemeClr val="tx1"/>
                </a:solidFill>
                <a:sym typeface="Wingdings 2" panose="05020102010507070707" pitchFamily="18" charset="2"/>
              </a:rPr>
              <a:t>Temperature</a:t>
            </a:r>
          </a:p>
          <a:p>
            <a:pPr marL="201168" lvl="1" indent="0">
              <a:buNone/>
            </a:pPr>
            <a:r>
              <a:rPr lang="en-IN" dirty="0">
                <a:solidFill>
                  <a:schemeClr val="tx1"/>
                </a:solidFill>
                <a:sym typeface="Wingdings 2" panose="05020102010507070707" pitchFamily="18" charset="2"/>
              </a:rPr>
              <a:t>Type of food</a:t>
            </a:r>
          </a:p>
          <a:p>
            <a:pPr marL="201168" lvl="1" indent="0">
              <a:buNone/>
            </a:pPr>
            <a:r>
              <a:rPr lang="en-IN" dirty="0">
                <a:solidFill>
                  <a:schemeClr val="tx1"/>
                </a:solidFill>
                <a:sym typeface="Wingdings 2" panose="05020102010507070707" pitchFamily="18" charset="2"/>
              </a:rPr>
              <a:t>Access to food and water</a:t>
            </a:r>
          </a:p>
          <a:p>
            <a:pPr marL="201168" lvl="1" indent="0">
              <a:buNone/>
            </a:pPr>
            <a:r>
              <a:rPr lang="en-IN" dirty="0">
                <a:solidFill>
                  <a:schemeClr val="tx1"/>
                </a:solidFill>
                <a:sym typeface="Wingdings 2" panose="05020102010507070707" pitchFamily="18" charset="2"/>
              </a:rPr>
              <a:t>Type of facility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287F-4552-CE81-4194-042F8943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4" y="4745594"/>
            <a:ext cx="534352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A7329-68FD-43C2-11BF-EA19CDEB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161924"/>
            <a:ext cx="5448300" cy="3057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8A8FC-25A3-9640-BE4D-FAFF4283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790703"/>
            <a:ext cx="464496" cy="536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57E43-287D-4E2B-9A10-1B7850ADD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0" y="2196308"/>
            <a:ext cx="464496" cy="53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1CECC-0FB8-1EB5-16AF-9E2DB5D4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5" y="2601913"/>
            <a:ext cx="464496" cy="536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7E9C4-DAE2-96ED-07E0-56828E5B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0" y="2951163"/>
            <a:ext cx="464496" cy="536573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A85107F-9F44-5795-2C41-F1C4DBB433A5}"/>
              </a:ext>
            </a:extLst>
          </p:cNvPr>
          <p:cNvSpPr/>
          <p:nvPr/>
        </p:nvSpPr>
        <p:spPr>
          <a:xfrm>
            <a:off x="547839" y="3405069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294E-2B0B-FA72-C6D5-5E9AD3DAE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798657"/>
            <a:ext cx="464496" cy="536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D7311B-20B3-4980-3476-EFF8ACD7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1" y="5210622"/>
            <a:ext cx="464496" cy="391886"/>
          </a:xfrm>
          <a:prstGeom prst="rect">
            <a:avLst/>
          </a:prstGeom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E7B05D6-B0DF-846C-4800-A7A37714C344}"/>
              </a:ext>
            </a:extLst>
          </p:cNvPr>
          <p:cNvSpPr/>
          <p:nvPr/>
        </p:nvSpPr>
        <p:spPr>
          <a:xfrm>
            <a:off x="574186" y="5522903"/>
            <a:ext cx="438150" cy="2837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2F076273-3E33-4B78-A4B8-EF2AF822595C}"/>
              </a:ext>
            </a:extLst>
          </p:cNvPr>
          <p:cNvSpPr/>
          <p:nvPr/>
        </p:nvSpPr>
        <p:spPr>
          <a:xfrm>
            <a:off x="588321" y="6194192"/>
            <a:ext cx="438150" cy="283708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A2ABC-DDD4-3DC3-A74C-5B219164EFB0}"/>
              </a:ext>
            </a:extLst>
          </p:cNvPr>
          <p:cNvSpPr/>
          <p:nvPr/>
        </p:nvSpPr>
        <p:spPr>
          <a:xfrm>
            <a:off x="8886825" y="419100"/>
            <a:ext cx="1038225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FA1B8-BA18-BECC-57C3-B3E013F3858A}"/>
              </a:ext>
            </a:extLst>
          </p:cNvPr>
          <p:cNvSpPr/>
          <p:nvPr/>
        </p:nvSpPr>
        <p:spPr>
          <a:xfrm>
            <a:off x="6707981" y="419100"/>
            <a:ext cx="1935956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1D47A-BB5A-2DA6-0DE1-B89340CA9C34}"/>
              </a:ext>
            </a:extLst>
          </p:cNvPr>
          <p:cNvSpPr/>
          <p:nvPr/>
        </p:nvSpPr>
        <p:spPr>
          <a:xfrm>
            <a:off x="5717381" y="738188"/>
            <a:ext cx="1407319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4B5C2-E6DE-D0B6-60F3-0EE51B1BF64B}"/>
              </a:ext>
            </a:extLst>
          </p:cNvPr>
          <p:cNvSpPr/>
          <p:nvPr/>
        </p:nvSpPr>
        <p:spPr>
          <a:xfrm>
            <a:off x="8768953" y="5363359"/>
            <a:ext cx="1721644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489124-B5F3-78AF-FC69-3AE71924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1" y="5838705"/>
            <a:ext cx="464496" cy="3918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927A-AFD8-5A9B-B55A-7C7D3700B9B2}"/>
              </a:ext>
            </a:extLst>
          </p:cNvPr>
          <p:cNvSpPr/>
          <p:nvPr/>
        </p:nvSpPr>
        <p:spPr>
          <a:xfrm>
            <a:off x="7939086" y="5993368"/>
            <a:ext cx="1985964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372E74-FAC3-4D89-CCAE-1C33371CD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383" y="3695699"/>
            <a:ext cx="5248275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E14709-0A73-77C3-1D8C-AB0EEBFAA0F6}"/>
              </a:ext>
            </a:extLst>
          </p:cNvPr>
          <p:cNvSpPr/>
          <p:nvPr/>
        </p:nvSpPr>
        <p:spPr>
          <a:xfrm>
            <a:off x="5977241" y="4054694"/>
            <a:ext cx="3652534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07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ED0F-41EB-FB15-3D5C-14780201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Sample Size</a:t>
            </a:r>
          </a:p>
          <a:p>
            <a:pPr marL="0" indent="0">
              <a:buNone/>
            </a:pPr>
            <a:r>
              <a:rPr lang="en-US" sz="2400" dirty="0">
                <a:sym typeface="Wingdings 2" panose="05020102010507070707" pitchFamily="18" charset="2"/>
              </a:rPr>
              <a:t>Total Number of Animals</a:t>
            </a:r>
            <a:r>
              <a:rPr lang="en-IN" sz="2400" dirty="0">
                <a:sym typeface="Wingdings 2" panose="05020102010507070707" pitchFamily="18" charset="2"/>
              </a:rPr>
              <a:t> in each experiment and each experimental group.</a:t>
            </a:r>
          </a:p>
          <a:p>
            <a:pPr marL="0" indent="0">
              <a:buNone/>
            </a:pPr>
            <a:endParaRPr lang="en-IN" sz="2400" dirty="0">
              <a:sym typeface="Wingdings 2" panose="05020102010507070707" pitchFamily="18" charset="2"/>
            </a:endParaRPr>
          </a:p>
          <a:p>
            <a:pPr marL="201168" lvl="1" indent="0">
              <a:buNone/>
            </a:pPr>
            <a:endParaRPr lang="en-IN" sz="2400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B050"/>
                </a:solidFill>
                <a:sym typeface="Wingdings 2" panose="05020102010507070707" pitchFamily="18" charset="2"/>
              </a:rPr>
              <a:t>Allocation of Animals</a:t>
            </a:r>
          </a:p>
          <a:p>
            <a:pPr marL="0" indent="0">
              <a:buNone/>
            </a:pPr>
            <a:r>
              <a:rPr lang="en-IN" sz="2400" dirty="0">
                <a:sym typeface="Wingdings 2" panose="05020102010507070707" pitchFamily="18" charset="2"/>
              </a:rPr>
              <a:t>Randomisation or matching</a:t>
            </a:r>
          </a:p>
          <a:p>
            <a:pPr marL="201168" lvl="1" indent="0">
              <a:buNone/>
            </a:pPr>
            <a:endParaRPr lang="en-IN" sz="2400" dirty="0">
              <a:sym typeface="Wingdings 2" panose="05020102010507070707" pitchFamily="18" charset="2"/>
            </a:endParaRPr>
          </a:p>
          <a:p>
            <a:pPr marL="201168" lvl="1" indent="0">
              <a:buNone/>
            </a:pPr>
            <a:endParaRPr lang="en-IN" sz="2400" dirty="0">
              <a:sym typeface="Wingdings 2" panose="05020102010507070707" pitchFamily="18" charset="2"/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153B3-2149-6AE9-6CC7-078FEA81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09675"/>
            <a:ext cx="552450" cy="63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9A5D3-6BC2-38B9-1C4D-32E98608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055144"/>
            <a:ext cx="552450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C3970-3E8B-F866-DF7C-2C27AC63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4" y="2200275"/>
            <a:ext cx="5295900" cy="1228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528387-FC70-C04C-DCE7-BE079401FDAA}"/>
              </a:ext>
            </a:extLst>
          </p:cNvPr>
          <p:cNvSpPr/>
          <p:nvPr/>
        </p:nvSpPr>
        <p:spPr>
          <a:xfrm>
            <a:off x="9788128" y="2495549"/>
            <a:ext cx="1117996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96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DCB2-09F5-805F-7C78-7300215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</a:rPr>
              <a:t>Statistical Methods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14F50-D16C-E953-CCD4-C204998F5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1690688"/>
            <a:ext cx="5419725" cy="2914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D4905-06E5-EDE4-54EB-52215371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1690688"/>
            <a:ext cx="552450" cy="63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27F143-68BB-840A-F5E2-7FEF5DC66B49}"/>
              </a:ext>
            </a:extLst>
          </p:cNvPr>
          <p:cNvSpPr/>
          <p:nvPr/>
        </p:nvSpPr>
        <p:spPr>
          <a:xfrm>
            <a:off x="1939528" y="3571874"/>
            <a:ext cx="1117996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E4AB4-E23D-90B5-83A4-B09D1FA9C2E5}"/>
              </a:ext>
            </a:extLst>
          </p:cNvPr>
          <p:cNvSpPr/>
          <p:nvPr/>
        </p:nvSpPr>
        <p:spPr>
          <a:xfrm>
            <a:off x="3492699" y="3571874"/>
            <a:ext cx="1412676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89BBA1-138D-17FC-7273-614ECD9DF1E1}"/>
              </a:ext>
            </a:extLst>
          </p:cNvPr>
          <p:cNvSpPr/>
          <p:nvPr/>
        </p:nvSpPr>
        <p:spPr>
          <a:xfrm>
            <a:off x="4688085" y="3890962"/>
            <a:ext cx="884039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A9AF-DBD6-254C-706F-3193AF69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B050"/>
                </a:solidFill>
                <a:sym typeface="Wingdings 2" panose="05020102010507070707" pitchFamily="18" charset="2"/>
              </a:rPr>
              <a:t>Experimental Outcomes</a:t>
            </a:r>
            <a:br>
              <a:rPr lang="en-IN" sz="4400" b="1" dirty="0">
                <a:solidFill>
                  <a:srgbClr val="00B050"/>
                </a:solidFill>
                <a:sym typeface="Wingdings 2" panose="05020102010507070707" pitchFamily="18" charset="2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5B206F-BEC7-6DAF-9A2A-36D9C9D30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5025231"/>
            <a:ext cx="5353050" cy="1590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619F3-2ED1-1B6F-158F-B71E8DAE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1612"/>
            <a:ext cx="9839325" cy="37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4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2BFD02-D9CA-108E-5CD9-0F282338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4620419"/>
            <a:ext cx="5410200" cy="18669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926D5-CF06-1C4D-C615-E87C10BF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06375"/>
            <a:ext cx="11087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16D-5A87-AB6A-9CE9-E32D8768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TOXICITY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16432-97A0-5C48-6F26-DE89FAE5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5343525" cy="2809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843AF2-0177-83D3-C7FA-3C4E5960332E}"/>
              </a:ext>
            </a:extLst>
          </p:cNvPr>
          <p:cNvSpPr/>
          <p:nvPr/>
        </p:nvSpPr>
        <p:spPr>
          <a:xfrm>
            <a:off x="2873574" y="3362325"/>
            <a:ext cx="2746176" cy="38576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BA3C6-5BF6-95A0-AAE7-EE92764325B9}"/>
              </a:ext>
            </a:extLst>
          </p:cNvPr>
          <p:cNvSpPr/>
          <p:nvPr/>
        </p:nvSpPr>
        <p:spPr>
          <a:xfrm>
            <a:off x="4683324" y="2414587"/>
            <a:ext cx="1412676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F29BF-228A-9892-3E5B-4848F699F6C7}"/>
              </a:ext>
            </a:extLst>
          </p:cNvPr>
          <p:cNvSpPr/>
          <p:nvPr/>
        </p:nvSpPr>
        <p:spPr>
          <a:xfrm>
            <a:off x="838200" y="2745581"/>
            <a:ext cx="1143000" cy="31908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55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E01E-F542-4E7C-93DF-E9A0C1A5CB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759" y="475861"/>
            <a:ext cx="10058400" cy="82232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RESULTS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95A3-88D5-4358-8943-603CAF7996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023" y="1417637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Baseline Data - </a:t>
            </a:r>
            <a:r>
              <a:rPr lang="en-IN" dirty="0">
                <a:sym typeface="Wingdings 2" panose="05020102010507070707" pitchFamily="18" charset="2"/>
              </a:rPr>
              <a:t>Explained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Numbers Analysed -</a:t>
            </a:r>
            <a:r>
              <a:rPr lang="en-IN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IN" dirty="0">
                <a:sym typeface="Wingdings 2" panose="05020102010507070707" pitchFamily="18" charset="2"/>
              </a:rPr>
              <a:t>Absolute number of animals in each group are reported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Outcomes and Estimation - </a:t>
            </a:r>
            <a:r>
              <a:rPr lang="en-IN" dirty="0">
                <a:sym typeface="Wingdings 2" panose="05020102010507070707" pitchFamily="18" charset="2"/>
              </a:rPr>
              <a:t>Results for each analysis are carried out with a laboratory analysis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IN" sz="3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Adverse Event - </a:t>
            </a:r>
            <a:r>
              <a:rPr lang="en-IN" dirty="0">
                <a:sym typeface="Wingdings 2" panose="05020102010507070707" pitchFamily="18" charset="2"/>
              </a:rPr>
              <a:t>not reported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602B4-9A73-41A5-B9B9-8ABEC116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9" y="1497772"/>
            <a:ext cx="5429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467689-2F4B-481B-9DF3-7BB83FAD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5" y="2298729"/>
            <a:ext cx="542925" cy="55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E9DF9-D80F-4385-9AAB-74E28D8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6" y="3302092"/>
            <a:ext cx="542925" cy="552450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B397C79-1131-4EED-838D-E003F9A14CBA}"/>
              </a:ext>
            </a:extLst>
          </p:cNvPr>
          <p:cNvSpPr/>
          <p:nvPr/>
        </p:nvSpPr>
        <p:spPr>
          <a:xfrm>
            <a:off x="279731" y="4132839"/>
            <a:ext cx="451233" cy="34523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18F-B281-97A6-DF56-17028B9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101D-8A0A-D988-6399-1D7D277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25625"/>
            <a:ext cx="10753725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i="0" u="none" strike="noStrike" baseline="0" dirty="0">
                <a:latin typeface="ZapfElliptical711BT-Bold"/>
              </a:rPr>
              <a:t>Antihyperglycemic Activity of </a:t>
            </a:r>
            <a:r>
              <a:rPr lang="en-US" sz="3200" b="1" i="1" u="none" strike="noStrike" baseline="0" dirty="0" err="1">
                <a:latin typeface="ZapfElliptical711BT-BoldItalic"/>
              </a:rPr>
              <a:t>Murraya</a:t>
            </a:r>
            <a:r>
              <a:rPr lang="en-US" sz="3200" b="1" i="1" u="none" strike="noStrike" baseline="0" dirty="0">
                <a:latin typeface="ZapfElliptical711BT-BoldItalic"/>
              </a:rPr>
              <a:t> </a:t>
            </a:r>
            <a:r>
              <a:rPr lang="en-US" sz="3200" b="1" i="1" u="none" strike="noStrike" baseline="0" dirty="0" err="1">
                <a:latin typeface="ZapfElliptical711BT-BoldItalic"/>
              </a:rPr>
              <a:t>koenigii</a:t>
            </a:r>
            <a:r>
              <a:rPr lang="en-US" sz="3200" b="1" i="1" u="none" strike="noStrike" baseline="0" dirty="0">
                <a:latin typeface="ZapfElliptical711BT-BoldItalic"/>
              </a:rPr>
              <a:t> </a:t>
            </a:r>
            <a:r>
              <a:rPr lang="en-US" sz="3200" b="1" i="0" u="none" strike="noStrike" baseline="0" dirty="0">
                <a:latin typeface="ZapfElliptical711BT-Bold"/>
              </a:rPr>
              <a:t>Leaves Extract on Blood Sugar Level in Streptozotocin-Nicotinamide Induced </a:t>
            </a:r>
            <a:r>
              <a:rPr lang="en-IN" sz="3200" b="1" i="0" u="none" strike="noStrike" baseline="0" dirty="0">
                <a:latin typeface="ZapfElliptical711BT-Bold"/>
              </a:rPr>
              <a:t>Diabetes in Rats</a:t>
            </a:r>
          </a:p>
          <a:p>
            <a:pPr algn="l"/>
            <a:r>
              <a:rPr lang="en-US" sz="2400" b="0" i="1" u="none" strike="noStrike" baseline="0" dirty="0">
                <a:latin typeface="ZapfElliptical711BT-Italic"/>
              </a:rPr>
              <a:t>Biomedical &amp; Pharmacology Journal</a:t>
            </a:r>
            <a:r>
              <a:rPr lang="en-US" sz="2400" b="0" i="0" u="none" strike="noStrike" baseline="0" dirty="0">
                <a:latin typeface="ZapfElliptical711BT-Roman"/>
              </a:rPr>
              <a:t>, June 2019.</a:t>
            </a:r>
            <a:endParaRPr lang="en-IN" sz="2400" b="1" dirty="0">
              <a:latin typeface="ZapfElliptical711BT-Bold"/>
            </a:endParaRPr>
          </a:p>
          <a:p>
            <a:pPr algn="l"/>
            <a:endParaRPr lang="en-US" sz="1800" b="1" i="1" u="none" strike="noStrike" baseline="0" dirty="0">
              <a:latin typeface="MyriadPro-BoldIt"/>
            </a:endParaRPr>
          </a:p>
          <a:p>
            <a:pPr algn="l"/>
            <a:endParaRPr lang="en-US" sz="1800" b="1" i="1" dirty="0">
              <a:latin typeface="MyriadPro-BoldIt"/>
            </a:endParaRPr>
          </a:p>
          <a:p>
            <a:pPr algn="l"/>
            <a:endParaRPr lang="en-US" sz="1800" b="1" i="1" dirty="0">
              <a:latin typeface="MyriadPro-BoldIt"/>
            </a:endParaRP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00B050"/>
                </a:solidFill>
                <a:latin typeface="MyriadPro-BoldIt"/>
              </a:rPr>
              <a:t>SUGGESTED TITLE:</a:t>
            </a:r>
          </a:p>
          <a:p>
            <a:pPr algn="l"/>
            <a:r>
              <a:rPr lang="en-US" sz="2200" i="1" dirty="0">
                <a:latin typeface="MyriadPro-BoldIt"/>
              </a:rPr>
              <a:t>The author could have specified Wistar rats in his title.</a:t>
            </a:r>
          </a:p>
          <a:p>
            <a:pPr algn="l"/>
            <a:endParaRPr lang="en-US" sz="1800" b="1" i="1" dirty="0">
              <a:latin typeface="MyriadPro-BoldIt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D2F89-F3EB-2008-946E-00DD860E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75" y="3667919"/>
            <a:ext cx="2324100" cy="266700"/>
          </a:xfrm>
          <a:prstGeom prst="rect">
            <a:avLst/>
          </a:prstGeom>
        </p:spPr>
      </p:pic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34E90487-10CB-2A3F-CA8B-63E62066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31" y="3291568"/>
            <a:ext cx="4291694" cy="27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3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C483D-D09E-106E-01FC-154F288A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304800"/>
            <a:ext cx="5412207" cy="833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763163-01E9-4730-0892-B9F066A8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138237"/>
            <a:ext cx="5412208" cy="564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0875F-DFE8-8C08-4E28-29C4C71DA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37" y="54768"/>
            <a:ext cx="5286375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185103-ABB0-F1F2-BBCF-7BB322A87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2" y="721518"/>
            <a:ext cx="5276850" cy="3467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F6639C-ACE5-A0EE-F293-63D275FF2B5A}"/>
              </a:ext>
            </a:extLst>
          </p:cNvPr>
          <p:cNvSpPr/>
          <p:nvPr/>
        </p:nvSpPr>
        <p:spPr>
          <a:xfrm>
            <a:off x="322533" y="1670180"/>
            <a:ext cx="5238512" cy="1063689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C5F635-7DF6-AB2A-24AD-493D60111D8C}"/>
              </a:ext>
            </a:extLst>
          </p:cNvPr>
          <p:cNvSpPr/>
          <p:nvPr/>
        </p:nvSpPr>
        <p:spPr>
          <a:xfrm>
            <a:off x="6215059" y="1670180"/>
            <a:ext cx="5286375" cy="125595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1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79944C-F11A-BCD4-82A5-FF2D603A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495300"/>
            <a:ext cx="5305425" cy="600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73601-552D-7F10-2ABE-11E7EED4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8650"/>
            <a:ext cx="5334000" cy="5010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357B41-F932-8C27-60AC-A626DA6EB2E1}"/>
              </a:ext>
            </a:extLst>
          </p:cNvPr>
          <p:cNvSpPr/>
          <p:nvPr/>
        </p:nvSpPr>
        <p:spPr>
          <a:xfrm>
            <a:off x="414337" y="3349689"/>
            <a:ext cx="5240014" cy="2155371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BD61B5-21B1-69B1-F488-AC153A6E7F78}"/>
              </a:ext>
            </a:extLst>
          </p:cNvPr>
          <p:cNvSpPr/>
          <p:nvPr/>
        </p:nvSpPr>
        <p:spPr>
          <a:xfrm>
            <a:off x="6095999" y="3722914"/>
            <a:ext cx="5333999" cy="188556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2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CA0A-F150-4682-AED0-80DCC8021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3421" y="241299"/>
            <a:ext cx="10058400" cy="7477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DISCUSSION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093-654A-4AD6-8FE7-74F430EB5B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2978" y="1231025"/>
            <a:ext cx="11059885" cy="552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Interpretation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The results of this study were not precisely interpreted.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Study Limitation- not defined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Generalizability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Funding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Funding sources are not mentioned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REFERENCE</a:t>
            </a:r>
          </a:p>
          <a:p>
            <a:pPr marL="0" indent="0">
              <a:buNone/>
            </a:pPr>
            <a:r>
              <a:rPr lang="en-US" dirty="0"/>
              <a:t>Vancouver style followed</a:t>
            </a:r>
            <a:endParaRPr lang="en-IN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C115B41-B40E-44BA-91DD-8B2BFE544B5D}"/>
              </a:ext>
            </a:extLst>
          </p:cNvPr>
          <p:cNvSpPr/>
          <p:nvPr/>
        </p:nvSpPr>
        <p:spPr>
          <a:xfrm>
            <a:off x="61745" y="1977409"/>
            <a:ext cx="451233" cy="34523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A2A256D-5B74-CFA0-DC22-2ADD6EBA9B15}"/>
              </a:ext>
            </a:extLst>
          </p:cNvPr>
          <p:cNvSpPr/>
          <p:nvPr/>
        </p:nvSpPr>
        <p:spPr>
          <a:xfrm>
            <a:off x="87859" y="4657413"/>
            <a:ext cx="451233" cy="34523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B49F1A0-75CB-55A0-4E0B-F4660F87A1CC}"/>
              </a:ext>
            </a:extLst>
          </p:cNvPr>
          <p:cNvSpPr/>
          <p:nvPr/>
        </p:nvSpPr>
        <p:spPr>
          <a:xfrm>
            <a:off x="114823" y="2506872"/>
            <a:ext cx="451233" cy="34523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19375C8-D8C3-05FA-F508-3DBFC86893C8}"/>
              </a:ext>
            </a:extLst>
          </p:cNvPr>
          <p:cNvSpPr/>
          <p:nvPr/>
        </p:nvSpPr>
        <p:spPr>
          <a:xfrm>
            <a:off x="114824" y="3036335"/>
            <a:ext cx="451233" cy="345232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B1AD-6EA3-03C0-89EE-F0EA399F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" y="6200774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B87035-0395-4E39-96A0-0F59960D2D00}"/>
              </a:ext>
            </a:extLst>
          </p:cNvPr>
          <p:cNvSpPr/>
          <p:nvPr/>
        </p:nvSpPr>
        <p:spPr>
          <a:xfrm>
            <a:off x="2435291" y="2556789"/>
            <a:ext cx="627017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33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7A5-9F6C-C1FB-04D3-85259C6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3B32-566A-52DC-3726-1BD2759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14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Research Objective &amp;</a:t>
            </a:r>
            <a:r>
              <a:rPr lang="en-I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Key methods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Type of extract used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Principle Finding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study conclusion</a:t>
            </a:r>
          </a:p>
          <a:p>
            <a:pPr marL="457200" lvl="1" indent="0">
              <a:buNone/>
            </a:pPr>
            <a:endParaRPr lang="en-IN" sz="1800" dirty="0">
              <a:solidFill>
                <a:srgbClr val="000000"/>
              </a:solidFill>
              <a:latin typeface="Aktiv Grotesk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dosage of extract used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Species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&amp; sex</a:t>
            </a:r>
            <a:r>
              <a:rPr lang="en-IN" dirty="0">
                <a:solidFill>
                  <a:schemeClr val="tx1"/>
                </a:solidFill>
              </a:rPr>
              <a:t> of animal used</a:t>
            </a:r>
          </a:p>
          <a:p>
            <a:pPr marL="457200" lvl="1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Aktiv Grotesk"/>
            </a:endParaRP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BFB69-8C9B-96DD-82F1-01547E02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5" y="961053"/>
            <a:ext cx="7333862" cy="5211764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8E42A4F-020D-7334-D23F-D21E98372DF7}"/>
              </a:ext>
            </a:extLst>
          </p:cNvPr>
          <p:cNvSpPr/>
          <p:nvPr/>
        </p:nvSpPr>
        <p:spPr>
          <a:xfrm>
            <a:off x="97282" y="5680797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C5D3470-53AD-DB3C-5A77-EE03F1C8E4AC}"/>
              </a:ext>
            </a:extLst>
          </p:cNvPr>
          <p:cNvSpPr/>
          <p:nvPr/>
        </p:nvSpPr>
        <p:spPr>
          <a:xfrm>
            <a:off x="76583" y="5029665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1FE64-6466-EBA3-032C-82345A23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2" y="3118815"/>
            <a:ext cx="457199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48FF2-0FD2-3449-CEF3-85218773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3" y="3773702"/>
            <a:ext cx="457199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2BEFF-7D57-9C8A-D74C-0C2198FE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" y="4399806"/>
            <a:ext cx="457199" cy="552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DB601C-F0B2-02B2-FDFC-780A7CF3D6A8}"/>
              </a:ext>
            </a:extLst>
          </p:cNvPr>
          <p:cNvSpPr/>
          <p:nvPr/>
        </p:nvSpPr>
        <p:spPr>
          <a:xfrm>
            <a:off x="10450286" y="3349690"/>
            <a:ext cx="1259632" cy="27933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FC42D-8933-620C-0C7F-4425B5083B7E}"/>
              </a:ext>
            </a:extLst>
          </p:cNvPr>
          <p:cNvSpPr/>
          <p:nvPr/>
        </p:nvSpPr>
        <p:spPr>
          <a:xfrm>
            <a:off x="6895322" y="3707899"/>
            <a:ext cx="1483568" cy="28924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70EDE-735C-B3D2-D5DC-498F18EC68E5}"/>
              </a:ext>
            </a:extLst>
          </p:cNvPr>
          <p:cNvSpPr/>
          <p:nvPr/>
        </p:nvSpPr>
        <p:spPr>
          <a:xfrm>
            <a:off x="5004317" y="2066181"/>
            <a:ext cx="7013511" cy="289249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345BB-34CA-963A-38F8-9709EC41B543}"/>
              </a:ext>
            </a:extLst>
          </p:cNvPr>
          <p:cNvSpPr/>
          <p:nvPr/>
        </p:nvSpPr>
        <p:spPr>
          <a:xfrm>
            <a:off x="9358603" y="3705052"/>
            <a:ext cx="1716834" cy="27933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DD2C4-CA56-8D35-D0D7-8429C6807ADD}"/>
              </a:ext>
            </a:extLst>
          </p:cNvPr>
          <p:cNvSpPr/>
          <p:nvPr/>
        </p:nvSpPr>
        <p:spPr>
          <a:xfrm>
            <a:off x="7130142" y="4340779"/>
            <a:ext cx="1013928" cy="31048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6A31A-A188-AB98-8439-D413B0839739}"/>
              </a:ext>
            </a:extLst>
          </p:cNvPr>
          <p:cNvSpPr/>
          <p:nvPr/>
        </p:nvSpPr>
        <p:spPr>
          <a:xfrm>
            <a:off x="4963886" y="5016592"/>
            <a:ext cx="4394717" cy="365586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9D7E6-9F97-CB74-7431-9E076F64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" y="2478320"/>
            <a:ext cx="457199" cy="552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50083D-A540-D7FF-C942-9039A0333CB7}"/>
              </a:ext>
            </a:extLst>
          </p:cNvPr>
          <p:cNvSpPr/>
          <p:nvPr/>
        </p:nvSpPr>
        <p:spPr>
          <a:xfrm>
            <a:off x="11787673" y="4347329"/>
            <a:ext cx="307043" cy="303936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DF219-1956-4272-1724-CCF68E6C78B9}"/>
              </a:ext>
            </a:extLst>
          </p:cNvPr>
          <p:cNvSpPr/>
          <p:nvPr/>
        </p:nvSpPr>
        <p:spPr>
          <a:xfrm>
            <a:off x="4921896" y="4651264"/>
            <a:ext cx="1013928" cy="31048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2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67F5-51F2-5027-1953-56E85B5E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 2" panose="05020102010507070707" pitchFamily="18" charset="2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 2" panose="05020102010507070707" pitchFamily="18" charset="2"/>
              </a:rPr>
              <a:t>Background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E830D-23C8-3A4B-447F-A02AC4185BC2}"/>
              </a:ext>
            </a:extLst>
          </p:cNvPr>
          <p:cNvSpPr txBox="1"/>
          <p:nvPr/>
        </p:nvSpPr>
        <p:spPr>
          <a:xfrm>
            <a:off x="789992" y="2054309"/>
            <a:ext cx="4191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Explained the rationale of why this disea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se has been taken up for the study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  <a:sym typeface="Wingdings 2" panose="05020102010507070707" pitchFamily="18" charset="2"/>
              </a:rPr>
              <a:t>Explained the reason for this diabetic model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586E1-718D-7C22-9F5E-F5047223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2038283"/>
            <a:ext cx="457199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7C5DE-4FCC-C269-9832-8E774967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80"/>
            <a:ext cx="4792824" cy="3258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E248A-6C97-4EA8-12B0-0F2E52D37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70" y="3623335"/>
            <a:ext cx="4977254" cy="3132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7B38B-971E-A29C-B70C-27FEAA74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4267268"/>
            <a:ext cx="457199" cy="552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C77E4-D606-E041-F792-8EE8949DA2CD}"/>
              </a:ext>
            </a:extLst>
          </p:cNvPr>
          <p:cNvSpPr/>
          <p:nvPr/>
        </p:nvSpPr>
        <p:spPr>
          <a:xfrm>
            <a:off x="6096000" y="2247900"/>
            <a:ext cx="4792824" cy="118110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23D70-0A2E-1552-B2DE-FFB8B54C6D30}"/>
              </a:ext>
            </a:extLst>
          </p:cNvPr>
          <p:cNvSpPr/>
          <p:nvPr/>
        </p:nvSpPr>
        <p:spPr>
          <a:xfrm>
            <a:off x="5911570" y="3645025"/>
            <a:ext cx="4977254" cy="118110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84BB-3237-F685-5CE5-DF353E05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31B2-43A3-5F06-34D9-877CDAB3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1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Why this leaf extract and its other properties with references are mentioned.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Rationale of using the animal species and its study relevance to human biology.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9AB61-A071-4DE2-2A6F-A0EE508F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455" y="1198141"/>
            <a:ext cx="5343525" cy="3743325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AD6FB1B-611A-E7C5-2B85-8382C990774C}"/>
              </a:ext>
            </a:extLst>
          </p:cNvPr>
          <p:cNvSpPr/>
          <p:nvPr/>
        </p:nvSpPr>
        <p:spPr>
          <a:xfrm>
            <a:off x="381001" y="4383850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EB22D-1DC1-74B4-11AC-9E21BE81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0" y="1825625"/>
            <a:ext cx="457199" cy="552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88C390-C443-6A22-FD12-0E1CEC6184B1}"/>
              </a:ext>
            </a:extLst>
          </p:cNvPr>
          <p:cNvSpPr/>
          <p:nvPr/>
        </p:nvSpPr>
        <p:spPr>
          <a:xfrm>
            <a:off x="5500832" y="2124075"/>
            <a:ext cx="5282147" cy="1877219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03C6-495D-4C30-3CDE-DBEC5766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5D0D-068C-3A82-0B3B-8C743819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Explained the rationale </a:t>
            </a:r>
          </a:p>
          <a:p>
            <a:pPr marL="0" indent="0">
              <a:buNone/>
            </a:pPr>
            <a:r>
              <a:rPr lang="en-IN" dirty="0"/>
              <a:t>of why this study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AA538-00B7-99EB-448B-13B96303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0" y="1825625"/>
            <a:ext cx="457199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82E91-F3F7-6F0E-F48C-E688092C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681037"/>
            <a:ext cx="5314950" cy="3143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50AC27-D983-38BF-A7FB-2CD3005084D7}"/>
              </a:ext>
            </a:extLst>
          </p:cNvPr>
          <p:cNvSpPr/>
          <p:nvPr/>
        </p:nvSpPr>
        <p:spPr>
          <a:xfrm>
            <a:off x="6038850" y="609600"/>
            <a:ext cx="5372100" cy="1914525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455-B451-BB92-DF4B-10B3133D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B050"/>
                </a:solidFill>
                <a:sym typeface="Wingdings 2" panose="05020102010507070707" pitchFamily="18" charset="2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6E89-F830-29A0-A9CF-6A45736B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Mentioned objective </a:t>
            </a:r>
          </a:p>
          <a:p>
            <a:pPr marL="0" indent="0">
              <a:buNone/>
            </a:pPr>
            <a:r>
              <a:rPr lang="en-IN" dirty="0"/>
              <a:t>at the end of introduction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Primary &amp; secondary objectives – not specified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9970-099E-D818-F27B-B00C5AF1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825625"/>
            <a:ext cx="457199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9B05F-66A8-79F5-65BB-FA5A737C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9275"/>
            <a:ext cx="5295900" cy="255270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73FEEBB-1FD6-5565-3C28-05475C0C04D1}"/>
              </a:ext>
            </a:extLst>
          </p:cNvPr>
          <p:cNvSpPr/>
          <p:nvPr/>
        </p:nvSpPr>
        <p:spPr>
          <a:xfrm>
            <a:off x="390527" y="3394189"/>
            <a:ext cx="457199" cy="391886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788A0-C744-BF6D-BDA4-A6C9B826ED59}"/>
              </a:ext>
            </a:extLst>
          </p:cNvPr>
          <p:cNvSpPr/>
          <p:nvPr/>
        </p:nvSpPr>
        <p:spPr>
          <a:xfrm>
            <a:off x="6029325" y="1476375"/>
            <a:ext cx="5448300" cy="153035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78A6-5134-C159-0858-0A5E8A1A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</a:rPr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8EC8-93CF-D0BB-89C1-7214475A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sym typeface="Wingdings 2" panose="05020102010507070707" pitchFamily="18" charset="2"/>
              </a:rPr>
              <a:t>Ethical Statement</a:t>
            </a:r>
            <a:endParaRPr lang="en-US" sz="3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/>
              <a:t>Ethical committee approval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60F0-3BE0-9771-9255-A1DFAFEB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8" y="2477535"/>
            <a:ext cx="552450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6E981-8C47-DC50-1561-82164E76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1914525"/>
            <a:ext cx="5286375" cy="990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14DC7F-96B4-0B5B-EDE8-6D48046763D6}"/>
              </a:ext>
            </a:extLst>
          </p:cNvPr>
          <p:cNvSpPr/>
          <p:nvPr/>
        </p:nvSpPr>
        <p:spPr>
          <a:xfrm>
            <a:off x="5710237" y="1825625"/>
            <a:ext cx="5286375" cy="107950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3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A11-2A3A-9B0F-5747-8636489B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</a:rPr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D8F8-627E-139C-2C45-1A8562F3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sym typeface="Wingdings 2" panose="05020102010507070707" pitchFamily="18" charset="2"/>
              </a:rPr>
              <a:t>Background of Plant materials</a:t>
            </a:r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97F02-CAE4-2546-60BA-F27C8006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2" y="1447800"/>
            <a:ext cx="53244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F1906-DBD1-DE6E-514D-CDD67FB2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25625"/>
            <a:ext cx="552450" cy="63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89DD3E-68FD-8995-7982-CED75930FD1E}"/>
              </a:ext>
            </a:extLst>
          </p:cNvPr>
          <p:cNvSpPr/>
          <p:nvPr/>
        </p:nvSpPr>
        <p:spPr>
          <a:xfrm>
            <a:off x="5529262" y="2690812"/>
            <a:ext cx="4767263" cy="319088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347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Aktiv Grotesk</vt:lpstr>
      <vt:lpstr>Arial</vt:lpstr>
      <vt:lpstr>Calibri</vt:lpstr>
      <vt:lpstr>Calibri Light</vt:lpstr>
      <vt:lpstr>MyriadPro-BoldIt</vt:lpstr>
      <vt:lpstr>ZapfElliptical711BT-Bold</vt:lpstr>
      <vt:lpstr>ZapfElliptical711BT-BoldItalic</vt:lpstr>
      <vt:lpstr>ZapfElliptical711BT-Italic</vt:lpstr>
      <vt:lpstr>ZapfElliptical711BT-Roman</vt:lpstr>
      <vt:lpstr>Office Theme</vt:lpstr>
      <vt:lpstr>CRITICAL EVALUATION OF JOURNAL ARTICLE</vt:lpstr>
      <vt:lpstr>TITLE:</vt:lpstr>
      <vt:lpstr>ABSTRACT</vt:lpstr>
      <vt:lpstr>INTRODUCTION .  Background</vt:lpstr>
      <vt:lpstr>INTRODUCTION</vt:lpstr>
      <vt:lpstr>INTRODUCTION</vt:lpstr>
      <vt:lpstr>Objective</vt:lpstr>
      <vt:lpstr>METHODS</vt:lpstr>
      <vt:lpstr>METHODS</vt:lpstr>
      <vt:lpstr>Study design</vt:lpstr>
      <vt:lpstr>Experimental Procedure </vt:lpstr>
      <vt:lpstr>Drug formulation and dose - Metformin </vt:lpstr>
      <vt:lpstr>PowerPoint Presentation</vt:lpstr>
      <vt:lpstr>PowerPoint Presentation</vt:lpstr>
      <vt:lpstr>Statistical Methods </vt:lpstr>
      <vt:lpstr>Experimental Outcomes </vt:lpstr>
      <vt:lpstr>PowerPoint Presentation</vt:lpstr>
      <vt:lpstr>TOXICITY STUDY</vt:lpstr>
      <vt:lpstr>RESULTS</vt:lpstr>
      <vt:lpstr>PowerPoint Presentation</vt:lpstr>
      <vt:lpstr>PowerPoint Presentation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EVALUATION OF JOURNAL ARTICLE</dc:title>
  <dc:creator>Aravinth Rajendran</dc:creator>
  <cp:lastModifiedBy>Aravinth Rajendran</cp:lastModifiedBy>
  <cp:revision>51</cp:revision>
  <dcterms:created xsi:type="dcterms:W3CDTF">2022-08-05T05:51:32Z</dcterms:created>
  <dcterms:modified xsi:type="dcterms:W3CDTF">2022-09-01T16:07:25Z</dcterms:modified>
</cp:coreProperties>
</file>