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8"/>
  </p:notesMasterIdLst>
  <p:sldIdLst>
    <p:sldId id="256" r:id="rId2"/>
    <p:sldId id="323" r:id="rId3"/>
    <p:sldId id="257" r:id="rId4"/>
    <p:sldId id="322" r:id="rId5"/>
    <p:sldId id="258"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4" r:id="rId39"/>
    <p:sldId id="297"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29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FC069-4EF2-4393-9F03-597B451E34AA}" type="datetimeFigureOut">
              <a:rPr lang="en-IN" smtClean="0"/>
              <a:t>21-02-2022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ADB49-A7D3-45EF-8FE5-E3A3EA9D02E3}" type="slidenum">
              <a:rPr lang="en-IN" smtClean="0"/>
              <a:t>‹#›</a:t>
            </a:fld>
            <a:endParaRPr lang="en-IN"/>
          </a:p>
        </p:txBody>
      </p:sp>
    </p:spTree>
    <p:extLst>
      <p:ext uri="{BB962C8B-B14F-4D97-AF65-F5344CB8AC3E}">
        <p14:creationId xmlns:p14="http://schemas.microsoft.com/office/powerpoint/2010/main" val="249146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drug is administered, a response occurs. If a second drug is given and the response to the first drug is altered, a drug interaction said to have occurred.</a:t>
            </a:r>
            <a:endParaRPr lang="en-IN" dirty="0"/>
          </a:p>
          <a:p>
            <a:endParaRPr lang="en-IN" dirty="0"/>
          </a:p>
        </p:txBody>
      </p:sp>
      <p:sp>
        <p:nvSpPr>
          <p:cNvPr id="4" name="Slide Number Placeholder 3"/>
          <p:cNvSpPr>
            <a:spLocks noGrp="1"/>
          </p:cNvSpPr>
          <p:nvPr>
            <p:ph type="sldNum" sz="quarter" idx="5"/>
          </p:nvPr>
        </p:nvSpPr>
        <p:spPr/>
        <p:txBody>
          <a:bodyPr/>
          <a:lstStyle/>
          <a:p>
            <a:fld id="{F75ADB49-A7D3-45EF-8FE5-E3A3EA9D02E3}" type="slidenum">
              <a:rPr lang="en-IN" smtClean="0"/>
              <a:t>3</a:t>
            </a:fld>
            <a:endParaRPr lang="en-IN"/>
          </a:p>
        </p:txBody>
      </p:sp>
    </p:spTree>
    <p:extLst>
      <p:ext uri="{BB962C8B-B14F-4D97-AF65-F5344CB8AC3E}">
        <p14:creationId xmlns:p14="http://schemas.microsoft.com/office/powerpoint/2010/main" val="193909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E9C148-2275-49EB-BC91-CC64DC631702}" type="datetimeFigureOut">
              <a:rPr lang="en-IN" smtClean="0"/>
              <a:t>21-02-2022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085CF4E-4B7A-49F8-9F9D-78ADF6EEC39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32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9C148-2275-49EB-BC91-CC64DC63170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59108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9C148-2275-49EB-BC91-CC64DC63170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272777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9C148-2275-49EB-BC91-CC64DC63170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227023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9C148-2275-49EB-BC91-CC64DC63170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5CF4E-4B7A-49F8-9F9D-78ADF6EEC39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6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E9C148-2275-49EB-BC91-CC64DC63170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36790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E9C148-2275-49EB-BC91-CC64DC631702}"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244440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E9C148-2275-49EB-BC91-CC64DC631702}"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157816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C148-2275-49EB-BC91-CC64DC631702}"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276753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E9C148-2275-49EB-BC91-CC64DC63170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27018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E9C148-2275-49EB-BC91-CC64DC63170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5CF4E-4B7A-49F8-9F9D-78ADF6EEC39C}" type="slidenum">
              <a:rPr lang="en-IN" smtClean="0"/>
              <a:t>‹#›</a:t>
            </a:fld>
            <a:endParaRPr lang="en-IN"/>
          </a:p>
        </p:txBody>
      </p:sp>
    </p:spTree>
    <p:extLst>
      <p:ext uri="{BB962C8B-B14F-4D97-AF65-F5344CB8AC3E}">
        <p14:creationId xmlns:p14="http://schemas.microsoft.com/office/powerpoint/2010/main" val="170446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1BE9C148-2275-49EB-BC91-CC64DC631702}" type="datetimeFigureOut">
              <a:rPr lang="en-IN" smtClean="0"/>
              <a:t>21-02-2022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9085CF4E-4B7A-49F8-9F9D-78ADF6EEC39C}" type="slidenum">
              <a:rPr lang="en-IN" smtClean="0"/>
              <a:t>‹#›</a:t>
            </a:fld>
            <a:endParaRPr lang="en-IN"/>
          </a:p>
        </p:txBody>
      </p:sp>
    </p:spTree>
    <p:extLst>
      <p:ext uri="{BB962C8B-B14F-4D97-AF65-F5344CB8AC3E}">
        <p14:creationId xmlns:p14="http://schemas.microsoft.com/office/powerpoint/2010/main" val="20334793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456C-107A-4716-9A5F-6E727048E211}"/>
              </a:ext>
            </a:extLst>
          </p:cNvPr>
          <p:cNvSpPr>
            <a:spLocks noGrp="1"/>
          </p:cNvSpPr>
          <p:nvPr>
            <p:ph type="ctrTitle"/>
          </p:nvPr>
        </p:nvSpPr>
        <p:spPr>
          <a:xfrm>
            <a:off x="1247631" y="2281630"/>
            <a:ext cx="9966960" cy="2926080"/>
          </a:xfrm>
        </p:spPr>
        <p:txBody>
          <a:bodyPr/>
          <a:lstStyle/>
          <a:p>
            <a:r>
              <a:rPr lang="en-US" b="1" dirty="0"/>
              <a:t>DRUG INTERACTION</a:t>
            </a:r>
            <a:endParaRPr lang="en-IN" b="1" dirty="0"/>
          </a:p>
        </p:txBody>
      </p:sp>
      <p:sp>
        <p:nvSpPr>
          <p:cNvPr id="3" name="Subtitle 2">
            <a:extLst>
              <a:ext uri="{FF2B5EF4-FFF2-40B4-BE49-F238E27FC236}">
                <a16:creationId xmlns:a16="http://schemas.microsoft.com/office/drawing/2014/main" id="{FC6EF1E8-0694-4D6D-B321-94692953F300}"/>
              </a:ext>
            </a:extLst>
          </p:cNvPr>
          <p:cNvSpPr>
            <a:spLocks noGrp="1"/>
          </p:cNvSpPr>
          <p:nvPr>
            <p:ph type="subTitle" idx="1"/>
          </p:nvPr>
        </p:nvSpPr>
        <p:spPr>
          <a:xfrm>
            <a:off x="1847181" y="5281541"/>
            <a:ext cx="8767860" cy="1388165"/>
          </a:xfrm>
        </p:spPr>
        <p:txBody>
          <a:bodyPr>
            <a:normAutofit fontScale="77500" lnSpcReduction="20000"/>
          </a:bodyPr>
          <a:lstStyle/>
          <a:p>
            <a:r>
              <a:rPr lang="en-US" dirty="0"/>
              <a:t>BY</a:t>
            </a:r>
          </a:p>
          <a:p>
            <a:r>
              <a:rPr lang="en-US" dirty="0"/>
              <a:t>DR.G.AARTHIPRIYANKA</a:t>
            </a:r>
          </a:p>
          <a:p>
            <a:r>
              <a:rPr lang="en-US" dirty="0"/>
              <a:t>POST GRADUATE</a:t>
            </a:r>
          </a:p>
          <a:p>
            <a:r>
              <a:rPr lang="en-US" dirty="0"/>
              <a:t>DEPARTMENT OF PHARMACOLOGY</a:t>
            </a:r>
            <a:endParaRPr lang="en-IN" dirty="0"/>
          </a:p>
        </p:txBody>
      </p:sp>
      <p:pic>
        <p:nvPicPr>
          <p:cNvPr id="2050" name="Picture 2" descr="See the source image">
            <a:extLst>
              <a:ext uri="{FF2B5EF4-FFF2-40B4-BE49-F238E27FC236}">
                <a16:creationId xmlns:a16="http://schemas.microsoft.com/office/drawing/2014/main" id="{F96EA493-6D61-4640-8569-C33B541B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361" y="315670"/>
            <a:ext cx="3313471" cy="336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76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20A0-CBCA-4C3D-AC37-B96C5E56C3DA}"/>
              </a:ext>
            </a:extLst>
          </p:cNvPr>
          <p:cNvSpPr>
            <a:spLocks noGrp="1"/>
          </p:cNvSpPr>
          <p:nvPr>
            <p:ph type="title"/>
          </p:nvPr>
        </p:nvSpPr>
        <p:spPr/>
        <p:txBody>
          <a:bodyPr/>
          <a:lstStyle/>
          <a:p>
            <a:r>
              <a:rPr lang="en-US" dirty="0"/>
              <a:t>EFFECT OF DRUG INTERACTIONS</a:t>
            </a:r>
            <a:endParaRPr lang="en-IN" dirty="0"/>
          </a:p>
        </p:txBody>
      </p:sp>
      <p:sp>
        <p:nvSpPr>
          <p:cNvPr id="3" name="Content Placeholder 2">
            <a:extLst>
              <a:ext uri="{FF2B5EF4-FFF2-40B4-BE49-F238E27FC236}">
                <a16:creationId xmlns:a16="http://schemas.microsoft.com/office/drawing/2014/main" id="{BE31E0FD-97B0-4968-9338-0F0A0B31AEB2}"/>
              </a:ext>
            </a:extLst>
          </p:cNvPr>
          <p:cNvSpPr>
            <a:spLocks noGrp="1"/>
          </p:cNvSpPr>
          <p:nvPr>
            <p:ph idx="1"/>
          </p:nvPr>
        </p:nvSpPr>
        <p:spPr>
          <a:xfrm>
            <a:off x="769374" y="2054450"/>
            <a:ext cx="10537723" cy="4038600"/>
          </a:xfrm>
        </p:spPr>
        <p:txBody>
          <a:bodyPr/>
          <a:lstStyle/>
          <a:p>
            <a:r>
              <a:rPr lang="en-US" dirty="0"/>
              <a:t>Undesirable – loss of therapeutic effect / toxicity</a:t>
            </a:r>
          </a:p>
          <a:p>
            <a:r>
              <a:rPr lang="en-US" dirty="0"/>
              <a:t>Beneficial – does not possess any undue risk to patient e.g., Amoxicillin &amp; Clavulanic acid</a:t>
            </a:r>
          </a:p>
          <a:p>
            <a:pPr marL="45720" indent="0">
              <a:buNone/>
            </a:pPr>
            <a:endParaRPr lang="en-IN" dirty="0"/>
          </a:p>
        </p:txBody>
      </p:sp>
      <p:pic>
        <p:nvPicPr>
          <p:cNvPr id="1026" name="Picture 2" descr="See the source image">
            <a:extLst>
              <a:ext uri="{FF2B5EF4-FFF2-40B4-BE49-F238E27FC236}">
                <a16:creationId xmlns:a16="http://schemas.microsoft.com/office/drawing/2014/main" id="{951E3C43-79F1-4880-9626-5507AC2D2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696" y="2936466"/>
            <a:ext cx="3570032" cy="354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0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5F18-448A-42D5-9858-62179BE042D3}"/>
              </a:ext>
            </a:extLst>
          </p:cNvPr>
          <p:cNvSpPr>
            <a:spLocks noGrp="1"/>
          </p:cNvSpPr>
          <p:nvPr>
            <p:ph type="title"/>
          </p:nvPr>
        </p:nvSpPr>
        <p:spPr/>
        <p:txBody>
          <a:bodyPr/>
          <a:lstStyle/>
          <a:p>
            <a:r>
              <a:rPr lang="en-US" dirty="0"/>
              <a:t>FACTORS CONTRIBUTING TO DRUG INTERACTIONS</a:t>
            </a:r>
            <a:endParaRPr lang="en-IN" dirty="0"/>
          </a:p>
        </p:txBody>
      </p:sp>
      <p:sp>
        <p:nvSpPr>
          <p:cNvPr id="3" name="Content Placeholder 2">
            <a:extLst>
              <a:ext uri="{FF2B5EF4-FFF2-40B4-BE49-F238E27FC236}">
                <a16:creationId xmlns:a16="http://schemas.microsoft.com/office/drawing/2014/main" id="{CFF17F59-2B29-4EC4-A480-ABEA44675AD3}"/>
              </a:ext>
            </a:extLst>
          </p:cNvPr>
          <p:cNvSpPr>
            <a:spLocks noGrp="1"/>
          </p:cNvSpPr>
          <p:nvPr>
            <p:ph idx="1"/>
          </p:nvPr>
        </p:nvSpPr>
        <p:spPr>
          <a:xfrm>
            <a:off x="1143000" y="2057400"/>
            <a:ext cx="9872871" cy="4402394"/>
          </a:xfrm>
        </p:spPr>
        <p:txBody>
          <a:bodyPr/>
          <a:lstStyle/>
          <a:p>
            <a:r>
              <a:rPr lang="en-US" dirty="0"/>
              <a:t>Multiple drug therapy</a:t>
            </a:r>
          </a:p>
          <a:p>
            <a:r>
              <a:rPr lang="en-US" dirty="0"/>
              <a:t>Multiple prescribers</a:t>
            </a:r>
          </a:p>
          <a:p>
            <a:r>
              <a:rPr lang="en-US" dirty="0"/>
              <a:t>Multiple diseases</a:t>
            </a:r>
          </a:p>
          <a:p>
            <a:r>
              <a:rPr lang="en-US" dirty="0"/>
              <a:t>Poor patient compliance</a:t>
            </a:r>
          </a:p>
          <a:p>
            <a:r>
              <a:rPr lang="en-US" dirty="0"/>
              <a:t>Advanced age</a:t>
            </a:r>
          </a:p>
          <a:p>
            <a:r>
              <a:rPr lang="en-US" dirty="0"/>
              <a:t>Drug related factors </a:t>
            </a:r>
            <a:endParaRPr lang="en-IN" dirty="0"/>
          </a:p>
        </p:txBody>
      </p:sp>
    </p:spTree>
    <p:extLst>
      <p:ext uri="{BB962C8B-B14F-4D97-AF65-F5344CB8AC3E}">
        <p14:creationId xmlns:p14="http://schemas.microsoft.com/office/powerpoint/2010/main" val="67635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6DB9-BE53-4AF0-B1B9-851E1763883D}"/>
              </a:ext>
            </a:extLst>
          </p:cNvPr>
          <p:cNvSpPr>
            <a:spLocks noGrp="1"/>
          </p:cNvSpPr>
          <p:nvPr>
            <p:ph type="title"/>
          </p:nvPr>
        </p:nvSpPr>
        <p:spPr/>
        <p:txBody>
          <a:bodyPr/>
          <a:lstStyle/>
          <a:p>
            <a:r>
              <a:rPr lang="en-US" dirty="0"/>
              <a:t>MECHANISM OF DRUG INTERACTION</a:t>
            </a:r>
            <a:endParaRPr lang="en-IN" dirty="0"/>
          </a:p>
        </p:txBody>
      </p:sp>
      <p:sp>
        <p:nvSpPr>
          <p:cNvPr id="3" name="Content Placeholder 2">
            <a:extLst>
              <a:ext uri="{FF2B5EF4-FFF2-40B4-BE49-F238E27FC236}">
                <a16:creationId xmlns:a16="http://schemas.microsoft.com/office/drawing/2014/main" id="{1E6FD1A8-6C16-492F-A27C-24E8528279A0}"/>
              </a:ext>
            </a:extLst>
          </p:cNvPr>
          <p:cNvSpPr>
            <a:spLocks noGrp="1"/>
          </p:cNvSpPr>
          <p:nvPr>
            <p:ph idx="1"/>
          </p:nvPr>
        </p:nvSpPr>
        <p:spPr/>
        <p:txBody>
          <a:bodyPr/>
          <a:lstStyle/>
          <a:p>
            <a:pPr marL="502920" indent="-457200">
              <a:buFont typeface="+mj-lt"/>
              <a:buAutoNum type="arabicPeriod"/>
            </a:pPr>
            <a:r>
              <a:rPr lang="en-US" dirty="0"/>
              <a:t>Pharmaceutical interactions</a:t>
            </a:r>
          </a:p>
          <a:p>
            <a:pPr marL="502920" indent="-457200">
              <a:buFont typeface="+mj-lt"/>
              <a:buAutoNum type="arabicPeriod"/>
            </a:pPr>
            <a:r>
              <a:rPr lang="en-US" dirty="0"/>
              <a:t>Pharmacokinetic interactions</a:t>
            </a:r>
          </a:p>
          <a:p>
            <a:pPr marL="502920" indent="-457200">
              <a:buFont typeface="+mj-lt"/>
              <a:buAutoNum type="arabicPeriod"/>
            </a:pPr>
            <a:r>
              <a:rPr lang="en-US" dirty="0"/>
              <a:t>Pharmacodynamic interactions</a:t>
            </a:r>
            <a:endParaRPr lang="en-IN" dirty="0"/>
          </a:p>
        </p:txBody>
      </p:sp>
    </p:spTree>
    <p:extLst>
      <p:ext uri="{BB962C8B-B14F-4D97-AF65-F5344CB8AC3E}">
        <p14:creationId xmlns:p14="http://schemas.microsoft.com/office/powerpoint/2010/main" val="302403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94E5-CA94-4737-A428-2AC304048DAF}"/>
              </a:ext>
            </a:extLst>
          </p:cNvPr>
          <p:cNvSpPr>
            <a:spLocks noGrp="1"/>
          </p:cNvSpPr>
          <p:nvPr>
            <p:ph type="title"/>
          </p:nvPr>
        </p:nvSpPr>
        <p:spPr/>
        <p:txBody>
          <a:bodyPr/>
          <a:lstStyle/>
          <a:p>
            <a:r>
              <a:rPr lang="en-US" dirty="0"/>
              <a:t>PHARMACEUTICAL INTERACTIONS</a:t>
            </a:r>
            <a:endParaRPr lang="en-IN" dirty="0"/>
          </a:p>
        </p:txBody>
      </p:sp>
      <p:sp>
        <p:nvSpPr>
          <p:cNvPr id="3" name="Content Placeholder 2">
            <a:extLst>
              <a:ext uri="{FF2B5EF4-FFF2-40B4-BE49-F238E27FC236}">
                <a16:creationId xmlns:a16="http://schemas.microsoft.com/office/drawing/2014/main" id="{E99BEDE3-B0A6-4A89-B509-9C4C8B490CEE}"/>
              </a:ext>
            </a:extLst>
          </p:cNvPr>
          <p:cNvSpPr>
            <a:spLocks noGrp="1"/>
          </p:cNvSpPr>
          <p:nvPr>
            <p:ph idx="1"/>
          </p:nvPr>
        </p:nvSpPr>
        <p:spPr/>
        <p:txBody>
          <a:bodyPr/>
          <a:lstStyle/>
          <a:p>
            <a:r>
              <a:rPr lang="en-US" dirty="0"/>
              <a:t>Occur before drugs are actually administered to the patient and generally represent incompatibilities of drugs administered by intravenous infusion</a:t>
            </a:r>
          </a:p>
          <a:p>
            <a:endParaRPr lang="en-US" dirty="0"/>
          </a:p>
          <a:p>
            <a:r>
              <a:rPr lang="en-US" dirty="0"/>
              <a:t>In practice, in vitro interactions occur when injectable drugs are mixed in the same syringe or infusion bottle</a:t>
            </a:r>
          </a:p>
          <a:p>
            <a:endParaRPr lang="en-US" dirty="0"/>
          </a:p>
          <a:p>
            <a:r>
              <a:rPr lang="en-US" dirty="0"/>
              <a:t>E.g., thiopentone &amp; succinyl choline</a:t>
            </a:r>
          </a:p>
          <a:p>
            <a:endParaRPr lang="en-US" dirty="0"/>
          </a:p>
          <a:p>
            <a:r>
              <a:rPr lang="en-US" dirty="0"/>
              <a:t>E.g., paraldehyde – dissolve plastic/rubber </a:t>
            </a:r>
            <a:r>
              <a:rPr lang="en-US" dirty="0" err="1"/>
              <a:t>tubings</a:t>
            </a:r>
            <a:endParaRPr lang="en-IN" dirty="0"/>
          </a:p>
        </p:txBody>
      </p:sp>
      <p:pic>
        <p:nvPicPr>
          <p:cNvPr id="2050" name="Picture 2" descr="See the source image">
            <a:extLst>
              <a:ext uri="{FF2B5EF4-FFF2-40B4-BE49-F238E27FC236}">
                <a16:creationId xmlns:a16="http://schemas.microsoft.com/office/drawing/2014/main" id="{D9E4D4EF-DCAF-4A4F-AE8C-2DC191F8C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46372" y="3706761"/>
            <a:ext cx="1693147" cy="288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8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C9DD-C0C1-46E8-9E73-B22A8B4F3D54}"/>
              </a:ext>
            </a:extLst>
          </p:cNvPr>
          <p:cNvSpPr>
            <a:spLocks noGrp="1"/>
          </p:cNvSpPr>
          <p:nvPr>
            <p:ph type="title"/>
          </p:nvPr>
        </p:nvSpPr>
        <p:spPr/>
        <p:txBody>
          <a:bodyPr/>
          <a:lstStyle/>
          <a:p>
            <a:r>
              <a:rPr lang="en-US" dirty="0"/>
              <a:t>PHARMACOKINETIC INTERACTIONS</a:t>
            </a:r>
            <a:endParaRPr lang="en-IN" dirty="0"/>
          </a:p>
        </p:txBody>
      </p:sp>
      <p:sp>
        <p:nvSpPr>
          <p:cNvPr id="3" name="Content Placeholder 2">
            <a:extLst>
              <a:ext uri="{FF2B5EF4-FFF2-40B4-BE49-F238E27FC236}">
                <a16:creationId xmlns:a16="http://schemas.microsoft.com/office/drawing/2014/main" id="{04C6FBFD-5241-4F1F-8A53-E98E03BDAAEB}"/>
              </a:ext>
            </a:extLst>
          </p:cNvPr>
          <p:cNvSpPr>
            <a:spLocks noGrp="1"/>
          </p:cNvSpPr>
          <p:nvPr>
            <p:ph idx="1"/>
          </p:nvPr>
        </p:nvSpPr>
        <p:spPr/>
        <p:txBody>
          <a:bodyPr/>
          <a:lstStyle/>
          <a:p>
            <a:r>
              <a:rPr lang="en-US" dirty="0"/>
              <a:t>Involves the effect of drug on another that includes</a:t>
            </a:r>
          </a:p>
          <a:p>
            <a:pPr marL="502920" indent="-457200">
              <a:buFont typeface="+mj-lt"/>
              <a:buAutoNum type="arabicPeriod"/>
            </a:pPr>
            <a:r>
              <a:rPr lang="en-US" dirty="0"/>
              <a:t>Absorption</a:t>
            </a:r>
          </a:p>
          <a:p>
            <a:pPr marL="502920" indent="-457200">
              <a:buFont typeface="+mj-lt"/>
              <a:buAutoNum type="arabicPeriod"/>
            </a:pPr>
            <a:r>
              <a:rPr lang="en-US" dirty="0"/>
              <a:t>Distribution</a:t>
            </a:r>
          </a:p>
          <a:p>
            <a:pPr marL="502920" indent="-457200">
              <a:buFont typeface="+mj-lt"/>
              <a:buAutoNum type="arabicPeriod"/>
            </a:pPr>
            <a:r>
              <a:rPr lang="en-US" dirty="0"/>
              <a:t>Metabolism</a:t>
            </a:r>
          </a:p>
          <a:p>
            <a:pPr marL="502920" indent="-457200">
              <a:buFont typeface="+mj-lt"/>
              <a:buAutoNum type="arabicPeriod"/>
            </a:pPr>
            <a:r>
              <a:rPr lang="en-US" dirty="0"/>
              <a:t>Excretion</a:t>
            </a:r>
          </a:p>
          <a:p>
            <a:pPr marL="45720" indent="0">
              <a:buNone/>
            </a:pPr>
            <a:endParaRPr lang="en-IN" dirty="0"/>
          </a:p>
        </p:txBody>
      </p:sp>
    </p:spTree>
    <p:extLst>
      <p:ext uri="{BB962C8B-B14F-4D97-AF65-F5344CB8AC3E}">
        <p14:creationId xmlns:p14="http://schemas.microsoft.com/office/powerpoint/2010/main" val="381365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01BE-D4A9-4074-9843-AB06E052ED78}"/>
              </a:ext>
            </a:extLst>
          </p:cNvPr>
          <p:cNvSpPr>
            <a:spLocks noGrp="1"/>
          </p:cNvSpPr>
          <p:nvPr>
            <p:ph type="title"/>
          </p:nvPr>
        </p:nvSpPr>
        <p:spPr/>
        <p:txBody>
          <a:bodyPr/>
          <a:lstStyle/>
          <a:p>
            <a:r>
              <a:rPr lang="en-US" dirty="0"/>
              <a:t>ABSORPTION - INTERACTION</a:t>
            </a:r>
            <a:endParaRPr lang="en-IN" dirty="0"/>
          </a:p>
        </p:txBody>
      </p:sp>
      <p:sp>
        <p:nvSpPr>
          <p:cNvPr id="3" name="Content Placeholder 2">
            <a:extLst>
              <a:ext uri="{FF2B5EF4-FFF2-40B4-BE49-F238E27FC236}">
                <a16:creationId xmlns:a16="http://schemas.microsoft.com/office/drawing/2014/main" id="{8DA9718F-D29D-4D3E-8FCF-546A9717A460}"/>
              </a:ext>
            </a:extLst>
          </p:cNvPr>
          <p:cNvSpPr>
            <a:spLocks noGrp="1"/>
          </p:cNvSpPr>
          <p:nvPr>
            <p:ph idx="1"/>
          </p:nvPr>
        </p:nvSpPr>
        <p:spPr/>
        <p:txBody>
          <a:bodyPr/>
          <a:lstStyle/>
          <a:p>
            <a:r>
              <a:rPr lang="en-US" dirty="0"/>
              <a:t>Altered PH</a:t>
            </a:r>
          </a:p>
          <a:p>
            <a:r>
              <a:rPr lang="en-US" dirty="0"/>
              <a:t>Formation of drug chelates/complexes</a:t>
            </a:r>
          </a:p>
          <a:p>
            <a:r>
              <a:rPr lang="en-US" dirty="0"/>
              <a:t>Drug induced mucosal damage</a:t>
            </a:r>
          </a:p>
          <a:p>
            <a:r>
              <a:rPr lang="en-US" dirty="0"/>
              <a:t>Altered GIT motility</a:t>
            </a:r>
          </a:p>
          <a:p>
            <a:r>
              <a:rPr lang="en-US" dirty="0"/>
              <a:t>Altered bacterial flora</a:t>
            </a:r>
            <a:endParaRPr lang="en-IN" dirty="0"/>
          </a:p>
        </p:txBody>
      </p:sp>
    </p:spTree>
    <p:extLst>
      <p:ext uri="{BB962C8B-B14F-4D97-AF65-F5344CB8AC3E}">
        <p14:creationId xmlns:p14="http://schemas.microsoft.com/office/powerpoint/2010/main" val="3971292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2122-EABA-440B-BD27-C3FC04B8C580}"/>
              </a:ext>
            </a:extLst>
          </p:cNvPr>
          <p:cNvSpPr>
            <a:spLocks noGrp="1"/>
          </p:cNvSpPr>
          <p:nvPr>
            <p:ph type="title"/>
          </p:nvPr>
        </p:nvSpPr>
        <p:spPr/>
        <p:txBody>
          <a:bodyPr/>
          <a:lstStyle/>
          <a:p>
            <a:r>
              <a:rPr lang="en-US" dirty="0"/>
              <a:t>ALTERED PH</a:t>
            </a:r>
            <a:endParaRPr lang="en-IN" dirty="0"/>
          </a:p>
        </p:txBody>
      </p:sp>
      <p:pic>
        <p:nvPicPr>
          <p:cNvPr id="5" name="Content Placeholder 4">
            <a:extLst>
              <a:ext uri="{FF2B5EF4-FFF2-40B4-BE49-F238E27FC236}">
                <a16:creationId xmlns:a16="http://schemas.microsoft.com/office/drawing/2014/main" id="{51C21D5A-3656-46E7-BFE4-D15462262C6D}"/>
              </a:ext>
            </a:extLst>
          </p:cNvPr>
          <p:cNvPicPr>
            <a:picLocks noGrp="1" noChangeAspect="1"/>
          </p:cNvPicPr>
          <p:nvPr>
            <p:ph idx="1"/>
          </p:nvPr>
        </p:nvPicPr>
        <p:blipFill>
          <a:blip r:embed="rId2"/>
          <a:stretch>
            <a:fillRect/>
          </a:stretch>
        </p:blipFill>
        <p:spPr>
          <a:xfrm>
            <a:off x="966019" y="1828800"/>
            <a:ext cx="7850981" cy="4532671"/>
          </a:xfrm>
        </p:spPr>
      </p:pic>
    </p:spTree>
    <p:extLst>
      <p:ext uri="{BB962C8B-B14F-4D97-AF65-F5344CB8AC3E}">
        <p14:creationId xmlns:p14="http://schemas.microsoft.com/office/powerpoint/2010/main" val="105862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E2C0-EF00-4546-B6A1-F7B8477D2527}"/>
              </a:ext>
            </a:extLst>
          </p:cNvPr>
          <p:cNvSpPr>
            <a:spLocks noGrp="1"/>
          </p:cNvSpPr>
          <p:nvPr>
            <p:ph type="title"/>
          </p:nvPr>
        </p:nvSpPr>
        <p:spPr/>
        <p:txBody>
          <a:bodyPr/>
          <a:lstStyle/>
          <a:p>
            <a:r>
              <a:rPr lang="en-US" dirty="0"/>
              <a:t>CHELATION</a:t>
            </a:r>
            <a:endParaRPr lang="en-IN" dirty="0"/>
          </a:p>
        </p:txBody>
      </p:sp>
      <p:pic>
        <p:nvPicPr>
          <p:cNvPr id="5" name="Picture 4">
            <a:extLst>
              <a:ext uri="{FF2B5EF4-FFF2-40B4-BE49-F238E27FC236}">
                <a16:creationId xmlns:a16="http://schemas.microsoft.com/office/drawing/2014/main" id="{6EC3DA47-F930-4DC8-9BD6-1EBB85A27EF4}"/>
              </a:ext>
            </a:extLst>
          </p:cNvPr>
          <p:cNvPicPr>
            <a:picLocks noChangeAspect="1"/>
          </p:cNvPicPr>
          <p:nvPr/>
        </p:nvPicPr>
        <p:blipFill>
          <a:blip r:embed="rId2"/>
          <a:stretch>
            <a:fillRect/>
          </a:stretch>
        </p:blipFill>
        <p:spPr>
          <a:xfrm>
            <a:off x="1248697" y="1965960"/>
            <a:ext cx="8858864" cy="4031717"/>
          </a:xfrm>
          <a:prstGeom prst="rect">
            <a:avLst/>
          </a:prstGeom>
        </p:spPr>
      </p:pic>
    </p:spTree>
    <p:extLst>
      <p:ext uri="{BB962C8B-B14F-4D97-AF65-F5344CB8AC3E}">
        <p14:creationId xmlns:p14="http://schemas.microsoft.com/office/powerpoint/2010/main" val="30687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6462-680B-4417-8413-E154F960EB4D}"/>
              </a:ext>
            </a:extLst>
          </p:cNvPr>
          <p:cNvSpPr>
            <a:spLocks noGrp="1"/>
          </p:cNvSpPr>
          <p:nvPr>
            <p:ph type="title"/>
          </p:nvPr>
        </p:nvSpPr>
        <p:spPr/>
        <p:txBody>
          <a:bodyPr/>
          <a:lstStyle/>
          <a:p>
            <a:r>
              <a:rPr lang="en-US" dirty="0"/>
              <a:t>DRUG INDUCED MUCOSAL DAMAGE</a:t>
            </a:r>
            <a:endParaRPr lang="en-IN" dirty="0"/>
          </a:p>
        </p:txBody>
      </p:sp>
      <p:pic>
        <p:nvPicPr>
          <p:cNvPr id="5" name="Picture 4">
            <a:extLst>
              <a:ext uri="{FF2B5EF4-FFF2-40B4-BE49-F238E27FC236}">
                <a16:creationId xmlns:a16="http://schemas.microsoft.com/office/drawing/2014/main" id="{D2E371A2-7946-4C47-972B-764512D99067}"/>
              </a:ext>
            </a:extLst>
          </p:cNvPr>
          <p:cNvPicPr>
            <a:picLocks noChangeAspect="1"/>
          </p:cNvPicPr>
          <p:nvPr/>
        </p:nvPicPr>
        <p:blipFill>
          <a:blip r:embed="rId2"/>
          <a:stretch>
            <a:fillRect/>
          </a:stretch>
        </p:blipFill>
        <p:spPr>
          <a:xfrm>
            <a:off x="1986117" y="2374492"/>
            <a:ext cx="7904828" cy="2517549"/>
          </a:xfrm>
          <a:prstGeom prst="rect">
            <a:avLst/>
          </a:prstGeom>
        </p:spPr>
      </p:pic>
    </p:spTree>
    <p:extLst>
      <p:ext uri="{BB962C8B-B14F-4D97-AF65-F5344CB8AC3E}">
        <p14:creationId xmlns:p14="http://schemas.microsoft.com/office/powerpoint/2010/main" val="84577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4FD-CD16-4BEB-B20E-9A9F2ECE924E}"/>
              </a:ext>
            </a:extLst>
          </p:cNvPr>
          <p:cNvSpPr>
            <a:spLocks noGrp="1"/>
          </p:cNvSpPr>
          <p:nvPr>
            <p:ph type="title"/>
          </p:nvPr>
        </p:nvSpPr>
        <p:spPr/>
        <p:txBody>
          <a:bodyPr/>
          <a:lstStyle/>
          <a:p>
            <a:r>
              <a:rPr lang="en-US" dirty="0"/>
              <a:t>ALTERED GIT MOTILITY</a:t>
            </a:r>
            <a:endParaRPr lang="en-IN" dirty="0"/>
          </a:p>
        </p:txBody>
      </p:sp>
      <p:pic>
        <p:nvPicPr>
          <p:cNvPr id="5" name="Picture 4">
            <a:extLst>
              <a:ext uri="{FF2B5EF4-FFF2-40B4-BE49-F238E27FC236}">
                <a16:creationId xmlns:a16="http://schemas.microsoft.com/office/drawing/2014/main" id="{856478E4-90E7-4137-A6D8-A8DAE2939418}"/>
              </a:ext>
            </a:extLst>
          </p:cNvPr>
          <p:cNvPicPr>
            <a:picLocks noChangeAspect="1"/>
          </p:cNvPicPr>
          <p:nvPr/>
        </p:nvPicPr>
        <p:blipFill>
          <a:blip r:embed="rId2"/>
          <a:stretch>
            <a:fillRect/>
          </a:stretch>
        </p:blipFill>
        <p:spPr>
          <a:xfrm>
            <a:off x="1533832" y="2332703"/>
            <a:ext cx="7151739" cy="2192593"/>
          </a:xfrm>
          <a:prstGeom prst="rect">
            <a:avLst/>
          </a:prstGeom>
        </p:spPr>
      </p:pic>
    </p:spTree>
    <p:extLst>
      <p:ext uri="{BB962C8B-B14F-4D97-AF65-F5344CB8AC3E}">
        <p14:creationId xmlns:p14="http://schemas.microsoft.com/office/powerpoint/2010/main" val="388893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25F-1DC3-4DF2-85CE-EFC8DCD6412A}"/>
              </a:ext>
            </a:extLst>
          </p:cNvPr>
          <p:cNvSpPr>
            <a:spLocks noGrp="1"/>
          </p:cNvSpPr>
          <p:nvPr>
            <p:ph type="title"/>
          </p:nvPr>
        </p:nvSpPr>
        <p:spPr>
          <a:xfrm>
            <a:off x="1158240" y="2310581"/>
            <a:ext cx="9875520" cy="1356360"/>
          </a:xfrm>
        </p:spPr>
        <p:txBody>
          <a:bodyPr/>
          <a:lstStyle/>
          <a:p>
            <a:r>
              <a:rPr lang="en-US" b="1" dirty="0"/>
              <a:t>                             DEFINITION</a:t>
            </a:r>
            <a:endParaRPr lang="en-IN" dirty="0"/>
          </a:p>
        </p:txBody>
      </p:sp>
    </p:spTree>
    <p:extLst>
      <p:ext uri="{BB962C8B-B14F-4D97-AF65-F5344CB8AC3E}">
        <p14:creationId xmlns:p14="http://schemas.microsoft.com/office/powerpoint/2010/main" val="50516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E2E5-DB12-40B8-AD01-532F0BB60667}"/>
              </a:ext>
            </a:extLst>
          </p:cNvPr>
          <p:cNvSpPr>
            <a:spLocks noGrp="1"/>
          </p:cNvSpPr>
          <p:nvPr>
            <p:ph type="title"/>
          </p:nvPr>
        </p:nvSpPr>
        <p:spPr/>
        <p:txBody>
          <a:bodyPr/>
          <a:lstStyle/>
          <a:p>
            <a:r>
              <a:rPr lang="en-US" dirty="0"/>
              <a:t>ALTERED INTESTINAL BACTERIAL FLORA</a:t>
            </a:r>
            <a:endParaRPr lang="en-IN" dirty="0"/>
          </a:p>
        </p:txBody>
      </p:sp>
      <p:pic>
        <p:nvPicPr>
          <p:cNvPr id="5" name="Picture 4">
            <a:extLst>
              <a:ext uri="{FF2B5EF4-FFF2-40B4-BE49-F238E27FC236}">
                <a16:creationId xmlns:a16="http://schemas.microsoft.com/office/drawing/2014/main" id="{7128226F-338C-4998-83C3-32CF66231651}"/>
              </a:ext>
            </a:extLst>
          </p:cNvPr>
          <p:cNvPicPr>
            <a:picLocks noChangeAspect="1"/>
          </p:cNvPicPr>
          <p:nvPr/>
        </p:nvPicPr>
        <p:blipFill>
          <a:blip r:embed="rId2"/>
          <a:stretch>
            <a:fillRect/>
          </a:stretch>
        </p:blipFill>
        <p:spPr>
          <a:xfrm>
            <a:off x="1258528" y="2232537"/>
            <a:ext cx="8111614" cy="3607824"/>
          </a:xfrm>
          <a:prstGeom prst="rect">
            <a:avLst/>
          </a:prstGeom>
        </p:spPr>
      </p:pic>
    </p:spTree>
    <p:extLst>
      <p:ext uri="{BB962C8B-B14F-4D97-AF65-F5344CB8AC3E}">
        <p14:creationId xmlns:p14="http://schemas.microsoft.com/office/powerpoint/2010/main" val="286463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FC27-1FB6-4A9F-BD89-F9803C62103B}"/>
              </a:ext>
            </a:extLst>
          </p:cNvPr>
          <p:cNvSpPr>
            <a:spLocks noGrp="1"/>
          </p:cNvSpPr>
          <p:nvPr>
            <p:ph type="title"/>
          </p:nvPr>
        </p:nvSpPr>
        <p:spPr/>
        <p:txBody>
          <a:bodyPr/>
          <a:lstStyle/>
          <a:p>
            <a:r>
              <a:rPr lang="en-US" dirty="0"/>
              <a:t>DISTRIBUTION INTERACTIONS</a:t>
            </a:r>
            <a:endParaRPr lang="en-IN" dirty="0"/>
          </a:p>
        </p:txBody>
      </p:sp>
      <p:pic>
        <p:nvPicPr>
          <p:cNvPr id="5" name="Picture 4">
            <a:extLst>
              <a:ext uri="{FF2B5EF4-FFF2-40B4-BE49-F238E27FC236}">
                <a16:creationId xmlns:a16="http://schemas.microsoft.com/office/drawing/2014/main" id="{900599F8-2D49-4C27-9733-08145DDA3338}"/>
              </a:ext>
            </a:extLst>
          </p:cNvPr>
          <p:cNvPicPr>
            <a:picLocks noChangeAspect="1"/>
          </p:cNvPicPr>
          <p:nvPr/>
        </p:nvPicPr>
        <p:blipFill>
          <a:blip r:embed="rId2"/>
          <a:stretch>
            <a:fillRect/>
          </a:stretch>
        </p:blipFill>
        <p:spPr>
          <a:xfrm>
            <a:off x="816077" y="2219324"/>
            <a:ext cx="8986684" cy="4029076"/>
          </a:xfrm>
          <a:prstGeom prst="rect">
            <a:avLst/>
          </a:prstGeom>
        </p:spPr>
      </p:pic>
    </p:spTree>
    <p:extLst>
      <p:ext uri="{BB962C8B-B14F-4D97-AF65-F5344CB8AC3E}">
        <p14:creationId xmlns:p14="http://schemas.microsoft.com/office/powerpoint/2010/main" val="107759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BB93-005B-49A4-B290-70C39AD53B50}"/>
              </a:ext>
            </a:extLst>
          </p:cNvPr>
          <p:cNvSpPr>
            <a:spLocks noGrp="1"/>
          </p:cNvSpPr>
          <p:nvPr>
            <p:ph type="title"/>
          </p:nvPr>
        </p:nvSpPr>
        <p:spPr/>
        <p:txBody>
          <a:bodyPr/>
          <a:lstStyle/>
          <a:p>
            <a:r>
              <a:rPr lang="en-US" dirty="0"/>
              <a:t>METABOLISM INTERACTIONS</a:t>
            </a:r>
            <a:endParaRPr lang="en-IN" dirty="0"/>
          </a:p>
        </p:txBody>
      </p:sp>
      <p:sp>
        <p:nvSpPr>
          <p:cNvPr id="3" name="Content Placeholder 2">
            <a:extLst>
              <a:ext uri="{FF2B5EF4-FFF2-40B4-BE49-F238E27FC236}">
                <a16:creationId xmlns:a16="http://schemas.microsoft.com/office/drawing/2014/main" id="{1F941917-1B4C-4586-8490-E0C77154A457}"/>
              </a:ext>
            </a:extLst>
          </p:cNvPr>
          <p:cNvSpPr>
            <a:spLocks noGrp="1"/>
          </p:cNvSpPr>
          <p:nvPr>
            <p:ph idx="1"/>
          </p:nvPr>
        </p:nvSpPr>
        <p:spPr/>
        <p:txBody>
          <a:bodyPr/>
          <a:lstStyle/>
          <a:p>
            <a:r>
              <a:rPr lang="en-US" dirty="0"/>
              <a:t>Enzyme induction</a:t>
            </a:r>
          </a:p>
          <a:p>
            <a:r>
              <a:rPr lang="en-US" dirty="0"/>
              <a:t>Enzyme inhibition</a:t>
            </a:r>
            <a:endParaRPr lang="en-IN" dirty="0"/>
          </a:p>
        </p:txBody>
      </p:sp>
    </p:spTree>
    <p:extLst>
      <p:ext uri="{BB962C8B-B14F-4D97-AF65-F5344CB8AC3E}">
        <p14:creationId xmlns:p14="http://schemas.microsoft.com/office/powerpoint/2010/main" val="3972673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C239-F17C-47C3-B43C-0C855B492DAA}"/>
              </a:ext>
            </a:extLst>
          </p:cNvPr>
          <p:cNvSpPr>
            <a:spLocks noGrp="1"/>
          </p:cNvSpPr>
          <p:nvPr>
            <p:ph type="title"/>
          </p:nvPr>
        </p:nvSpPr>
        <p:spPr/>
        <p:txBody>
          <a:bodyPr/>
          <a:lstStyle/>
          <a:p>
            <a:r>
              <a:rPr lang="en-US" dirty="0"/>
              <a:t>ENZYME INDUCTION</a:t>
            </a:r>
            <a:endParaRPr lang="en-IN" dirty="0"/>
          </a:p>
        </p:txBody>
      </p:sp>
      <p:sp>
        <p:nvSpPr>
          <p:cNvPr id="3" name="Content Placeholder 2">
            <a:extLst>
              <a:ext uri="{FF2B5EF4-FFF2-40B4-BE49-F238E27FC236}">
                <a16:creationId xmlns:a16="http://schemas.microsoft.com/office/drawing/2014/main" id="{1E773E1F-D6A5-4A25-BD1B-2C5668F2E566}"/>
              </a:ext>
            </a:extLst>
          </p:cNvPr>
          <p:cNvSpPr>
            <a:spLocks noGrp="1"/>
          </p:cNvSpPr>
          <p:nvPr>
            <p:ph idx="1"/>
          </p:nvPr>
        </p:nvSpPr>
        <p:spPr/>
        <p:txBody>
          <a:bodyPr/>
          <a:lstStyle/>
          <a:p>
            <a:r>
              <a:rPr lang="en-US" dirty="0"/>
              <a:t>A drug may induce the enzyme that is responsible for the metabolism of another drug or even itself</a:t>
            </a:r>
          </a:p>
          <a:p>
            <a:r>
              <a:rPr lang="en-US" dirty="0"/>
              <a:t>E.g., Rifampicin -           plasma conc. Of OCPs – Contraceptive failure</a:t>
            </a:r>
            <a:endParaRPr lang="en-IN" dirty="0"/>
          </a:p>
        </p:txBody>
      </p:sp>
      <p:sp>
        <p:nvSpPr>
          <p:cNvPr id="4" name="Arrow: Down 3">
            <a:extLst>
              <a:ext uri="{FF2B5EF4-FFF2-40B4-BE49-F238E27FC236}">
                <a16:creationId xmlns:a16="http://schemas.microsoft.com/office/drawing/2014/main" id="{AD50BEB8-52BD-4BED-97D8-BC45EF726467}"/>
              </a:ext>
            </a:extLst>
          </p:cNvPr>
          <p:cNvSpPr/>
          <p:nvPr/>
        </p:nvSpPr>
        <p:spPr>
          <a:xfrm>
            <a:off x="3529781" y="2821858"/>
            <a:ext cx="393290" cy="363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581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DD70-6C26-4936-8A5A-DAB714B50718}"/>
              </a:ext>
            </a:extLst>
          </p:cNvPr>
          <p:cNvSpPr>
            <a:spLocks noGrp="1"/>
          </p:cNvSpPr>
          <p:nvPr>
            <p:ph type="title"/>
          </p:nvPr>
        </p:nvSpPr>
        <p:spPr/>
        <p:txBody>
          <a:bodyPr/>
          <a:lstStyle/>
          <a:p>
            <a:r>
              <a:rPr lang="en-US" dirty="0"/>
              <a:t>ENZYME INHIBITION</a:t>
            </a:r>
            <a:endParaRPr lang="en-IN" dirty="0"/>
          </a:p>
        </p:txBody>
      </p:sp>
      <p:sp>
        <p:nvSpPr>
          <p:cNvPr id="3" name="Content Placeholder 2">
            <a:extLst>
              <a:ext uri="{FF2B5EF4-FFF2-40B4-BE49-F238E27FC236}">
                <a16:creationId xmlns:a16="http://schemas.microsoft.com/office/drawing/2014/main" id="{9E06BB41-A452-4065-AB05-BEBE8EC0C10F}"/>
              </a:ext>
            </a:extLst>
          </p:cNvPr>
          <p:cNvSpPr>
            <a:spLocks noGrp="1"/>
          </p:cNvSpPr>
          <p:nvPr>
            <p:ph idx="1"/>
          </p:nvPr>
        </p:nvSpPr>
        <p:spPr/>
        <p:txBody>
          <a:bodyPr/>
          <a:lstStyle/>
          <a:p>
            <a:r>
              <a:rPr lang="en-US" dirty="0"/>
              <a:t>Decrease in rate of metabolism of a drug by </a:t>
            </a:r>
            <a:r>
              <a:rPr lang="en-US" dirty="0" err="1"/>
              <a:t>another.This</a:t>
            </a:r>
            <a:r>
              <a:rPr lang="en-US" dirty="0"/>
              <a:t> will lead to increase conc. Of target drug, leading to its increased toxicity.</a:t>
            </a:r>
          </a:p>
          <a:p>
            <a:r>
              <a:rPr lang="en-US" dirty="0"/>
              <a:t>E.g., Erythromycin -        plasma conc. Of terfenadine - cardiotoxicity</a:t>
            </a:r>
            <a:endParaRPr lang="en-IN" dirty="0"/>
          </a:p>
        </p:txBody>
      </p:sp>
      <p:sp>
        <p:nvSpPr>
          <p:cNvPr id="4" name="Arrow: Up 3">
            <a:extLst>
              <a:ext uri="{FF2B5EF4-FFF2-40B4-BE49-F238E27FC236}">
                <a16:creationId xmlns:a16="http://schemas.microsoft.com/office/drawing/2014/main" id="{DB474A72-0360-498F-AB3D-3F9BF979F3C7}"/>
              </a:ext>
            </a:extLst>
          </p:cNvPr>
          <p:cNvSpPr/>
          <p:nvPr/>
        </p:nvSpPr>
        <p:spPr>
          <a:xfrm>
            <a:off x="3883742" y="2880852"/>
            <a:ext cx="245806" cy="4031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7095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5838-23EF-43B4-8328-2C1442F875BF}"/>
              </a:ext>
            </a:extLst>
          </p:cNvPr>
          <p:cNvSpPr>
            <a:spLocks noGrp="1"/>
          </p:cNvSpPr>
          <p:nvPr>
            <p:ph type="title"/>
          </p:nvPr>
        </p:nvSpPr>
        <p:spPr/>
        <p:txBody>
          <a:bodyPr/>
          <a:lstStyle/>
          <a:p>
            <a:r>
              <a:rPr lang="en-US" dirty="0"/>
              <a:t>EXCRETION INTERACTIONS</a:t>
            </a:r>
            <a:endParaRPr lang="en-IN" dirty="0"/>
          </a:p>
        </p:txBody>
      </p:sp>
      <p:sp>
        <p:nvSpPr>
          <p:cNvPr id="3" name="Content Placeholder 2">
            <a:extLst>
              <a:ext uri="{FF2B5EF4-FFF2-40B4-BE49-F238E27FC236}">
                <a16:creationId xmlns:a16="http://schemas.microsoft.com/office/drawing/2014/main" id="{C2643E80-1C1D-4C69-B5A9-6A1E0ED6635E}"/>
              </a:ext>
            </a:extLst>
          </p:cNvPr>
          <p:cNvSpPr>
            <a:spLocks noGrp="1"/>
          </p:cNvSpPr>
          <p:nvPr>
            <p:ph idx="1"/>
          </p:nvPr>
        </p:nvSpPr>
        <p:spPr/>
        <p:txBody>
          <a:bodyPr/>
          <a:lstStyle/>
          <a:p>
            <a:r>
              <a:rPr lang="en-US" dirty="0"/>
              <a:t>Changes in active tubular secretion</a:t>
            </a:r>
          </a:p>
          <a:p>
            <a:r>
              <a:rPr lang="en-US" dirty="0"/>
              <a:t>Changes in renal blood flow</a:t>
            </a:r>
            <a:endParaRPr lang="en-IN" dirty="0"/>
          </a:p>
        </p:txBody>
      </p:sp>
    </p:spTree>
    <p:extLst>
      <p:ext uri="{BB962C8B-B14F-4D97-AF65-F5344CB8AC3E}">
        <p14:creationId xmlns:p14="http://schemas.microsoft.com/office/powerpoint/2010/main" val="411889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B2D1-EAD1-4A64-A69C-1D59AAA9ACB8}"/>
              </a:ext>
            </a:extLst>
          </p:cNvPr>
          <p:cNvSpPr>
            <a:spLocks noGrp="1"/>
          </p:cNvSpPr>
          <p:nvPr>
            <p:ph type="title"/>
          </p:nvPr>
        </p:nvSpPr>
        <p:spPr/>
        <p:txBody>
          <a:bodyPr/>
          <a:lstStyle/>
          <a:p>
            <a:r>
              <a:rPr lang="en-US" dirty="0"/>
              <a:t>ACTIVE TUBULAR SECRETION</a:t>
            </a:r>
            <a:endParaRPr lang="en-IN" dirty="0"/>
          </a:p>
        </p:txBody>
      </p:sp>
      <p:sp>
        <p:nvSpPr>
          <p:cNvPr id="3" name="Content Placeholder 2">
            <a:extLst>
              <a:ext uri="{FF2B5EF4-FFF2-40B4-BE49-F238E27FC236}">
                <a16:creationId xmlns:a16="http://schemas.microsoft.com/office/drawing/2014/main" id="{4F564853-DFFB-4CB2-88F4-78D714617885}"/>
              </a:ext>
            </a:extLst>
          </p:cNvPr>
          <p:cNvSpPr>
            <a:spLocks noGrp="1"/>
          </p:cNvSpPr>
          <p:nvPr>
            <p:ph idx="1"/>
          </p:nvPr>
        </p:nvSpPr>
        <p:spPr/>
        <p:txBody>
          <a:bodyPr/>
          <a:lstStyle/>
          <a:p>
            <a:r>
              <a:rPr lang="en-US" dirty="0"/>
              <a:t>Penicillin/Cephalosporins/Nalidixic acid – Probenecid – Elevated plasma levels of acidic drugs</a:t>
            </a:r>
            <a:endParaRPr lang="en-IN" dirty="0"/>
          </a:p>
        </p:txBody>
      </p:sp>
    </p:spTree>
    <p:extLst>
      <p:ext uri="{BB962C8B-B14F-4D97-AF65-F5344CB8AC3E}">
        <p14:creationId xmlns:p14="http://schemas.microsoft.com/office/powerpoint/2010/main" val="5440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620F-C98D-45A2-AB51-49B8DBB51C12}"/>
              </a:ext>
            </a:extLst>
          </p:cNvPr>
          <p:cNvSpPr>
            <a:spLocks noGrp="1"/>
          </p:cNvSpPr>
          <p:nvPr>
            <p:ph type="title"/>
          </p:nvPr>
        </p:nvSpPr>
        <p:spPr/>
        <p:txBody>
          <a:bodyPr/>
          <a:lstStyle/>
          <a:p>
            <a:r>
              <a:rPr lang="en-US" dirty="0"/>
              <a:t>RENAL BLOOD FLOW</a:t>
            </a:r>
            <a:endParaRPr lang="en-IN" dirty="0"/>
          </a:p>
        </p:txBody>
      </p:sp>
      <p:sp>
        <p:nvSpPr>
          <p:cNvPr id="3" name="Content Placeholder 2">
            <a:extLst>
              <a:ext uri="{FF2B5EF4-FFF2-40B4-BE49-F238E27FC236}">
                <a16:creationId xmlns:a16="http://schemas.microsoft.com/office/drawing/2014/main" id="{24F49751-CB92-44D0-B22E-C51B605DE888}"/>
              </a:ext>
            </a:extLst>
          </p:cNvPr>
          <p:cNvSpPr>
            <a:spLocks noGrp="1"/>
          </p:cNvSpPr>
          <p:nvPr>
            <p:ph idx="1"/>
          </p:nvPr>
        </p:nvSpPr>
        <p:spPr/>
        <p:txBody>
          <a:bodyPr/>
          <a:lstStyle/>
          <a:p>
            <a:r>
              <a:rPr lang="en-US" dirty="0"/>
              <a:t>Lithium bicarbonate – NSAIDS – decreased renal clearance of </a:t>
            </a:r>
            <a:r>
              <a:rPr lang="en-US" dirty="0" err="1"/>
              <a:t>lithium,risk</a:t>
            </a:r>
            <a:r>
              <a:rPr lang="en-US" dirty="0"/>
              <a:t> of toxicity.</a:t>
            </a:r>
            <a:endParaRPr lang="en-IN" dirty="0"/>
          </a:p>
        </p:txBody>
      </p:sp>
    </p:spTree>
    <p:extLst>
      <p:ext uri="{BB962C8B-B14F-4D97-AF65-F5344CB8AC3E}">
        <p14:creationId xmlns:p14="http://schemas.microsoft.com/office/powerpoint/2010/main" val="2002020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FEF4-9EBE-4F70-BEA3-896FFE15D3FF}"/>
              </a:ext>
            </a:extLst>
          </p:cNvPr>
          <p:cNvSpPr>
            <a:spLocks noGrp="1"/>
          </p:cNvSpPr>
          <p:nvPr>
            <p:ph type="title"/>
          </p:nvPr>
        </p:nvSpPr>
        <p:spPr/>
        <p:txBody>
          <a:bodyPr/>
          <a:lstStyle/>
          <a:p>
            <a:r>
              <a:rPr lang="en-US" dirty="0"/>
              <a:t>PHARMACODYNAMIC INTERACTIONS</a:t>
            </a:r>
            <a:endParaRPr lang="en-IN" dirty="0"/>
          </a:p>
        </p:txBody>
      </p:sp>
      <p:sp>
        <p:nvSpPr>
          <p:cNvPr id="3" name="Content Placeholder 2">
            <a:extLst>
              <a:ext uri="{FF2B5EF4-FFF2-40B4-BE49-F238E27FC236}">
                <a16:creationId xmlns:a16="http://schemas.microsoft.com/office/drawing/2014/main" id="{CB872F16-81BC-416C-BF57-4A690CA90112}"/>
              </a:ext>
            </a:extLst>
          </p:cNvPr>
          <p:cNvSpPr>
            <a:spLocks noGrp="1"/>
          </p:cNvSpPr>
          <p:nvPr>
            <p:ph idx="1"/>
          </p:nvPr>
        </p:nvSpPr>
        <p:spPr/>
        <p:txBody>
          <a:bodyPr/>
          <a:lstStyle/>
          <a:p>
            <a:r>
              <a:rPr lang="en-US" dirty="0"/>
              <a:t>Modification of the action of one drug at the target site by another </a:t>
            </a:r>
            <a:r>
              <a:rPr lang="en-US" dirty="0" err="1"/>
              <a:t>drug,independent</a:t>
            </a:r>
            <a:r>
              <a:rPr lang="en-US" dirty="0"/>
              <a:t> of a change in its concentration</a:t>
            </a:r>
          </a:p>
          <a:p>
            <a:endParaRPr lang="en-US" dirty="0"/>
          </a:p>
          <a:p>
            <a:r>
              <a:rPr lang="en-US" dirty="0"/>
              <a:t>May results in </a:t>
            </a:r>
            <a:r>
              <a:rPr lang="en-US" dirty="0" err="1"/>
              <a:t>synergism,addictive</a:t>
            </a:r>
            <a:r>
              <a:rPr lang="en-US" dirty="0"/>
              <a:t> </a:t>
            </a:r>
            <a:r>
              <a:rPr lang="en-US" dirty="0" err="1"/>
              <a:t>effects,antagonism</a:t>
            </a:r>
            <a:endParaRPr lang="en-IN" dirty="0"/>
          </a:p>
        </p:txBody>
      </p:sp>
    </p:spTree>
    <p:extLst>
      <p:ext uri="{BB962C8B-B14F-4D97-AF65-F5344CB8AC3E}">
        <p14:creationId xmlns:p14="http://schemas.microsoft.com/office/powerpoint/2010/main" val="1811992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0053-3818-4244-B9F8-F477D076DBA8}"/>
              </a:ext>
            </a:extLst>
          </p:cNvPr>
          <p:cNvSpPr>
            <a:spLocks noGrp="1"/>
          </p:cNvSpPr>
          <p:nvPr>
            <p:ph type="title"/>
          </p:nvPr>
        </p:nvSpPr>
        <p:spPr/>
        <p:txBody>
          <a:bodyPr/>
          <a:lstStyle/>
          <a:p>
            <a:r>
              <a:rPr lang="en-US" dirty="0"/>
              <a:t>SYNERGISM</a:t>
            </a:r>
            <a:endParaRPr lang="en-IN" dirty="0"/>
          </a:p>
        </p:txBody>
      </p:sp>
      <p:sp>
        <p:nvSpPr>
          <p:cNvPr id="3" name="Content Placeholder 2">
            <a:extLst>
              <a:ext uri="{FF2B5EF4-FFF2-40B4-BE49-F238E27FC236}">
                <a16:creationId xmlns:a16="http://schemas.microsoft.com/office/drawing/2014/main" id="{DE66DEE3-A872-45B8-B88A-4DC0C82EF4B9}"/>
              </a:ext>
            </a:extLst>
          </p:cNvPr>
          <p:cNvSpPr>
            <a:spLocks noGrp="1"/>
          </p:cNvSpPr>
          <p:nvPr>
            <p:ph idx="1"/>
          </p:nvPr>
        </p:nvSpPr>
        <p:spPr/>
        <p:txBody>
          <a:bodyPr/>
          <a:lstStyle/>
          <a:p>
            <a:r>
              <a:rPr lang="en-US" dirty="0"/>
              <a:t>When the therapeutic or toxic effects of two drugs are greater than the sum of effects of individual drugs</a:t>
            </a:r>
          </a:p>
          <a:p>
            <a:r>
              <a:rPr lang="en-US" dirty="0"/>
              <a:t>E.g., sulfamethoxazole + trimethoprim – anti-microbial agent</a:t>
            </a:r>
            <a:endParaRPr lang="en-IN" dirty="0"/>
          </a:p>
        </p:txBody>
      </p:sp>
    </p:spTree>
    <p:extLst>
      <p:ext uri="{BB962C8B-B14F-4D97-AF65-F5344CB8AC3E}">
        <p14:creationId xmlns:p14="http://schemas.microsoft.com/office/powerpoint/2010/main" val="9564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5FB6-97C5-4D4C-9919-B84025E0D964}"/>
              </a:ext>
            </a:extLst>
          </p:cNvPr>
          <p:cNvSpPr>
            <a:spLocks noGrp="1"/>
          </p:cNvSpPr>
          <p:nvPr>
            <p:ph type="title"/>
          </p:nvPr>
        </p:nvSpPr>
        <p:spPr>
          <a:xfrm>
            <a:off x="267929" y="71111"/>
            <a:ext cx="9875520" cy="1356360"/>
          </a:xfrm>
        </p:spPr>
        <p:txBody>
          <a:bodyPr/>
          <a:lstStyle/>
          <a:p>
            <a:r>
              <a:rPr lang="en-US" b="1" dirty="0"/>
              <a:t>				</a:t>
            </a:r>
            <a:endParaRPr lang="en-IN" b="1" dirty="0"/>
          </a:p>
        </p:txBody>
      </p:sp>
      <p:sp>
        <p:nvSpPr>
          <p:cNvPr id="3" name="TextBox 2">
            <a:extLst>
              <a:ext uri="{FF2B5EF4-FFF2-40B4-BE49-F238E27FC236}">
                <a16:creationId xmlns:a16="http://schemas.microsoft.com/office/drawing/2014/main" id="{66AEC769-21E2-4E08-BBE2-2647D1415083}"/>
              </a:ext>
            </a:extLst>
          </p:cNvPr>
          <p:cNvSpPr txBox="1"/>
          <p:nvPr/>
        </p:nvSpPr>
        <p:spPr>
          <a:xfrm>
            <a:off x="904568" y="1288027"/>
            <a:ext cx="10559845" cy="2554545"/>
          </a:xfrm>
          <a:prstGeom prst="rect">
            <a:avLst/>
          </a:prstGeom>
          <a:noFill/>
        </p:spPr>
        <p:txBody>
          <a:bodyPr wrap="square" rtlCol="0">
            <a:spAutoFit/>
          </a:bodyPr>
          <a:lstStyle/>
          <a:p>
            <a:r>
              <a:rPr lang="en-US" sz="4000" dirty="0"/>
              <a:t>Drug interaction is defined as the pharmacological activity of one drug is altered by the concomitant use of another drug or by the presence of some other substance</a:t>
            </a:r>
            <a:endParaRPr lang="en-IN" sz="4000" dirty="0"/>
          </a:p>
        </p:txBody>
      </p:sp>
      <p:pic>
        <p:nvPicPr>
          <p:cNvPr id="5" name="Picture 4">
            <a:extLst>
              <a:ext uri="{FF2B5EF4-FFF2-40B4-BE49-F238E27FC236}">
                <a16:creationId xmlns:a16="http://schemas.microsoft.com/office/drawing/2014/main" id="{EF2B9207-BFEC-4DF9-9B4D-F568853853CD}"/>
              </a:ext>
            </a:extLst>
          </p:cNvPr>
          <p:cNvPicPr>
            <a:picLocks noChangeAspect="1"/>
          </p:cNvPicPr>
          <p:nvPr/>
        </p:nvPicPr>
        <p:blipFill>
          <a:blip r:embed="rId3"/>
          <a:stretch>
            <a:fillRect/>
          </a:stretch>
        </p:blipFill>
        <p:spPr>
          <a:xfrm>
            <a:off x="4240929" y="3935538"/>
            <a:ext cx="3552825" cy="2247900"/>
          </a:xfrm>
          <a:prstGeom prst="rect">
            <a:avLst/>
          </a:prstGeom>
        </p:spPr>
      </p:pic>
    </p:spTree>
    <p:extLst>
      <p:ext uri="{BB962C8B-B14F-4D97-AF65-F5344CB8AC3E}">
        <p14:creationId xmlns:p14="http://schemas.microsoft.com/office/powerpoint/2010/main" val="403497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5A35-E378-4965-9BFF-D944E567F6B2}"/>
              </a:ext>
            </a:extLst>
          </p:cNvPr>
          <p:cNvSpPr>
            <a:spLocks noGrp="1"/>
          </p:cNvSpPr>
          <p:nvPr>
            <p:ph type="title"/>
          </p:nvPr>
        </p:nvSpPr>
        <p:spPr/>
        <p:txBody>
          <a:bodyPr/>
          <a:lstStyle/>
          <a:p>
            <a:r>
              <a:rPr lang="en-US" dirty="0"/>
              <a:t>ADDICTIVE EFFECTS</a:t>
            </a:r>
            <a:endParaRPr lang="en-IN" dirty="0"/>
          </a:p>
        </p:txBody>
      </p:sp>
      <p:sp>
        <p:nvSpPr>
          <p:cNvPr id="3" name="Content Placeholder 2">
            <a:extLst>
              <a:ext uri="{FF2B5EF4-FFF2-40B4-BE49-F238E27FC236}">
                <a16:creationId xmlns:a16="http://schemas.microsoft.com/office/drawing/2014/main" id="{3FA88BE1-E2D3-4329-AE91-A1940A00DBDF}"/>
              </a:ext>
            </a:extLst>
          </p:cNvPr>
          <p:cNvSpPr>
            <a:spLocks noGrp="1"/>
          </p:cNvSpPr>
          <p:nvPr>
            <p:ph idx="1"/>
          </p:nvPr>
        </p:nvSpPr>
        <p:spPr/>
        <p:txBody>
          <a:bodyPr/>
          <a:lstStyle/>
          <a:p>
            <a:r>
              <a:rPr lang="en-US" dirty="0"/>
              <a:t>Net effect of two drugs used together is equal to the sum of the individual drug effects</a:t>
            </a:r>
          </a:p>
          <a:p>
            <a:r>
              <a:rPr lang="en-US" dirty="0"/>
              <a:t>E.g., thiazide + beta adrenergic blockers - hypertension</a:t>
            </a:r>
            <a:endParaRPr lang="en-IN" dirty="0"/>
          </a:p>
        </p:txBody>
      </p:sp>
    </p:spTree>
    <p:extLst>
      <p:ext uri="{BB962C8B-B14F-4D97-AF65-F5344CB8AC3E}">
        <p14:creationId xmlns:p14="http://schemas.microsoft.com/office/powerpoint/2010/main" val="26971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4C76-74B6-4A27-BC8E-9EFAD640735C}"/>
              </a:ext>
            </a:extLst>
          </p:cNvPr>
          <p:cNvSpPr>
            <a:spLocks noGrp="1"/>
          </p:cNvSpPr>
          <p:nvPr>
            <p:ph type="title"/>
          </p:nvPr>
        </p:nvSpPr>
        <p:spPr/>
        <p:txBody>
          <a:bodyPr/>
          <a:lstStyle/>
          <a:p>
            <a:r>
              <a:rPr lang="en-US" dirty="0"/>
              <a:t>ANTAGONISM</a:t>
            </a:r>
            <a:endParaRPr lang="en-IN" dirty="0"/>
          </a:p>
        </p:txBody>
      </p:sp>
      <p:sp>
        <p:nvSpPr>
          <p:cNvPr id="3" name="Content Placeholder 2">
            <a:extLst>
              <a:ext uri="{FF2B5EF4-FFF2-40B4-BE49-F238E27FC236}">
                <a16:creationId xmlns:a16="http://schemas.microsoft.com/office/drawing/2014/main" id="{4101FA45-58A6-478A-AF9E-94B1B3B5AE77}"/>
              </a:ext>
            </a:extLst>
          </p:cNvPr>
          <p:cNvSpPr>
            <a:spLocks noGrp="1"/>
          </p:cNvSpPr>
          <p:nvPr>
            <p:ph idx="1"/>
          </p:nvPr>
        </p:nvSpPr>
        <p:spPr/>
        <p:txBody>
          <a:bodyPr/>
          <a:lstStyle/>
          <a:p>
            <a:r>
              <a:rPr lang="en-US" dirty="0"/>
              <a:t>The effect of one drug can be reduced or abolished by the presence of another drug</a:t>
            </a:r>
          </a:p>
          <a:p>
            <a:r>
              <a:rPr lang="en-US" dirty="0"/>
              <a:t>E.g., blockade of anti-parkinsonian action of levodopa by neuroleptics and metoclopramide having anti-dopaminergic action</a:t>
            </a:r>
            <a:endParaRPr lang="en-IN" dirty="0"/>
          </a:p>
        </p:txBody>
      </p:sp>
    </p:spTree>
    <p:extLst>
      <p:ext uri="{BB962C8B-B14F-4D97-AF65-F5344CB8AC3E}">
        <p14:creationId xmlns:p14="http://schemas.microsoft.com/office/powerpoint/2010/main" val="3143916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FC21-4377-4BE6-92B4-F71B406F791E}"/>
              </a:ext>
            </a:extLst>
          </p:cNvPr>
          <p:cNvSpPr>
            <a:spLocks noGrp="1"/>
          </p:cNvSpPr>
          <p:nvPr>
            <p:ph type="title"/>
          </p:nvPr>
        </p:nvSpPr>
        <p:spPr/>
        <p:txBody>
          <a:bodyPr/>
          <a:lstStyle/>
          <a:p>
            <a:r>
              <a:rPr lang="en-US" dirty="0"/>
              <a:t>DRUG-FOOD INTERACTIONS</a:t>
            </a:r>
            <a:endParaRPr lang="en-IN" dirty="0"/>
          </a:p>
        </p:txBody>
      </p:sp>
      <p:sp>
        <p:nvSpPr>
          <p:cNvPr id="3" name="Content Placeholder 2">
            <a:extLst>
              <a:ext uri="{FF2B5EF4-FFF2-40B4-BE49-F238E27FC236}">
                <a16:creationId xmlns:a16="http://schemas.microsoft.com/office/drawing/2014/main" id="{FFBB3F9B-041B-47EC-83EC-89354A222381}"/>
              </a:ext>
            </a:extLst>
          </p:cNvPr>
          <p:cNvSpPr>
            <a:spLocks noGrp="1"/>
          </p:cNvSpPr>
          <p:nvPr>
            <p:ph idx="1"/>
          </p:nvPr>
        </p:nvSpPr>
        <p:spPr/>
        <p:txBody>
          <a:bodyPr/>
          <a:lstStyle/>
          <a:p>
            <a:r>
              <a:rPr lang="en-US" dirty="0"/>
              <a:t>GRAPE FRUIT JUICE – inhibits CYP3A4</a:t>
            </a:r>
          </a:p>
          <a:p>
            <a:r>
              <a:rPr lang="en-US" dirty="0"/>
              <a:t>VITAMIN K rich foods -        risk of clotting </a:t>
            </a:r>
          </a:p>
          <a:p>
            <a:r>
              <a:rPr lang="en-US" dirty="0"/>
              <a:t>GARLIC- anti-clotting properties</a:t>
            </a:r>
          </a:p>
          <a:p>
            <a:r>
              <a:rPr lang="en-US" dirty="0"/>
              <a:t>MILK – Mg &amp; Ca – chelate tetracycline</a:t>
            </a:r>
          </a:p>
          <a:p>
            <a:r>
              <a:rPr lang="en-US" dirty="0"/>
              <a:t>ORANGE- constipation when combined with aluminum (ANTACIDS)</a:t>
            </a:r>
          </a:p>
          <a:p>
            <a:r>
              <a:rPr lang="en-US" dirty="0"/>
              <a:t>OATMEAL – interfere with absorption of digoxin </a:t>
            </a:r>
            <a:endParaRPr lang="en-IN" dirty="0"/>
          </a:p>
        </p:txBody>
      </p:sp>
      <p:sp>
        <p:nvSpPr>
          <p:cNvPr id="6" name="Arrow: Up 5">
            <a:extLst>
              <a:ext uri="{FF2B5EF4-FFF2-40B4-BE49-F238E27FC236}">
                <a16:creationId xmlns:a16="http://schemas.microsoft.com/office/drawing/2014/main" id="{1AB274E9-2C5E-4A4E-A484-C8C51A413918}"/>
              </a:ext>
            </a:extLst>
          </p:cNvPr>
          <p:cNvSpPr/>
          <p:nvPr/>
        </p:nvSpPr>
        <p:spPr>
          <a:xfrm>
            <a:off x="4178709" y="2522420"/>
            <a:ext cx="226142" cy="363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011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037B-F6EF-454E-B1C5-D80D7C238155}"/>
              </a:ext>
            </a:extLst>
          </p:cNvPr>
          <p:cNvSpPr>
            <a:spLocks noGrp="1"/>
          </p:cNvSpPr>
          <p:nvPr>
            <p:ph type="title"/>
          </p:nvPr>
        </p:nvSpPr>
        <p:spPr/>
        <p:txBody>
          <a:bodyPr/>
          <a:lstStyle/>
          <a:p>
            <a:r>
              <a:rPr lang="en-US" dirty="0"/>
              <a:t>DRUG-HERB INTERACTIONS</a:t>
            </a:r>
            <a:endParaRPr lang="en-IN" dirty="0"/>
          </a:p>
        </p:txBody>
      </p:sp>
      <p:pic>
        <p:nvPicPr>
          <p:cNvPr id="5" name="Picture 4">
            <a:extLst>
              <a:ext uri="{FF2B5EF4-FFF2-40B4-BE49-F238E27FC236}">
                <a16:creationId xmlns:a16="http://schemas.microsoft.com/office/drawing/2014/main" id="{622171E0-ED9A-4FE7-A4C3-4FE5DD7A026E}"/>
              </a:ext>
            </a:extLst>
          </p:cNvPr>
          <p:cNvPicPr>
            <a:picLocks noChangeAspect="1"/>
          </p:cNvPicPr>
          <p:nvPr/>
        </p:nvPicPr>
        <p:blipFill>
          <a:blip r:embed="rId2"/>
          <a:stretch>
            <a:fillRect/>
          </a:stretch>
        </p:blipFill>
        <p:spPr>
          <a:xfrm>
            <a:off x="1143000" y="1965960"/>
            <a:ext cx="7607710" cy="2832182"/>
          </a:xfrm>
          <a:prstGeom prst="rect">
            <a:avLst/>
          </a:prstGeom>
        </p:spPr>
      </p:pic>
      <p:pic>
        <p:nvPicPr>
          <p:cNvPr id="1026" name="Picture 2" descr="ஜின்செங் மருத்துவ பயன்கள் - Ginseng medicinal uses in tamil - ஔசதம் -  OWSHADHAM">
            <a:extLst>
              <a:ext uri="{FF2B5EF4-FFF2-40B4-BE49-F238E27FC236}">
                <a16:creationId xmlns:a16="http://schemas.microsoft.com/office/drawing/2014/main" id="{06ED0339-D820-49AF-A93D-44517F584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710" y="609600"/>
            <a:ext cx="1446285" cy="2536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va | NCCIH">
            <a:extLst>
              <a:ext uri="{FF2B5EF4-FFF2-40B4-BE49-F238E27FC236}">
                <a16:creationId xmlns:a16="http://schemas.microsoft.com/office/drawing/2014/main" id="{C1F914E2-5C19-4531-967C-984DA7114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5689" y="685800"/>
            <a:ext cx="1557952" cy="21360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ypericum perforatum - Wikipedia">
            <a:extLst>
              <a:ext uri="{FF2B5EF4-FFF2-40B4-BE49-F238E27FC236}">
                <a16:creationId xmlns:a16="http://schemas.microsoft.com/office/drawing/2014/main" id="{DC844912-085B-40E6-B378-A50D741CF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089" y="3146323"/>
            <a:ext cx="2817552" cy="18771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alerian (herb) - Wikipedia">
            <a:extLst>
              <a:ext uri="{FF2B5EF4-FFF2-40B4-BE49-F238E27FC236}">
                <a16:creationId xmlns:a16="http://schemas.microsoft.com/office/drawing/2014/main" id="{A8EFDCDB-7660-4C79-BA4B-48B9CA3F85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2207" y="4876799"/>
            <a:ext cx="1446285" cy="170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659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F25C-0D21-490F-8FD5-82970F3D086F}"/>
              </a:ext>
            </a:extLst>
          </p:cNvPr>
          <p:cNvSpPr>
            <a:spLocks noGrp="1"/>
          </p:cNvSpPr>
          <p:nvPr>
            <p:ph type="title"/>
          </p:nvPr>
        </p:nvSpPr>
        <p:spPr/>
        <p:txBody>
          <a:bodyPr/>
          <a:lstStyle/>
          <a:p>
            <a:r>
              <a:rPr lang="en-US" dirty="0"/>
              <a:t>DRUG-DISEASE INTERACTIONS</a:t>
            </a:r>
            <a:endParaRPr lang="en-IN" dirty="0"/>
          </a:p>
        </p:txBody>
      </p:sp>
      <p:sp>
        <p:nvSpPr>
          <p:cNvPr id="3" name="Content Placeholder 2">
            <a:extLst>
              <a:ext uri="{FF2B5EF4-FFF2-40B4-BE49-F238E27FC236}">
                <a16:creationId xmlns:a16="http://schemas.microsoft.com/office/drawing/2014/main" id="{391DEDC4-BE4F-408D-83F0-52CC055A3E4C}"/>
              </a:ext>
            </a:extLst>
          </p:cNvPr>
          <p:cNvSpPr>
            <a:spLocks noGrp="1"/>
          </p:cNvSpPr>
          <p:nvPr>
            <p:ph idx="1"/>
          </p:nvPr>
        </p:nvSpPr>
        <p:spPr/>
        <p:txBody>
          <a:bodyPr/>
          <a:lstStyle/>
          <a:p>
            <a:r>
              <a:rPr lang="en-US" dirty="0"/>
              <a:t>Drug- condition interaction occurs when a drug worsens or exacerbates an existing medical condition</a:t>
            </a:r>
          </a:p>
          <a:p>
            <a:r>
              <a:rPr lang="en-US" dirty="0"/>
              <a:t>E.g., Nasal decongestants + Hypertension -          Blood pressure </a:t>
            </a:r>
            <a:endParaRPr lang="en-IN" dirty="0"/>
          </a:p>
        </p:txBody>
      </p:sp>
      <p:sp>
        <p:nvSpPr>
          <p:cNvPr id="4" name="Arrow: Up 3">
            <a:extLst>
              <a:ext uri="{FF2B5EF4-FFF2-40B4-BE49-F238E27FC236}">
                <a16:creationId xmlns:a16="http://schemas.microsoft.com/office/drawing/2014/main" id="{6EEFAC13-4028-4123-9CF7-8A028D598D00}"/>
              </a:ext>
            </a:extLst>
          </p:cNvPr>
          <p:cNvSpPr/>
          <p:nvPr/>
        </p:nvSpPr>
        <p:spPr>
          <a:xfrm>
            <a:off x="6548284" y="2733368"/>
            <a:ext cx="314632" cy="4326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825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859-4C4B-41D2-B6FF-77366740ADA8}"/>
              </a:ext>
            </a:extLst>
          </p:cNvPr>
          <p:cNvSpPr>
            <a:spLocks noGrp="1"/>
          </p:cNvSpPr>
          <p:nvPr>
            <p:ph type="title"/>
          </p:nvPr>
        </p:nvSpPr>
        <p:spPr/>
        <p:txBody>
          <a:bodyPr/>
          <a:lstStyle/>
          <a:p>
            <a:r>
              <a:rPr lang="en-US" dirty="0"/>
              <a:t>DRUG-SMOKING</a:t>
            </a:r>
            <a:endParaRPr lang="en-IN" dirty="0"/>
          </a:p>
        </p:txBody>
      </p:sp>
      <p:sp>
        <p:nvSpPr>
          <p:cNvPr id="3" name="Content Placeholder 2">
            <a:extLst>
              <a:ext uri="{FF2B5EF4-FFF2-40B4-BE49-F238E27FC236}">
                <a16:creationId xmlns:a16="http://schemas.microsoft.com/office/drawing/2014/main" id="{C42EB5CE-0FA2-48DA-971F-68D66281A7B6}"/>
              </a:ext>
            </a:extLst>
          </p:cNvPr>
          <p:cNvSpPr>
            <a:spLocks noGrp="1"/>
          </p:cNvSpPr>
          <p:nvPr>
            <p:ph idx="1"/>
          </p:nvPr>
        </p:nvSpPr>
        <p:spPr/>
        <p:txBody>
          <a:bodyPr/>
          <a:lstStyle/>
          <a:p>
            <a:r>
              <a:rPr lang="en-US" dirty="0"/>
              <a:t>        activity of drug metabolizing enzymes in liver</a:t>
            </a:r>
          </a:p>
          <a:p>
            <a:endParaRPr lang="en-US" dirty="0"/>
          </a:p>
          <a:p>
            <a:r>
              <a:rPr lang="en-IN" dirty="0"/>
              <a:t>       effect of theophylline, diazepam, olanzapine is decreased</a:t>
            </a:r>
          </a:p>
        </p:txBody>
      </p:sp>
      <p:sp>
        <p:nvSpPr>
          <p:cNvPr id="4" name="Arrow: Up 3">
            <a:extLst>
              <a:ext uri="{FF2B5EF4-FFF2-40B4-BE49-F238E27FC236}">
                <a16:creationId xmlns:a16="http://schemas.microsoft.com/office/drawing/2014/main" id="{838A6FD5-0852-474A-94F2-BB4F399BC92A}"/>
              </a:ext>
            </a:extLst>
          </p:cNvPr>
          <p:cNvSpPr/>
          <p:nvPr/>
        </p:nvSpPr>
        <p:spPr>
          <a:xfrm>
            <a:off x="1553496" y="1965960"/>
            <a:ext cx="255639" cy="4227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E9BC8FEB-31EE-4586-9C3D-58BA78B77A72}"/>
              </a:ext>
            </a:extLst>
          </p:cNvPr>
          <p:cNvSpPr/>
          <p:nvPr/>
        </p:nvSpPr>
        <p:spPr>
          <a:xfrm>
            <a:off x="1553495" y="3006213"/>
            <a:ext cx="255639" cy="422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2642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0408-3FDA-431C-8FEE-043049BB34F7}"/>
              </a:ext>
            </a:extLst>
          </p:cNvPr>
          <p:cNvSpPr>
            <a:spLocks noGrp="1"/>
          </p:cNvSpPr>
          <p:nvPr>
            <p:ph type="title"/>
          </p:nvPr>
        </p:nvSpPr>
        <p:spPr/>
        <p:txBody>
          <a:bodyPr/>
          <a:lstStyle/>
          <a:p>
            <a:r>
              <a:rPr lang="en-US" dirty="0"/>
              <a:t>DRUG-ALCOHOLIC BEVERAGES</a:t>
            </a:r>
            <a:endParaRPr lang="en-IN" dirty="0"/>
          </a:p>
        </p:txBody>
      </p:sp>
      <p:sp>
        <p:nvSpPr>
          <p:cNvPr id="3" name="Content Placeholder 2">
            <a:extLst>
              <a:ext uri="{FF2B5EF4-FFF2-40B4-BE49-F238E27FC236}">
                <a16:creationId xmlns:a16="http://schemas.microsoft.com/office/drawing/2014/main" id="{77388B37-64AC-4A86-9A56-01680A5584E0}"/>
              </a:ext>
            </a:extLst>
          </p:cNvPr>
          <p:cNvSpPr>
            <a:spLocks noGrp="1"/>
          </p:cNvSpPr>
          <p:nvPr>
            <p:ph idx="1"/>
          </p:nvPr>
        </p:nvSpPr>
        <p:spPr/>
        <p:txBody>
          <a:bodyPr/>
          <a:lstStyle/>
          <a:p>
            <a:r>
              <a:rPr lang="en-US" dirty="0"/>
              <a:t>       depressive effects of </a:t>
            </a:r>
            <a:r>
              <a:rPr lang="en-US" dirty="0" err="1"/>
              <a:t>benzodiapines</a:t>
            </a:r>
            <a:r>
              <a:rPr lang="en-US" dirty="0"/>
              <a:t>, anti-histamines, narcotics</a:t>
            </a:r>
          </a:p>
          <a:p>
            <a:endParaRPr lang="en-US" dirty="0"/>
          </a:p>
          <a:p>
            <a:r>
              <a:rPr lang="en-US" dirty="0"/>
              <a:t>Disulfiram like reaction with metronidazole</a:t>
            </a:r>
          </a:p>
          <a:p>
            <a:endParaRPr lang="en-US" dirty="0"/>
          </a:p>
          <a:p>
            <a:r>
              <a:rPr lang="en-US" dirty="0"/>
              <a:t>       metabolism of warfarin &amp; phenytoin</a:t>
            </a:r>
          </a:p>
          <a:p>
            <a:endParaRPr lang="en-IN" dirty="0"/>
          </a:p>
        </p:txBody>
      </p:sp>
      <p:sp>
        <p:nvSpPr>
          <p:cNvPr id="4" name="Arrow: Up 3">
            <a:extLst>
              <a:ext uri="{FF2B5EF4-FFF2-40B4-BE49-F238E27FC236}">
                <a16:creationId xmlns:a16="http://schemas.microsoft.com/office/drawing/2014/main" id="{FB9D5768-D701-463C-BE27-74CE8E2DFBC4}"/>
              </a:ext>
            </a:extLst>
          </p:cNvPr>
          <p:cNvSpPr/>
          <p:nvPr/>
        </p:nvSpPr>
        <p:spPr>
          <a:xfrm>
            <a:off x="1602658" y="2064774"/>
            <a:ext cx="216310" cy="4817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Up 5">
            <a:extLst>
              <a:ext uri="{FF2B5EF4-FFF2-40B4-BE49-F238E27FC236}">
                <a16:creationId xmlns:a16="http://schemas.microsoft.com/office/drawing/2014/main" id="{743621B3-4DE7-4016-99A8-AC254A96DCAA}"/>
              </a:ext>
            </a:extLst>
          </p:cNvPr>
          <p:cNvSpPr/>
          <p:nvPr/>
        </p:nvSpPr>
        <p:spPr>
          <a:xfrm>
            <a:off x="1494503" y="3814916"/>
            <a:ext cx="324465" cy="4817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951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5537-13F3-420B-B080-D4E095AE4F65}"/>
              </a:ext>
            </a:extLst>
          </p:cNvPr>
          <p:cNvSpPr>
            <a:spLocks noGrp="1"/>
          </p:cNvSpPr>
          <p:nvPr>
            <p:ph type="title"/>
          </p:nvPr>
        </p:nvSpPr>
        <p:spPr/>
        <p:txBody>
          <a:bodyPr/>
          <a:lstStyle/>
          <a:p>
            <a:r>
              <a:rPr lang="en-US" dirty="0"/>
              <a:t>HOW TO PREVENT/AVOID DRUG INTERACTIONS</a:t>
            </a:r>
            <a:endParaRPr lang="en-IN" dirty="0"/>
          </a:p>
        </p:txBody>
      </p:sp>
      <p:sp>
        <p:nvSpPr>
          <p:cNvPr id="3" name="Content Placeholder 2">
            <a:extLst>
              <a:ext uri="{FF2B5EF4-FFF2-40B4-BE49-F238E27FC236}">
                <a16:creationId xmlns:a16="http://schemas.microsoft.com/office/drawing/2014/main" id="{960A254D-D0EE-4E89-A1C1-E64962888A72}"/>
              </a:ext>
            </a:extLst>
          </p:cNvPr>
          <p:cNvSpPr>
            <a:spLocks noGrp="1"/>
          </p:cNvSpPr>
          <p:nvPr>
            <p:ph idx="1"/>
          </p:nvPr>
        </p:nvSpPr>
        <p:spPr/>
        <p:txBody>
          <a:bodyPr/>
          <a:lstStyle/>
          <a:p>
            <a:r>
              <a:rPr lang="en-US" dirty="0"/>
              <a:t>Have to monitor for potential drug interactions</a:t>
            </a:r>
          </a:p>
          <a:p>
            <a:r>
              <a:rPr lang="en-US" dirty="0"/>
              <a:t>Advice patients proper use of medicines</a:t>
            </a:r>
          </a:p>
          <a:p>
            <a:r>
              <a:rPr lang="en-US" dirty="0"/>
              <a:t>Educate the patient for food and beverages while on medication</a:t>
            </a:r>
          </a:p>
          <a:p>
            <a:r>
              <a:rPr lang="en-US" dirty="0"/>
              <a:t>Avoid multi-drug therapy when not needed</a:t>
            </a:r>
          </a:p>
          <a:p>
            <a:r>
              <a:rPr lang="en-US" dirty="0"/>
              <a:t>Avoid OTC drugs</a:t>
            </a:r>
          </a:p>
          <a:p>
            <a:r>
              <a:rPr lang="en-US" dirty="0"/>
              <a:t>Caution in elderly people is needed</a:t>
            </a:r>
          </a:p>
          <a:p>
            <a:pPr marL="45720" indent="0">
              <a:buNone/>
            </a:pPr>
            <a:endParaRPr lang="en-IN" dirty="0"/>
          </a:p>
        </p:txBody>
      </p:sp>
    </p:spTree>
    <p:extLst>
      <p:ext uri="{BB962C8B-B14F-4D97-AF65-F5344CB8AC3E}">
        <p14:creationId xmlns:p14="http://schemas.microsoft.com/office/powerpoint/2010/main" val="128804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1B7B-54C3-4017-99A4-B9810213F91C}"/>
              </a:ext>
            </a:extLst>
          </p:cNvPr>
          <p:cNvSpPr>
            <a:spLocks noGrp="1"/>
          </p:cNvSpPr>
          <p:nvPr>
            <p:ph type="title"/>
          </p:nvPr>
        </p:nvSpPr>
        <p:spPr>
          <a:xfrm>
            <a:off x="1159564" y="1463040"/>
            <a:ext cx="9875520" cy="1356360"/>
          </a:xfrm>
        </p:spPr>
        <p:txBody>
          <a:bodyPr>
            <a:normAutofit fontScale="90000"/>
          </a:bodyPr>
          <a:lstStyle/>
          <a:p>
            <a:pPr>
              <a:lnSpc>
                <a:spcPct val="115000"/>
              </a:lnSpc>
              <a:spcAft>
                <a:spcPts val="1000"/>
              </a:spcAft>
            </a:pPr>
            <a:r>
              <a:rPr lang="en-US" b="1">
                <a:latin typeface="Calibri" panose="020F0502020204030204" pitchFamily="34" charset="0"/>
                <a:ea typeface="Calibri" panose="020F0502020204030204" pitchFamily="34" charset="0"/>
                <a:cs typeface="Times New Roman" panose="02020603050405020304" pitchFamily="18" charset="0"/>
              </a:rPr>
              <a:t>21</a:t>
            </a:r>
            <a:r>
              <a:rPr lang="en-US" sz="4400" b="1">
                <a:effectLst/>
                <a:latin typeface="Calibri" panose="020F0502020204030204" pitchFamily="34" charset="0"/>
                <a:ea typeface="Calibri" panose="020F0502020204030204" pitchFamily="34" charset="0"/>
                <a:cs typeface="Times New Roman" panose="02020603050405020304" pitchFamily="18" charset="0"/>
              </a:rPr>
              <a:t>.02.2022                </a:t>
            </a:r>
            <a:r>
              <a:rPr lang="en-US" sz="4400" b="1" dirty="0">
                <a:effectLst/>
                <a:latin typeface="Calibri" panose="020F0502020204030204" pitchFamily="34" charset="0"/>
                <a:ea typeface="Calibri" panose="020F0502020204030204" pitchFamily="34" charset="0"/>
                <a:cs typeface="Times New Roman" panose="02020603050405020304" pitchFamily="18" charset="0"/>
              </a:rPr>
              <a:t>PH 1.8 </a:t>
            </a:r>
            <a:br>
              <a:rPr lang="en-US" sz="4400" b="1"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Calibri" panose="020F0502020204030204" pitchFamily="34" charset="0"/>
                <a:ea typeface="Calibri" panose="020F0502020204030204" pitchFamily="34" charset="0"/>
                <a:cs typeface="Times New Roman" panose="02020603050405020304" pitchFamily="18" charset="0"/>
              </a:rPr>
              <a:t> IDENTIFY  &amp;  DESCRIBE  THE MANAGEMENT OF  DRUG INTERACTIONS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Calibri" panose="020F0502020204030204" pitchFamily="34" charset="0"/>
                <a:ea typeface="Calibri" panose="020F0502020204030204" pitchFamily="34" charset="0"/>
                <a:cs typeface="Times New Roman" panose="02020603050405020304" pitchFamily="18" charset="0"/>
              </a:rPr>
              <a:t>IN  THE  FOLLOWING  CASE  SCENARIOS</a:t>
            </a:r>
            <a:r>
              <a:rPr lang="en-US" sz="4400" dirty="0">
                <a:effectLst/>
                <a:latin typeface="Calibri" panose="020F0502020204030204" pitchFamily="34" charset="0"/>
                <a:ea typeface="Calibri" panose="020F0502020204030204" pitchFamily="34" charset="0"/>
                <a:cs typeface="Times New Roman" panose="02020603050405020304" pitchFamily="18" charset="0"/>
              </a:rPr>
              <a:t>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9B57AF-B8C7-4236-A5E1-7CE11248D898}"/>
              </a:ext>
            </a:extLst>
          </p:cNvPr>
          <p:cNvSpPr>
            <a:spLocks noGrp="1"/>
          </p:cNvSpPr>
          <p:nvPr>
            <p:ph idx="1"/>
          </p:nvPr>
        </p:nvSpPr>
        <p:spPr>
          <a:xfrm>
            <a:off x="1159564" y="2819400"/>
            <a:ext cx="9872871" cy="4038600"/>
          </a:xfrm>
        </p:spPr>
        <p:txBody>
          <a:bodyPr>
            <a:normAutofit/>
          </a:bodyPr>
          <a:lstStyle/>
          <a:p>
            <a:pPr marL="4572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3600" dirty="0">
                <a:effectLst/>
                <a:latin typeface="Calibri" panose="020F0502020204030204" pitchFamily="34" charset="0"/>
                <a:ea typeface="Calibri" panose="020F0502020204030204" pitchFamily="34" charset="0"/>
                <a:cs typeface="Times New Roman" panose="02020603050405020304" pitchFamily="18" charset="0"/>
              </a:rPr>
              <a:t> A 35 Year Old Male, Type I  Diabetes Mellitus  On Insulin  Was  Treated  With  Propranolol  As A  Prophylactic Therapy  For  Migraine.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274320" indent="0">
              <a:lnSpc>
                <a:spcPct val="115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93370" indent="0">
              <a:lnSpc>
                <a:spcPct val="115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7956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8A17-F805-41D2-89DF-E001A1623E47}"/>
              </a:ext>
            </a:extLst>
          </p:cNvPr>
          <p:cNvSpPr>
            <a:spLocks noGrp="1"/>
          </p:cNvSpPr>
          <p:nvPr>
            <p:ph idx="1"/>
          </p:nvPr>
        </p:nvSpPr>
        <p:spPr>
          <a:xfrm>
            <a:off x="1329813" y="757083"/>
            <a:ext cx="9872871" cy="5014452"/>
          </a:xfrm>
        </p:spPr>
        <p:txBody>
          <a:bodyPr>
            <a:normAutofit fontScale="92500" lnSpcReduction="20000"/>
          </a:bodyPr>
          <a:lstStyle/>
          <a:p>
            <a:pPr marL="342900" lvl="0" indent="-342900">
              <a:lnSpc>
                <a:spcPct val="115000"/>
              </a:lnSpc>
              <a:buFont typeface="+mj-lt"/>
              <a:buAutoNum type="alphaLcParenR"/>
            </a:pPr>
            <a:r>
              <a:rPr lang="en-US" sz="3200" dirty="0">
                <a:effectLst/>
                <a:latin typeface="Calibri" panose="020F0502020204030204" pitchFamily="34" charset="0"/>
                <a:ea typeface="Calibri" panose="020F0502020204030204" pitchFamily="34" charset="0"/>
                <a:cs typeface="Times New Roman" panose="02020603050405020304" pitchFamily="18" charset="0"/>
              </a:rPr>
              <a:t> Explain The  Potential Drug Interaction  In This Patient: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Propranolol  Blunts  the Recognition Of Hypoglycemia &amp; Delays Recovery From Insulin Induced Hypoglycemia. Propranolol  A  Non—Selective  </a:t>
            </a:r>
            <a:r>
              <a:rPr lang="en-US" sz="3200" dirty="0">
                <a:effectLst/>
                <a:latin typeface="Calibri" panose="020F0502020204030204" pitchFamily="34" charset="0"/>
                <a:ea typeface="Calibri" panose="020F0502020204030204" pitchFamily="34" charset="0"/>
                <a:cs typeface="Calibri" panose="020F0502020204030204" pitchFamily="34" charset="0"/>
              </a:rPr>
              <a:t>β</a:t>
            </a:r>
            <a:r>
              <a:rPr lang="en-US" sz="3200" dirty="0">
                <a:effectLst/>
                <a:latin typeface="Calibri" panose="020F0502020204030204" pitchFamily="34" charset="0"/>
                <a:ea typeface="Calibri" panose="020F0502020204030204" pitchFamily="34" charset="0"/>
                <a:cs typeface="Times New Roman" panose="02020603050405020304" pitchFamily="18" charset="0"/>
              </a:rPr>
              <a:t>—Blocker Blocks  </a:t>
            </a:r>
            <a:r>
              <a:rPr lang="en-US" sz="3200" dirty="0">
                <a:effectLst/>
                <a:latin typeface="Calibri" panose="020F0502020204030204" pitchFamily="34" charset="0"/>
                <a:ea typeface="Calibri" panose="020F0502020204030204" pitchFamily="34" charset="0"/>
                <a:cs typeface="Calibri" panose="020F0502020204030204" pitchFamily="34" charset="0"/>
              </a:rPr>
              <a:t>β</a:t>
            </a:r>
            <a:r>
              <a:rPr lang="en-US" sz="32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US" sz="3200" dirty="0">
                <a:effectLst/>
                <a:latin typeface="Calibri" panose="020F0502020204030204" pitchFamily="34" charset="0"/>
                <a:ea typeface="Calibri" panose="020F0502020204030204" pitchFamily="34" charset="0"/>
                <a:cs typeface="Times New Roman" panose="02020603050405020304" pitchFamily="18" charset="0"/>
              </a:rPr>
              <a:t> mediated Glycogenolysis &amp;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Neoglucogenesis</a:t>
            </a:r>
            <a:r>
              <a:rPr lang="en-US" sz="3200" dirty="0">
                <a:effectLst/>
                <a:latin typeface="Calibri" panose="020F0502020204030204" pitchFamily="34" charset="0"/>
                <a:ea typeface="Calibri" panose="020F0502020204030204" pitchFamily="34" charset="0"/>
                <a:cs typeface="Times New Roman" panose="02020603050405020304" pitchFamily="18" charset="0"/>
              </a:rPr>
              <a:t>  In Liver  &amp;  Aggravates Insulin Induced  Hypoglycemia.</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It  Also  Suppresses   The  Warning  Signs Of  Hypoglycemia Like Tremors, Tachycardia, Palpitation, Sweating Mediated Through Sympathetic Stimulation By  blocking  </a:t>
            </a:r>
            <a:r>
              <a:rPr lang="en-US" sz="3200" dirty="0">
                <a:effectLst/>
                <a:latin typeface="Calibri" panose="020F0502020204030204" pitchFamily="34" charset="0"/>
                <a:ea typeface="Calibri" panose="020F0502020204030204" pitchFamily="34" charset="0"/>
                <a:cs typeface="Calibri" panose="020F0502020204030204" pitchFamily="34" charset="0"/>
              </a:rPr>
              <a:t>β</a:t>
            </a:r>
            <a:r>
              <a:rPr lang="en-US" sz="3200" dirty="0">
                <a:effectLst/>
                <a:latin typeface="Calibri" panose="020F0502020204030204" pitchFamily="34" charset="0"/>
                <a:ea typeface="Calibri" panose="020F0502020204030204" pitchFamily="34" charset="0"/>
                <a:cs typeface="Times New Roman" panose="02020603050405020304" pitchFamily="18" charset="0"/>
              </a:rPr>
              <a:t>—Adrenergic  Receptors.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623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0FFB-D06E-4143-9AEE-40C3BEA3BB22}"/>
              </a:ext>
            </a:extLst>
          </p:cNvPr>
          <p:cNvSpPr>
            <a:spLocks noGrp="1"/>
          </p:cNvSpPr>
          <p:nvPr>
            <p:ph type="title"/>
          </p:nvPr>
        </p:nvSpPr>
        <p:spPr>
          <a:xfrm>
            <a:off x="1624781" y="2399071"/>
            <a:ext cx="9875520" cy="1356360"/>
          </a:xfrm>
        </p:spPr>
        <p:txBody>
          <a:bodyPr/>
          <a:lstStyle/>
          <a:p>
            <a:r>
              <a:rPr lang="en-US" b="1" dirty="0"/>
              <a:t>TYPES OF DRUG INTERACTIONS</a:t>
            </a:r>
            <a:endParaRPr lang="en-IN" dirty="0"/>
          </a:p>
        </p:txBody>
      </p:sp>
    </p:spTree>
    <p:extLst>
      <p:ext uri="{BB962C8B-B14F-4D97-AF65-F5344CB8AC3E}">
        <p14:creationId xmlns:p14="http://schemas.microsoft.com/office/powerpoint/2010/main" val="2785573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5D1B1-174F-4746-8060-DBE50AE84C58}"/>
              </a:ext>
            </a:extLst>
          </p:cNvPr>
          <p:cNvSpPr>
            <a:spLocks noGrp="1"/>
          </p:cNvSpPr>
          <p:nvPr>
            <p:ph idx="1"/>
          </p:nvPr>
        </p:nvSpPr>
        <p:spPr>
          <a:xfrm>
            <a:off x="1084006" y="1241323"/>
            <a:ext cx="9872871" cy="4038600"/>
          </a:xfrm>
        </p:spPr>
        <p:txBody>
          <a:bodyPr>
            <a:normAutofit/>
          </a:bodyPr>
          <a:lstStyle/>
          <a:p>
            <a:pPr marL="0" lvl="0" indent="0">
              <a:lnSpc>
                <a:spcPct val="115000"/>
              </a:lnSpc>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B)How Will You  Manage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 Patient Can Be Prescribed Selective  </a:t>
            </a:r>
            <a:r>
              <a:rPr lang="en-US" sz="3200" dirty="0">
                <a:effectLst/>
                <a:latin typeface="Calibri" panose="020F0502020204030204" pitchFamily="34" charset="0"/>
                <a:ea typeface="Calibri" panose="020F0502020204030204" pitchFamily="34" charset="0"/>
                <a:cs typeface="Calibri" panose="020F0502020204030204" pitchFamily="34" charset="0"/>
              </a:rPr>
              <a:t>β</a:t>
            </a:r>
            <a:r>
              <a:rPr lang="en-US" sz="3200" baseline="-25000" dirty="0">
                <a:effectLst/>
                <a:latin typeface="Calibri" panose="020F0502020204030204" pitchFamily="34" charset="0"/>
                <a:ea typeface="Calibri" panose="020F0502020204030204" pitchFamily="34" charset="0"/>
                <a:cs typeface="Calibri" panose="020F0502020204030204" pitchFamily="34" charset="0"/>
              </a:rPr>
              <a:t>1 </a:t>
            </a:r>
            <a:r>
              <a:rPr lang="en-US" sz="3200" dirty="0">
                <a:effectLst/>
                <a:latin typeface="Calibri" panose="020F0502020204030204" pitchFamily="34" charset="0"/>
                <a:ea typeface="Calibri" panose="020F0502020204030204" pitchFamily="34" charset="0"/>
                <a:cs typeface="Calibri" panose="020F0502020204030204" pitchFamily="34" charset="0"/>
              </a:rPr>
              <a:t>--</a:t>
            </a:r>
            <a:r>
              <a:rPr lang="en-US" sz="3200" dirty="0">
                <a:effectLst/>
                <a:latin typeface="Calibri" panose="020F0502020204030204" pitchFamily="34" charset="0"/>
                <a:ea typeface="Calibri" panose="020F0502020204030204" pitchFamily="34" charset="0"/>
                <a:cs typeface="Times New Roman" panose="02020603050405020304" pitchFamily="18" charset="0"/>
              </a:rPr>
              <a:t>blockers Like  Metoprolol/ Atenolol   Or  Calcium  Channel  Blocker  Like  Flunarizine As  Prophylactic  Drug Therapy. These   Drugs  Are  Less Likely  To Blunt Symptoms &amp;   Delay  Recovery From Hypoglycemia.</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651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90CD-0CD5-4FA8-A43E-6E5FA147C02D}"/>
              </a:ext>
            </a:extLst>
          </p:cNvPr>
          <p:cNvSpPr>
            <a:spLocks noGrp="1"/>
          </p:cNvSpPr>
          <p:nvPr>
            <p:ph type="title"/>
          </p:nvPr>
        </p:nvSpPr>
        <p:spPr>
          <a:xfrm>
            <a:off x="1158240" y="2488053"/>
            <a:ext cx="9875520" cy="343637"/>
          </a:xfrm>
        </p:spPr>
        <p:txBody>
          <a:bodyPr>
            <a:normAutofit fontScale="90000"/>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2.A 65  Year Old  Male  Was  Complaining  Of  Pain In Both  Knee Joints  For  Which  Diclofenac  Twice  Daily  Was  Prescribed By  His  Physician . He Was A Known  Hypertensive Well  Controlled With  Enalapril  10mg/day. When He Came For  Review  After  3  Weeks, his BP Was 160/100 mm Hg.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CEDDAE-C127-44BA-8B56-981DD96BA352}"/>
              </a:ext>
            </a:extLst>
          </p:cNvPr>
          <p:cNvSpPr>
            <a:spLocks noGrp="1"/>
          </p:cNvSpPr>
          <p:nvPr>
            <p:ph idx="1"/>
          </p:nvPr>
        </p:nvSpPr>
        <p:spPr>
          <a:xfrm>
            <a:off x="1025013" y="4026310"/>
            <a:ext cx="9872871" cy="2831690"/>
          </a:xfrm>
        </p:spPr>
        <p:txBody>
          <a:bodyPr>
            <a:normAutofit/>
          </a:bodyPr>
          <a:lstStyle/>
          <a:p>
            <a:pPr marL="274320" indent="0">
              <a:lnSpc>
                <a:spcPct val="115000"/>
              </a:lnSpc>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434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BF395-C681-4C74-BEE9-2F0762A1F03C}"/>
              </a:ext>
            </a:extLst>
          </p:cNvPr>
          <p:cNvSpPr>
            <a:spLocks noGrp="1"/>
          </p:cNvSpPr>
          <p:nvPr>
            <p:ph idx="1"/>
          </p:nvPr>
        </p:nvSpPr>
        <p:spPr>
          <a:xfrm>
            <a:off x="1270819" y="808703"/>
            <a:ext cx="9872871" cy="5395451"/>
          </a:xfrm>
        </p:spPr>
        <p:txBody>
          <a:bodyPr>
            <a:normAutofit fontScale="77500" lnSpcReduction="20000"/>
          </a:bodyPr>
          <a:lstStyle/>
          <a:p>
            <a:pPr marL="342900" lvl="0" indent="-342900">
              <a:lnSpc>
                <a:spcPct val="115000"/>
              </a:lnSpc>
              <a:buFont typeface="+mj-lt"/>
              <a:buAutoNum type="alphaLcParenR"/>
            </a:pPr>
            <a:r>
              <a:rPr lang="en-US" sz="4100" dirty="0">
                <a:effectLst/>
                <a:latin typeface="Calibri" panose="020F0502020204030204" pitchFamily="34" charset="0"/>
                <a:ea typeface="Calibri" panose="020F0502020204030204" pitchFamily="34" charset="0"/>
                <a:cs typeface="Times New Roman" panose="02020603050405020304" pitchFamily="18" charset="0"/>
              </a:rPr>
              <a:t> Comment On The Possible  Drug  Interaction. Explain The Reason For  Raised  BP.</a:t>
            </a:r>
            <a:endParaRPr lang="en-IN" sz="41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4100" dirty="0" err="1">
                <a:effectLst/>
                <a:latin typeface="Calibri" panose="020F0502020204030204" pitchFamily="34" charset="0"/>
                <a:ea typeface="Calibri" panose="020F0502020204030204" pitchFamily="34" charset="0"/>
                <a:cs typeface="Times New Roman" panose="02020603050405020304" pitchFamily="18" charset="0"/>
              </a:rPr>
              <a:t>Dicofenac</a:t>
            </a:r>
            <a:r>
              <a:rPr lang="en-US" sz="4100" dirty="0">
                <a:effectLst/>
                <a:latin typeface="Calibri" panose="020F0502020204030204" pitchFamily="34" charset="0"/>
                <a:ea typeface="Calibri" panose="020F0502020204030204" pitchFamily="34" charset="0"/>
                <a:cs typeface="Times New Roman" panose="02020603050405020304" pitchFamily="18" charset="0"/>
              </a:rPr>
              <a:t>  NSAID  Reduces The Antihypertensive  Effect  Of  Enalapril  By  Blocking The production  Of  Vasodilator &amp; Natriuretic  PG Production  In Kidney. This Results In Increased BP.</a:t>
            </a:r>
            <a:endParaRPr lang="en-IN" sz="41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spcAft>
                <a:spcPts val="1000"/>
              </a:spcAft>
            </a:pPr>
            <a:r>
              <a:rPr lang="en-US" sz="4100" dirty="0">
                <a:effectLst/>
                <a:latin typeface="Calibri" panose="020F0502020204030204" pitchFamily="34" charset="0"/>
                <a:ea typeface="Calibri" panose="020F0502020204030204" pitchFamily="34" charset="0"/>
                <a:cs typeface="Times New Roman" panose="02020603050405020304" pitchFamily="18" charset="0"/>
              </a:rPr>
              <a:t>Hyperkalemia  Produced By  Combination Of  NSAID  &amp; ACE—I  Can Produce Marked  Bradycardia   Leading  To  Syncope especially  In  Elderly &amp; In Patients  With  Hypertension, DM, &amp; IHD.</a:t>
            </a:r>
            <a:endParaRPr lang="en-IN" sz="4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7464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2A8F7-A6F9-45D5-82AC-E9E2EC7451E3}"/>
              </a:ext>
            </a:extLst>
          </p:cNvPr>
          <p:cNvSpPr>
            <a:spLocks noGrp="1"/>
          </p:cNvSpPr>
          <p:nvPr>
            <p:ph idx="1"/>
          </p:nvPr>
        </p:nvSpPr>
        <p:spPr>
          <a:xfrm>
            <a:off x="1143000" y="1337187"/>
            <a:ext cx="9872871" cy="4758813"/>
          </a:xfrm>
        </p:spPr>
        <p:txBody>
          <a:bodyPr>
            <a:normAutofit lnSpcReduction="10000"/>
          </a:bodyPr>
          <a:lstStyle/>
          <a:p>
            <a:pPr marL="0" lvl="0" indent="0">
              <a:lnSpc>
                <a:spcPct val="115000"/>
              </a:lnSpc>
              <a:buNone/>
            </a:pPr>
            <a:r>
              <a:rPr lang="en-IN" sz="3200" dirty="0">
                <a:latin typeface="Calibri" panose="020F0502020204030204" pitchFamily="34" charset="0"/>
                <a:ea typeface="Calibri" panose="020F0502020204030204" pitchFamily="34" charset="0"/>
                <a:cs typeface="Times New Roman" panose="02020603050405020304" pitchFamily="18" charset="0"/>
              </a:rPr>
              <a:t>B)</a:t>
            </a:r>
            <a:r>
              <a:rPr lang="en-US" sz="3200" dirty="0">
                <a:effectLst/>
                <a:latin typeface="Calibri" panose="020F0502020204030204" pitchFamily="34" charset="0"/>
                <a:ea typeface="Calibri" panose="020F0502020204030204" pitchFamily="34" charset="0"/>
                <a:cs typeface="Times New Roman" panose="02020603050405020304" pitchFamily="18" charset="0"/>
              </a:rPr>
              <a:t> What Is  The Interaction Of  NSAID  With  Other Antihypertensives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NSAIDS  Attenuate  The  Antihypertensive  Effect  Of  ACE –I, ARB, Diuretics  &amp; </a:t>
            </a:r>
            <a:r>
              <a:rPr lang="en-US" sz="3200" dirty="0">
                <a:effectLst/>
                <a:latin typeface="Calibri" panose="020F0502020204030204" pitchFamily="34" charset="0"/>
                <a:ea typeface="Calibri" panose="020F0502020204030204" pitchFamily="34" charset="0"/>
                <a:cs typeface="Calibri" panose="020F0502020204030204" pitchFamily="34" charset="0"/>
              </a:rPr>
              <a:t>β</a:t>
            </a:r>
            <a:r>
              <a:rPr lang="en-US" sz="3200" dirty="0">
                <a:effectLst/>
                <a:latin typeface="Calibri" panose="020F0502020204030204" pitchFamily="34" charset="0"/>
                <a:ea typeface="Calibri" panose="020F0502020204030204" pitchFamily="34" charset="0"/>
                <a:cs typeface="Times New Roman" panose="02020603050405020304" pitchFamily="18" charset="0"/>
              </a:rPr>
              <a:t> –blockers.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They  Are  Less Likely To Attenuate The Antihypertensive Effect Of  Calcium Channel Blockers &amp; Centrally Acting  Antihypertensives Whose Actions Are Unrelated To Renal/Extra Renal Production Of  PG.</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7354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A6AD-FF9D-4753-A716-05BC292BC472}"/>
              </a:ext>
            </a:extLst>
          </p:cNvPr>
          <p:cNvSpPr>
            <a:spLocks noGrp="1"/>
          </p:cNvSpPr>
          <p:nvPr>
            <p:ph type="title"/>
          </p:nvPr>
        </p:nvSpPr>
        <p:spPr>
          <a:xfrm>
            <a:off x="1143000" y="609599"/>
            <a:ext cx="9875520" cy="4699819"/>
          </a:xfrm>
        </p:spPr>
        <p:txBody>
          <a:bodyPr>
            <a:normAutofit fontScale="90000"/>
          </a:bodyPr>
          <a:lstStyle/>
          <a:p>
            <a:pPr lvl="0">
              <a:lnSpc>
                <a:spcPct val="115000"/>
              </a:lnSpc>
            </a:pPr>
            <a:r>
              <a:rPr lang="en-US" dirty="0"/>
              <a:t>3.</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A  30 Year Old Female  Patient Was Prescribed Erythromycin  500mg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Qid</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For Upper  Respiratory Infection. She Was A Known Case Of  Bronchial Asthma Maintained On Salbutamol Inhalation  &amp; Oral Theophylline  300mg Three Times A day. After 5 Days She Presented With Restlessness, Irritability, Insomnia &amp; Palpitation.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842768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5D644-1BD7-419F-9280-F4AEDA2B3B45}"/>
              </a:ext>
            </a:extLst>
          </p:cNvPr>
          <p:cNvSpPr>
            <a:spLocks noGrp="1"/>
          </p:cNvSpPr>
          <p:nvPr>
            <p:ph idx="1"/>
          </p:nvPr>
        </p:nvSpPr>
        <p:spPr>
          <a:xfrm>
            <a:off x="1143000" y="639097"/>
            <a:ext cx="9872871" cy="5456903"/>
          </a:xfrm>
        </p:spPr>
        <p:txBody>
          <a:bodyPr>
            <a:normAutofit/>
          </a:bodyPr>
          <a:lstStyle/>
          <a:p>
            <a:pPr marL="0" lvl="0" indent="0">
              <a:lnSpc>
                <a:spcPct val="115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a)How Would You Explain These Signs &amp; Symptoms: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Signs &amp; Symptoms  Are  Due To Increased  Plasma Level  Of Theophylline Causing CNS Stimulation. Erythromycin Inhibits  hepatic Metabolism  Of Theophylline  By Inhibiting Microsomal  CYP 3A4 .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b)What Is The Line Of  Management ?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762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Dose Of Theophylline Should Be Reduced Or  Erythromycin Should Be  Stopped  &amp; Replaced By  Azithromycin Or </a:t>
            </a:r>
            <a:r>
              <a:rPr lang="en-US" sz="2800" dirty="0">
                <a:effectLst/>
                <a:latin typeface="Calibri" panose="020F0502020204030204" pitchFamily="34" charset="0"/>
                <a:ea typeface="Calibri" panose="020F0502020204030204" pitchFamily="34" charset="0"/>
                <a:cs typeface="Calibri" panose="020F0502020204030204" pitchFamily="34" charset="0"/>
              </a:rPr>
              <a:t>β</a:t>
            </a:r>
            <a:r>
              <a:rPr lang="en-US" sz="2800" dirty="0">
                <a:effectLst/>
                <a:latin typeface="Calibri" panose="020F0502020204030204" pitchFamily="34" charset="0"/>
                <a:ea typeface="Calibri" panose="020F0502020204030204" pitchFamily="34" charset="0"/>
                <a:cs typeface="Times New Roman" panose="02020603050405020304" pitchFamily="18" charset="0"/>
              </a:rPr>
              <a:t>—Lactam  Antibiotics  Like  Ampicillin/Amoxicillin.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1696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9671-2EB9-4857-B913-B1A3ACEE0A9B}"/>
              </a:ext>
            </a:extLst>
          </p:cNvPr>
          <p:cNvSpPr>
            <a:spLocks noGrp="1"/>
          </p:cNvSpPr>
          <p:nvPr>
            <p:ph type="title"/>
          </p:nvPr>
        </p:nvSpPr>
        <p:spPr>
          <a:xfrm>
            <a:off x="1143000" y="609599"/>
            <a:ext cx="9875520" cy="4699819"/>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4</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 45 Year Old  Male Patient  Was On Isosorbide  Dinitrate 10mg  bd For  Angina. A Quack                       Prescribed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T.Sildenafil</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For Erectile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Dysfuction</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The Patient Fainted At Home &amp; Was Rushed To The  Hospital. On Examination  The Patient Was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Dyspnoeic</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With Pulse Rate  115/mt   &amp; BP  80/60mmHg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106513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829FD-7953-4500-B61B-EEA54A2AFD16}"/>
              </a:ext>
            </a:extLst>
          </p:cNvPr>
          <p:cNvSpPr>
            <a:spLocks noGrp="1"/>
          </p:cNvSpPr>
          <p:nvPr>
            <p:ph idx="1"/>
          </p:nvPr>
        </p:nvSpPr>
        <p:spPr>
          <a:xfrm>
            <a:off x="1159564" y="1329813"/>
            <a:ext cx="9872871" cy="4038600"/>
          </a:xfrm>
        </p:spPr>
        <p:txBody>
          <a:bodyPr>
            <a:normAutofit fontScale="92500" lnSpcReduction="10000"/>
          </a:bodyPr>
          <a:lstStyle/>
          <a:p>
            <a:pPr marL="342900" lvl="0" indent="-342900">
              <a:lnSpc>
                <a:spcPct val="115000"/>
              </a:lnSpc>
              <a:spcAft>
                <a:spcPts val="1000"/>
              </a:spcAft>
              <a:buFont typeface="+mj-lt"/>
              <a:buAutoNum type="alphaLcParenR"/>
            </a:pPr>
            <a:r>
              <a:rPr lang="en-US" sz="3200" dirty="0">
                <a:effectLst/>
                <a:latin typeface="Calibri" panose="020F0502020204030204" pitchFamily="34" charset="0"/>
                <a:ea typeface="Calibri" panose="020F0502020204030204" pitchFamily="34" charset="0"/>
                <a:cs typeface="Times New Roman" panose="02020603050405020304" pitchFamily="18" charset="0"/>
              </a:rPr>
              <a:t> Explain The Potential Drug Interaction In This Patient</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Sildenafil  Potentiate The Vasodilator Action Of Nitrates  Producing Dangerously Low BP  Resulting In Severe Hypotension, MI &amp; Death. Sildenafil Retard The Degradation Of cGMP  By Inhibiting PDE—5 .  </a:t>
            </a:r>
            <a:r>
              <a:rPr lang="en-US" sz="3200" dirty="0">
                <a:effectLst/>
                <a:latin typeface="Calibri" panose="020F0502020204030204" pitchFamily="34" charset="0"/>
                <a:ea typeface="Calibri" panose="020F0502020204030204" pitchFamily="34" charset="0"/>
                <a:cs typeface="Calibri" panose="020F0502020204030204" pitchFamily="34" charset="0"/>
              </a:rPr>
              <a:t>↑</a:t>
            </a:r>
            <a:r>
              <a:rPr lang="en-US" sz="3200" dirty="0">
                <a:effectLst/>
                <a:latin typeface="Calibri" panose="020F0502020204030204" pitchFamily="34" charset="0"/>
                <a:ea typeface="Calibri" panose="020F0502020204030204" pitchFamily="34" charset="0"/>
                <a:cs typeface="Times New Roman" panose="02020603050405020304" pitchFamily="18" charset="0"/>
              </a:rPr>
              <a:t> In cGMP  Results In Vascular Smooth Muscle Relaxation &amp; Increased  Blood  Flow To  Corpora  Cavernosa  Causing Penile Erection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2473494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BACF-8365-4E90-A5C9-D578EB5DFF55}"/>
              </a:ext>
            </a:extLst>
          </p:cNvPr>
          <p:cNvSpPr>
            <a:spLocks noGrp="1"/>
          </p:cNvSpPr>
          <p:nvPr>
            <p:ph idx="1"/>
          </p:nvPr>
        </p:nvSpPr>
        <p:spPr/>
        <p:txBody>
          <a:bodyPr>
            <a:normAutofit/>
          </a:bodyPr>
          <a:lstStyle/>
          <a:p>
            <a:pPr marL="0" lvl="0" indent="0">
              <a:lnSpc>
                <a:spcPct val="115000"/>
              </a:lnSpc>
              <a:spcAft>
                <a:spcPts val="10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b) What Advice Will You Give To The Patient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Administration Of Sildenafil  Is  Contraindicated  In Patients With IHD &amp; In Those Receiving Organic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Nitrates.The</a:t>
            </a:r>
            <a:r>
              <a:rPr lang="en-US" sz="3200" dirty="0">
                <a:effectLst/>
                <a:latin typeface="Calibri" panose="020F0502020204030204" pitchFamily="34" charset="0"/>
                <a:ea typeface="Calibri" panose="020F0502020204030204" pitchFamily="34" charset="0"/>
                <a:cs typeface="Times New Roman" panose="02020603050405020304" pitchFamily="18" charset="0"/>
              </a:rPr>
              <a:t> Patient Is Advised Not To Take Sildenafil.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736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56F8-8525-4CBD-8B70-032B949D1638}"/>
              </a:ext>
            </a:extLst>
          </p:cNvPr>
          <p:cNvSpPr>
            <a:spLocks noGrp="1"/>
          </p:cNvSpPr>
          <p:nvPr>
            <p:ph type="title"/>
          </p:nvPr>
        </p:nvSpPr>
        <p:spPr>
          <a:xfrm>
            <a:off x="1143000" y="609600"/>
            <a:ext cx="9875520" cy="4866968"/>
          </a:xfrm>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5.    A 30 Year Old  Female Was Diagnosed As Having Pulmonary TB  And Was Put On First Line               	 Anti—tubercular Drugs ( RMC + INH + EMB + PZ  ).  She Has Been On Oral Contraceptive Pill Since 2 Years.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6405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8671-B488-4B75-993A-E5309B50694D}"/>
              </a:ext>
            </a:extLst>
          </p:cNvPr>
          <p:cNvSpPr>
            <a:spLocks noGrp="1"/>
          </p:cNvSpPr>
          <p:nvPr>
            <p:ph type="title"/>
          </p:nvPr>
        </p:nvSpPr>
        <p:spPr/>
        <p:txBody>
          <a:bodyPr/>
          <a:lstStyle/>
          <a:p>
            <a:r>
              <a:rPr lang="en-US" b="1" dirty="0"/>
              <a:t>TYPES OF DRUG INTERACTIONS</a:t>
            </a:r>
            <a:endParaRPr lang="en-IN" b="1" dirty="0"/>
          </a:p>
        </p:txBody>
      </p:sp>
      <p:sp>
        <p:nvSpPr>
          <p:cNvPr id="3" name="Content Placeholder 2">
            <a:extLst>
              <a:ext uri="{FF2B5EF4-FFF2-40B4-BE49-F238E27FC236}">
                <a16:creationId xmlns:a16="http://schemas.microsoft.com/office/drawing/2014/main" id="{37A5A4E2-20F3-451C-8D82-028E1EA6DC0C}"/>
              </a:ext>
            </a:extLst>
          </p:cNvPr>
          <p:cNvSpPr>
            <a:spLocks noGrp="1"/>
          </p:cNvSpPr>
          <p:nvPr>
            <p:ph idx="1"/>
          </p:nvPr>
        </p:nvSpPr>
        <p:spPr/>
        <p:txBody>
          <a:bodyPr/>
          <a:lstStyle/>
          <a:p>
            <a:r>
              <a:rPr lang="en-US" dirty="0"/>
              <a:t>1.Drug-drug interactions</a:t>
            </a:r>
            <a:endParaRPr lang="en-IN" dirty="0"/>
          </a:p>
        </p:txBody>
      </p:sp>
      <p:pic>
        <p:nvPicPr>
          <p:cNvPr id="5" name="Picture 4">
            <a:extLst>
              <a:ext uri="{FF2B5EF4-FFF2-40B4-BE49-F238E27FC236}">
                <a16:creationId xmlns:a16="http://schemas.microsoft.com/office/drawing/2014/main" id="{81DA142B-E7B9-4C2E-942C-4F626950C96A}"/>
              </a:ext>
            </a:extLst>
          </p:cNvPr>
          <p:cNvPicPr>
            <a:picLocks noChangeAspect="1"/>
          </p:cNvPicPr>
          <p:nvPr/>
        </p:nvPicPr>
        <p:blipFill>
          <a:blip r:embed="rId2"/>
          <a:stretch>
            <a:fillRect/>
          </a:stretch>
        </p:blipFill>
        <p:spPr>
          <a:xfrm>
            <a:off x="1317523" y="2635045"/>
            <a:ext cx="8270311" cy="3854245"/>
          </a:xfrm>
          <a:prstGeom prst="rect">
            <a:avLst/>
          </a:prstGeom>
        </p:spPr>
      </p:pic>
    </p:spTree>
    <p:extLst>
      <p:ext uri="{BB962C8B-B14F-4D97-AF65-F5344CB8AC3E}">
        <p14:creationId xmlns:p14="http://schemas.microsoft.com/office/powerpoint/2010/main" val="3646367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5CC2D-F1F3-410A-B099-F196857C05BC}"/>
              </a:ext>
            </a:extLst>
          </p:cNvPr>
          <p:cNvSpPr>
            <a:spLocks noGrp="1"/>
          </p:cNvSpPr>
          <p:nvPr>
            <p:ph idx="1"/>
          </p:nvPr>
        </p:nvSpPr>
        <p:spPr>
          <a:xfrm>
            <a:off x="1260987" y="1409700"/>
            <a:ext cx="9872871" cy="4038600"/>
          </a:xfrm>
        </p:spPr>
        <p:txBody>
          <a:bodyPr>
            <a:normAutofit fontScale="92500"/>
          </a:bodyPr>
          <a:lstStyle/>
          <a:p>
            <a:pPr marL="45720" indent="0">
              <a:lnSpc>
                <a:spcPct val="115000"/>
              </a:lnSpc>
              <a:spcAft>
                <a:spcPts val="1000"/>
              </a:spcAft>
              <a:buNone/>
            </a:pPr>
            <a:r>
              <a:rPr lang="en-US" sz="3500" dirty="0">
                <a:effectLst/>
                <a:latin typeface="Calibri" panose="020F0502020204030204" pitchFamily="34" charset="0"/>
                <a:ea typeface="Calibri" panose="020F0502020204030204" pitchFamily="34" charset="0"/>
                <a:cs typeface="Times New Roman" panose="02020603050405020304" pitchFamily="18" charset="0"/>
              </a:rPr>
              <a:t> a)    </a:t>
            </a:r>
            <a:r>
              <a:rPr lang="en-US" sz="3200" dirty="0">
                <a:effectLst/>
                <a:latin typeface="Calibri" panose="020F0502020204030204" pitchFamily="34" charset="0"/>
                <a:ea typeface="Calibri" panose="020F0502020204030204" pitchFamily="34" charset="0"/>
                <a:cs typeface="Times New Roman" panose="02020603050405020304" pitchFamily="18" charset="0"/>
              </a:rPr>
              <a:t>Comment  On  Possible  Drug Interaction  In This Patient: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OCP  Are Fixed Combination  Of Estrogen &amp; Progesterone. Rifampicin  Is A Microsomal Enzyme Inducer  Which Enhances The metabolism Of OCP  resulting In Decreased Effect Of OCP. This May Result In Failure Of Contraception/ Breakthrough Bleeding And Spotting.</a:t>
            </a:r>
            <a:endParaRPr lang="en-IN" sz="3200" dirty="0"/>
          </a:p>
        </p:txBody>
      </p:sp>
    </p:spTree>
    <p:extLst>
      <p:ext uri="{BB962C8B-B14F-4D97-AF65-F5344CB8AC3E}">
        <p14:creationId xmlns:p14="http://schemas.microsoft.com/office/powerpoint/2010/main" val="1146343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6F9F7-517B-4BC2-A014-8FCECA3AADF1}"/>
              </a:ext>
            </a:extLst>
          </p:cNvPr>
          <p:cNvSpPr>
            <a:spLocks noGrp="1"/>
          </p:cNvSpPr>
          <p:nvPr>
            <p:ph idx="1"/>
          </p:nvPr>
        </p:nvSpPr>
        <p:spPr/>
        <p:txBody>
          <a:bodyPr>
            <a:normAutofit/>
          </a:bodyPr>
          <a:lstStyle/>
          <a:p>
            <a:pPr marL="45720" indent="0">
              <a:lnSpc>
                <a:spcPct val="115000"/>
              </a:lnSpc>
              <a:spcAft>
                <a:spcPts val="10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 b)  How Would You Manage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indent="270510">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OCP  With Higher Dose Of Estrogen + Progesterone  Should Be  Used  Or  Couples Should Use</a:t>
            </a:r>
            <a:r>
              <a:rPr lang="en-IN" sz="3200" dirty="0">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Other Mode Of Contraception.</a:t>
            </a:r>
            <a:endParaRPr lang="en-IN" sz="3200" dirty="0"/>
          </a:p>
        </p:txBody>
      </p:sp>
    </p:spTree>
    <p:extLst>
      <p:ext uri="{BB962C8B-B14F-4D97-AF65-F5344CB8AC3E}">
        <p14:creationId xmlns:p14="http://schemas.microsoft.com/office/powerpoint/2010/main" val="3916058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97AF-4072-473E-95D6-3484D6F44CEA}"/>
              </a:ext>
            </a:extLst>
          </p:cNvPr>
          <p:cNvSpPr>
            <a:spLocks noGrp="1"/>
          </p:cNvSpPr>
          <p:nvPr>
            <p:ph type="title"/>
          </p:nvPr>
        </p:nvSpPr>
        <p:spPr>
          <a:xfrm>
            <a:off x="1158240" y="2212258"/>
            <a:ext cx="9875520" cy="1356360"/>
          </a:xfrm>
        </p:spPr>
        <p:txBody>
          <a:bodyPr>
            <a:normAutofit fontScale="90000"/>
          </a:bodyPr>
          <a:lstStyle/>
          <a:p>
            <a:pPr marL="270510" indent="-270510">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6.</a:t>
            </a:r>
            <a:r>
              <a:rPr lang="en-US" sz="36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A 40 Year Old  Female Had Been  On Lithium Carbonate 300mg Daily  Since 3 Years For Maniac</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Calibri" panose="020F0502020204030204" pitchFamily="34" charset="0"/>
                <a:ea typeface="Calibri" panose="020F0502020204030204" pitchFamily="34" charset="0"/>
                <a:cs typeface="Times New Roman" panose="02020603050405020304" pitchFamily="18" charset="0"/>
              </a:rPr>
              <a:t>Depressive  Illness. Recently She Was Diagnosed As Having Stage I  Hypertension  For Which She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Calibri" panose="020F0502020204030204" pitchFamily="34" charset="0"/>
                <a:ea typeface="Calibri" panose="020F0502020204030204" pitchFamily="34" charset="0"/>
                <a:cs typeface="Times New Roman" panose="02020603050405020304" pitchFamily="18" charset="0"/>
              </a:rPr>
              <a:t>Was Prescribed  Hydrochlorothiazide 25mg Daily. 4 Weeks Later She Came To The Emergency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Calibri" panose="020F0502020204030204" pitchFamily="34" charset="0"/>
                <a:ea typeface="Calibri" panose="020F0502020204030204" pitchFamily="34" charset="0"/>
                <a:cs typeface="Times New Roman" panose="02020603050405020304" pitchFamily="18" charset="0"/>
              </a:rPr>
              <a:t>Department With severe Tremors, Ataxia, Muscle  Rigidity, Nystagmus And  Hyperreflexia.</a:t>
            </a:r>
            <a:endParaRPr lang="en-IN" sz="3600" dirty="0"/>
          </a:p>
        </p:txBody>
      </p:sp>
    </p:spTree>
    <p:extLst>
      <p:ext uri="{BB962C8B-B14F-4D97-AF65-F5344CB8AC3E}">
        <p14:creationId xmlns:p14="http://schemas.microsoft.com/office/powerpoint/2010/main" val="384831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499DE-8B90-44D7-BE0C-2F7255B6569F}"/>
              </a:ext>
            </a:extLst>
          </p:cNvPr>
          <p:cNvSpPr>
            <a:spLocks noGrp="1"/>
          </p:cNvSpPr>
          <p:nvPr>
            <p:ph idx="1"/>
          </p:nvPr>
        </p:nvSpPr>
        <p:spPr>
          <a:xfrm>
            <a:off x="1159564" y="775519"/>
            <a:ext cx="9872871" cy="5306961"/>
          </a:xfrm>
        </p:spPr>
        <p:txBody>
          <a:bodyPr>
            <a:normAutofit fontScale="70000" lnSpcReduction="20000"/>
          </a:bodyPr>
          <a:lstStyle/>
          <a:p>
            <a:pPr marL="342900" lvl="0" indent="-342900">
              <a:lnSpc>
                <a:spcPct val="115000"/>
              </a:lnSpc>
              <a:buFont typeface="+mj-lt"/>
              <a:buAutoNum type="alphaLcParenR"/>
            </a:pPr>
            <a:r>
              <a:rPr lang="en-US" sz="4600" dirty="0">
                <a:effectLst/>
                <a:latin typeface="Calibri" panose="020F0502020204030204" pitchFamily="34" charset="0"/>
                <a:ea typeface="Calibri" panose="020F0502020204030204" pitchFamily="34" charset="0"/>
                <a:cs typeface="Times New Roman" panose="02020603050405020304" pitchFamily="18" charset="0"/>
              </a:rPr>
              <a:t>Explain The Reason For The Above Signs And Symptoms:</a:t>
            </a:r>
            <a:endParaRPr lang="en-IN" sz="46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nSpc>
                <a:spcPct val="115000"/>
              </a:lnSpc>
            </a:pPr>
            <a:r>
              <a:rPr lang="en-US" sz="4600" dirty="0">
                <a:effectLst/>
                <a:latin typeface="Calibri" panose="020F0502020204030204" pitchFamily="34" charset="0"/>
                <a:ea typeface="Calibri" panose="020F0502020204030204" pitchFamily="34" charset="0"/>
                <a:cs typeface="Times New Roman" panose="02020603050405020304" pitchFamily="18" charset="0"/>
              </a:rPr>
              <a:t>        The Above Signs And Symptoms Are Due To Increased Plasma Level  Of   Lithium.</a:t>
            </a:r>
            <a:endParaRPr lang="en-IN" sz="46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nSpc>
                <a:spcPct val="115000"/>
              </a:lnSpc>
            </a:pPr>
            <a:r>
              <a:rPr lang="en-US" sz="4600" dirty="0">
                <a:effectLst/>
                <a:latin typeface="Calibri" panose="020F0502020204030204" pitchFamily="34" charset="0"/>
                <a:ea typeface="Calibri" panose="020F0502020204030204" pitchFamily="34" charset="0"/>
                <a:cs typeface="Times New Roman" panose="02020603050405020304" pitchFamily="18" charset="0"/>
              </a:rPr>
              <a:t>        Hydrochlorothiazide Is A Thiazide  diuretic Which Cause Sodium Loss By Inhibiting Na</a:t>
            </a:r>
            <a:r>
              <a:rPr lang="en-US" sz="46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sz="4600" dirty="0">
                <a:effectLst/>
                <a:latin typeface="Calibri" panose="020F0502020204030204" pitchFamily="34" charset="0"/>
                <a:ea typeface="Calibri" panose="020F0502020204030204" pitchFamily="34" charset="0"/>
                <a:cs typeface="Times New Roman" panose="02020603050405020304" pitchFamily="18" charset="0"/>
              </a:rPr>
              <a:t> Cl</a:t>
            </a:r>
            <a:r>
              <a:rPr lang="en-US" sz="46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4600" baseline="30000" dirty="0">
                <a:latin typeface="Calibri" panose="020F0502020204030204" pitchFamily="34" charset="0"/>
                <a:ea typeface="Calibri" panose="020F0502020204030204" pitchFamily="34" charset="0"/>
                <a:cs typeface="Times New Roman" panose="02020603050405020304" pitchFamily="18" charset="0"/>
              </a:rPr>
              <a:t> </a:t>
            </a:r>
            <a:r>
              <a:rPr lang="en-US" sz="4600" dirty="0">
                <a:effectLst/>
                <a:latin typeface="Calibri" panose="020F0502020204030204" pitchFamily="34" charset="0"/>
                <a:ea typeface="Calibri" panose="020F0502020204030204" pitchFamily="34" charset="0"/>
                <a:cs typeface="Times New Roman" panose="02020603050405020304" pitchFamily="18" charset="0"/>
              </a:rPr>
              <a:t>Co-Transporter  In DCT. Lithium Being A Monovalent Cation  is Handled  By The Kidney In The Same</a:t>
            </a:r>
            <a:r>
              <a:rPr lang="en-IN" sz="4600" dirty="0">
                <a:latin typeface="Calibri" panose="020F0502020204030204" pitchFamily="34" charset="0"/>
                <a:ea typeface="Calibri" panose="020F0502020204030204" pitchFamily="34" charset="0"/>
                <a:cs typeface="Times New Roman" panose="02020603050405020304" pitchFamily="18" charset="0"/>
              </a:rPr>
              <a:t> </a:t>
            </a:r>
            <a:r>
              <a:rPr lang="en-US" sz="4600" dirty="0">
                <a:latin typeface="Calibri" panose="020F0502020204030204" pitchFamily="34" charset="0"/>
                <a:ea typeface="Calibri" panose="020F0502020204030204" pitchFamily="34" charset="0"/>
                <a:cs typeface="Times New Roman" panose="02020603050405020304" pitchFamily="18" charset="0"/>
              </a:rPr>
              <a:t>w</a:t>
            </a:r>
            <a:r>
              <a:rPr lang="en-US" sz="4600" dirty="0">
                <a:effectLst/>
                <a:latin typeface="Calibri" panose="020F0502020204030204" pitchFamily="34" charset="0"/>
                <a:ea typeface="Calibri" panose="020F0502020204030204" pitchFamily="34" charset="0"/>
                <a:cs typeface="Times New Roman" panose="02020603050405020304" pitchFamily="18" charset="0"/>
              </a:rPr>
              <a:t>ay </a:t>
            </a:r>
            <a:r>
              <a:rPr lang="en-US" sz="4600" dirty="0">
                <a:latin typeface="Calibri" panose="020F0502020204030204" pitchFamily="34" charset="0"/>
                <a:ea typeface="Calibri" panose="020F0502020204030204" pitchFamily="34" charset="0"/>
                <a:cs typeface="Times New Roman" panose="02020603050405020304" pitchFamily="18" charset="0"/>
              </a:rPr>
              <a:t>a</a:t>
            </a:r>
            <a:r>
              <a:rPr lang="en-US" sz="4600" dirty="0">
                <a:effectLst/>
                <a:latin typeface="Calibri" panose="020F0502020204030204" pitchFamily="34" charset="0"/>
                <a:ea typeface="Calibri" panose="020F0502020204030204" pitchFamily="34" charset="0"/>
                <a:cs typeface="Times New Roman" panose="02020603050405020304" pitchFamily="18" charset="0"/>
              </a:rPr>
              <a:t>s Na</a:t>
            </a:r>
            <a:r>
              <a:rPr lang="en-US" sz="46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4600" dirty="0">
                <a:effectLst/>
                <a:latin typeface="Calibri" panose="020F0502020204030204" pitchFamily="34" charset="0"/>
                <a:ea typeface="Calibri" panose="020F0502020204030204" pitchFamily="34" charset="0"/>
                <a:cs typeface="Times New Roman" panose="02020603050405020304" pitchFamily="18" charset="0"/>
              </a:rPr>
              <a:t> . Hence Na</a:t>
            </a:r>
            <a:r>
              <a:rPr lang="en-US" sz="46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sz="4600" dirty="0">
                <a:effectLst/>
                <a:latin typeface="Calibri" panose="020F0502020204030204" pitchFamily="34" charset="0"/>
                <a:ea typeface="Calibri" panose="020F0502020204030204" pitchFamily="34" charset="0"/>
                <a:cs typeface="Times New Roman" panose="02020603050405020304" pitchFamily="18" charset="0"/>
              </a:rPr>
              <a:t>  Loss By Diuretics Promote  Reabsorption Of Lithium In PCT. </a:t>
            </a:r>
            <a:endParaRPr lang="en-IN" sz="4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195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85534-27EE-44A5-9E85-C04DED6862A3}"/>
              </a:ext>
            </a:extLst>
          </p:cNvPr>
          <p:cNvSpPr>
            <a:spLocks noGrp="1"/>
          </p:cNvSpPr>
          <p:nvPr>
            <p:ph idx="1"/>
          </p:nvPr>
        </p:nvSpPr>
        <p:spPr>
          <a:xfrm>
            <a:off x="1516626" y="1634613"/>
            <a:ext cx="9872871" cy="4038600"/>
          </a:xfrm>
        </p:spPr>
        <p:txBody>
          <a:bodyPr/>
          <a:lstStyle/>
          <a:p>
            <a:pPr marL="45720" indent="0">
              <a:lnSpc>
                <a:spcPct val="115000"/>
              </a:lnSpc>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b)    How Will You Manage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       Lithium And diuretics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Furosemide,Thiazides</a:t>
            </a:r>
            <a:r>
              <a:rPr lang="en-US" sz="2800" dirty="0">
                <a:effectLst/>
                <a:latin typeface="Calibri" panose="020F0502020204030204" pitchFamily="34" charset="0"/>
                <a:ea typeface="Calibri" panose="020F0502020204030204" pitchFamily="34" charset="0"/>
                <a:cs typeface="Times New Roman" panose="02020603050405020304" pitchFamily="18" charset="0"/>
              </a:rPr>
              <a:t>)  Are Not Given Together. The Woman Should Be Prescribed Other Anti-hypertensives Like Ca</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sz="2800" dirty="0">
                <a:effectLst/>
                <a:latin typeface="Calibri" panose="020F0502020204030204" pitchFamily="34" charset="0"/>
                <a:ea typeface="Calibri" panose="020F0502020204030204" pitchFamily="34" charset="0"/>
                <a:cs typeface="Times New Roman" panose="02020603050405020304" pitchFamily="18" charset="0"/>
              </a:rPr>
              <a:t> Channel Blockers.  ACE-I   And ARBs Also Cause Lithium Retention.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5890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7E9B-81F0-4C19-B590-14722FFE7B75}"/>
              </a:ext>
            </a:extLst>
          </p:cNvPr>
          <p:cNvSpPr>
            <a:spLocks noGrp="1"/>
          </p:cNvSpPr>
          <p:nvPr>
            <p:ph type="title"/>
          </p:nvPr>
        </p:nvSpPr>
        <p:spPr>
          <a:xfrm>
            <a:off x="995516" y="2497393"/>
            <a:ext cx="9875520" cy="1356360"/>
          </a:xfrm>
        </p:spPr>
        <p:txBody>
          <a:bodyPr>
            <a:normAutofit fontScale="90000"/>
          </a:bodyPr>
          <a:lstStyle/>
          <a:p>
            <a:pPr marL="270510" indent="-270510">
              <a:lnSpc>
                <a:spcPct val="115000"/>
              </a:lnSpc>
            </a:pPr>
            <a:r>
              <a:rPr lang="en-US" sz="3600" b="1" dirty="0">
                <a:effectLst/>
                <a:latin typeface="Calibri" panose="020F0502020204030204" pitchFamily="34" charset="0"/>
                <a:ea typeface="Calibri" panose="020F0502020204030204" pitchFamily="34" charset="0"/>
                <a:cs typeface="Times New Roman" panose="02020603050405020304" pitchFamily="18" charset="0"/>
              </a:rPr>
              <a:t>7.     A 30 Year Old Female, Known Epileptic Was Well Controlled  With Sodium Valproate. She Was Prescribed Ciprofloxacin  With Paracetamol  For Enteric Fever. After 4 Days She Developed  Seizures.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88726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BAE7C-01E9-437A-991B-7D67A3E05441}"/>
              </a:ext>
            </a:extLst>
          </p:cNvPr>
          <p:cNvSpPr>
            <a:spLocks noGrp="1"/>
          </p:cNvSpPr>
          <p:nvPr>
            <p:ph idx="1"/>
          </p:nvPr>
        </p:nvSpPr>
        <p:spPr/>
        <p:txBody>
          <a:bodyPr/>
          <a:lstStyle/>
          <a:p>
            <a:pPr marL="342900" lvl="0" indent="-342900">
              <a:lnSpc>
                <a:spcPct val="115000"/>
              </a:lnSpc>
              <a:buFont typeface="+mj-lt"/>
              <a:buAutoNum type="alphaLcParenR"/>
            </a:pPr>
            <a:r>
              <a:rPr lang="en-US" sz="3200" dirty="0">
                <a:effectLst/>
                <a:latin typeface="Calibri" panose="020F0502020204030204" pitchFamily="34" charset="0"/>
                <a:ea typeface="Calibri" panose="020F0502020204030204" pitchFamily="34" charset="0"/>
                <a:cs typeface="Times New Roman" panose="02020603050405020304" pitchFamily="18" charset="0"/>
              </a:rPr>
              <a:t>Comment On The Possible  Drug  Interaction: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Paracetamol  ( NSAID )   Augment  Displacement Of  GABA  from Its Receptors  By  Ciprofloxacin (Quinolones) . This  Reduces  Seizure Threshold  And Precipitate Seizures In Epileptic Patients.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6477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1657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5A16E-A758-44A4-968F-D1621FE5E25F}"/>
              </a:ext>
            </a:extLst>
          </p:cNvPr>
          <p:cNvSpPr>
            <a:spLocks noGrp="1"/>
          </p:cNvSpPr>
          <p:nvPr>
            <p:ph idx="1"/>
          </p:nvPr>
        </p:nvSpPr>
        <p:spPr>
          <a:xfrm>
            <a:off x="1159564" y="857865"/>
            <a:ext cx="9872871" cy="4038600"/>
          </a:xfrm>
        </p:spPr>
        <p:txBody>
          <a:bodyPr>
            <a:noAutofit/>
          </a:bodyPr>
          <a:lstStyle/>
          <a:p>
            <a:pPr marL="0" lvl="0" indent="0">
              <a:lnSpc>
                <a:spcPct val="115000"/>
              </a:lnSpc>
              <a:buNone/>
            </a:pPr>
            <a:r>
              <a:rPr lang="en-US" sz="2800" dirty="0">
                <a:latin typeface="Calibri" panose="020F0502020204030204" pitchFamily="34" charset="0"/>
                <a:ea typeface="Calibri" panose="020F0502020204030204" pitchFamily="34" charset="0"/>
                <a:cs typeface="Times New Roman" panose="02020603050405020304" pitchFamily="18" charset="0"/>
              </a:rPr>
              <a:t>b) </a:t>
            </a:r>
            <a:r>
              <a:rPr lang="en-US" sz="2800" dirty="0">
                <a:effectLst/>
                <a:latin typeface="Calibri" panose="020F0502020204030204" pitchFamily="34" charset="0"/>
                <a:ea typeface="Calibri" panose="020F0502020204030204" pitchFamily="34" charset="0"/>
                <a:cs typeface="Times New Roman" panose="02020603050405020304" pitchFamily="18" charset="0"/>
              </a:rPr>
              <a:t>Name 2 Drugs That Precipitate Seizures In Epileptics: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Methyl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Xanthines</a:t>
            </a:r>
            <a:r>
              <a:rPr lang="en-US" sz="2800" dirty="0">
                <a:effectLst/>
                <a:latin typeface="Calibri" panose="020F0502020204030204" pitchFamily="34" charset="0"/>
                <a:ea typeface="Calibri" panose="020F0502020204030204" pitchFamily="34" charset="0"/>
                <a:cs typeface="Times New Roman" panose="02020603050405020304" pitchFamily="18" charset="0"/>
              </a:rPr>
              <a:t>             --- Theophylline,  Aminophylline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CNS  Stimulants 	             ---  Cocaine  , Amphetamine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Opioids  		             ---   Tramadol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Anti tubercular Drug        ---   INH</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Tricyclic  Antidepressants ---Imipramine, Clomipramine, Amitriptyline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Atypical  Anti psychotics   --- Clozapine, Olanzapine  	</a:t>
            </a:r>
            <a:endParaRPr lang="en-IN" sz="2800" dirty="0"/>
          </a:p>
        </p:txBody>
      </p:sp>
    </p:spTree>
    <p:extLst>
      <p:ext uri="{BB962C8B-B14F-4D97-AF65-F5344CB8AC3E}">
        <p14:creationId xmlns:p14="http://schemas.microsoft.com/office/powerpoint/2010/main" val="652090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70C3-D538-4972-BDB1-2D71B925C332}"/>
              </a:ext>
            </a:extLst>
          </p:cNvPr>
          <p:cNvSpPr>
            <a:spLocks noGrp="1"/>
          </p:cNvSpPr>
          <p:nvPr>
            <p:ph type="title"/>
          </p:nvPr>
        </p:nvSpPr>
        <p:spPr>
          <a:xfrm>
            <a:off x="1025013" y="2526890"/>
            <a:ext cx="9875520" cy="1356360"/>
          </a:xfrm>
        </p:spPr>
        <p:txBody>
          <a:bodyPr>
            <a:normAutofit fontScale="90000"/>
          </a:bodyPr>
          <a:lstStyle/>
          <a:p>
            <a:pPr>
              <a:lnSpc>
                <a:spcPct val="115000"/>
              </a:lnSpc>
              <a:spcAft>
                <a:spcPts val="10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8.   A 35 Year Old Obese  Female Was On Warfarin Therapy  For Deep Vein Thrombosis . She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Calibri" panose="020F0502020204030204" pitchFamily="34" charset="0"/>
                <a:ea typeface="Calibri" panose="020F0502020204030204" pitchFamily="34" charset="0"/>
                <a:cs typeface="Times New Roman" panose="02020603050405020304" pitchFamily="18" charset="0"/>
              </a:rPr>
              <a:t>Developed   Pelvic Infection For Which  She Was Given  Amoxicillin + Clavulanic acid . On The 4</a:t>
            </a:r>
            <a:r>
              <a:rPr lang="en-US" sz="36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Calibri" panose="020F0502020204030204" pitchFamily="34" charset="0"/>
                <a:ea typeface="Calibri" panose="020F0502020204030204" pitchFamily="34" charset="0"/>
                <a:cs typeface="Times New Roman" panose="02020603050405020304" pitchFamily="18" charset="0"/>
              </a:rPr>
              <a:t>Day  She Started  Bleeding PV  And Passing  Dark Urine.   INR  Was 5.6.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28728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D1952-B50D-4F68-820A-BC791FAD76AE}"/>
              </a:ext>
            </a:extLst>
          </p:cNvPr>
          <p:cNvSpPr>
            <a:spLocks noGrp="1"/>
          </p:cNvSpPr>
          <p:nvPr>
            <p:ph idx="1"/>
          </p:nvPr>
        </p:nvSpPr>
        <p:spPr>
          <a:xfrm>
            <a:off x="1143000" y="668594"/>
            <a:ext cx="9872871" cy="5427406"/>
          </a:xfrm>
        </p:spPr>
        <p:txBody>
          <a:bodyPr>
            <a:normAutofit/>
          </a:bodyPr>
          <a:lstStyle/>
          <a:p>
            <a:pPr marL="45720" indent="0">
              <a:lnSpc>
                <a:spcPct val="115000"/>
              </a:lnSpc>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What Is The Reason For  Raised  INR  &amp;  Bleeding  Symptoms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Warfarin Is An Oral Anticoagulant  Which Acts By  Inhibiting Hepatic  Synthesis Of  Vit K  Dependent Coagulation Factors (II,VII,IX,X).  Amoxicillin + Clavulanic Acid Is  Extended Spectrum  Penicillin. It Causes Inhibition Of Gut Flora Resulting In  Reduction In Synthesis Of Vit K. Therefore  </a:t>
            </a:r>
            <a:r>
              <a:rPr lang="en-US" sz="2400" dirty="0">
                <a:effectLst/>
                <a:latin typeface="Calibri" panose="020F0502020204030204" pitchFamily="34" charset="0"/>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Vit  K Level    Enhances  Warfarin  Toxicity  And  Increases  INR.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nSpc>
                <a:spcPct val="115000"/>
              </a:lnSpc>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b)  How  Will You  Manage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Reduction In Warfarin Dose  And INR  Monitoring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107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231A-6F84-42F0-A435-C0A2789BC42A}"/>
              </a:ext>
            </a:extLst>
          </p:cNvPr>
          <p:cNvSpPr>
            <a:spLocks noGrp="1"/>
          </p:cNvSpPr>
          <p:nvPr>
            <p:ph type="title"/>
          </p:nvPr>
        </p:nvSpPr>
        <p:spPr/>
        <p:txBody>
          <a:bodyPr/>
          <a:lstStyle/>
          <a:p>
            <a:r>
              <a:rPr lang="en-US" b="1" dirty="0"/>
              <a:t>TYPES OF DRUG INTERACTIONS</a:t>
            </a:r>
            <a:endParaRPr lang="en-IN" dirty="0"/>
          </a:p>
        </p:txBody>
      </p:sp>
      <p:sp>
        <p:nvSpPr>
          <p:cNvPr id="3" name="Content Placeholder 2">
            <a:extLst>
              <a:ext uri="{FF2B5EF4-FFF2-40B4-BE49-F238E27FC236}">
                <a16:creationId xmlns:a16="http://schemas.microsoft.com/office/drawing/2014/main" id="{083E75AC-69B7-4E67-8472-D5BAECF8D4D8}"/>
              </a:ext>
            </a:extLst>
          </p:cNvPr>
          <p:cNvSpPr>
            <a:spLocks noGrp="1"/>
          </p:cNvSpPr>
          <p:nvPr>
            <p:ph idx="1"/>
          </p:nvPr>
        </p:nvSpPr>
        <p:spPr/>
        <p:txBody>
          <a:bodyPr/>
          <a:lstStyle/>
          <a:p>
            <a:r>
              <a:rPr lang="en-US" dirty="0"/>
              <a:t>2.Drug-food interactions</a:t>
            </a:r>
            <a:endParaRPr lang="en-IN" dirty="0"/>
          </a:p>
        </p:txBody>
      </p:sp>
      <p:pic>
        <p:nvPicPr>
          <p:cNvPr id="3074" name="Picture 2" descr="See the source image">
            <a:extLst>
              <a:ext uri="{FF2B5EF4-FFF2-40B4-BE49-F238E27FC236}">
                <a16:creationId xmlns:a16="http://schemas.microsoft.com/office/drawing/2014/main" id="{EF94F32A-2EE1-4CFB-A151-06FF3EDDA7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10" t="12616"/>
          <a:stretch/>
        </p:blipFill>
        <p:spPr bwMode="auto">
          <a:xfrm>
            <a:off x="1533832" y="2546556"/>
            <a:ext cx="8406581"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96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12FE-8B0D-466A-A812-10B3AD9710B1}"/>
              </a:ext>
            </a:extLst>
          </p:cNvPr>
          <p:cNvSpPr>
            <a:spLocks noGrp="1"/>
          </p:cNvSpPr>
          <p:nvPr>
            <p:ph type="title"/>
          </p:nvPr>
        </p:nvSpPr>
        <p:spPr>
          <a:xfrm>
            <a:off x="1624781" y="3038168"/>
            <a:ext cx="9875520" cy="1356360"/>
          </a:xfrm>
        </p:spPr>
        <p:txBody>
          <a:bodyPr>
            <a:normAutofit fontScale="90000"/>
          </a:bodyPr>
          <a:lstStyle/>
          <a:p>
            <a:pPr>
              <a:lnSpc>
                <a:spcPct val="115000"/>
              </a:lnSpc>
              <a:spcAft>
                <a:spcPts val="10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9 .  A 30 Year Old Female  Was  Diagnosed To  Have  Urinary Tract Infection . Urine Culture  Showed</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b="1" dirty="0">
                <a:effectLst/>
                <a:latin typeface="Calibri" panose="020F0502020204030204" pitchFamily="34" charset="0"/>
                <a:ea typeface="Calibri" panose="020F0502020204030204" pitchFamily="34" charset="0"/>
                <a:cs typeface="Times New Roman" panose="02020603050405020304" pitchFamily="18" charset="0"/>
              </a:rPr>
              <a:t>Growth of  </a:t>
            </a:r>
            <a:r>
              <a:rPr lang="en-US" sz="4000" b="1" dirty="0" err="1">
                <a:effectLst/>
                <a:latin typeface="Calibri" panose="020F0502020204030204" pitchFamily="34" charset="0"/>
                <a:ea typeface="Calibri" panose="020F0502020204030204" pitchFamily="34" charset="0"/>
                <a:cs typeface="Times New Roman" panose="02020603050405020304" pitchFamily="18" charset="0"/>
              </a:rPr>
              <a:t>E.Coli</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Organisms  Sensitive To Ampicillin. The Physician Prescribed  Ampicillin +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b="1" dirty="0">
                <a:effectLst/>
                <a:latin typeface="Calibri" panose="020F0502020204030204" pitchFamily="34" charset="0"/>
                <a:ea typeface="Calibri" panose="020F0502020204030204" pitchFamily="34" charset="0"/>
                <a:cs typeface="Times New Roman" panose="02020603050405020304" pitchFamily="18" charset="0"/>
              </a:rPr>
              <a:t>Probenecid</a:t>
            </a:r>
            <a:r>
              <a:rPr lang="en-US" sz="40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688528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B4204-F311-4E40-A51F-8388058D60E2}"/>
              </a:ext>
            </a:extLst>
          </p:cNvPr>
          <p:cNvSpPr>
            <a:spLocks noGrp="1"/>
          </p:cNvSpPr>
          <p:nvPr>
            <p:ph idx="1"/>
          </p:nvPr>
        </p:nvSpPr>
        <p:spPr>
          <a:xfrm>
            <a:off x="1034845" y="818534"/>
            <a:ext cx="9872871" cy="5356123"/>
          </a:xfrm>
        </p:spPr>
        <p:txBody>
          <a:bodyPr>
            <a:normAutofit/>
          </a:bodyPr>
          <a:lstStyle/>
          <a:p>
            <a:pPr marL="45720" indent="0">
              <a:lnSpc>
                <a:spcPct val="115000"/>
              </a:lnSpc>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Why Did The Physician Prescribe Probenecid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Ampicillin, B –lactam  Antibiotic,  Is Excreted Unchanged  By Tubular  Secretion Through  Organic</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Anion Transporter  In The PCT. Probenecid  Competitively  Bocks  OAT  And Inhibits The Excretion Of Ampicillin  Resulting In  Higher Plasma  Concentration And Prolonged Half life. The Advantage Is Reduced Dose And Reduced Frequency Of  Administration.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937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3F86A-0144-406F-9899-C2C0DF249BB0}"/>
              </a:ext>
            </a:extLst>
          </p:cNvPr>
          <p:cNvSpPr>
            <a:spLocks noGrp="1"/>
          </p:cNvSpPr>
          <p:nvPr>
            <p:ph idx="1"/>
          </p:nvPr>
        </p:nvSpPr>
        <p:spPr>
          <a:xfrm>
            <a:off x="1143000" y="865239"/>
            <a:ext cx="9872871" cy="5230761"/>
          </a:xfrm>
        </p:spPr>
        <p:txBody>
          <a:bodyPr/>
          <a:lstStyle/>
          <a:p>
            <a:pPr marL="4572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b) Give 2 Examples Wherein Probenecid Is used For Similar Purpose: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Amoxicillin   + Probenecid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Ceftriaxone  +  Probenecid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Cefuroxime   + Probenecid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13436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B501-0629-41D7-8EB9-86BB9AE63340}"/>
              </a:ext>
            </a:extLst>
          </p:cNvPr>
          <p:cNvSpPr>
            <a:spLocks noGrp="1"/>
          </p:cNvSpPr>
          <p:nvPr>
            <p:ph type="title"/>
          </p:nvPr>
        </p:nvSpPr>
        <p:spPr>
          <a:xfrm>
            <a:off x="1074174" y="2939845"/>
            <a:ext cx="9875520" cy="1356360"/>
          </a:xfrm>
        </p:spPr>
        <p:txBody>
          <a:bodyPr>
            <a:normAutofit fontScale="90000"/>
          </a:bodyPr>
          <a:lstStyle/>
          <a:p>
            <a:pPr>
              <a:lnSpc>
                <a:spcPct val="115000"/>
              </a:lnSpc>
              <a:spcAft>
                <a:spcPts val="10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10.  A 40 Year Old Alcoholic Was Treated With Metronidazole  400mg  Thrice Daily For </a:t>
            </a:r>
            <a:r>
              <a:rPr lang="en-US" sz="3600" b="1" dirty="0" err="1">
                <a:effectLst/>
                <a:latin typeface="Calibri" panose="020F0502020204030204" pitchFamily="34" charset="0"/>
                <a:ea typeface="Calibri" panose="020F0502020204030204" pitchFamily="34" charset="0"/>
                <a:cs typeface="Times New Roman" panose="02020603050405020304" pitchFamily="18" charset="0"/>
              </a:rPr>
              <a:t>Amobic</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err="1">
                <a:effectLst/>
                <a:latin typeface="Calibri" panose="020F0502020204030204" pitchFamily="34" charset="0"/>
                <a:ea typeface="Calibri" panose="020F0502020204030204" pitchFamily="34" charset="0"/>
                <a:cs typeface="Times New Roman" panose="02020603050405020304" pitchFamily="18" charset="0"/>
              </a:rPr>
              <a:t>Dysentry</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He Presented Next Day With Severe Flushing, Throbbing Headache, Nausea, And vomiting.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6026703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2B74C-DF1A-4243-BF1D-E5FC965865FB}"/>
              </a:ext>
            </a:extLst>
          </p:cNvPr>
          <p:cNvSpPr>
            <a:spLocks noGrp="1"/>
          </p:cNvSpPr>
          <p:nvPr>
            <p:ph idx="1"/>
          </p:nvPr>
        </p:nvSpPr>
        <p:spPr>
          <a:xfrm>
            <a:off x="1143000" y="560439"/>
            <a:ext cx="9872871" cy="5535561"/>
          </a:xfrm>
        </p:spPr>
        <p:txBody>
          <a:bodyPr>
            <a:normAutofit/>
          </a:bodyPr>
          <a:lstStyle/>
          <a:p>
            <a:pPr marL="45720" indent="0">
              <a:lnSpc>
                <a:spcPct val="115000"/>
              </a:lnSpc>
              <a:spcAft>
                <a:spcPts val="10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   Explain The Possible Reasons For These Symptoms.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Ehanol</a:t>
            </a:r>
            <a:r>
              <a:rPr lang="en-US" sz="2000" dirty="0">
                <a:effectLst/>
                <a:latin typeface="Calibri" panose="020F0502020204030204" pitchFamily="34" charset="0"/>
                <a:ea typeface="Calibri" panose="020F0502020204030204" pitchFamily="34" charset="0"/>
                <a:cs typeface="Times New Roman" panose="02020603050405020304" pitchFamily="18" charset="0"/>
              </a:rPr>
              <a:t>  -------------------------------&gt; Acetaldehyde----------------------------------</a:t>
            </a:r>
            <a:r>
              <a:rPr lang="en-US"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Acetic Acid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Alcohol  Dehydrogenase		    Aldehyde Dehydrogenase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nSpc>
                <a:spcPct val="115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Metronidazole   Inhibits Aldehyde Dehydrogenase And Prevents The Conversion Of Acetaldehyde To Acetic Acid .The Concentration Of Acetaldehyde Raises In the Body Giving Raise To The Above Signs And Symptoms. This Reaction  Reinforces  Aversion To Alcohol. Hence This Reaction Is  Called  Antabuse  Reaction.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1793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07CB2-043C-495B-BF8B-E5196C3A4CC8}"/>
              </a:ext>
            </a:extLst>
          </p:cNvPr>
          <p:cNvSpPr>
            <a:spLocks noGrp="1"/>
          </p:cNvSpPr>
          <p:nvPr>
            <p:ph idx="1"/>
          </p:nvPr>
        </p:nvSpPr>
        <p:spPr>
          <a:xfrm>
            <a:off x="1143000" y="1091381"/>
            <a:ext cx="9872871" cy="5004619"/>
          </a:xfrm>
        </p:spPr>
        <p:txBody>
          <a:bodyPr>
            <a:normAutofit/>
          </a:bodyPr>
          <a:lstStyle/>
          <a:p>
            <a:pPr marL="45720" indent="0">
              <a:lnSpc>
                <a:spcPct val="115000"/>
              </a:lnSpc>
              <a:spcAft>
                <a:spcPts val="10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b)   Mention 2 Drugs Which Produce Similar Reaction With Alcohol:</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Chlorpropamide, Tolbutamide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247650">
              <a:lnSpc>
                <a:spcPct val="115000"/>
              </a:lnSpc>
              <a:spcAft>
                <a:spcPts val="10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Nitrofurantoin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 Griseofulvin</a:t>
            </a:r>
            <a:endParaRPr lang="en-IN" sz="3200" dirty="0"/>
          </a:p>
        </p:txBody>
      </p:sp>
    </p:spTree>
    <p:extLst>
      <p:ext uri="{BB962C8B-B14F-4D97-AF65-F5344CB8AC3E}">
        <p14:creationId xmlns:p14="http://schemas.microsoft.com/office/powerpoint/2010/main" val="563301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03CC-04E0-4146-963D-6DFE05759719}"/>
              </a:ext>
            </a:extLst>
          </p:cNvPr>
          <p:cNvSpPr>
            <a:spLocks noGrp="1"/>
          </p:cNvSpPr>
          <p:nvPr>
            <p:ph type="title"/>
          </p:nvPr>
        </p:nvSpPr>
        <p:spPr/>
        <p:txBody>
          <a:bodyPr/>
          <a:lstStyle/>
          <a:p>
            <a:r>
              <a:rPr lang="en-US" dirty="0"/>
              <a:t>END…….</a:t>
            </a:r>
            <a:endParaRPr lang="en-IN" dirty="0"/>
          </a:p>
        </p:txBody>
      </p:sp>
      <p:sp>
        <p:nvSpPr>
          <p:cNvPr id="4" name="Rectangle 3">
            <a:extLst>
              <a:ext uri="{FF2B5EF4-FFF2-40B4-BE49-F238E27FC236}">
                <a16:creationId xmlns:a16="http://schemas.microsoft.com/office/drawing/2014/main" id="{A8D4F3AE-D7AB-4394-B68E-B76CA0357A5B}"/>
              </a:ext>
            </a:extLst>
          </p:cNvPr>
          <p:cNvSpPr/>
          <p:nvPr/>
        </p:nvSpPr>
        <p:spPr>
          <a:xfrm>
            <a:off x="4124083" y="2967335"/>
            <a:ext cx="394383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91699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A477-3FA8-4233-B817-D6EC149D51FA}"/>
              </a:ext>
            </a:extLst>
          </p:cNvPr>
          <p:cNvSpPr>
            <a:spLocks noGrp="1"/>
          </p:cNvSpPr>
          <p:nvPr>
            <p:ph type="title"/>
          </p:nvPr>
        </p:nvSpPr>
        <p:spPr/>
        <p:txBody>
          <a:bodyPr/>
          <a:lstStyle/>
          <a:p>
            <a:r>
              <a:rPr lang="en-US" b="1" dirty="0"/>
              <a:t>TYPES OF DRUG INTERACTIONS</a:t>
            </a:r>
            <a:endParaRPr lang="en-IN" dirty="0"/>
          </a:p>
        </p:txBody>
      </p:sp>
      <p:sp>
        <p:nvSpPr>
          <p:cNvPr id="3" name="Content Placeholder 2">
            <a:extLst>
              <a:ext uri="{FF2B5EF4-FFF2-40B4-BE49-F238E27FC236}">
                <a16:creationId xmlns:a16="http://schemas.microsoft.com/office/drawing/2014/main" id="{8EFE703A-F5D0-4706-B555-D3720204E8F6}"/>
              </a:ext>
            </a:extLst>
          </p:cNvPr>
          <p:cNvSpPr>
            <a:spLocks noGrp="1"/>
          </p:cNvSpPr>
          <p:nvPr>
            <p:ph idx="1"/>
          </p:nvPr>
        </p:nvSpPr>
        <p:spPr/>
        <p:txBody>
          <a:bodyPr/>
          <a:lstStyle/>
          <a:p>
            <a:r>
              <a:rPr lang="en-US" dirty="0"/>
              <a:t>3.Drug-herb/chemical interactions</a:t>
            </a:r>
            <a:endParaRPr lang="en-IN" dirty="0"/>
          </a:p>
        </p:txBody>
      </p:sp>
      <p:pic>
        <p:nvPicPr>
          <p:cNvPr id="5" name="Picture 4">
            <a:extLst>
              <a:ext uri="{FF2B5EF4-FFF2-40B4-BE49-F238E27FC236}">
                <a16:creationId xmlns:a16="http://schemas.microsoft.com/office/drawing/2014/main" id="{3EBB5F02-9DC5-4D75-B803-9958888910F5}"/>
              </a:ext>
            </a:extLst>
          </p:cNvPr>
          <p:cNvPicPr>
            <a:picLocks noChangeAspect="1"/>
          </p:cNvPicPr>
          <p:nvPr/>
        </p:nvPicPr>
        <p:blipFill>
          <a:blip r:embed="rId2"/>
          <a:stretch>
            <a:fillRect/>
          </a:stretch>
        </p:blipFill>
        <p:spPr>
          <a:xfrm>
            <a:off x="1143000" y="2664542"/>
            <a:ext cx="5375787" cy="3908630"/>
          </a:xfrm>
          <a:prstGeom prst="rect">
            <a:avLst/>
          </a:prstGeom>
        </p:spPr>
      </p:pic>
    </p:spTree>
    <p:extLst>
      <p:ext uri="{BB962C8B-B14F-4D97-AF65-F5344CB8AC3E}">
        <p14:creationId xmlns:p14="http://schemas.microsoft.com/office/powerpoint/2010/main" val="230468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C95D-2564-4F9A-AFBB-5798BCF78F47}"/>
              </a:ext>
            </a:extLst>
          </p:cNvPr>
          <p:cNvSpPr>
            <a:spLocks noGrp="1"/>
          </p:cNvSpPr>
          <p:nvPr>
            <p:ph type="title"/>
          </p:nvPr>
        </p:nvSpPr>
        <p:spPr/>
        <p:txBody>
          <a:bodyPr/>
          <a:lstStyle/>
          <a:p>
            <a:r>
              <a:rPr lang="en-US" b="1" dirty="0"/>
              <a:t>TYPES OF DRUG INTERACTIONS</a:t>
            </a:r>
            <a:endParaRPr lang="en-IN" dirty="0"/>
          </a:p>
        </p:txBody>
      </p:sp>
      <p:sp>
        <p:nvSpPr>
          <p:cNvPr id="3" name="Content Placeholder 2">
            <a:extLst>
              <a:ext uri="{FF2B5EF4-FFF2-40B4-BE49-F238E27FC236}">
                <a16:creationId xmlns:a16="http://schemas.microsoft.com/office/drawing/2014/main" id="{5869B8A0-A33E-475D-A25A-C399BF7F7360}"/>
              </a:ext>
            </a:extLst>
          </p:cNvPr>
          <p:cNvSpPr>
            <a:spLocks noGrp="1"/>
          </p:cNvSpPr>
          <p:nvPr>
            <p:ph idx="1"/>
          </p:nvPr>
        </p:nvSpPr>
        <p:spPr/>
        <p:txBody>
          <a:bodyPr/>
          <a:lstStyle/>
          <a:p>
            <a:r>
              <a:rPr lang="en-US" dirty="0"/>
              <a:t>4.drug-disease interactions</a:t>
            </a:r>
            <a:endParaRPr lang="en-IN" dirty="0"/>
          </a:p>
        </p:txBody>
      </p:sp>
      <p:pic>
        <p:nvPicPr>
          <p:cNvPr id="5" name="Picture 4">
            <a:extLst>
              <a:ext uri="{FF2B5EF4-FFF2-40B4-BE49-F238E27FC236}">
                <a16:creationId xmlns:a16="http://schemas.microsoft.com/office/drawing/2014/main" id="{0E0FFCE7-4B44-4AFF-A772-2FE54EB6761A}"/>
              </a:ext>
            </a:extLst>
          </p:cNvPr>
          <p:cNvPicPr>
            <a:picLocks noChangeAspect="1"/>
          </p:cNvPicPr>
          <p:nvPr/>
        </p:nvPicPr>
        <p:blipFill>
          <a:blip r:embed="rId2"/>
          <a:stretch>
            <a:fillRect/>
          </a:stretch>
        </p:blipFill>
        <p:spPr>
          <a:xfrm>
            <a:off x="1143000" y="2625213"/>
            <a:ext cx="4012638" cy="3776047"/>
          </a:xfrm>
          <a:prstGeom prst="rect">
            <a:avLst/>
          </a:prstGeom>
        </p:spPr>
      </p:pic>
    </p:spTree>
    <p:extLst>
      <p:ext uri="{BB962C8B-B14F-4D97-AF65-F5344CB8AC3E}">
        <p14:creationId xmlns:p14="http://schemas.microsoft.com/office/powerpoint/2010/main" val="273553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1A37-B529-4DFB-A498-971161982E11}"/>
              </a:ext>
            </a:extLst>
          </p:cNvPr>
          <p:cNvSpPr>
            <a:spLocks noGrp="1"/>
          </p:cNvSpPr>
          <p:nvPr>
            <p:ph type="title"/>
          </p:nvPr>
        </p:nvSpPr>
        <p:spPr>
          <a:xfrm>
            <a:off x="1143000" y="324465"/>
            <a:ext cx="9875520" cy="2007810"/>
          </a:xfrm>
        </p:spPr>
        <p:txBody>
          <a:bodyPr/>
          <a:lstStyle/>
          <a:p>
            <a:r>
              <a:rPr lang="en-US" dirty="0"/>
              <a:t>EFFECT OF DRUG INTERACTIONS</a:t>
            </a:r>
            <a:endParaRPr lang="en-IN" dirty="0"/>
          </a:p>
        </p:txBody>
      </p:sp>
      <p:pic>
        <p:nvPicPr>
          <p:cNvPr id="6146" name="Picture 2" descr="See the source image">
            <a:extLst>
              <a:ext uri="{FF2B5EF4-FFF2-40B4-BE49-F238E27FC236}">
                <a16:creationId xmlns:a16="http://schemas.microsoft.com/office/drawing/2014/main" id="{AC08DBF8-61A4-499F-8544-65B200508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174" y="2011081"/>
            <a:ext cx="7757651" cy="413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8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3270</TotalTime>
  <Words>2189</Words>
  <Application>Microsoft Office PowerPoint</Application>
  <PresentationFormat>Widescreen</PresentationFormat>
  <Paragraphs>189</Paragraphs>
  <Slides>66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Calibri</vt:lpstr>
      <vt:lpstr>Corbel</vt:lpstr>
      <vt:lpstr>Basis</vt:lpstr>
      <vt:lpstr>DRUG INTERACTION</vt:lpstr>
      <vt:lpstr>                             DEFINITION</vt:lpstr>
      <vt:lpstr>    </vt:lpstr>
      <vt:lpstr>TYPES OF DRUG INTERACTIONS</vt:lpstr>
      <vt:lpstr>TYPES OF DRUG INTERACTIONS</vt:lpstr>
      <vt:lpstr>TYPES OF DRUG INTERACTIONS</vt:lpstr>
      <vt:lpstr>TYPES OF DRUG INTERACTIONS</vt:lpstr>
      <vt:lpstr>TYPES OF DRUG INTERACTIONS</vt:lpstr>
      <vt:lpstr>EFFECT OF DRUG INTERACTIONS</vt:lpstr>
      <vt:lpstr>EFFECT OF DRUG INTERACTIONS</vt:lpstr>
      <vt:lpstr>FACTORS CONTRIBUTING TO DRUG INTERACTIONS</vt:lpstr>
      <vt:lpstr>MECHANISM OF DRUG INTERACTION</vt:lpstr>
      <vt:lpstr>PHARMACEUTICAL INTERACTIONS</vt:lpstr>
      <vt:lpstr>PHARMACOKINETIC INTERACTIONS</vt:lpstr>
      <vt:lpstr>ABSORPTION - INTERACTION</vt:lpstr>
      <vt:lpstr>ALTERED PH</vt:lpstr>
      <vt:lpstr>CHELATION</vt:lpstr>
      <vt:lpstr>DRUG INDUCED MUCOSAL DAMAGE</vt:lpstr>
      <vt:lpstr>ALTERED GIT MOTILITY</vt:lpstr>
      <vt:lpstr>ALTERED INTESTINAL BACTERIAL FLORA</vt:lpstr>
      <vt:lpstr>DISTRIBUTION INTERACTIONS</vt:lpstr>
      <vt:lpstr>METABOLISM INTERACTIONS</vt:lpstr>
      <vt:lpstr>ENZYME INDUCTION</vt:lpstr>
      <vt:lpstr>ENZYME INHIBITION</vt:lpstr>
      <vt:lpstr>EXCRETION INTERACTIONS</vt:lpstr>
      <vt:lpstr>ACTIVE TUBULAR SECRETION</vt:lpstr>
      <vt:lpstr>RENAL BLOOD FLOW</vt:lpstr>
      <vt:lpstr>PHARMACODYNAMIC INTERACTIONS</vt:lpstr>
      <vt:lpstr>SYNERGISM</vt:lpstr>
      <vt:lpstr>ADDICTIVE EFFECTS</vt:lpstr>
      <vt:lpstr>ANTAGONISM</vt:lpstr>
      <vt:lpstr>DRUG-FOOD INTERACTIONS</vt:lpstr>
      <vt:lpstr>DRUG-HERB INTERACTIONS</vt:lpstr>
      <vt:lpstr>DRUG-DISEASE INTERACTIONS</vt:lpstr>
      <vt:lpstr>DRUG-SMOKING</vt:lpstr>
      <vt:lpstr>DRUG-ALCOHOLIC BEVERAGES</vt:lpstr>
      <vt:lpstr>HOW TO PREVENT/AVOID DRUG INTERACTIONS</vt:lpstr>
      <vt:lpstr>21.02.2022                PH 1.8   IDENTIFY  &amp;  DESCRIBE  THE MANAGEMENT OF  DRUG INTERACTIONS IN  THE  FOLLOWING  CASE  SCENARIOS  </vt:lpstr>
      <vt:lpstr>PowerPoint Presentation</vt:lpstr>
      <vt:lpstr>PowerPoint Presentation</vt:lpstr>
      <vt:lpstr>2.A 65  Year Old  Male  Was  Complaining  Of  Pain In Both  Knee Joints  For  Which  Diclofenac  Twice  Daily  Was  Prescribed By  His  Physician . He Was A Known  Hypertensive Well  Controlled With  Enalapril  10mg/day. When He Came For  Review  After  3  Weeks, his BP Was 160/100 mm Hg.   </vt:lpstr>
      <vt:lpstr>PowerPoint Presentation</vt:lpstr>
      <vt:lpstr>PowerPoint Presentation</vt:lpstr>
      <vt:lpstr>3. A  30 Year Old Female  Patient Was Prescribed Erythromycin  500mg Qid  For Upper  Respiratory Infection. She Was A Known Case Of  Bronchial Asthma Maintained On Salbutamol Inhalation  &amp; Oral Theophylline  300mg Three Times A day. After 5 Days She Presented With Restlessness, Irritability, Insomnia &amp; Palpitation.   </vt:lpstr>
      <vt:lpstr>PowerPoint Presentation</vt:lpstr>
      <vt:lpstr> 4)   A 45 Year Old  Male Patient  Was On Isosorbide  Dinitrate 10mg  bd For  Angina. A Quack                       Prescribed  T.Sildenafil  For Erectile Dysfuction. The Patient Fainted At Home &amp; Was Rushed To The  Hospital. On Examination  The Patient Was  Dyspnoeic  With Pulse Rate  115/mt   &amp; BP  80/60mmHg .  </vt:lpstr>
      <vt:lpstr>PowerPoint Presentation</vt:lpstr>
      <vt:lpstr>PowerPoint Presentation</vt:lpstr>
      <vt:lpstr>5.    A 30 Year Old  Female Was Diagnosed As Having Pulmonary TB  And Was Put On First Line                 Anti—tubercular Drugs ( RMC + INH + EMB + PZ  ).  She Has Been On Oral Contraceptive Pill Since 2 Years. </vt:lpstr>
      <vt:lpstr>PowerPoint Presentation</vt:lpstr>
      <vt:lpstr>PowerPoint Presentation</vt:lpstr>
      <vt:lpstr> 6.  A 40 Year Old  Female Had Been  On Lithium Carbonate 300mg Daily  Since 3 Years For Maniac Depressive  Illness. Recently She Was Diagnosed As Having Stage I  Hypertension  For Which She  Was Prescribed  Hydrochlorothiazide 25mg Daily. 4 Weeks Later She Came To The Emergency  Department With severe Tremors, Ataxia, Muscle  Rigidity, Nystagmus And  Hyperreflexia.</vt:lpstr>
      <vt:lpstr>PowerPoint Presentation</vt:lpstr>
      <vt:lpstr>PowerPoint Presentation</vt:lpstr>
      <vt:lpstr>7.     A 30 Year Old Female, Known Epileptic Was Well Controlled  With Sodium Valproate. She Was Prescribed Ciprofloxacin  With Paracetamol  For Enteric Fever. After 4 Days She Developed  Seizures.   </vt:lpstr>
      <vt:lpstr>PowerPoint Presentation</vt:lpstr>
      <vt:lpstr>PowerPoint Presentation</vt:lpstr>
      <vt:lpstr>8.   A 35 Year Old Obese  Female Was On Warfarin Therapy  For Deep Vein Thrombosis . She  Developed   Pelvic Infection For Which  She Was Given  Amoxicillin + Clavulanic acid . On The 4th  Day  She Started  Bleeding PV  And Passing  Dark Urine.   INR  Was 5.6. </vt:lpstr>
      <vt:lpstr>PowerPoint Presentation</vt:lpstr>
      <vt:lpstr>9 .  A 30 Year Old Female  Was  Diagnosed To  Have  Urinary Tract Infection . Urine Culture  Showed Growth of  E.Coli  Organisms  Sensitive To Ampicillin. The Physician Prescribed  Ampicillin +  Probenecid. </vt:lpstr>
      <vt:lpstr>PowerPoint Presentation</vt:lpstr>
      <vt:lpstr>PowerPoint Presentation</vt:lpstr>
      <vt:lpstr>10.  A 40 Year Old Alcoholic Was Treated With Metronidazole  400mg  Thrice Daily For Amobic  Dysentry. He Presented Next Day With Severe Flushing, Throbbing Headache, Nausea, And vomiting.   </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INTERACTION</dc:title>
  <dc:creator>Aravinth Rajendran</dc:creator>
  <cp:lastModifiedBy>Aravinth Rajendran</cp:lastModifiedBy>
  <cp:revision>128</cp:revision>
  <dcterms:created xsi:type="dcterms:W3CDTF">2022-01-23T08:01:48Z</dcterms:created>
  <dcterms:modified xsi:type="dcterms:W3CDTF">2022-02-21T10:29:45Z</dcterms:modified>
</cp:coreProperties>
</file>