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3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01B2DFAC-7F23-48C2-861D-6A779E6CD1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704" r="-1" b="7705"/>
          <a:stretch/>
        </p:blipFill>
        <p:spPr>
          <a:xfrm>
            <a:off x="-21390" y="-92289"/>
            <a:ext cx="12060651" cy="678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1181F-120E-4C70-8A74-22C7F276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DRUGS IN</a:t>
            </a:r>
            <a:endParaRPr lang="en-IN" sz="5400" dirty="0">
              <a:solidFill>
                <a:srgbClr val="FFFFFF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CCF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9163B-8BF1-4058-BF99-8822314C4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BY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DR.G.AARTHIPRIYANKA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POST GRADUATE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DEPARTMENT OF PHARMACOLOGY</a:t>
            </a:r>
            <a:endParaRPr lang="en-IN" sz="2200" dirty="0">
              <a:solidFill>
                <a:srgbClr val="FFFFFF"/>
              </a:solidFill>
            </a:endParaRPr>
          </a:p>
        </p:txBody>
      </p:sp>
      <p:grpSp>
        <p:nvGrpSpPr>
          <p:cNvPr id="59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E2CD76-5410-4CEB-85D3-0B973A7F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01" y="1450579"/>
            <a:ext cx="2066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DCB-E3F3-410B-BC61-101600DA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3F712-9899-4B17-B758-6AC7C2D8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 descr="DIGOXIN (Cardiac Glycosides)&#10; ">
            <a:extLst>
              <a:ext uri="{FF2B5EF4-FFF2-40B4-BE49-F238E27FC236}">
                <a16:creationId xmlns:a16="http://schemas.microsoft.com/office/drawing/2014/main" id="{66266055-602B-48A8-8E00-B737BE59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6" y="106533"/>
            <a:ext cx="12011488" cy="67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34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57F-B7F4-446D-B7D7-3AB60AA3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D0E7-D799-4988-BFD2-D06C8D19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 Presence of food in stomach delays absoption of&#10;digoxin.&#10; Bioavailabilty varies with manufactures.&#10; Adverse effects : ...">
            <a:extLst>
              <a:ext uri="{FF2B5EF4-FFF2-40B4-BE49-F238E27FC236}">
                <a16:creationId xmlns:a16="http://schemas.microsoft.com/office/drawing/2014/main" id="{33539E57-6B29-4627-94EC-C9979EEFA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" y="1"/>
            <a:ext cx="12058835" cy="696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9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5CB7-3F34-454F-AAC1-D1999E0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153A-10F8-41C0-B785-16B94896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Vasodilators for Use inCongestive Heart&#10;Failure&#10;DRUGS SITEOFDILATING&#10;ACTION&#10;Hydralazine Arterioles&#10;Nitrates (rapid&amp; Short)...">
            <a:extLst>
              <a:ext uri="{FF2B5EF4-FFF2-40B4-BE49-F238E27FC236}">
                <a16:creationId xmlns:a16="http://schemas.microsoft.com/office/drawing/2014/main" id="{372B0177-FF5A-4AD3-90FC-8CBF6B2FC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71021"/>
            <a:ext cx="11940466" cy="67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591E-085B-4964-8C9A-22F3AA3E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DC96-0362-4F82-87C7-490825B7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Arteriolar dilators reduce afterload , by relaxing arterial smooth&#10;muscles.&#10;Venodilators reduce venous return to heart ,...">
            <a:extLst>
              <a:ext uri="{FF2B5EF4-FFF2-40B4-BE49-F238E27FC236}">
                <a16:creationId xmlns:a16="http://schemas.microsoft.com/office/drawing/2014/main" id="{7DD4FFA7-D8B8-44D1-ABAC-83DF4635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0" y="71021"/>
            <a:ext cx="11967099" cy="693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1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DA48-5D3F-4F1F-8345-6AC580C5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E1C3-A979-4F30-9294-2C8257539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B Agonists&#10; Dobutamine – increases cardiac output and SV with increasing BP , HR.&#10; Dopamine – Dialation of renal blood v...">
            <a:extLst>
              <a:ext uri="{FF2B5EF4-FFF2-40B4-BE49-F238E27FC236}">
                <a16:creationId xmlns:a16="http://schemas.microsoft.com/office/drawing/2014/main" id="{B1B36823-A83B-4E0B-AA11-DF60C95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900" y="0"/>
            <a:ext cx="121712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52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C750-E479-415F-935E-4C9156FC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D891-9CA6-4CE2-98D2-6DBB6A7C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 Carvedilol is a blocker of β- and α- receptors.&#10;It also has antioxidant, vasodilating and cardioprotective&#10;effects.&#10;• It...">
            <a:extLst>
              <a:ext uri="{FF2B5EF4-FFF2-40B4-BE49-F238E27FC236}">
                <a16:creationId xmlns:a16="http://schemas.microsoft.com/office/drawing/2014/main" id="{AF0D3CA5-B7D9-427F-A47D-320D5B02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6" y="142043"/>
            <a:ext cx="11878322" cy="6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11EA-BB15-415D-8545-C6DBC135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6293-2E88-46D9-9FE3-D6B1DDC5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Beta-blocking agents&#10;Cardioselective beta-blockers Bisoprolol and&#10;Metoprolol decrease the mortality in&#10;patients with CHF, ...">
            <a:extLst>
              <a:ext uri="{FF2B5EF4-FFF2-40B4-BE49-F238E27FC236}">
                <a16:creationId xmlns:a16="http://schemas.microsoft.com/office/drawing/2014/main" id="{BD46E054-23A5-429C-806E-AAB932EC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" y="71021"/>
            <a:ext cx="12002610" cy="66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1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6AD-8849-4006-86B0-BBF36085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A4E3-D995-4721-83CA-5FE45EDE4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DIURETICS&#10; High ceiling diuretics like frusemide increase salt and water excretion and reduce blood volume.&#10; So, reduce ...">
            <a:extLst>
              <a:ext uri="{FF2B5EF4-FFF2-40B4-BE49-F238E27FC236}">
                <a16:creationId xmlns:a16="http://schemas.microsoft.com/office/drawing/2014/main" id="{179284F7-3914-4124-892A-0F7B12D48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" y="195309"/>
            <a:ext cx="11922711" cy="666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943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007-7BF3-4ABF-894A-69F105E3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84CF-539F-4942-B2FD-3733716C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• In cases of severe heart failure low&#10;doses of Spironolactone are added to the&#10;therapy while regularly checking creatinin...">
            <a:extLst>
              <a:ext uri="{FF2B5EF4-FFF2-40B4-BE49-F238E27FC236}">
                <a16:creationId xmlns:a16="http://schemas.microsoft.com/office/drawing/2014/main" id="{2E556E1A-25E9-4397-863B-8D39072F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94" y="57943"/>
            <a:ext cx="11830327" cy="67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9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E2F6-4E32-4799-8591-51FCC00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23DF-164C-43F1-8205-9240E178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Drugs used in chronic heart failure&#10; Loop diuretics, for example furosemide.&#10; Angiotensin-converting enzyme inhibitors (...">
            <a:extLst>
              <a:ext uri="{FF2B5EF4-FFF2-40B4-BE49-F238E27FC236}">
                <a16:creationId xmlns:a16="http://schemas.microsoft.com/office/drawing/2014/main" id="{5229FDA4-0113-4DFC-AE2C-0413C18A9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84" y="230819"/>
            <a:ext cx="11771792" cy="656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68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3391-33AF-402E-AC2E-BD951E52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88AE-0423-4543-83F5-CC001ABD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 Condition in which heart is unable to pump sufficient blood to meet metabolic&#10;demand of body and also unable to receive ...">
            <a:extLst>
              <a:ext uri="{FF2B5EF4-FFF2-40B4-BE49-F238E27FC236}">
                <a16:creationId xmlns:a16="http://schemas.microsoft.com/office/drawing/2014/main" id="{C6D0375E-DDD6-4C1F-9A52-DF59E10C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144"/>
            <a:ext cx="12192000" cy="67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64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8CCC-798C-4CE8-9A7F-8CBCD05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BE07-9278-4170-9EEF-123078D3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III. HYDROSTATIC PRESSURE IN&#10;VEINS DECREASED AND THE&#10;EXTRA FLUID RESPONSIBLE FOR&#10;EDEMA IS DRAWN BACK IN TO&#10;GENERAL CIRCULA...">
            <a:extLst>
              <a:ext uri="{FF2B5EF4-FFF2-40B4-BE49-F238E27FC236}">
                <a16:creationId xmlns:a16="http://schemas.microsoft.com/office/drawing/2014/main" id="{61C5DD32-DB5F-4737-8129-88FDAE8C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" y="106533"/>
            <a:ext cx="11789546" cy="66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8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6432-67A9-4817-9EEF-39BBB24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C0F9-6A11-43A0-87D4-C8663A2E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Steps in the Treatment of&#10;Congestive Heart Failure&#10;1. Reduce work load of the heart&#10;a) Limit activity level&#10;b) Reduce weig...">
            <a:extLst>
              <a:ext uri="{FF2B5EF4-FFF2-40B4-BE49-F238E27FC236}">
                <a16:creationId xmlns:a16="http://schemas.microsoft.com/office/drawing/2014/main" id="{45AAFC23-9464-46F5-8096-E5C662AF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" y="79899"/>
            <a:ext cx="11780668" cy="67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85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C9FB-AB80-4033-8158-022B96B0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8DFF-8F15-47E4-A0B7-013DF51A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4. Give ACE inhibitor or Digitalis *&#10;5. Give B-blockers to selected patients&#10;6. Give vasodilators&#10; ">
            <a:extLst>
              <a:ext uri="{FF2B5EF4-FFF2-40B4-BE49-F238E27FC236}">
                <a16:creationId xmlns:a16="http://schemas.microsoft.com/office/drawing/2014/main" id="{F86AFC36-26DE-474D-AF3D-77B86FED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1" y="239697"/>
            <a:ext cx="11825056" cy="65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9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001B-1883-4A61-881E-7FC9FA91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5BD7-1E64-4331-A46C-36E023E2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“The heart never stops. When it stops, it stops&#10;forever”. Leonardo da Vinci&#10;Modernmedicineoften&#10;disprovesthissaying.&#10; ">
            <a:extLst>
              <a:ext uri="{FF2B5EF4-FFF2-40B4-BE49-F238E27FC236}">
                <a16:creationId xmlns:a16="http://schemas.microsoft.com/office/drawing/2014/main" id="{A6A6C883-8429-4E14-8F9C-DE5E28986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1" y="62145"/>
            <a:ext cx="11798423" cy="68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1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43FA-B242-483F-9D11-B20A225F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91D9-D799-4314-B1E9-58250E1C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THANK YOU&#10; ">
            <a:extLst>
              <a:ext uri="{FF2B5EF4-FFF2-40B4-BE49-F238E27FC236}">
                <a16:creationId xmlns:a16="http://schemas.microsoft.com/office/drawing/2014/main" id="{969DC778-82A2-46CD-B40C-BA6EB2C8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6" y="106532"/>
            <a:ext cx="11807301" cy="67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3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2942-538B-4E9E-8900-12A76CE2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03C0-E6DC-4DD0-8DA6-DE044115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A9AF5D18-A3C1-45D0-8AFF-05BA93D2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" y="106533"/>
            <a:ext cx="12049957" cy="65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59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3906-F724-4D01-A0A3-10E96589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12D3-49D1-4C2B-A2E1-0B58C751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930D917C-3B5C-4D51-90F9-92805F82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76" y="133165"/>
            <a:ext cx="11904955" cy="656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3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57EE-A9F0-4CE2-8EE1-1B8A0BB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232A-1FAF-46B7-AC57-469CBDCD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52426CC5-1E3E-40A7-BAA4-0B694F0D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6" y="0"/>
            <a:ext cx="119582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20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0E7DA-D04A-4D90-8673-835070F7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86"/>
            <a:ext cx="10515600" cy="5972777"/>
          </a:xfrm>
        </p:spPr>
        <p:txBody>
          <a:bodyPr/>
          <a:lstStyle/>
          <a:p>
            <a:r>
              <a:rPr lang="en-US" dirty="0"/>
              <a:t>DRUGS WITH POSITIVE INOTROPIC EFFECTS:</a:t>
            </a:r>
          </a:p>
          <a:p>
            <a:r>
              <a:rPr lang="en-US" dirty="0"/>
              <a:t>CARDIAC </a:t>
            </a:r>
            <a:r>
              <a:rPr lang="en-US" dirty="0" err="1"/>
              <a:t>GLYCOSIDES:Digoxin</a:t>
            </a:r>
            <a:endParaRPr lang="en-US" dirty="0"/>
          </a:p>
          <a:p>
            <a:r>
              <a:rPr lang="en-US" dirty="0" err="1"/>
              <a:t>BIPYRIDINES:Milrinone</a:t>
            </a:r>
            <a:endParaRPr lang="en-US" dirty="0"/>
          </a:p>
          <a:p>
            <a:r>
              <a:rPr lang="en-US" dirty="0"/>
              <a:t>B-Adrenergic </a:t>
            </a:r>
            <a:r>
              <a:rPr lang="en-US" dirty="0" err="1"/>
              <a:t>agonist:Dopamine</a:t>
            </a:r>
            <a:endParaRPr lang="en-US" dirty="0"/>
          </a:p>
          <a:p>
            <a:r>
              <a:rPr lang="en-US" dirty="0"/>
              <a:t>DRUGS WITHOUT POSITIVE INOTROPIC EFFECTS:</a:t>
            </a:r>
          </a:p>
          <a:p>
            <a:r>
              <a:rPr lang="en-US" dirty="0" err="1"/>
              <a:t>DIURETICS:Furosemide</a:t>
            </a:r>
            <a:endParaRPr lang="en-US" dirty="0"/>
          </a:p>
          <a:p>
            <a:r>
              <a:rPr lang="en-US" dirty="0" err="1"/>
              <a:t>ACEIs:Ramipril</a:t>
            </a:r>
            <a:endParaRPr lang="en-US" dirty="0"/>
          </a:p>
          <a:p>
            <a:r>
              <a:rPr lang="en-US" dirty="0"/>
              <a:t>B1 </a:t>
            </a:r>
            <a:r>
              <a:rPr lang="en-US" dirty="0" err="1"/>
              <a:t>ANTAGONIST:Carvedilol</a:t>
            </a:r>
            <a:endParaRPr lang="en-US" dirty="0"/>
          </a:p>
          <a:p>
            <a:r>
              <a:rPr lang="en-US" dirty="0" err="1"/>
              <a:t>VASODILATORS:Hydralazine,ISDN</a:t>
            </a:r>
            <a:endParaRPr lang="en-US" dirty="0"/>
          </a:p>
          <a:p>
            <a:r>
              <a:rPr lang="en-US" dirty="0"/>
              <a:t>VASOPRESSIN RECEPTOR </a:t>
            </a:r>
            <a:r>
              <a:rPr lang="en-US" dirty="0" err="1"/>
              <a:t>ANTAGONIST:Tolvaptan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39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EDE4-5406-47CE-9116-DD3C17C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D651-61DF-4F22-A90B-F5A71334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1894CA59-3AC1-4F91-9330-17883F32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2" y="106533"/>
            <a:ext cx="11967099" cy="66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7AC0-BAB2-4773-BA8F-D532BB10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6F1C-FAAE-4D3E-AF23-84F66ED2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Echocardiography&#10;– ejection fraction&#10;(EF) &lt; 45%&#10; ">
            <a:extLst>
              <a:ext uri="{FF2B5EF4-FFF2-40B4-BE49-F238E27FC236}">
                <a16:creationId xmlns:a16="http://schemas.microsoft.com/office/drawing/2014/main" id="{767BCBCA-5DD6-404F-BB96-D0B591A5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" y="1"/>
            <a:ext cx="12120979" cy="676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1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5FBF-AAB2-41E3-A805-04DC2D29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8376D-4C67-4907-90E0-8E4C9FBB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9458" name="Picture 2" descr="Congestive Heart Failure and Drugs used in CCF by Dr. Pawan">
            <a:extLst>
              <a:ext uri="{FF2B5EF4-FFF2-40B4-BE49-F238E27FC236}">
                <a16:creationId xmlns:a16="http://schemas.microsoft.com/office/drawing/2014/main" id="{47EE33C7-82B3-4745-A3B9-6E009FC8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97655"/>
            <a:ext cx="11922711" cy="616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74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3808-C7A7-42DF-AFC1-1CF69FC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D066-18D3-4083-BC5E-802F3669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Preload Afterload&#10; ">
            <a:extLst>
              <a:ext uri="{FF2B5EF4-FFF2-40B4-BE49-F238E27FC236}">
                <a16:creationId xmlns:a16="http://schemas.microsoft.com/office/drawing/2014/main" id="{8C5BA9F5-A2D1-4D92-BD62-B1F9BECB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" y="1"/>
            <a:ext cx="11949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00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13C-598B-4374-9553-33172C5F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4CFD-EC94-41EA-B65E-7732BF8E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S i g n s a n d S y m p t o m s&#10;REDUCED STROKE VOLUME&#10;(MAIN FEATURE)&#10;1. BACKGROUND SYMPATHETIC&#10;ACTIVITY INCREASED&#10;I. Tachy...">
            <a:extLst>
              <a:ext uri="{FF2B5EF4-FFF2-40B4-BE49-F238E27FC236}">
                <a16:creationId xmlns:a16="http://schemas.microsoft.com/office/drawing/2014/main" id="{7C4D106E-71ED-45FE-B572-A8FA9FC01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" y="1"/>
            <a:ext cx="12094346" cy="67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A0C-B393-4175-8E11-D5DB6E6A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FF7D-30B7-4C7A-A832-89DA88A3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3. FLUID AND WATER RETENTION&#10;i. Peripheral Edema&#10;ii. Ascities&#10;iii. Pleural and pericardial effusion&#10;4. PULMONARY EDEMA&#10;i. ...">
            <a:extLst>
              <a:ext uri="{FF2B5EF4-FFF2-40B4-BE49-F238E27FC236}">
                <a16:creationId xmlns:a16="http://schemas.microsoft.com/office/drawing/2014/main" id="{176D6538-056D-4519-AA16-35BA771E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2" y="62144"/>
            <a:ext cx="11913833" cy="670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6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DAC9-F1E1-4851-94A2-15DB9808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06B4-C8FB-4FB2-8A6B-6C8A2F6F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HEART&#10;FAILURE:&#10;Cyanosis,&#10;Engorgement&#10;of juglar veins,&#10;enlargement of&#10;liver, ascites,&#10;dependent&#10;edema,&#10;elevated&#10; ">
            <a:extLst>
              <a:ext uri="{FF2B5EF4-FFF2-40B4-BE49-F238E27FC236}">
                <a16:creationId xmlns:a16="http://schemas.microsoft.com/office/drawing/2014/main" id="{2E0B33A7-DAF4-44A9-951F-561604E9E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0"/>
            <a:ext cx="1203220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8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2D5-0321-4333-869D-21CEDE94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What to do?&#10; INCREASE THE FORCE OF MYOCARDIAL CONTRACTION&#10; DECREASE THE HEART RATE&#10; DECREASE THE AFTERLOAD&#10; DECREASE T...">
            <a:extLst>
              <a:ext uri="{FF2B5EF4-FFF2-40B4-BE49-F238E27FC236}">
                <a16:creationId xmlns:a16="http://schemas.microsoft.com/office/drawing/2014/main" id="{E2AA90E7-F3FB-45BB-AF96-51427DFAB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" y="79899"/>
            <a:ext cx="12076590" cy="66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8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1E74-767F-49F8-98EE-75488609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1BDE-B5DC-4297-9189-D6E6DB2B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LASSIFICATION&#10;OF&#10;DRUGS&#10; ">
            <a:extLst>
              <a:ext uri="{FF2B5EF4-FFF2-40B4-BE49-F238E27FC236}">
                <a16:creationId xmlns:a16="http://schemas.microsoft.com/office/drawing/2014/main" id="{FFA8C754-9A6F-470B-BA85-8431F195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5" y="79899"/>
            <a:ext cx="11984854" cy="67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452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</Words>
  <Application>Microsoft Office PowerPoint</Application>
  <PresentationFormat>Widescreen</PresentationFormat>
  <Paragraphs>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AvenirNext LT Pro Medium</vt:lpstr>
      <vt:lpstr>Rockwell</vt:lpstr>
      <vt:lpstr>Segoe UI</vt:lpstr>
      <vt:lpstr>ExploreVTI</vt:lpstr>
      <vt:lpstr>DRUGS IN  CCF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IN  CCF</dc:title>
  <dc:creator>Aravinth Rajendran</dc:creator>
  <cp:lastModifiedBy>Aravinth Rajendran</cp:lastModifiedBy>
  <cp:revision>11</cp:revision>
  <dcterms:created xsi:type="dcterms:W3CDTF">2021-03-02T15:42:12Z</dcterms:created>
  <dcterms:modified xsi:type="dcterms:W3CDTF">2021-04-15T06:33:14Z</dcterms:modified>
</cp:coreProperties>
</file>