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BBBC-63BD-431B-AEBF-315C28767A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1260A4-2BE8-425E-9B61-5859ABC07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6296DA-C8CB-4743-A8DA-CF16FD3D6D3F}"/>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5" name="Footer Placeholder 4">
            <a:extLst>
              <a:ext uri="{FF2B5EF4-FFF2-40B4-BE49-F238E27FC236}">
                <a16:creationId xmlns:a16="http://schemas.microsoft.com/office/drawing/2014/main" id="{FA0B96D1-F304-4C92-8FB0-C3B534F131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BC462-5A5E-498A-B0BA-485D105EC513}"/>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136984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9A97-8426-4D9F-82F0-33C370D3AA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8FABF3-F3F3-4C95-ACDB-1F15BAA6BD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6F379C-BF05-438F-8C1D-8CC908DDE01A}"/>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5" name="Footer Placeholder 4">
            <a:extLst>
              <a:ext uri="{FF2B5EF4-FFF2-40B4-BE49-F238E27FC236}">
                <a16:creationId xmlns:a16="http://schemas.microsoft.com/office/drawing/2014/main" id="{410A6D58-2F91-4C48-9832-F0EAE6EC7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A1A17-9434-4CD2-9469-167E1E831191}"/>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63976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EE886-028D-415E-9681-7ACCF16FF8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0DE3E6-84C2-40B8-B6C4-DB62C199D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704700-2E49-4535-9F87-2AE1A0ACED89}"/>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5" name="Footer Placeholder 4">
            <a:extLst>
              <a:ext uri="{FF2B5EF4-FFF2-40B4-BE49-F238E27FC236}">
                <a16:creationId xmlns:a16="http://schemas.microsoft.com/office/drawing/2014/main" id="{118AE772-760A-4165-A802-5643F3350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398A8A-C4C2-464B-B06B-7BFD6984A064}"/>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414737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8989-51AE-44DD-857F-C4B6CB8FCC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C10528-EA93-4374-9FEE-422C6A377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A6DA90-F8CF-4C04-8BE9-364513CC6AC1}"/>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5" name="Footer Placeholder 4">
            <a:extLst>
              <a:ext uri="{FF2B5EF4-FFF2-40B4-BE49-F238E27FC236}">
                <a16:creationId xmlns:a16="http://schemas.microsoft.com/office/drawing/2014/main" id="{E5084934-EF7E-40A5-A786-A3151B0BD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47AAF-18A2-453F-9ED9-7FDC9A119651}"/>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282525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9CA2-FF23-4E24-AD82-A4CA0F109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84D059-55FA-4228-815A-6C535FA5D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8048AB-EFEC-457A-BE42-17B827249EAC}"/>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5" name="Footer Placeholder 4">
            <a:extLst>
              <a:ext uri="{FF2B5EF4-FFF2-40B4-BE49-F238E27FC236}">
                <a16:creationId xmlns:a16="http://schemas.microsoft.com/office/drawing/2014/main" id="{9297F7C3-46AF-4FB1-AE3E-333B7B53C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2EA33-0936-4F1C-98CB-4645C5A93523}"/>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281679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286D-30B8-497C-BFDC-81ACD1427A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CF2FA7-6324-4A0D-B28F-13E2554B6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A032BB-85EF-4168-86CA-7BCFE2BB9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ED8D58-61D2-4FBE-A7D8-40F4FBE34293}"/>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6" name="Footer Placeholder 5">
            <a:extLst>
              <a:ext uri="{FF2B5EF4-FFF2-40B4-BE49-F238E27FC236}">
                <a16:creationId xmlns:a16="http://schemas.microsoft.com/office/drawing/2014/main" id="{F30A2C22-BBD6-48C7-BA4E-B679BCE9E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C55602-651F-495B-A3EC-465EDBB32BE2}"/>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81408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65A1-ABB7-4E2F-BC8B-AD21ED6F0C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B84F80-E294-4402-83A7-C6281529C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02FC2-7C04-4587-80B0-F9BFFD775E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7A388D-2574-47ED-BCD0-C12BED4B1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5C3C1-2A00-434A-A549-4380888BC9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5B6829-F88C-4835-B77C-CFD61005B502}"/>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8" name="Footer Placeholder 7">
            <a:extLst>
              <a:ext uri="{FF2B5EF4-FFF2-40B4-BE49-F238E27FC236}">
                <a16:creationId xmlns:a16="http://schemas.microsoft.com/office/drawing/2014/main" id="{979FA354-74A3-4A54-BFF7-0C35502188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87A08E-7526-451C-B45E-F1648A4A8D14}"/>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277214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7556-B7D7-412A-B13C-53C264B759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94A39D-E1FD-41F8-BE50-F9319D7134BA}"/>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4" name="Footer Placeholder 3">
            <a:extLst>
              <a:ext uri="{FF2B5EF4-FFF2-40B4-BE49-F238E27FC236}">
                <a16:creationId xmlns:a16="http://schemas.microsoft.com/office/drawing/2014/main" id="{B04E653A-9B01-4402-8542-8058A47F1D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614CF5-1177-44EE-A510-CFD0505270FE}"/>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173920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12C84-8F09-4417-AD02-AAE30D86C8B9}"/>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3" name="Footer Placeholder 2">
            <a:extLst>
              <a:ext uri="{FF2B5EF4-FFF2-40B4-BE49-F238E27FC236}">
                <a16:creationId xmlns:a16="http://schemas.microsoft.com/office/drawing/2014/main" id="{924C881A-38D8-4537-A586-E447E985CC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AF3B5B-63F9-40B8-968A-7F1ED3E779BD}"/>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8323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0959-469D-43BA-839A-27EFBC30F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979EBC-0495-41C2-A550-3430B9463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EA07CF-6A51-4209-A8DD-E7B4F85E3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D7545-35D5-483A-AD9F-07A0DFC1A748}"/>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6" name="Footer Placeholder 5">
            <a:extLst>
              <a:ext uri="{FF2B5EF4-FFF2-40B4-BE49-F238E27FC236}">
                <a16:creationId xmlns:a16="http://schemas.microsoft.com/office/drawing/2014/main" id="{85BE4D6B-356F-4958-A23F-6E7127270D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AD29D-8635-495E-A5E1-66A76CC0F0ED}"/>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499095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F01E-3A04-41DC-ACA7-662FA6E26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DEAE41-EEE9-498A-BDC8-0D09286C9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D89BC8-4356-4579-9EB6-45B18EB07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BD1C6-83FC-48B0-B911-4080A4843DE4}"/>
              </a:ext>
            </a:extLst>
          </p:cNvPr>
          <p:cNvSpPr>
            <a:spLocks noGrp="1"/>
          </p:cNvSpPr>
          <p:nvPr>
            <p:ph type="dt" sz="half" idx="10"/>
          </p:nvPr>
        </p:nvSpPr>
        <p:spPr/>
        <p:txBody>
          <a:bodyPr/>
          <a:lstStyle/>
          <a:p>
            <a:fld id="{BF80FF99-2CFA-4DF2-AA7B-A4E5FED301D5}" type="datetimeFigureOut">
              <a:rPr lang="en-IN" smtClean="0"/>
              <a:t>17-03-2022</a:t>
            </a:fld>
            <a:endParaRPr lang="en-IN"/>
          </a:p>
        </p:txBody>
      </p:sp>
      <p:sp>
        <p:nvSpPr>
          <p:cNvPr id="6" name="Footer Placeholder 5">
            <a:extLst>
              <a:ext uri="{FF2B5EF4-FFF2-40B4-BE49-F238E27FC236}">
                <a16:creationId xmlns:a16="http://schemas.microsoft.com/office/drawing/2014/main" id="{85182C16-ECCF-4811-BB05-12AE4EFE9E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018B65-3435-4FA8-A2D6-56D92ECED92D}"/>
              </a:ext>
            </a:extLst>
          </p:cNvPr>
          <p:cNvSpPr>
            <a:spLocks noGrp="1"/>
          </p:cNvSpPr>
          <p:nvPr>
            <p:ph type="sldNum" sz="quarter" idx="12"/>
          </p:nvPr>
        </p:nvSpPr>
        <p:spPr/>
        <p:txBody>
          <a:bodyPr/>
          <a:lstStyle/>
          <a:p>
            <a:fld id="{9D59F06E-446F-472A-A9DC-CA8AFD55C340}" type="slidenum">
              <a:rPr lang="en-IN" smtClean="0"/>
              <a:t>‹#›</a:t>
            </a:fld>
            <a:endParaRPr lang="en-IN"/>
          </a:p>
        </p:txBody>
      </p:sp>
    </p:spTree>
    <p:extLst>
      <p:ext uri="{BB962C8B-B14F-4D97-AF65-F5344CB8AC3E}">
        <p14:creationId xmlns:p14="http://schemas.microsoft.com/office/powerpoint/2010/main" val="3417818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3476E-D00B-4578-9D00-7A382F432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53AA0C-4C5A-4872-BF59-18DE224A1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DB2A7E-B01A-413E-811D-8AA771D8C0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0FF99-2CFA-4DF2-AA7B-A4E5FED301D5}" type="datetimeFigureOut">
              <a:rPr lang="en-IN" smtClean="0"/>
              <a:t>17-03-2022</a:t>
            </a:fld>
            <a:endParaRPr lang="en-IN"/>
          </a:p>
        </p:txBody>
      </p:sp>
      <p:sp>
        <p:nvSpPr>
          <p:cNvPr id="5" name="Footer Placeholder 4">
            <a:extLst>
              <a:ext uri="{FF2B5EF4-FFF2-40B4-BE49-F238E27FC236}">
                <a16:creationId xmlns:a16="http://schemas.microsoft.com/office/drawing/2014/main" id="{6CADA3DF-27AA-47D6-9619-414D91FF3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D5E1D7-3C38-4E15-AC8C-46C4D36BB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9F06E-446F-472A-A9DC-CA8AFD55C340}" type="slidenum">
              <a:rPr lang="en-IN" smtClean="0"/>
              <a:t>‹#›</a:t>
            </a:fld>
            <a:endParaRPr lang="en-IN"/>
          </a:p>
        </p:txBody>
      </p:sp>
    </p:spTree>
    <p:extLst>
      <p:ext uri="{BB962C8B-B14F-4D97-AF65-F5344CB8AC3E}">
        <p14:creationId xmlns:p14="http://schemas.microsoft.com/office/powerpoint/2010/main" val="594676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0DF8-DB78-4FC2-BF42-30A9004041EC}"/>
              </a:ext>
            </a:extLst>
          </p:cNvPr>
          <p:cNvSpPr>
            <a:spLocks noGrp="1"/>
          </p:cNvSpPr>
          <p:nvPr>
            <p:ph type="ctrTitle"/>
          </p:nvPr>
        </p:nvSpPr>
        <p:spPr/>
        <p:txBody>
          <a:bodyPr/>
          <a:lstStyle/>
          <a:p>
            <a:r>
              <a:rPr lang="en-US" dirty="0"/>
              <a:t>EFFECT OF DRUGS ON DOG BP AND HEART RATE</a:t>
            </a:r>
            <a:endParaRPr lang="en-IN" dirty="0"/>
          </a:p>
        </p:txBody>
      </p:sp>
      <p:sp>
        <p:nvSpPr>
          <p:cNvPr id="3" name="Subtitle 2">
            <a:extLst>
              <a:ext uri="{FF2B5EF4-FFF2-40B4-BE49-F238E27FC236}">
                <a16:creationId xmlns:a16="http://schemas.microsoft.com/office/drawing/2014/main" id="{A0952B47-67CF-41A3-8220-3DF2A5315A6D}"/>
              </a:ext>
            </a:extLst>
          </p:cNvPr>
          <p:cNvSpPr>
            <a:spLocks noGrp="1"/>
          </p:cNvSpPr>
          <p:nvPr>
            <p:ph type="subTitle" idx="1"/>
          </p:nvPr>
        </p:nvSpPr>
        <p:spPr/>
        <p:txBody>
          <a:bodyPr/>
          <a:lstStyle/>
          <a:p>
            <a:r>
              <a:rPr lang="en-US" dirty="0"/>
              <a:t>GRAPH</a:t>
            </a:r>
          </a:p>
          <a:p>
            <a:r>
              <a:rPr lang="en-US" dirty="0"/>
              <a:t>QUESTIONS &amp; ANSWERS</a:t>
            </a:r>
            <a:endParaRPr lang="en-IN" dirty="0"/>
          </a:p>
        </p:txBody>
      </p:sp>
    </p:spTree>
    <p:extLst>
      <p:ext uri="{BB962C8B-B14F-4D97-AF65-F5344CB8AC3E}">
        <p14:creationId xmlns:p14="http://schemas.microsoft.com/office/powerpoint/2010/main" val="1449117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87E493-4CA5-458F-8210-D4628AED701A}"/>
              </a:ext>
            </a:extLst>
          </p:cNvPr>
          <p:cNvSpPr txBox="1"/>
          <p:nvPr/>
        </p:nvSpPr>
        <p:spPr>
          <a:xfrm>
            <a:off x="301689" y="203888"/>
            <a:ext cx="11588622" cy="4984185"/>
          </a:xfrm>
          <a:prstGeom prst="rect">
            <a:avLst/>
          </a:prstGeom>
          <a:noFill/>
        </p:spPr>
        <p:txBody>
          <a:bodyPr wrap="square">
            <a:spAutoFit/>
          </a:bodyPr>
          <a:lstStyle/>
          <a:p>
            <a:pPr algn="ct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GRAPH 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 Explain the action of tyramine on BP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Tyramine increases the Blood pressure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Anaesthetised</a:t>
            </a:r>
            <a:r>
              <a:rPr lang="en-US" sz="1800" dirty="0">
                <a:effectLst/>
                <a:latin typeface="Calibri" panose="020F0502020204030204" pitchFamily="34" charset="0"/>
                <a:ea typeface="Calibri" panose="020F0502020204030204" pitchFamily="34" charset="0"/>
                <a:cs typeface="Times New Roman" panose="02020603050405020304" pitchFamily="18" charset="0"/>
              </a:rPr>
              <a:t> dog. Tyramine is indirectly acting sympathomimetic drug. It acts by displacing NE from the adrenergic neurons (by facilitated exchange diffusion) which acts at alpha and beta adrenergic receptors of the effector cells &amp; causes rise in BP.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2.What happens on repeated administration? What is this phenomenon called?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On  repeated administration  the effect decreases rapidly ( The initial response of rise in BP is not achieved ),This phenomenon is called tachyphylaxis  or acute tolerance.  Tachyphylaxis (Tachy-Fast; Phylaxis-Protection) is the rapid development of tolerance, progressive diminution in the response when a drug is repeated at short intervals.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  What is the underlying mechanism?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Tyramine acts by release of NE from adrenergic neurons, repeated administration within short intervals results in depletion of NE in the stores. Since  the rate of synthesis is unable to match the rate of release at short intervals, there is diminution in response.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DCAF8E5-7287-448E-B0E0-74730F0D775F}"/>
              </a:ext>
            </a:extLst>
          </p:cNvPr>
          <p:cNvSpPr txBox="1"/>
          <p:nvPr/>
        </p:nvSpPr>
        <p:spPr>
          <a:xfrm>
            <a:off x="301688" y="5188073"/>
            <a:ext cx="11165633" cy="838948"/>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Enumerate drugs that cause Tachyphylaxis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Indirectly  acting  sympathomimetics  like Ephedrine,  Amphetamine,  Nicotine.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022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94038E6-51B9-4BCA-BD19-C95560118E51}"/>
              </a:ext>
            </a:extLst>
          </p:cNvPr>
          <p:cNvGraphicFramePr>
            <a:graphicFrameLocks noGrp="1"/>
          </p:cNvGraphicFramePr>
          <p:nvPr>
            <p:extLst>
              <p:ext uri="{D42A27DB-BD31-4B8C-83A1-F6EECF244321}">
                <p14:modId xmlns:p14="http://schemas.microsoft.com/office/powerpoint/2010/main" val="3042548014"/>
              </p:ext>
            </p:extLst>
          </p:nvPr>
        </p:nvGraphicFramePr>
        <p:xfrm>
          <a:off x="1765821" y="447869"/>
          <a:ext cx="9085682" cy="6261789"/>
        </p:xfrm>
        <a:graphic>
          <a:graphicData uri="http://schemas.openxmlformats.org/drawingml/2006/table">
            <a:tbl>
              <a:tblPr firstRow="1" firstCol="1" bandRow="1">
                <a:tableStyleId>{5C22544A-7EE6-4342-B048-85BDC9FD1C3A}</a:tableStyleId>
              </a:tblPr>
              <a:tblGrid>
                <a:gridCol w="4393879">
                  <a:extLst>
                    <a:ext uri="{9D8B030D-6E8A-4147-A177-3AD203B41FA5}">
                      <a16:colId xmlns:a16="http://schemas.microsoft.com/office/drawing/2014/main" val="3113706381"/>
                    </a:ext>
                  </a:extLst>
                </a:gridCol>
                <a:gridCol w="4691803">
                  <a:extLst>
                    <a:ext uri="{9D8B030D-6E8A-4147-A177-3AD203B41FA5}">
                      <a16:colId xmlns:a16="http://schemas.microsoft.com/office/drawing/2014/main" val="3327331406"/>
                    </a:ext>
                  </a:extLst>
                </a:gridCol>
              </a:tblGrid>
              <a:tr h="204586">
                <a:tc>
                  <a:txBody>
                    <a:bodyPr/>
                    <a:lstStyle/>
                    <a:p>
                      <a:pPr algn="ctr">
                        <a:lnSpc>
                          <a:spcPct val="115000"/>
                        </a:lnSpc>
                        <a:spcAft>
                          <a:spcPts val="1000"/>
                        </a:spcAft>
                      </a:pPr>
                      <a:r>
                        <a:rPr lang="en-US" sz="1600">
                          <a:effectLst/>
                        </a:rPr>
                        <a:t>TACHYPHYLAXIS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tc>
                  <a:txBody>
                    <a:bodyPr/>
                    <a:lstStyle/>
                    <a:p>
                      <a:pPr algn="ctr">
                        <a:lnSpc>
                          <a:spcPct val="115000"/>
                        </a:lnSpc>
                        <a:spcAft>
                          <a:spcPts val="1000"/>
                        </a:spcAft>
                      </a:pPr>
                      <a:r>
                        <a:rPr lang="en-US" sz="1600">
                          <a:effectLst/>
                        </a:rPr>
                        <a:t>TOLERANCE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extLst>
                  <a:ext uri="{0D108BD9-81ED-4DB2-BD59-A6C34878D82A}">
                    <a16:rowId xmlns:a16="http://schemas.microsoft.com/office/drawing/2014/main" val="2669466067"/>
                  </a:ext>
                </a:extLst>
              </a:tr>
              <a:tr h="616295">
                <a:tc>
                  <a:txBody>
                    <a:bodyPr/>
                    <a:lstStyle/>
                    <a:p>
                      <a:pPr algn="just">
                        <a:lnSpc>
                          <a:spcPct val="115000"/>
                        </a:lnSpc>
                        <a:spcAft>
                          <a:spcPts val="1000"/>
                        </a:spcAft>
                      </a:pPr>
                      <a:r>
                        <a:rPr lang="en-US" sz="1600" dirty="0">
                          <a:effectLst/>
                        </a:rPr>
                        <a:t>Rapid ↓ response  on repeated doses over a short period of time. It is an acute form of acquired tolerance.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tc>
                  <a:txBody>
                    <a:bodyPr/>
                    <a:lstStyle/>
                    <a:p>
                      <a:pPr algn="just">
                        <a:lnSpc>
                          <a:spcPct val="115000"/>
                        </a:lnSpc>
                        <a:spcAft>
                          <a:spcPts val="1000"/>
                        </a:spcAft>
                      </a:pPr>
                      <a:r>
                        <a:rPr lang="en-US" sz="1600" dirty="0">
                          <a:effectLst/>
                        </a:rPr>
                        <a:t>Larger dose required to produce the same effect which was originally obtained at lower dose.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extLst>
                  <a:ext uri="{0D108BD9-81ED-4DB2-BD59-A6C34878D82A}">
                    <a16:rowId xmlns:a16="http://schemas.microsoft.com/office/drawing/2014/main" val="3441846550"/>
                  </a:ext>
                </a:extLst>
              </a:tr>
              <a:tr h="406760">
                <a:tc>
                  <a:txBody>
                    <a:bodyPr/>
                    <a:lstStyle/>
                    <a:p>
                      <a:pPr algn="just">
                        <a:lnSpc>
                          <a:spcPct val="115000"/>
                        </a:lnSpc>
                        <a:spcAft>
                          <a:spcPts val="1000"/>
                        </a:spcAft>
                      </a:pPr>
                      <a:r>
                        <a:rPr lang="en-US" sz="1600" dirty="0">
                          <a:effectLst/>
                        </a:rPr>
                        <a:t>Develops rapidly  within few minutes to few hours</a:t>
                      </a:r>
                      <a:r>
                        <a:rPr lang="en-US" sz="1000" dirty="0">
                          <a:effectLst/>
                        </a:rPr>
                        <a: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tc>
                  <a:txBody>
                    <a:bodyPr/>
                    <a:lstStyle/>
                    <a:p>
                      <a:pPr algn="just">
                        <a:lnSpc>
                          <a:spcPct val="115000"/>
                        </a:lnSpc>
                        <a:spcAft>
                          <a:spcPts val="1000"/>
                        </a:spcAft>
                      </a:pPr>
                      <a:r>
                        <a:rPr lang="en-US" sz="1600">
                          <a:effectLst/>
                        </a:rPr>
                        <a:t>Develops slowly in days to months.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extLst>
                  <a:ext uri="{0D108BD9-81ED-4DB2-BD59-A6C34878D82A}">
                    <a16:rowId xmlns:a16="http://schemas.microsoft.com/office/drawing/2014/main" val="1431123931"/>
                  </a:ext>
                </a:extLst>
              </a:tr>
              <a:tr h="825829">
                <a:tc>
                  <a:txBody>
                    <a:bodyPr/>
                    <a:lstStyle/>
                    <a:p>
                      <a:pPr algn="just">
                        <a:lnSpc>
                          <a:spcPct val="115000"/>
                        </a:lnSpc>
                        <a:spcAft>
                          <a:spcPts val="1000"/>
                        </a:spcAft>
                      </a:pPr>
                      <a:r>
                        <a:rPr lang="en-US" sz="1600" dirty="0">
                          <a:effectLst/>
                        </a:rPr>
                        <a:t>Large dose of the drug may not restore the effect. Effect is rate sensitive </a:t>
                      </a:r>
                      <a:r>
                        <a:rPr lang="en-US" sz="1600" dirty="0" err="1">
                          <a:effectLst/>
                        </a:rPr>
                        <a:t>i.e</a:t>
                      </a:r>
                      <a:r>
                        <a:rPr lang="en-US" sz="1600" dirty="0">
                          <a:effectLst/>
                        </a:rPr>
                        <a:t> withholding the drug for a short period restores the effect.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tc>
                  <a:txBody>
                    <a:bodyPr/>
                    <a:lstStyle/>
                    <a:p>
                      <a:pPr algn="just">
                        <a:lnSpc>
                          <a:spcPct val="115000"/>
                        </a:lnSpc>
                        <a:spcAft>
                          <a:spcPts val="1000"/>
                        </a:spcAft>
                      </a:pPr>
                      <a:r>
                        <a:rPr lang="en-US" sz="1600">
                          <a:effectLst/>
                        </a:rPr>
                        <a:t>Effect is restored when large dose is given.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extLst>
                  <a:ext uri="{0D108BD9-81ED-4DB2-BD59-A6C34878D82A}">
                    <a16:rowId xmlns:a16="http://schemas.microsoft.com/office/drawing/2014/main" val="3132717406"/>
                  </a:ext>
                </a:extLst>
              </a:tr>
              <a:tr h="579424">
                <a:tc>
                  <a:txBody>
                    <a:bodyPr/>
                    <a:lstStyle/>
                    <a:p>
                      <a:pPr algn="just">
                        <a:lnSpc>
                          <a:spcPct val="115000"/>
                        </a:lnSpc>
                        <a:spcAft>
                          <a:spcPts val="1000"/>
                        </a:spcAft>
                      </a:pPr>
                      <a:r>
                        <a:rPr lang="en-US" sz="1600" dirty="0" err="1">
                          <a:effectLst/>
                        </a:rPr>
                        <a:t>Eg:Tyramine,Ephedrine</a:t>
                      </a:r>
                      <a:r>
                        <a:rPr lang="en-US" sz="1600" dirty="0">
                          <a:effectLst/>
                        </a:rPr>
                        <a:t>, Amphetamine</a:t>
                      </a:r>
                      <a:endParaRPr lang="en-IN" sz="1600" dirty="0">
                        <a:effectLst/>
                      </a:endParaRPr>
                    </a:p>
                    <a:p>
                      <a:pPr algn="just">
                        <a:lnSpc>
                          <a:spcPct val="115000"/>
                        </a:lnSpc>
                        <a:spcAft>
                          <a:spcPts val="1000"/>
                        </a:spcAft>
                      </a:pPr>
                      <a:r>
                        <a:rPr lang="en-US" sz="1600" dirty="0">
                          <a:effectLst/>
                        </a:rPr>
                        <a:t>Nicotine.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tc>
                  <a:txBody>
                    <a:bodyPr/>
                    <a:lstStyle/>
                    <a:p>
                      <a:pPr algn="just">
                        <a:lnSpc>
                          <a:spcPct val="115000"/>
                        </a:lnSpc>
                        <a:spcAft>
                          <a:spcPts val="1000"/>
                        </a:spcAft>
                      </a:pPr>
                      <a:r>
                        <a:rPr lang="en-US" sz="1600">
                          <a:effectLst/>
                        </a:rPr>
                        <a:t>Eg:Benzodiazepines,Barbiturates,Opioids,</a:t>
                      </a:r>
                      <a:endParaRPr lang="en-IN" sz="1600">
                        <a:effectLst/>
                      </a:endParaRPr>
                    </a:p>
                    <a:p>
                      <a:pPr algn="just">
                        <a:lnSpc>
                          <a:spcPct val="115000"/>
                        </a:lnSpc>
                        <a:spcAft>
                          <a:spcPts val="1000"/>
                        </a:spcAft>
                      </a:pPr>
                      <a:r>
                        <a:rPr lang="en-US" sz="1600">
                          <a:effectLst/>
                        </a:rPr>
                        <a:t>Ethanol.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extLst>
                  <a:ext uri="{0D108BD9-81ED-4DB2-BD59-A6C34878D82A}">
                    <a16:rowId xmlns:a16="http://schemas.microsoft.com/office/drawing/2014/main" val="957213701"/>
                  </a:ext>
                </a:extLst>
              </a:tr>
              <a:tr h="2834846">
                <a:tc>
                  <a:txBody>
                    <a:bodyPr/>
                    <a:lstStyle/>
                    <a:p>
                      <a:pPr algn="just">
                        <a:lnSpc>
                          <a:spcPct val="115000"/>
                        </a:lnSpc>
                        <a:spcAft>
                          <a:spcPts val="1000"/>
                        </a:spcAft>
                      </a:pPr>
                      <a:r>
                        <a:rPr lang="en-US" sz="1000" dirty="0">
                          <a:effectLst/>
                        </a:rPr>
                        <a:t> </a:t>
                      </a:r>
                      <a:endParaRPr lang="en-IN" sz="800" dirty="0">
                        <a:effectLst/>
                      </a:endParaRPr>
                    </a:p>
                    <a:p>
                      <a:pPr algn="just">
                        <a:lnSpc>
                          <a:spcPct val="115000"/>
                        </a:lnSpc>
                        <a:spcAft>
                          <a:spcPts val="1000"/>
                        </a:spcAft>
                      </a:pPr>
                      <a:r>
                        <a:rPr lang="en-US" sz="1000" dirty="0">
                          <a:effectLst/>
                        </a:rPr>
                        <a:t> </a:t>
                      </a:r>
                      <a:endParaRPr lang="en-IN" sz="800" dirty="0">
                        <a:effectLst/>
                      </a:endParaRPr>
                    </a:p>
                    <a:p>
                      <a:pPr algn="just">
                        <a:lnSpc>
                          <a:spcPct val="115000"/>
                        </a:lnSpc>
                        <a:spcAft>
                          <a:spcPts val="1000"/>
                        </a:spcAft>
                      </a:pPr>
                      <a:r>
                        <a:rPr lang="en-US" sz="1000" dirty="0">
                          <a:effectLst/>
                        </a:rPr>
                        <a:t> </a:t>
                      </a:r>
                      <a:endParaRPr lang="en-IN" sz="800" dirty="0">
                        <a:effectLst/>
                      </a:endParaRPr>
                    </a:p>
                    <a:p>
                      <a:pPr algn="just">
                        <a:lnSpc>
                          <a:spcPct val="115000"/>
                        </a:lnSpc>
                        <a:spcAft>
                          <a:spcPts val="1000"/>
                        </a:spcAft>
                      </a:pPr>
                      <a:r>
                        <a:rPr lang="en-US" sz="1000" dirty="0">
                          <a:effectLst/>
                        </a:rPr>
                        <a:t> </a:t>
                      </a:r>
                      <a:endParaRPr lang="en-IN" sz="800" dirty="0">
                        <a:effectLst/>
                      </a:endParaRPr>
                    </a:p>
                    <a:p>
                      <a:pPr algn="just">
                        <a:lnSpc>
                          <a:spcPct val="115000"/>
                        </a:lnSpc>
                        <a:spcAft>
                          <a:spcPts val="1000"/>
                        </a:spcAft>
                      </a:pPr>
                      <a:r>
                        <a:rPr lang="en-US" sz="1600" dirty="0">
                          <a:effectLst/>
                        </a:rPr>
                        <a:t>Due to depletion of NE in stores due to repeated administration of drug.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tc>
                  <a:txBody>
                    <a:bodyPr/>
                    <a:lstStyle/>
                    <a:p>
                      <a:pPr algn="just">
                        <a:lnSpc>
                          <a:spcPct val="115000"/>
                        </a:lnSpc>
                        <a:spcAft>
                          <a:spcPts val="1000"/>
                        </a:spcAft>
                      </a:pPr>
                      <a:r>
                        <a:rPr lang="en-US" sz="1600" dirty="0">
                          <a:effectLst/>
                        </a:rPr>
                        <a:t>PK or disposition tolerance: </a:t>
                      </a:r>
                      <a:endParaRPr lang="en-IN" sz="1600" dirty="0">
                        <a:effectLst/>
                      </a:endParaRPr>
                    </a:p>
                    <a:p>
                      <a:pPr>
                        <a:lnSpc>
                          <a:spcPct val="115000"/>
                        </a:lnSpc>
                        <a:spcAft>
                          <a:spcPts val="1000"/>
                        </a:spcAft>
                      </a:pPr>
                      <a:r>
                        <a:rPr lang="en-US" sz="1600" dirty="0">
                          <a:effectLst/>
                        </a:rPr>
                        <a:t>↑rate of metabolism, changes in distribution, absorption &amp; excretion on repeated administration.</a:t>
                      </a:r>
                      <a:endParaRPr lang="en-IN" sz="1600" dirty="0">
                        <a:effectLst/>
                      </a:endParaRPr>
                    </a:p>
                    <a:p>
                      <a:pPr>
                        <a:lnSpc>
                          <a:spcPct val="115000"/>
                        </a:lnSpc>
                        <a:spcAft>
                          <a:spcPts val="1000"/>
                        </a:spcAft>
                      </a:pPr>
                      <a:r>
                        <a:rPr lang="en-US" sz="1600" dirty="0">
                          <a:effectLst/>
                        </a:rPr>
                        <a:t>PD tolerance:</a:t>
                      </a:r>
                      <a:endParaRPr lang="en-IN" sz="1600" dirty="0">
                        <a:effectLst/>
                      </a:endParaRPr>
                    </a:p>
                    <a:p>
                      <a:pPr>
                        <a:lnSpc>
                          <a:spcPct val="115000"/>
                        </a:lnSpc>
                        <a:spcAft>
                          <a:spcPts val="1000"/>
                        </a:spcAft>
                      </a:pPr>
                      <a:r>
                        <a:rPr lang="en-US" sz="1600" dirty="0">
                          <a:effectLst/>
                        </a:rPr>
                        <a:t>Desensitization  or down regulation of receptors.</a:t>
                      </a:r>
                    </a:p>
                    <a:p>
                      <a:pPr>
                        <a:lnSpc>
                          <a:spcPct val="115000"/>
                        </a:lnSpc>
                        <a:spcAft>
                          <a:spcPts val="1000"/>
                        </a:spcAft>
                      </a:pPr>
                      <a:r>
                        <a:rPr lang="en-US" sz="1600" dirty="0">
                          <a:effectLst/>
                        </a:rPr>
                        <a:t>↓ efficiency of receptor coupling to signal transduction pathway.</a:t>
                      </a:r>
                      <a:endParaRPr lang="en-IN" sz="1600" dirty="0">
                        <a:effectLst/>
                      </a:endParaRPr>
                    </a:p>
                    <a:p>
                      <a:pPr>
                        <a:lnSpc>
                          <a:spcPct val="115000"/>
                        </a:lnSpc>
                        <a:spcAft>
                          <a:spcPts val="1000"/>
                        </a:spcAft>
                      </a:pPr>
                      <a:r>
                        <a:rPr lang="en-US" sz="1600" dirty="0">
                          <a:effectLst/>
                        </a:rPr>
                        <a:t>Learned or behavioral tolerance:</a:t>
                      </a:r>
                      <a:endParaRPr lang="en-IN" sz="1600" dirty="0">
                        <a:effectLst/>
                      </a:endParaRPr>
                    </a:p>
                    <a:p>
                      <a:pPr>
                        <a:lnSpc>
                          <a:spcPct val="115000"/>
                        </a:lnSpc>
                        <a:spcAft>
                          <a:spcPts val="1000"/>
                        </a:spcAft>
                      </a:pPr>
                      <a:r>
                        <a:rPr lang="en-US" sz="1600" dirty="0">
                          <a:effectLst/>
                        </a:rPr>
                        <a:t>↓ in effect due to compensatory mechanisms.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26" marR="47226" marT="0" marB="0"/>
                </a:tc>
                <a:extLst>
                  <a:ext uri="{0D108BD9-81ED-4DB2-BD59-A6C34878D82A}">
                    <a16:rowId xmlns:a16="http://schemas.microsoft.com/office/drawing/2014/main" val="2834665142"/>
                  </a:ext>
                </a:extLst>
              </a:tr>
            </a:tbl>
          </a:graphicData>
        </a:graphic>
      </p:graphicFrame>
      <p:sp>
        <p:nvSpPr>
          <p:cNvPr id="3" name="Rectangle 1">
            <a:extLst>
              <a:ext uri="{FF2B5EF4-FFF2-40B4-BE49-F238E27FC236}">
                <a16:creationId xmlns:a16="http://schemas.microsoft.com/office/drawing/2014/main" id="{D60862C2-72BB-429F-B9BD-7E5C74128942}"/>
              </a:ext>
            </a:extLst>
          </p:cNvPr>
          <p:cNvSpPr>
            <a:spLocks noChangeArrowheads="1"/>
          </p:cNvSpPr>
          <p:nvPr/>
        </p:nvSpPr>
        <p:spPr bwMode="auto">
          <a:xfrm>
            <a:off x="1849796" y="0"/>
            <a:ext cx="72568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altLang="en-US" b="1" dirty="0">
                <a:latin typeface="Calibri" panose="020F0502020204030204" pitchFamily="34" charset="0"/>
                <a:ea typeface="Calibri" panose="020F0502020204030204" pitchFamily="34" charset="0"/>
                <a:cs typeface="Times New Roman" panose="02020603050405020304" pitchFamily="18" charset="0"/>
              </a:rPr>
              <a:t>5.Difference between Tolerance &amp; Tachyphylaxis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946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85AB3D-19BF-41F5-A7F9-2C41DD265BAB}"/>
              </a:ext>
            </a:extLst>
          </p:cNvPr>
          <p:cNvSpPr txBox="1"/>
          <p:nvPr/>
        </p:nvSpPr>
        <p:spPr>
          <a:xfrm>
            <a:off x="261257" y="394965"/>
            <a:ext cx="11653935" cy="3838230"/>
          </a:xfrm>
          <a:prstGeom prst="rect">
            <a:avLst/>
          </a:prstGeom>
          <a:noFill/>
        </p:spPr>
        <p:txBody>
          <a:bodyPr wrap="square">
            <a:spAutoFit/>
          </a:bodyPr>
          <a:lstStyle/>
          <a:p>
            <a:pPr algn="ct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GRAPH 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1.What is the effect of Ach on BP before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atropinisation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Explain the MOA.        </a:t>
            </a: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Before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atropinisation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Ach produces fall in BP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Ach – agonist at muscarinic  &amp; nicotinic receptors. It reduces both systolic &amp; diastolic pressure by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(G</a:t>
            </a:r>
            <a:r>
              <a:rPr lang="en-US" sz="1800" baseline="-25000" dirty="0">
                <a:solidFill>
                  <a:srgbClr val="808080"/>
                </a:solidFill>
                <a:effectLst>
                  <a:innerShdw blurRad="63500" dist="50800">
                    <a:prstClr val="black">
                      <a:alpha val="50000"/>
                    </a:prstClr>
                  </a:innerShdw>
                </a:effectLst>
                <a:latin typeface="Calibri" panose="020F0502020204030204" pitchFamily="34" charset="0"/>
                <a:ea typeface="Calibri" panose="020F0502020204030204" pitchFamily="34" charset="0"/>
                <a:cs typeface="Times New Roman" panose="02020603050405020304" pitchFamily="18" charset="0"/>
              </a:rPr>
              <a:t>i </a:t>
            </a:r>
            <a:r>
              <a:rPr lang="en-US" sz="1800" dirty="0">
                <a:effectLst/>
                <a:latin typeface="Calibri" panose="020F0502020204030204" pitchFamily="34" charset="0"/>
                <a:ea typeface="Calibri" panose="020F0502020204030204" pitchFamily="34" charset="0"/>
                <a:cs typeface="Times New Roman" panose="02020603050405020304" pitchFamily="18" charset="0"/>
              </a:rPr>
              <a:t>/G</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o </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action  </a:t>
            </a:r>
            <a:r>
              <a:rPr lang="en-US" sz="1800" baseline="-25000" dirty="0">
                <a:solidFill>
                  <a:srgbClr val="808080"/>
                </a:solidFill>
                <a:effectLst>
                  <a:innerShdw blurRad="63500" dist="50800">
                    <a:prstClr val="black">
                      <a:alpha val="50000"/>
                    </a:prstClr>
                  </a:innerShdw>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--&gt;Negative  chronotropic  &amp;negative  inotropic---&gt;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COP &amp; </a:t>
            </a:r>
            <a:r>
              <a:rPr lang="en-US" sz="1800" dirty="0">
                <a:effectLst/>
                <a:latin typeface="Calibri" panose="020F0502020204030204" pitchFamily="34" charset="0"/>
                <a:ea typeface="Calibri" panose="020F0502020204030204" pitchFamily="34" charset="0"/>
                <a:cs typeface="Calibri" panose="020F0502020204030204" pitchFamily="34" charset="0"/>
              </a:rPr>
              <a:t>↓Systolic</a:t>
            </a:r>
            <a:r>
              <a:rPr lang="en-US" sz="1800" dirty="0">
                <a:effectLst/>
                <a:latin typeface="Calibri" panose="020F0502020204030204" pitchFamily="34" charset="0"/>
                <a:ea typeface="Calibri" panose="020F0502020204030204" pitchFamily="34" charset="0"/>
                <a:cs typeface="Times New Roman" panose="02020603050405020304" pitchFamily="18" charset="0"/>
              </a:rPr>
              <a:t> BP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M</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q</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action On  vascular Endothelial cells---&gt; Ca</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-calmodulin dependent activation of endothelial NO synthase ---&gt; release of NO  which diffuses into adjacent vascular smooth muscle causing vasodilation &amp;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diastolic BP.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 What is the effect of Atropine on BP?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No change in BP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070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53D5D2-C70A-45CE-84F8-D0B381AEB031}"/>
              </a:ext>
            </a:extLst>
          </p:cNvPr>
          <p:cNvSpPr txBox="1"/>
          <p:nvPr/>
        </p:nvSpPr>
        <p:spPr>
          <a:xfrm>
            <a:off x="746448" y="741932"/>
            <a:ext cx="11103429" cy="5050357"/>
          </a:xfrm>
          <a:prstGeom prst="rect">
            <a:avLst/>
          </a:prstGeom>
          <a:noFill/>
        </p:spPr>
        <p:txBody>
          <a:bodyPr wrap="square">
            <a:spAutoFit/>
          </a:bodyPr>
          <a:lstStyle/>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 What is the effect of Ach in low &amp; high doses after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atropinisation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Explain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giving atropine, Ach at low dose of 50microgram does not produce fall in BP because M</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in blood vessels are blocked by atropine.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atropinisation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Ach at high dose of 5mg produces rise in BP.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very high dose. Ach directly stimulate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 in Autonomic ganglia  as well as adrenal medulla, releasing NA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respectively which act upon </a:t>
            </a:r>
            <a:r>
              <a:rPr lang="en-US" sz="1800" dirty="0">
                <a:effectLst/>
                <a:latin typeface="Calibri" panose="020F0502020204030204" pitchFamily="34" charset="0"/>
                <a:ea typeface="Calibri" panose="020F0502020204030204" pitchFamily="34" charset="0"/>
                <a:cs typeface="Calibri" panose="020F0502020204030204" pitchFamily="34"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a:effectLst/>
                <a:latin typeface="Calibri" panose="020F0502020204030204" pitchFamily="34" charset="0"/>
                <a:ea typeface="Calibri" panose="020F0502020204030204" pitchFamily="34" charset="0"/>
                <a:cs typeface="Calibri" panose="020F0502020204030204" pitchFamily="34" charset="0"/>
              </a:rPr>
              <a:t>β</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to increase BP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4.What are the effects of Ach before and after administration called?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Before- muscarinic effect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nicotinic effect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5. Enlist 2 therapeutic uses of Atropine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Organophosphorus compound poisoning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 Heart block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135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6E9B06-62B7-43BC-8B15-9ED29D9335A9}"/>
              </a:ext>
            </a:extLst>
          </p:cNvPr>
          <p:cNvSpPr txBox="1"/>
          <p:nvPr/>
        </p:nvSpPr>
        <p:spPr>
          <a:xfrm>
            <a:off x="438538" y="0"/>
            <a:ext cx="11467323" cy="8231228"/>
          </a:xfrm>
          <a:prstGeom prst="rect">
            <a:avLst/>
          </a:prstGeom>
          <a:noFill/>
        </p:spPr>
        <p:txBody>
          <a:bodyPr wrap="square">
            <a:spAutoFit/>
          </a:bodyPr>
          <a:lstStyle/>
          <a:p>
            <a:pPr algn="ct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PH 4.2 DEMONSTRATE THE EFFECTS OF DRUGS ON BP USING CAL</a:t>
            </a:r>
            <a:r>
              <a:rPr lang="en-IN" sz="1400" dirty="0">
                <a:latin typeface="Calibri" panose="020F0502020204030204" pitchFamily="34" charset="0"/>
                <a:ea typeface="Calibri" panose="020F0502020204030204" pitchFamily="34" charset="0"/>
                <a:cs typeface="Times New Roman" panose="02020603050405020304" pitchFamily="18" charset="0"/>
              </a:rPr>
              <a:t>   </a:t>
            </a:r>
          </a:p>
          <a:p>
            <a:pPr algn="ctr">
              <a:lnSpc>
                <a:spcPct val="115000"/>
              </a:lnSpc>
              <a:spcAft>
                <a:spcPts val="100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GRAPH NO:3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 Explain the effect of adrenaline and noradrenaline on blood pressure and heart rate?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Adrenaline is an  agonist at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3</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Rapid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i.v.</a:t>
            </a:r>
            <a:r>
              <a:rPr lang="en-US" sz="1800" dirty="0">
                <a:effectLst/>
                <a:latin typeface="Calibri" panose="020F0502020204030204" pitchFamily="34" charset="0"/>
                <a:ea typeface="Calibri" panose="020F0502020204030204" pitchFamily="34" charset="0"/>
                <a:cs typeface="Times New Roman" panose="02020603050405020304" pitchFamily="18" charset="0"/>
              </a:rPr>
              <a:t> pharmacological dose produces biphasic response on BP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initial</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rise followed by fall in BP. At higher concentrations, adrenaline  produces rise in  BP by dominant action of alpha and beta1 receptors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predominant &amp;  sensitive at higher concentrations).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positive inotropic, positive chronotropic  effect which results in increased  cardiac output and increased systolic BP.</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(post junctional) ---- vasoconstriction of arterioles resulting in increase in peripheral vascular resistance &amp;  vasoconstriction of veins resulting increased venous return  and increased cardiac output.</a:t>
            </a:r>
          </a:p>
          <a:p>
            <a:pPr>
              <a:lnSpc>
                <a:spcPct val="115000"/>
              </a:lnSpc>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As the concentration falls ,</a:t>
            </a:r>
            <a:r>
              <a:rPr lang="en-US" b="1" dirty="0">
                <a:effectLst/>
                <a:latin typeface="Calibri" panose="020F0502020204030204" pitchFamily="34" charset="0"/>
                <a:ea typeface="Calibri" panose="020F0502020204030204" pitchFamily="34" charset="0"/>
                <a:cs typeface="Calibri" panose="020F0502020204030204" pitchFamily="34" charset="0"/>
              </a:rPr>
              <a:t> α </a:t>
            </a:r>
            <a:r>
              <a:rPr lang="en-US" dirty="0">
                <a:effectLst/>
                <a:latin typeface="Calibri" panose="020F0502020204030204" pitchFamily="34" charset="0"/>
                <a:ea typeface="Calibri" panose="020F0502020204030204" pitchFamily="34" charset="0"/>
                <a:cs typeface="Times New Roman" panose="02020603050405020304" pitchFamily="18" charset="0"/>
              </a:rPr>
              <a:t> action wanes but </a:t>
            </a:r>
            <a:r>
              <a:rPr lang="en-US" b="1" dirty="0">
                <a:effectLst/>
                <a:latin typeface="Calibri" panose="020F0502020204030204" pitchFamily="34" charset="0"/>
                <a:ea typeface="Calibri" panose="020F0502020204030204" pitchFamily="34" charset="0"/>
                <a:cs typeface="Calibri" panose="020F0502020204030204" pitchFamily="34" charset="0"/>
              </a:rPr>
              <a:t>β</a:t>
            </a:r>
            <a:r>
              <a:rPr lang="en-US"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dirty="0">
                <a:effectLst/>
                <a:latin typeface="Calibri" panose="020F0502020204030204" pitchFamily="34" charset="0"/>
                <a:ea typeface="Calibri" panose="020F0502020204030204" pitchFamily="34" charset="0"/>
                <a:cs typeface="Times New Roman" panose="02020603050405020304" pitchFamily="18" charset="0"/>
              </a:rPr>
              <a:t> action persists and dominates which leads to vasodilatation of blood vessels(Skeletal muscle, abdominal viscera, coronary) and decreased peripheral vascular resistance and decreased diastolic BP.  However The mean arterial pressure is not elevated by adrenaline.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Epinephrine increases the heart rate by acting directly on </a:t>
            </a:r>
            <a:r>
              <a:rPr lang="en-US" b="1" dirty="0">
                <a:effectLst/>
                <a:latin typeface="Calibri" panose="020F0502020204030204" pitchFamily="34" charset="0"/>
                <a:ea typeface="Calibri" panose="020F0502020204030204" pitchFamily="34" charset="0"/>
                <a:cs typeface="Calibri" panose="020F0502020204030204" pitchFamily="34" charset="0"/>
              </a:rPr>
              <a:t>β</a:t>
            </a:r>
            <a:r>
              <a:rPr lang="en-US"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dirty="0">
                <a:effectLst/>
                <a:latin typeface="Calibri" panose="020F0502020204030204" pitchFamily="34" charset="0"/>
                <a:ea typeface="Calibri" panose="020F0502020204030204" pitchFamily="34" charset="0"/>
                <a:cs typeface="Times New Roman" panose="02020603050405020304" pitchFamily="18" charset="0"/>
              </a:rPr>
              <a:t> receptors of myocardium.</a:t>
            </a: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Norepinephrine has good   agonistic action  at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3</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with  poor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effect. Hence Norepinephrine increases both systolic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diastolic BP(</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So  the mean arterial pressure is increased.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Norepinephrine reduces heart rate.  Raised MAP produces compensatory reflex  vagal activity, overcoming direct cardiac stimulant activity of norepinephrine.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526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D3F0F9-442C-455F-84DE-302C2F9B4F26}"/>
              </a:ext>
            </a:extLst>
          </p:cNvPr>
          <p:cNvSpPr txBox="1"/>
          <p:nvPr/>
        </p:nvSpPr>
        <p:spPr>
          <a:xfrm>
            <a:off x="506963" y="406569"/>
            <a:ext cx="11178073" cy="4028539"/>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  Explain iso-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prenaline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effect on BP and heart rate?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Isoprenaline is an agonist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receptor. Isoprenaline produces fall in diastolic BP by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mediated vasodilatation.  Mean arterial pressure also</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falls.  Isoprenaline increases heart rate by direct stimulation of</a:t>
            </a:r>
            <a:r>
              <a:rPr lang="en-US" sz="1800" b="1" dirty="0">
                <a:effectLst/>
                <a:latin typeface="Calibri" panose="020F0502020204030204" pitchFamily="34" charset="0"/>
                <a:ea typeface="Calibri" panose="020F0502020204030204" pitchFamily="34" charset="0"/>
                <a:cs typeface="Calibri" panose="020F0502020204030204" pitchFamily="34" charset="0"/>
              </a:rPr>
              <a:t> 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of myocardium.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  Enumerate 2 therapeutically used vasopressors and their indications?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Mitodrine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droxidopa used in orthostatic hypotension.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Norepinephrine used in life threatening hypotension following spinal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anaesthesia,blood</a:t>
            </a:r>
            <a:r>
              <a:rPr lang="en-US" sz="1800" dirty="0">
                <a:effectLst/>
                <a:latin typeface="Calibri" panose="020F0502020204030204" pitchFamily="34" charset="0"/>
                <a:ea typeface="Calibri" panose="020F0502020204030204" pitchFamily="34" charset="0"/>
                <a:cs typeface="Times New Roman" panose="02020603050405020304" pitchFamily="18" charset="0"/>
              </a:rPr>
              <a:t> transfusion reactions and septic shock.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C233AE7-293C-4423-8FDB-86FCEDF7ADC8}"/>
              </a:ext>
            </a:extLst>
          </p:cNvPr>
          <p:cNvSpPr txBox="1"/>
          <p:nvPr/>
        </p:nvSpPr>
        <p:spPr>
          <a:xfrm>
            <a:off x="506963" y="4081808"/>
            <a:ext cx="11520196" cy="2369623"/>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Name a vasopressor used along with LA. Why it is added?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Adrenaline is added with Local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anaesthetics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Why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duration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anaesthesia</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prolonged by preventing systemic absorption of local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anaesthetic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Systemic toxicity of local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anaesthetic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also reduced.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Local bleeding is reduced.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444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EE2F8-093E-4DFA-BA50-AD82EE4E61E2}"/>
              </a:ext>
            </a:extLst>
          </p:cNvPr>
          <p:cNvSpPr txBox="1"/>
          <p:nvPr/>
        </p:nvSpPr>
        <p:spPr>
          <a:xfrm>
            <a:off x="363894" y="587325"/>
            <a:ext cx="11579290" cy="2750240"/>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5)  What is the effect of adrenaline ,noradrenaline and isoprenaline on blood pressure &amp; heart rate after giving  propranolol.  Explain?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15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Propranolol is a non selective beta blocker.  After giving Propranolol,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mediated fall in BP produced by adrenaline is blocked. There is only rise in BP(</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action).  The heart rate is also reduced due to blockade of</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case of noradrenaline, there is no change in BP &amp; HR  because rise in BP  is mediated by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Propranolol  also blocks the fall in diastolic BP (</a:t>
            </a:r>
            <a:r>
              <a:rPr lang="en-US" sz="1800" b="1" dirty="0">
                <a:effectLst/>
                <a:latin typeface="Calibri" panose="020F0502020204030204" pitchFamily="34" charset="0"/>
                <a:ea typeface="Calibri" panose="020F0502020204030204" pitchFamily="34" charset="0"/>
                <a:cs typeface="Calibri" panose="020F0502020204030204" pitchFamily="34" charset="0"/>
              </a:rPr>
              <a:t> 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produced by isoprenaline. So BP remains unchanged.  Blockade of </a:t>
            </a:r>
            <a:r>
              <a:rPr lang="en-US" sz="1800" b="1" dirty="0">
                <a:effectLst/>
                <a:latin typeface="Calibri" panose="020F0502020204030204" pitchFamily="34" charset="0"/>
                <a:ea typeface="Calibri" panose="020F0502020204030204" pitchFamily="34" charset="0"/>
                <a:cs typeface="Calibri" panose="020F0502020204030204" pitchFamily="34" charset="0"/>
              </a:rPr>
              <a:t> 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action of isoprenaline in the heart ,reduces the heart rate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087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C8799-43E6-429A-ADE7-B9F8E7E2CF16}"/>
              </a:ext>
            </a:extLst>
          </p:cNvPr>
          <p:cNvSpPr txBox="1"/>
          <p:nvPr/>
        </p:nvSpPr>
        <p:spPr>
          <a:xfrm>
            <a:off x="438538" y="0"/>
            <a:ext cx="11569960" cy="4793876"/>
          </a:xfrm>
          <a:prstGeom prst="rect">
            <a:avLst/>
          </a:prstGeom>
          <a:noFill/>
        </p:spPr>
        <p:txBody>
          <a:bodyPr wrap="square">
            <a:spAutoFit/>
          </a:bodyPr>
          <a:lstStyle/>
          <a:p>
            <a:pPr algn="ct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GRAPH NO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Explain the effects of Ach, Histamine, Mepyramine on blood pressure of dog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Ach – agonist at muscarinic  &amp; nicotinic receptors.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reduces both systolic &amp; diastolic pressure by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 (G</a:t>
            </a:r>
            <a:r>
              <a:rPr lang="en-US" sz="1800" baseline="-25000" dirty="0">
                <a:solidFill>
                  <a:srgbClr val="808080"/>
                </a:solidFill>
                <a:effectLst>
                  <a:innerShdw blurRad="63500" dist="50800">
                    <a:prstClr val="black">
                      <a:alpha val="50000"/>
                    </a:prstClr>
                  </a:innerShdw>
                </a:effectLst>
                <a:latin typeface="Calibri" panose="020F0502020204030204" pitchFamily="34" charset="0"/>
                <a:ea typeface="Calibri" panose="020F0502020204030204" pitchFamily="34" charset="0"/>
                <a:cs typeface="Times New Roman" panose="02020603050405020304" pitchFamily="18" charset="0"/>
              </a:rPr>
              <a:t>i </a:t>
            </a:r>
            <a:r>
              <a:rPr lang="en-US" sz="1800" dirty="0">
                <a:effectLst/>
                <a:latin typeface="Calibri" panose="020F0502020204030204" pitchFamily="34" charset="0"/>
                <a:ea typeface="Calibri" panose="020F0502020204030204" pitchFamily="34" charset="0"/>
                <a:cs typeface="Times New Roman" panose="02020603050405020304" pitchFamily="18" charset="0"/>
              </a:rPr>
              <a:t>/G</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o </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action </a:t>
            </a:r>
            <a:r>
              <a:rPr lang="en-US" sz="1800" baseline="-25000" dirty="0">
                <a:solidFill>
                  <a:srgbClr val="808080"/>
                </a:solidFill>
                <a:effectLst>
                  <a:innerShdw blurRad="63500" dist="50800">
                    <a:prstClr val="black">
                      <a:alpha val="50000"/>
                    </a:prstClr>
                  </a:innerShdw>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--Negative  chronotropic  &amp; inotropic---</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COP &amp; 											</a:t>
            </a:r>
            <a:r>
              <a:rPr lang="en-US" sz="1800" dirty="0">
                <a:effectLst/>
                <a:latin typeface="Calibri" panose="020F0502020204030204" pitchFamily="34" charset="0"/>
                <a:ea typeface="Calibri" panose="020F0502020204030204" pitchFamily="34" charset="0"/>
                <a:cs typeface="Calibri" panose="020F0502020204030204" pitchFamily="34" charset="0"/>
              </a:rPr>
              <a:t>↓Systolic</a:t>
            </a:r>
            <a:r>
              <a:rPr lang="en-US" sz="1800" dirty="0">
                <a:effectLst/>
                <a:latin typeface="Calibri" panose="020F0502020204030204" pitchFamily="34" charset="0"/>
                <a:ea typeface="Calibri" panose="020F0502020204030204" pitchFamily="34" charset="0"/>
                <a:cs typeface="Times New Roman" panose="02020603050405020304" pitchFamily="18" charset="0"/>
              </a:rPr>
              <a:t> BP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a:t>
            </a:r>
            <a:r>
              <a:rPr lang="en-US" sz="1800" b="1" baseline="-25000" dirty="0">
                <a:effectLst/>
                <a:latin typeface="Calibri" panose="020F0502020204030204" pitchFamily="34" charset="0"/>
                <a:ea typeface="Calibri" panose="020F0502020204030204" pitchFamily="34" charset="0"/>
                <a:cs typeface="Times New Roman" panose="02020603050405020304" pitchFamily="18" charset="0"/>
              </a:rPr>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q</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action On  vascular Endothelial cells---&gt;Ca</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dirty="0">
                <a:effectLst/>
                <a:latin typeface="Calibri" panose="020F0502020204030204" pitchFamily="34" charset="0"/>
                <a:ea typeface="Calibri" panose="020F0502020204030204" pitchFamily="34" charset="0"/>
                <a:cs typeface="Times New Roman" panose="02020603050405020304" pitchFamily="18" charset="0"/>
              </a:rPr>
              <a:t>--calmodulin dependent activation of endothelial NO synthase ---&gt; release of NO  which diffuses into adjacent vascular smooth muscle causing vasodilatation &amp;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diastolic BP.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Histamine----</a:t>
            </a:r>
            <a:r>
              <a:rPr lang="en-US" sz="1800" dirty="0">
                <a:effectLst/>
                <a:latin typeface="Calibri" panose="020F0502020204030204" pitchFamily="34" charset="0"/>
                <a:ea typeface="Calibri" panose="020F0502020204030204" pitchFamily="34" charset="0"/>
                <a:cs typeface="Calibri" panose="020F0502020204030204" pitchFamily="34" charset="0"/>
              </a:rPr>
              <a:t>stimulate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H</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dirty="0">
                <a:effectLst/>
                <a:latin typeface="Calibri" panose="020F0502020204030204" pitchFamily="34" charset="0"/>
                <a:ea typeface="Calibri" panose="020F0502020204030204" pitchFamily="34" charset="0"/>
                <a:cs typeface="Times New Roman" panose="02020603050405020304" pitchFamily="18" charset="0"/>
              </a:rPr>
              <a:t>&amp; H</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q</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t>
            </a:r>
            <a:r>
              <a:rPr lang="en-US" sz="1800" baseline="-25000" dirty="0" err="1">
                <a:effectLst/>
                <a:latin typeface="Calibri" panose="020F0502020204030204" pitchFamily="34" charset="0"/>
                <a:ea typeface="Calibri" panose="020F0502020204030204" pitchFamily="34" charset="0"/>
                <a:cs typeface="Times New Roman" panose="02020603050405020304" pitchFamily="18" charset="0"/>
              </a:rPr>
              <a:t>s</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respectively)</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on vascular smooth muscles, causing vasodilatation &amp; fall in diastolic BP with compensatory increase in heart rate.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Mepyramine ---  Selective H</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antagonist.  Does not  produce any change In BP . It blocks  the effect of  Histamine &amp;  not  Ach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A156AA1-C0F4-45A6-A9B1-B062696240DF}"/>
              </a:ext>
            </a:extLst>
          </p:cNvPr>
          <p:cNvSpPr txBox="1"/>
          <p:nvPr/>
        </p:nvSpPr>
        <p:spPr>
          <a:xfrm>
            <a:off x="361561" y="4678685"/>
            <a:ext cx="9556879" cy="2179315"/>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 Enumerate 4 vasodilators/vasodepressor &amp; their indications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calcium channel blockers--  Nifedipine, Amlodipine used in hypertension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ACE inhibitors --- Captopril, Enalapril,  used in CHF,  Hypertension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Alpha blockers---  Pheochromocytoma,  BPH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Hydralazine- -- Eclampsia.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872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6E010-9EC1-4FEB-BEDB-11B56E058F85}"/>
              </a:ext>
            </a:extLst>
          </p:cNvPr>
          <p:cNvSpPr txBox="1"/>
          <p:nvPr/>
        </p:nvSpPr>
        <p:spPr>
          <a:xfrm>
            <a:off x="494523" y="169296"/>
            <a:ext cx="11374016" cy="3581750"/>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 .Explain why Ach produces both decrease in BP &amp;HR,  But Histamine produces only fall in blood pressure associated with increased HR?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Ach---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BP  &amp;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HR.  The reflex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baro</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 mediated increase in heart rate is masked by direct cardiac depressant   action on Ach.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vagomimetic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action on SA node results in fall in BP &amp; HR.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Histamine--</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BP&amp;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HR. The increase in heart  rate  is by reflex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baro</a:t>
            </a:r>
            <a:r>
              <a:rPr lang="en-US" sz="1800" dirty="0">
                <a:effectLst/>
                <a:latin typeface="Calibri" panose="020F0502020204030204" pitchFamily="34" charset="0"/>
                <a:ea typeface="Calibri" panose="020F0502020204030204" pitchFamily="34" charset="0"/>
                <a:cs typeface="Times New Roman" panose="02020603050405020304" pitchFamily="18" charset="0"/>
              </a:rPr>
              <a:t>-receptor mediated increase in sympathetic activity ( Masks direct myocardial stimulant action of Histamine)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Explain why Mepyramine  blocks the effect of Histamine &amp; not Ach &amp;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Adrenaline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Mepyramine--  It is a  Selective H</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dirty="0">
                <a:effectLst/>
                <a:latin typeface="Calibri" panose="020F0502020204030204" pitchFamily="34" charset="0"/>
                <a:ea typeface="Calibri" panose="020F0502020204030204" pitchFamily="34" charset="0"/>
                <a:cs typeface="Times New Roman" panose="02020603050405020304" pitchFamily="18" charset="0"/>
              </a:rPr>
              <a:t> antagonist. Hence it can only block the effect of histamine and not Ach/Adrenaline.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7EEF58F-672D-44F0-A29C-50998D21D988}"/>
              </a:ext>
            </a:extLst>
          </p:cNvPr>
          <p:cNvSpPr txBox="1"/>
          <p:nvPr/>
        </p:nvSpPr>
        <p:spPr>
          <a:xfrm>
            <a:off x="494523" y="3895280"/>
            <a:ext cx="11457991" cy="2369623"/>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5. What is the interaction between Histamine &amp; Adrenaline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have opposite effect on the same physiological function by acting on different receptors.  Histamine produces  Bronchoconstriction  by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H</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&amp;  Vasodilatation by </a:t>
            </a:r>
            <a:r>
              <a:rPr lang="en-US" sz="1800" dirty="0">
                <a:effectLst/>
                <a:latin typeface="Calibri" panose="020F0502020204030204" pitchFamily="34" charset="0"/>
                <a:ea typeface="Calibri" panose="020F0502020204030204" pitchFamily="34" charset="0"/>
                <a:cs typeface="Calibri" panose="020F0502020204030204" pitchFamily="34" charset="0"/>
              </a:rPr>
              <a:t>acting on both </a:t>
            </a:r>
            <a:r>
              <a:rPr lang="en-US" sz="1800" dirty="0">
                <a:effectLst/>
                <a:latin typeface="Calibri" panose="020F0502020204030204" pitchFamily="34" charset="0"/>
                <a:ea typeface="Calibri" panose="020F0502020204030204" pitchFamily="34" charset="0"/>
                <a:cs typeface="Times New Roman" panose="02020603050405020304" pitchFamily="18" charset="0"/>
              </a:rPr>
              <a:t>H</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H</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in blood vessels.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Adrenaline produces bronchodilatation by stimulating (</a:t>
            </a:r>
            <a:r>
              <a:rPr lang="en-US" sz="1800" b="1" dirty="0">
                <a:effectLst/>
                <a:latin typeface="Calibri" panose="020F0502020204030204" pitchFamily="34" charset="0"/>
                <a:ea typeface="Calibri" panose="020F0502020204030204" pitchFamily="34" charset="0"/>
                <a:cs typeface="Calibri" panose="020F0502020204030204" pitchFamily="34" charset="0"/>
              </a:rPr>
              <a:t> β</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vasoconstriction by stimulating </a:t>
            </a:r>
            <a:r>
              <a:rPr lang="en-US" sz="1800" b="1" dirty="0">
                <a:effectLst/>
                <a:latin typeface="Calibri" panose="020F0502020204030204" pitchFamily="34" charset="0"/>
                <a:ea typeface="Calibri" panose="020F0502020204030204" pitchFamily="34" charset="0"/>
                <a:cs typeface="Calibri" panose="020F0502020204030204" pitchFamily="34" charset="0"/>
              </a:rPr>
              <a:t> α</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1</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baseline="-25000" dirty="0">
                <a:effectLst/>
                <a:latin typeface="Calibri" panose="020F0502020204030204" pitchFamily="34" charset="0"/>
                <a:ea typeface="Calibri" panose="020F0502020204030204" pitchFamily="34" charset="0"/>
                <a:cs typeface="Calibri" panose="020F0502020204030204" pitchFamily="34" charset="0"/>
              </a:rPr>
              <a:t>2</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This is called as Physiological antagonism.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Adrenaline is the physiological antagonist of histamine.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370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AD300A-22FD-42B7-A80A-2FF471607AF9}"/>
              </a:ext>
            </a:extLst>
          </p:cNvPr>
          <p:cNvSpPr txBox="1"/>
          <p:nvPr/>
        </p:nvSpPr>
        <p:spPr>
          <a:xfrm>
            <a:off x="186612" y="-46653"/>
            <a:ext cx="12005388" cy="4603568"/>
          </a:xfrm>
          <a:prstGeom prst="rect">
            <a:avLst/>
          </a:prstGeom>
          <a:noFill/>
        </p:spPr>
        <p:txBody>
          <a:bodyPr wrap="square">
            <a:spAutoFit/>
          </a:bodyPr>
          <a:lstStyle/>
          <a:p>
            <a:pPr algn="ctr">
              <a:lnSpc>
                <a:spcPct val="115000"/>
              </a:lnSpc>
              <a:spcAft>
                <a:spcPts val="10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GRAPH NO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 Which drug produces biphasic response on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BP?Why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Adrenaline produces biphasic response on BP. Mechanism – see previous answer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  What is Dale's vasomotor reversal?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After the administration of a non selective alpha blocker like phentolamine, adrenaline produces only delayed fall in BP i.e.,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β₂</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action remains but </a:t>
            </a:r>
            <a:r>
              <a:rPr lang="en-US" sz="1800" b="1" dirty="0">
                <a:effectLst/>
                <a:latin typeface="Calibri" panose="020F0502020204030204" pitchFamily="34" charset="0"/>
                <a:ea typeface="Calibri" panose="020F0502020204030204" pitchFamily="34" charset="0"/>
                <a:cs typeface="Calibri" panose="020F0502020204030204" pitchFamily="34" charset="0"/>
              </a:rPr>
              <a:t>α</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action is blocked. The biphasic response is converted to monophasic response.  This phenomenon is known </a:t>
            </a:r>
            <a:r>
              <a:rPr lang="en-US" sz="1800">
                <a:effectLst/>
                <a:latin typeface="Calibri" panose="020F0502020204030204" pitchFamily="34" charset="0"/>
                <a:ea typeface="Calibri" panose="020F0502020204030204" pitchFamily="34" charset="0"/>
                <a:cs typeface="Times New Roman" panose="02020603050405020304" pitchFamily="18" charset="0"/>
              </a:rPr>
              <a:t>as Vasomotor </a:t>
            </a:r>
            <a:r>
              <a:rPr lang="en-US" sz="1800" dirty="0">
                <a:effectLst/>
                <a:latin typeface="Calibri" panose="020F0502020204030204" pitchFamily="34" charset="0"/>
                <a:ea typeface="Calibri" panose="020F0502020204030204" pitchFamily="34" charset="0"/>
                <a:cs typeface="Times New Roman" panose="02020603050405020304" pitchFamily="18" charset="0"/>
              </a:rPr>
              <a:t>reversal of Dale.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3.  Enumerate 4 selective ά₁ blockers and their uses.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Alfuzosin,Terazosin</a:t>
            </a:r>
            <a:r>
              <a:rPr lang="en-US" sz="1800" dirty="0">
                <a:effectLst/>
                <a:latin typeface="Calibri" panose="020F0502020204030204" pitchFamily="34" charset="0"/>
                <a:ea typeface="Calibri" panose="020F0502020204030204" pitchFamily="34" charset="0"/>
                <a:cs typeface="Times New Roman" panose="02020603050405020304" pitchFamily="18" charset="0"/>
              </a:rPr>
              <a:t>, Prazosin, Doxazosin and Tamsulosin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74E50EC-D22F-44BB-A941-ADA5A86DDC70}"/>
              </a:ext>
            </a:extLst>
          </p:cNvPr>
          <p:cNvSpPr txBox="1"/>
          <p:nvPr/>
        </p:nvSpPr>
        <p:spPr>
          <a:xfrm>
            <a:off x="186612" y="4556915"/>
            <a:ext cx="10133045" cy="392159"/>
          </a:xfrm>
          <a:prstGeom prst="rect">
            <a:avLst/>
          </a:prstGeom>
          <a:noFill/>
        </p:spPr>
        <p:txBody>
          <a:bodyPr wrap="square">
            <a:sp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used in Benign prostatic hyperplasia, Hypertension &amp;Peripheral vascular diseases.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375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72FE86-D032-4429-B459-13F0FCC236DA}"/>
              </a:ext>
            </a:extLst>
          </p:cNvPr>
          <p:cNvSpPr txBox="1"/>
          <p:nvPr/>
        </p:nvSpPr>
        <p:spPr>
          <a:xfrm>
            <a:off x="438539" y="837088"/>
            <a:ext cx="11566849" cy="3772058"/>
          </a:xfrm>
          <a:prstGeom prst="rect">
            <a:avLst/>
          </a:prstGeom>
          <a:noFill/>
        </p:spPr>
        <p:txBody>
          <a:bodyPr wrap="square">
            <a:sp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Enumerate 2 non-selective ά blocker and their uses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Phentolamine is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hypertensive crisis following  abrupt clonidine withdrawal or ingestion of tyramine containing foods during use of non selective MAO inhibitors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reversing the duration of local anesthesia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prevent dermal necrosis after the inadvertent  extravasation of an alpha receptor agonist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Pseudo obstruction of bowel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Male sexual impotence  (PIPE therapy)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Phenoxybenzamine  is used in pheochromocytoma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341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196735-69EF-4510-965C-F734EFBA333B}"/>
              </a:ext>
            </a:extLst>
          </p:cNvPr>
          <p:cNvSpPr txBox="1"/>
          <p:nvPr/>
        </p:nvSpPr>
        <p:spPr>
          <a:xfrm>
            <a:off x="373223" y="1766366"/>
            <a:ext cx="11411339" cy="2051074"/>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5.  What is the effect of adrenaline, nor adrenaline and Isoprenaline after giving Phentolamine?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ADRENALINE: Since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ά</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action is blocked,  only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β₂</a:t>
            </a:r>
            <a:r>
              <a:rPr lang="en-US" sz="1800" dirty="0">
                <a:effectLst/>
                <a:latin typeface="Calibri" panose="020F0502020204030204" pitchFamily="34" charset="0"/>
                <a:ea typeface="Calibri" panose="020F0502020204030204" pitchFamily="34" charset="0"/>
                <a:cs typeface="Times New Roman" panose="02020603050405020304" pitchFamily="18" charset="0"/>
              </a:rPr>
              <a:t> mediated fall in BP occurs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NOR ADRENALINE: Hypertensive effect  mediated by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ά</a:t>
            </a:r>
            <a:r>
              <a:rPr lang="en-US" sz="1800" dirty="0">
                <a:effectLst/>
                <a:latin typeface="Calibri" panose="020F0502020204030204" pitchFamily="34" charset="0"/>
                <a:ea typeface="Calibri" panose="020F0502020204030204" pitchFamily="34" charset="0"/>
                <a:cs typeface="Times New Roman" panose="02020603050405020304" pitchFamily="18" charset="0"/>
              </a:rPr>
              <a:t> receptors is  blocked.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ISOPRENALINE: Fall in BP is maintained as there is no alpha action with 				                                                                           isoprenaline.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1549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1901</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EFFECT OF DRUGS ON DOG BP AND HEART 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DRUGS ON DOG BP AND HEART RATE</dc:title>
  <dc:creator>Aravinth Rajendran</dc:creator>
  <cp:lastModifiedBy>Aravinth Rajendran</cp:lastModifiedBy>
  <cp:revision>18</cp:revision>
  <dcterms:created xsi:type="dcterms:W3CDTF">2022-03-17T13:34:14Z</dcterms:created>
  <dcterms:modified xsi:type="dcterms:W3CDTF">2022-03-17T14:07:07Z</dcterms:modified>
</cp:coreProperties>
</file>