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4" r:id="rId28"/>
    <p:sldId id="280" r:id="rId29"/>
    <p:sldId id="281" r:id="rId30"/>
    <p:sldId id="282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B2A6-9D9E-7784-3AD0-AEB86A8C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AB2DE-2956-FE84-266F-BAE60B11D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9FAA-9D1D-8ADE-DACE-1E23E111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698E-D7E2-9116-C557-A7333C23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A522-E19D-A534-B874-E3DF9C2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7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F2C9-E2FE-79D8-D59F-6A0389B3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587D9-8FB3-1E0C-9D4E-25D75DF48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96AD-D9DA-B437-D624-4A3A846E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61F1-88E9-5400-69DD-AB619E8C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39124-EF78-FDDC-4978-17D4A5B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B00D0-82D1-3A93-4BEC-1729C7889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3B545-0B1F-354D-E634-F2BE27D8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416B-4AF7-30E6-C1A1-7DD994FA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69A1-F111-C031-EEDC-C8ECE52B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47EE3-940E-1916-3644-6061C9DE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EB8-1187-FFCD-9A29-E838F97D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7436-16D5-9D25-3FBA-3E33FEAA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742D-BB12-DBDB-A2D2-6E682F0D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B064-6BB4-493A-7381-4AAD60C7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1BCD-6C57-31E3-64BE-5ED76ACF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0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C796-6854-AAD6-BE81-DB27EB12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DA3CB-BBE1-4A38-3123-CD63A592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84E56-26B4-CC9E-7DA2-6436CEE8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438C-6292-ABB3-B1EA-232F13C1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36B43-DB18-1255-4CCE-1A59ED5F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DF6E-F75F-C619-C946-AD24B708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41C2-006A-1060-2551-7C78058B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34747-DD7B-4D8C-0391-B97C876C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8FE5A-DD06-4538-084E-1329D1DC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EF357-BD34-AD4C-5802-4E4AF0DE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ADB2-BF73-E148-CF76-FD7580A2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5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72AD-8D98-887F-9F17-0AC6CBA0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145A-D62F-B200-7F74-5A2E3112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4603A-FE14-38A4-D36A-4BA9AB3DE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BF110-9499-569A-AEA2-D94C7AC4F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0ED56-1372-9AA5-98B4-81185917D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632A3-F580-8FCA-74E6-46B76FEB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1B7A9-A89E-16F8-8528-6639C29F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138A6-BA03-D30F-2D9B-10134C68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8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3CBF-4909-5BAF-B52C-35F25214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819CC-AC3B-D6D6-97E2-2C01E8C5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0C8A-5A07-6BCD-1D75-D312C84C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41C9A-7DE8-B76F-84CB-C9E0DEE6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355AF-94A5-2281-C096-082ABF01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18F54-4A00-E6C7-0DB8-0CFFC24C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3BE73-2ABD-0759-4504-44C1DB8A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297F-6BD2-C1E5-ACD0-F0992095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7B57-2D89-142E-EC61-F765E8C2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4EA7-F077-6C45-1F13-5955483F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70F1-55B5-5086-69CD-0732F242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6676-9672-4624-476E-4CF9C1F8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37CF5-D11E-AC9E-37FF-07164154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C33D-8FCD-079B-CDFA-6F5B79D2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DF48C-ED19-B2AF-65C9-5CF48DFA4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5E5CB-D171-42F0-76F6-1DD0CC77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A7AB-0598-BB79-460D-C7A8367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394-DB1A-8E34-35B2-FC368691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2676D-8CE5-D15B-7470-8BBB78F3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264FC-5FA0-C493-C368-219F69AE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D1C0-DF5F-9CD6-A71F-71015BA7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2FF7-4D63-A0A6-24C0-33B0E9FFD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CC0D-5AE5-4A95-946D-245B0D2EF05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982B-5BDA-2EA3-00BB-6DE8EE86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2124-E1E4-8357-BDDD-707BB8D1C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431D-AA21-4E3B-B5DE-DC227B6BC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CBC3-8FCA-F5C3-740A-CE9E4C41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526" y="1782991"/>
            <a:ext cx="7641771" cy="909216"/>
          </a:xfrm>
        </p:spPr>
        <p:txBody>
          <a:bodyPr>
            <a:noAutofit/>
          </a:bodyPr>
          <a:lstStyle/>
          <a:p>
            <a:r>
              <a:rPr lang="en-IN" sz="6600" b="1" dirty="0"/>
              <a:t>ESSENTIAL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0EB1F-4032-932D-83A0-1ADE484B2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25" y="3732618"/>
            <a:ext cx="8055429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DR.G.AARTHIPRIYANKA</a:t>
            </a:r>
          </a:p>
          <a:p>
            <a:r>
              <a:rPr lang="en-IN" dirty="0"/>
              <a:t>POST GRADUATE</a:t>
            </a:r>
          </a:p>
          <a:p>
            <a:r>
              <a:rPr lang="en-IN" dirty="0"/>
              <a:t>DEPARTMENT OF PHARMACOLOGY</a:t>
            </a:r>
          </a:p>
        </p:txBody>
      </p:sp>
      <p:pic>
        <p:nvPicPr>
          <p:cNvPr id="1026" name="Picture 2" descr="Image result for essential medicine">
            <a:extLst>
              <a:ext uri="{FF2B5EF4-FFF2-40B4-BE49-F238E27FC236}">
                <a16:creationId xmlns:a16="http://schemas.microsoft.com/office/drawing/2014/main" id="{073F53CB-A613-54A6-0420-756DE89E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796" y="3299828"/>
            <a:ext cx="4214328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7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88AE-32AD-3DBC-1C42-2C410521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algn="l"/>
            <a:r>
              <a:rPr lang="en-US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Fixed Dose Combinations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Fdcs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)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Are Generally Not Included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Unless The Combination Has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Unequivocally Proven Advantage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Over Individual Ingredients Administered Separately, In Terms Of Increasing Efficacy, Reducing Adverse Effects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And/Or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IN" b="0" i="0" u="none" strike="noStrike" baseline="0" dirty="0">
                <a:latin typeface="Calibri" panose="020F0502020204030204" pitchFamily="34" charset="0"/>
              </a:rPr>
              <a:t>Improving Compliance.</a:t>
            </a:r>
          </a:p>
          <a:p>
            <a:pPr marL="0" indent="0" algn="l">
              <a:buNone/>
            </a:pPr>
            <a:endParaRPr lang="en-IN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b="1" i="0" u="none" strike="noStrike" baseline="0" dirty="0">
                <a:latin typeface="Calibri,Bold"/>
              </a:rPr>
              <a:t>The Listing Of Medicine In NLEM Is Based According To The Level Of Health Care, I.E. </a:t>
            </a:r>
            <a:r>
              <a:rPr lang="en-US" b="1" i="0" u="sng" strike="noStrike" baseline="0" dirty="0">
                <a:latin typeface="Calibri,Bold"/>
              </a:rPr>
              <a:t>Primary (P), Secondary (S) And Tertiary (T) </a:t>
            </a:r>
            <a:r>
              <a:rPr lang="en-US" b="1" i="0" u="none" strike="noStrike" baseline="0" dirty="0">
                <a:latin typeface="Calibri,Bold"/>
              </a:rPr>
              <a:t>Because The Treatment Facilities, Training, Experience And Availability Of Health Care Personnel Differ At These </a:t>
            </a:r>
            <a:r>
              <a:rPr lang="en-IN" b="1" i="0" u="none" strike="noStrike" baseline="0" dirty="0">
                <a:latin typeface="Calibri,Bold"/>
              </a:rPr>
              <a:t>Levels.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35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0C8C-CF77-6CBE-163B-458376EA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sng" strike="noStrike" baseline="0" dirty="0">
                <a:latin typeface="Calibri,Bold"/>
              </a:rPr>
              <a:t>The Criteria For Deletion Of A Medicine From NLEM Is As Follows: –</a:t>
            </a:r>
            <a:endParaRPr lang="en-IN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2735-2FEE-D8AB-7097-E2CF63A0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The Medicine Has Been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Banned In India.</a:t>
            </a:r>
          </a:p>
          <a:p>
            <a:pPr algn="l"/>
            <a:r>
              <a:rPr lang="en-US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There Are Reports Of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Concerns On The Safety Profile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Of A Medicine.</a:t>
            </a:r>
          </a:p>
          <a:p>
            <a:pPr algn="l"/>
            <a:r>
              <a:rPr lang="en-US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A Medicine With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Better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Efficacy Or Favorable Safety Profiles And Better Cost-</a:t>
            </a:r>
            <a:r>
              <a:rPr lang="en-IN" b="0" i="0" u="none" strike="noStrike" baseline="0" dirty="0">
                <a:latin typeface="Calibri" panose="020F0502020204030204" pitchFamily="34" charset="0"/>
              </a:rPr>
              <a:t>Effectiveness 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Is Now Available.</a:t>
            </a:r>
          </a:p>
          <a:p>
            <a:pPr algn="l"/>
            <a:r>
              <a:rPr lang="en-US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The Disease Burden For Which A Medicine Is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Indicated Is No Longer A National Health 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Concern In India</a:t>
            </a:r>
            <a:r>
              <a:rPr lang="en-IN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In Case Of Antimicrobials, If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The Resistance Pattern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Has Rendered A Medicine </a:t>
            </a:r>
            <a:r>
              <a:rPr lang="en-IN" b="0" i="0" u="none" strike="noStrike" baseline="0" dirty="0">
                <a:latin typeface="Calibri" panose="020F0502020204030204" pitchFamily="34" charset="0"/>
              </a:rPr>
              <a:t>Ineffective In Indian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06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9A0C-D546-1188-9CD5-5E1739EE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>
                <a:latin typeface="Calibri,Bold"/>
              </a:rPr>
              <a:t>The NLEM Can: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63D7-3C49-5228-9120-D8BED8F5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1)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Guide Safe And Effective Treatment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Of Priority Disease Conditions Of A Population .</a:t>
            </a: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2) Promote The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Rational Use Of Medicines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3)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Optimize The Available Health Resources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Of A Country .</a:t>
            </a:r>
          </a:p>
          <a:p>
            <a:pPr algn="l"/>
            <a:r>
              <a:rPr lang="en-US" sz="2400" b="1" i="0" u="none" strike="noStrike" baseline="0" dirty="0">
                <a:latin typeface="Calibri,Bold"/>
              </a:rPr>
              <a:t>4) It Can Also Be A Guiding Document For:</a:t>
            </a:r>
          </a:p>
          <a:p>
            <a:pPr algn="l"/>
            <a:r>
              <a:rPr lang="en-US" sz="24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State Governments To Prepare Their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List Of Essential Medicines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Procurement And Supply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Of Medicines In The Public Sector.</a:t>
            </a:r>
          </a:p>
          <a:p>
            <a:pPr algn="l"/>
            <a:r>
              <a:rPr lang="en-US" sz="24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Reimbursement Of Cost Of Medicines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By Organizations To Its Employees .</a:t>
            </a:r>
          </a:p>
          <a:p>
            <a:pPr algn="l"/>
            <a:r>
              <a:rPr lang="en-IN" sz="24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Reimbursement By </a:t>
            </a:r>
            <a:r>
              <a:rPr lang="en-IN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Insurance Companies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Identifying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The ‘MUST KNOW’ Domain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For The Teaching And Training Of Health Care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Professionals.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977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5B5D-55CC-0BB8-60A7-2FC25F32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sng" strike="noStrike" baseline="0" dirty="0">
                <a:latin typeface="Calibri,Bold"/>
              </a:rPr>
              <a:t>21st EDITION OF WHO MODEL LIST OF ESSENTIAL MEDICINES ( 2019 )</a:t>
            </a:r>
            <a:endParaRPr lang="en-IN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46B5-8F02-0254-7BB0-AD29D554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Medicines Are Categorized Into Various Sections Based On Therapeutic Application. Therefore It Is Possible That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 Medicine With More Than One Indication Appears In More Than One 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Category.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Medicines Are Given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In Generic Names With Their Formulation &amp; Strength.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Medicines &amp; Dosage Forms Are Listed In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Alphabetical Order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79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820E-3BBD-F490-E309-F35E5CA8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Calibri,Bold"/>
              </a:rPr>
              <a:t>The Core List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59B6-CA5C-1BBE-26C9-F3EF5BD0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Presents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 List Of Minimum Medicine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Needs For A Basic Health-Care System, Listing The Most Efficacious, Safe And Cost–Effective Medicines For Priority 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78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FE74-26A4-0CF0-91E4-907BD068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Calibri,Bold"/>
              </a:rPr>
              <a:t>The [C] Symbol In Core List: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1837-B8B3-C32F-38AF-789FDC8D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</a:rPr>
              <a:t>Placed Next To An Individual Medicine Or Strength Of Medicine On The Core List Signifies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That There Is A Specific Indication For Restricting Its Use To Children.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3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56C9-1AE4-2FCC-F49A-31FEC16C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Calibri,Bold"/>
              </a:rPr>
              <a:t>The Complementary List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D003-F382-5231-5DD6-9B401463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Presents A List Of Essential Medicines For Priority Diseases, For Which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Specialized Diagnostic Or Monitoring Facilities, </a:t>
            </a:r>
            <a:r>
              <a:rPr lang="en-US" b="1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And/Or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Specialist Medical Care, </a:t>
            </a:r>
            <a:r>
              <a:rPr lang="en-US" b="1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And/Or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Specialist Training Are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Needed.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4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1D5-5ADA-B0F2-6C01-8875F3B8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latin typeface="Calibri,Bold"/>
              </a:rPr>
              <a:t>The [C] Symbol In Complimentary List</a:t>
            </a:r>
            <a:r>
              <a:rPr lang="en-US" sz="1800" b="1" i="0" u="none" strike="noStrike" baseline="0" dirty="0">
                <a:latin typeface="Calibri,Bold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B391-555C-80DA-21A3-05FB209F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</a:rPr>
              <a:t>Placed Next To An Individual Medicine Or Strength Of Medicine On The Complementary List. Signifies That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The Medicine(S) Require(S) Specialist Diagnostic Or Monitoring Facilities, </a:t>
            </a:r>
            <a:r>
              <a:rPr lang="en-US" sz="3600" b="1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And/Or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Specialist Medical Care, </a:t>
            </a:r>
            <a:r>
              <a:rPr lang="en-US" sz="3600" b="1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And/Or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Specialist Training For Their Use </a:t>
            </a:r>
            <a:r>
              <a:rPr lang="en-IN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In Children.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37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4309-6227-A24D-FFDE-B023060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latin typeface="Calibri,Bold"/>
              </a:rPr>
              <a:t>The Square Box Symbol ( )</a:t>
            </a:r>
            <a:br>
              <a:rPr lang="en-IN" sz="4400" b="1" i="0" u="none" strike="noStrike" baseline="0" dirty="0">
                <a:latin typeface="Calibri,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683B-48F6-2801-84EF-34BFEDBA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Calibri" panose="020F0502020204030204" pitchFamily="34" charset="0"/>
              </a:rPr>
              <a:t>Intended To Indicate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Clinical Performance Within A Pharmacological Class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55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2EA0-B204-C07E-5D7B-F13F5FAF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Calibri,Bold"/>
              </a:rPr>
              <a:t>The ( a) Symbol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C989-D515-D40D-752A-6895F150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Calibri" panose="020F0502020204030204" pitchFamily="34" charset="0"/>
              </a:rPr>
              <a:t>Indicates That There Is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An Age Or Weight Restriction On Use Of The Medicine.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1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22F0-3C03-B3B9-E9B3-0F2AF700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80"/>
            <a:ext cx="10515600" cy="5421183"/>
          </a:xfrm>
        </p:spPr>
        <p:txBody>
          <a:bodyPr/>
          <a:lstStyle/>
          <a:p>
            <a:r>
              <a:rPr lang="en-IN" dirty="0"/>
              <a:t>Accessibility to medicines is too the </a:t>
            </a:r>
            <a:r>
              <a:rPr lang="en-IN" b="1" dirty="0"/>
              <a:t>fundamental right </a:t>
            </a:r>
            <a:r>
              <a:rPr lang="en-IN" dirty="0"/>
              <a:t>of every person.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WHO</a:t>
            </a:r>
            <a:r>
              <a:rPr lang="en-IN" dirty="0"/>
              <a:t> introduced the </a:t>
            </a:r>
            <a:r>
              <a:rPr lang="en-IN" b="1" dirty="0">
                <a:solidFill>
                  <a:srgbClr val="FF0000"/>
                </a:solidFill>
              </a:rPr>
              <a:t>concept of essential medicines (EM) in 1977.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WHO defined essential medicines </a:t>
            </a:r>
            <a:r>
              <a:rPr lang="en-IN" b="1" dirty="0">
                <a:solidFill>
                  <a:srgbClr val="FF0000"/>
                </a:solidFill>
              </a:rPr>
              <a:t>as those that satisfy the priority health care needs of the population.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7AABF50-A6A8-9EB5-CA1C-63B2FE02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3790918"/>
            <a:ext cx="5001208" cy="300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1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AD51C-71CD-6810-499A-06FE475E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557212"/>
            <a:ext cx="105537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1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AD7D6-4088-C056-0939-872548E1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0"/>
            <a:ext cx="937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4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D13BF-048B-002C-FF00-248B676E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94" y="0"/>
            <a:ext cx="8298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18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68BB4-9C1F-51D1-6001-0501B3B5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05273"/>
            <a:ext cx="9001125" cy="66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7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8EEC-D49C-BD8A-8B26-8F4EFC50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Calibri,Bold"/>
              </a:rPr>
              <a:t>MODEL NLEM 2015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C673-BB19-F8FF-B352-15DC0A56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The Listing Of Medicine In NLEM Is Based According To The Level Of Health Care, i.e.,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Primary (P), Secondary (S) And Tertiary (T)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Because The Treatment Facilities, Training, Experience And Availability Of Health Care Personnel Differ At These Levels</a:t>
            </a:r>
            <a:r>
              <a:rPr lang="en-US" sz="2400" b="1" i="0" u="none" strike="noStrike" baseline="0" dirty="0">
                <a:latin typeface="Calibri,Bold"/>
              </a:rPr>
              <a:t>.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Out Of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Total 376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Medicines ,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209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Medicines Listed For All Levels Of Health Care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(P,S,T ), 115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Medicine For Secondary &amp; Tertiary Levels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(S,T )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79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Medicines Are Listed For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Tertiary Level </a:t>
            </a:r>
            <a:r>
              <a:rPr lang="en-IN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( T ) Only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The Medicines Are Categorized Into Various Sections Based On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Therapeutic </a:t>
            </a:r>
            <a:r>
              <a:rPr lang="en-IN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Application.</a:t>
            </a:r>
          </a:p>
          <a:p>
            <a:pPr algn="l"/>
            <a:r>
              <a:rPr lang="en-US" sz="24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Medicines Are Given In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Generic Forms With Their Formulation &amp; Strength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Medicines Are Listed In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Alphabetical Order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Under Each Category.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783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16287-6063-9648-1D1C-91E09D32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75" y="0"/>
            <a:ext cx="582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67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F223-F26D-F802-2453-CDCAA9C8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94" y="0"/>
            <a:ext cx="4758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41B94-10C7-5F15-6532-DC51F5C1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86" y="0"/>
            <a:ext cx="5803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4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F7393C-09D5-2BBA-0FFB-71C96D8F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GROUP DIVISION – A BATCH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CD043-C971-05C8-BD98-BC6CDED0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ROLL NO 1 – 25, GROUP LEADER ROLL NO – 1,DEPT. OF MEDICINE &amp; PSYCHIATRY</a:t>
            </a:r>
          </a:p>
          <a:p>
            <a:endParaRPr lang="en-IN" dirty="0"/>
          </a:p>
          <a:p>
            <a:r>
              <a:rPr lang="en-IN" dirty="0"/>
              <a:t>ROLL NO 26 – 50, GROUP LEADER ROLL NO – 26,DEPT. OF DERMATOLOGY</a:t>
            </a:r>
          </a:p>
          <a:p>
            <a:endParaRPr lang="en-IN" dirty="0"/>
          </a:p>
          <a:p>
            <a:r>
              <a:rPr lang="en-IN" dirty="0"/>
              <a:t>ROLL NO 51 – 75, GROUP LEADER ROLL NO – 51,DEPT. OF PAEDIATRICS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0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5D19-BE89-168B-F120-96B2090A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GROUP DIVISION – B BATCH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830E-E257-3A5B-FA86-781FC404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ROLL NO 76 – 100, GROUP LEADER ROLL NO – 76,DEPT. OF ANESTHESIA</a:t>
            </a:r>
          </a:p>
          <a:p>
            <a:endParaRPr lang="en-IN" dirty="0"/>
          </a:p>
          <a:p>
            <a:r>
              <a:rPr lang="en-IN" dirty="0"/>
              <a:t>ROLL NO 101 – 125, GROUP LEADER ROLL NO – 101,DEPT. OF SURGERY &amp; ORTHOPAEDICS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ROLL NO 126 – 150, GROUP LEADER ROLL NO – 126,DEPT. OF OBS &amp; GYN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00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80C0-9A91-F33A-8346-79760573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012"/>
            <a:ext cx="10515600" cy="5075951"/>
          </a:xfrm>
        </p:spPr>
        <p:txBody>
          <a:bodyPr/>
          <a:lstStyle/>
          <a:p>
            <a:r>
              <a:rPr lang="en-IN" dirty="0"/>
              <a:t>EM are intended to be available </a:t>
            </a:r>
            <a:r>
              <a:rPr lang="en-IN" b="1" dirty="0">
                <a:solidFill>
                  <a:srgbClr val="FF0000"/>
                </a:solidFill>
              </a:rPr>
              <a:t>within the context </a:t>
            </a:r>
            <a:r>
              <a:rPr lang="en-IN" dirty="0"/>
              <a:t>of functioning health systems </a:t>
            </a:r>
            <a:r>
              <a:rPr lang="en-IN" b="1" dirty="0">
                <a:solidFill>
                  <a:srgbClr val="FF0000"/>
                </a:solidFill>
              </a:rPr>
              <a:t>at all times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</a:rPr>
              <a:t>in adequate amounts</a:t>
            </a:r>
            <a:r>
              <a:rPr lang="en-IN" dirty="0"/>
              <a:t>, in a </a:t>
            </a:r>
            <a:r>
              <a:rPr lang="en-IN" b="1" dirty="0">
                <a:solidFill>
                  <a:srgbClr val="FF0000"/>
                </a:solidFill>
              </a:rPr>
              <a:t>appropriate dosage forms</a:t>
            </a:r>
            <a:r>
              <a:rPr lang="en-IN" dirty="0"/>
              <a:t>, with </a:t>
            </a:r>
            <a:r>
              <a:rPr lang="en-IN" b="1" dirty="0">
                <a:solidFill>
                  <a:srgbClr val="FF0000"/>
                </a:solidFill>
              </a:rPr>
              <a:t>assured quality </a:t>
            </a:r>
            <a:r>
              <a:rPr lang="en-IN" dirty="0"/>
              <a:t>&amp; adequate information, &amp; </a:t>
            </a:r>
            <a:r>
              <a:rPr lang="en-IN" b="1" dirty="0">
                <a:solidFill>
                  <a:srgbClr val="FF0000"/>
                </a:solidFill>
              </a:rPr>
              <a:t>at a price the individual &amp; the community can afford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EM list needs </a:t>
            </a:r>
            <a:r>
              <a:rPr lang="en-IN" b="1" dirty="0">
                <a:solidFill>
                  <a:srgbClr val="FF0000"/>
                </a:solidFill>
              </a:rPr>
              <a:t>to be country specific </a:t>
            </a:r>
            <a:r>
              <a:rPr lang="en-IN" dirty="0"/>
              <a:t>addressing the disease burden of the nation.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697D1AC-2697-A8E2-B653-899194D5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349" y="3741576"/>
            <a:ext cx="3839273" cy="31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3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16B8-1EEF-1030-14C8-96F0CC09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PREPARE AN ESSENTIAL DRUG LIST FROM THE DEPARTMENT OF MEDICINE &amp; PSYCHIATRY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23FA-2783-0B18-8CD5-A244BB5C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ANTI-HYPERTENSIVE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ANTI-ANGINAL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DIURETICS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ANTI-ARRYTHMIC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ANTI-MICROBIAL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ANALGESICS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ANTI-PROTOZOAL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ANTI-DIABETIC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ANTI-ASTHMATICS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CORTICOSTEROIDS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ANTI-DEPRESSANTS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ANTI-PSYCHOTICS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MISCELLANEOUS DRUGS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BDC2D8-31FC-2F77-E566-31452DC94E73}"/>
              </a:ext>
            </a:extLst>
          </p:cNvPr>
          <p:cNvSpPr/>
          <p:nvPr/>
        </p:nvSpPr>
        <p:spPr>
          <a:xfrm>
            <a:off x="5986640" y="2717169"/>
            <a:ext cx="46009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DOSAGE FORM</a:t>
            </a:r>
          </a:p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GENERIC NAME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892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8DD8-44FA-46C3-265E-5E805527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PREPARE AN ESSENTIAL DRUG LIST FROM THE DEPARTMENT OF DERMATOLOGY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F331-097C-3E0A-85C7-BC72D05F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ANTI-FUNGAL AGENTS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CORTICOSTEROIDS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DRUGS IN PSORIASIS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DRUGS IN ACNE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DRUGS IN DERMATOPHYTES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DRUGS IN SCABIES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DRUGS IN IMPETIGO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DRUGS IN DERMATITIS (ATOPIC,SEBORRHIC etc)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DRUGS IN LEPROSY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MISCELLANEOUS DRUGS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99F36-52C6-A12A-F034-0071252A77E0}"/>
              </a:ext>
            </a:extLst>
          </p:cNvPr>
          <p:cNvSpPr txBox="1"/>
          <p:nvPr/>
        </p:nvSpPr>
        <p:spPr>
          <a:xfrm>
            <a:off x="5376414" y="2551837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DOSAGE FORM</a:t>
            </a:r>
          </a:p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GENERIC NAME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331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1752-5299-8FFD-2E43-623E60A2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PREPARE AN ESSENTIAL DRUG LIST FROM THE DEPARTMENT OF PAEDIATRICS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7274-7EEF-C8EB-D05E-FEFA87DF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ANTI-MICROBIALS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ANTI-EPILEPTICS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ANTI-ASTHMATICS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ANALGESIC/ANTI-PYRETIC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ANTI-DIARRHOEAL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ANTIHELMINTICS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ANTI-TUBERCULOUS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RHEUMATIC HEART DISEASE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SCORPION BITE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CORTICOSTEROIDS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VITAMINS &amp; MINERALS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MISCELLANEOUS DRUGS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22E16-3C95-C4C6-6F76-5AE2A659D446}"/>
              </a:ext>
            </a:extLst>
          </p:cNvPr>
          <p:cNvSpPr txBox="1"/>
          <p:nvPr/>
        </p:nvSpPr>
        <p:spPr>
          <a:xfrm>
            <a:off x="4798443" y="2551837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DOSAGE FORM</a:t>
            </a:r>
          </a:p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GENERIC NAME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4446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07B5-462C-E811-7F94-AB4ACC79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PREPARE AN ESSENTIAL DRUG LIST FROM THE DEPARTMENT OF ANAESTHESIA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D89D-CC29-1AF4-54A5-7C6EE63E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GENERAL ANESTHETICS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LOCAL ANESTHETICS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ADRENERGICS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ANTI-ARRTHYMIC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OPIOIDS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BENZODIAZEPINES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ANTI-EMETICS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ANTI-CHOLINERGICS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IV FLUIDS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PROTON PUMP INHIBITORS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MISCELLANEOUS DRUGS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FD48-414A-0109-2F0C-FB00121E48A9}"/>
              </a:ext>
            </a:extLst>
          </p:cNvPr>
          <p:cNvSpPr txBox="1"/>
          <p:nvPr/>
        </p:nvSpPr>
        <p:spPr>
          <a:xfrm>
            <a:off x="5065863" y="2700393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DOSAGE FORM</a:t>
            </a:r>
          </a:p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GENERIC NAME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493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1D57-8F02-5DF3-CC73-E342B356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PREPARE AN ESSENTIAL DRUG LIST FROM THE DEPARTMENT OF SURGERY &amp; ORTHOPAEDICS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E56D-7822-5BDD-CDB9-07EC9367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ANTI-MICROBIAL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OPIOIDS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NSAIDS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ANTI-DIABETICS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ANTI-HYPERTENSIVES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IV FLUIDS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LAXATIVES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ANTI-EMETICS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PROTON PUMP INHIBITORS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CORTICOSTEROIDS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MISCELLANEOUS DRUGS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5EA3B-3EBC-9AE7-D603-0B27BAE55BB9}"/>
              </a:ext>
            </a:extLst>
          </p:cNvPr>
          <p:cNvSpPr txBox="1"/>
          <p:nvPr/>
        </p:nvSpPr>
        <p:spPr>
          <a:xfrm>
            <a:off x="4919213" y="2933307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DOSAGE FORM</a:t>
            </a:r>
          </a:p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GENERIC NAME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53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590F-63D5-0660-D03A-13B85F5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PREPARE AN ESSENTIAL DRUG LIST FROM THE DEPARTMENT OF OBSTRETICS &amp; GYNAECOLOGY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3B6F-4134-8A50-121C-C36312EF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TOCOLYTICS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ANTI-MICROBIAL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ANTI-FUNGAL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CONTRACEPTIVES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ANTI-ANEMIC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ANTI-HYPERTENSIVE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ANTI-DIABETIC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THYROID &amp; ANTI-THYROID DRUGS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ANTI-EPILEPTICS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NSAIDS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ANTI-FIBRINOLYTICS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CALCIUM/VITAMIN D/FOLIC ACID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MISCELLANEOUS DRUGS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13C11-C9EC-4314-3E46-6DCF43C149B8}"/>
              </a:ext>
            </a:extLst>
          </p:cNvPr>
          <p:cNvSpPr txBox="1"/>
          <p:nvPr/>
        </p:nvSpPr>
        <p:spPr>
          <a:xfrm>
            <a:off x="5259238" y="2821163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DOSAGE FORM</a:t>
            </a:r>
          </a:p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GENERIC NAME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01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34E82-DDDA-5120-8E5C-68AC5A19EBC0}"/>
              </a:ext>
            </a:extLst>
          </p:cNvPr>
          <p:cNvSpPr/>
          <p:nvPr/>
        </p:nvSpPr>
        <p:spPr>
          <a:xfrm>
            <a:off x="3698744" y="2967335"/>
            <a:ext cx="4794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66546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F933-A2C3-B254-8CC9-F1599D72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118"/>
            <a:ext cx="10515600" cy="5439845"/>
          </a:xfrm>
        </p:spPr>
        <p:txBody>
          <a:bodyPr>
            <a:normAutofit/>
          </a:bodyPr>
          <a:lstStyle/>
          <a:p>
            <a:r>
              <a:rPr lang="en-IN" dirty="0"/>
              <a:t>To guide the member countries, The </a:t>
            </a:r>
            <a:r>
              <a:rPr lang="en-IN" b="1" dirty="0">
                <a:solidFill>
                  <a:srgbClr val="FF0000"/>
                </a:solidFill>
              </a:rPr>
              <a:t>WHO</a:t>
            </a:r>
            <a:r>
              <a:rPr lang="en-IN" dirty="0"/>
              <a:t> brought its </a:t>
            </a:r>
            <a:r>
              <a:rPr lang="en-IN" b="1" dirty="0">
                <a:solidFill>
                  <a:srgbClr val="FF0000"/>
                </a:solidFill>
              </a:rPr>
              <a:t>first model list </a:t>
            </a:r>
            <a:r>
              <a:rPr lang="en-IN" dirty="0"/>
              <a:t>of essential medicines in the year </a:t>
            </a:r>
            <a:r>
              <a:rPr lang="en-IN" b="1" dirty="0">
                <a:solidFill>
                  <a:srgbClr val="FF0000"/>
                </a:solidFill>
              </a:rPr>
              <a:t>1977</a:t>
            </a:r>
            <a:r>
              <a:rPr lang="en-IN" dirty="0"/>
              <a:t> which contained </a:t>
            </a:r>
            <a:r>
              <a:rPr lang="en-IN" b="1" dirty="0">
                <a:solidFill>
                  <a:srgbClr val="FF0000"/>
                </a:solidFill>
              </a:rPr>
              <a:t>186 medicines along with the dosage forms &amp; strength.</a:t>
            </a:r>
          </a:p>
          <a:p>
            <a:endParaRPr lang="en-IN" dirty="0"/>
          </a:p>
          <a:p>
            <a:r>
              <a:rPr lang="en-IN" dirty="0"/>
              <a:t>This has been </a:t>
            </a:r>
            <a:r>
              <a:rPr lang="en-IN" b="1" dirty="0">
                <a:solidFill>
                  <a:srgbClr val="FF0000"/>
                </a:solidFill>
              </a:rPr>
              <a:t>updated once in 2 years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The current version is the </a:t>
            </a:r>
            <a:r>
              <a:rPr lang="en-IN" b="1" dirty="0">
                <a:solidFill>
                  <a:srgbClr val="FF0000"/>
                </a:solidFill>
              </a:rPr>
              <a:t>22</a:t>
            </a:r>
            <a:r>
              <a:rPr lang="en-IN" b="1" baseline="30000" dirty="0">
                <a:solidFill>
                  <a:srgbClr val="FF0000"/>
                </a:solidFill>
              </a:rPr>
              <a:t>nd</a:t>
            </a:r>
            <a:r>
              <a:rPr lang="en-IN" b="1" dirty="0">
                <a:solidFill>
                  <a:srgbClr val="FF0000"/>
                </a:solidFill>
              </a:rPr>
              <a:t> list published in 2021 </a:t>
            </a:r>
            <a:r>
              <a:rPr lang="en-IN" dirty="0"/>
              <a:t>which contain </a:t>
            </a:r>
            <a:r>
              <a:rPr lang="en-IN" b="1" dirty="0">
                <a:solidFill>
                  <a:srgbClr val="FF0000"/>
                </a:solidFill>
              </a:rPr>
              <a:t>479 medicines.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8</a:t>
            </a:r>
            <a:r>
              <a:rPr lang="en-IN" b="1" baseline="30000" dirty="0">
                <a:solidFill>
                  <a:srgbClr val="FF0000"/>
                </a:solidFill>
              </a:rPr>
              <a:t>th</a:t>
            </a:r>
            <a:r>
              <a:rPr lang="en-IN" b="1" dirty="0">
                <a:solidFill>
                  <a:srgbClr val="FF0000"/>
                </a:solidFill>
              </a:rPr>
              <a:t> WHO EML for children </a:t>
            </a:r>
            <a:r>
              <a:rPr lang="en-IN" dirty="0"/>
              <a:t>(</a:t>
            </a:r>
            <a:r>
              <a:rPr lang="en-IN" dirty="0" err="1"/>
              <a:t>EMLc</a:t>
            </a:r>
            <a:r>
              <a:rPr lang="en-IN" dirty="0"/>
              <a:t>) was updated in </a:t>
            </a:r>
            <a:r>
              <a:rPr lang="en-IN" b="1" dirty="0">
                <a:solidFill>
                  <a:srgbClr val="FF0000"/>
                </a:solidFill>
              </a:rPr>
              <a:t>Sep 2021</a:t>
            </a:r>
          </a:p>
        </p:txBody>
      </p:sp>
    </p:spTree>
    <p:extLst>
      <p:ext uri="{BB962C8B-B14F-4D97-AF65-F5344CB8AC3E}">
        <p14:creationId xmlns:p14="http://schemas.microsoft.com/office/powerpoint/2010/main" val="135645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1F50-55E2-07A8-8EEB-F27A79A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WHO Electronic EML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F1C8-51A7-194B-1EA5-4A830EC1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eEML</a:t>
            </a:r>
            <a:r>
              <a:rPr lang="en-IN" dirty="0"/>
              <a:t> is a comprehensive, </a:t>
            </a:r>
            <a:r>
              <a:rPr lang="en-IN" b="1" dirty="0">
                <a:solidFill>
                  <a:srgbClr val="FF0000"/>
                </a:solidFill>
              </a:rPr>
              <a:t>freely accessible, online database </a:t>
            </a:r>
            <a:r>
              <a:rPr lang="en-IN" dirty="0"/>
              <a:t>containing information on EM</a:t>
            </a:r>
          </a:p>
        </p:txBody>
      </p:sp>
    </p:spTree>
    <p:extLst>
      <p:ext uri="{BB962C8B-B14F-4D97-AF65-F5344CB8AC3E}">
        <p14:creationId xmlns:p14="http://schemas.microsoft.com/office/powerpoint/2010/main" val="387426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9837-4FED-D33C-F03C-4772C698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WHO Global EML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E394-F658-A438-216E-24627E7B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of EML for </a:t>
            </a:r>
            <a:r>
              <a:rPr lang="en-IN" b="1" dirty="0">
                <a:solidFill>
                  <a:srgbClr val="FF0000"/>
                </a:solidFill>
              </a:rPr>
              <a:t>137 countries </a:t>
            </a:r>
            <a:r>
              <a:rPr lang="en-IN" dirty="0"/>
              <a:t>based on WHO’s National Essential Medicines lists repository</a:t>
            </a:r>
          </a:p>
        </p:txBody>
      </p:sp>
    </p:spTree>
    <p:extLst>
      <p:ext uri="{BB962C8B-B14F-4D97-AF65-F5344CB8AC3E}">
        <p14:creationId xmlns:p14="http://schemas.microsoft.com/office/powerpoint/2010/main" val="128418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23DC-6B9A-F010-32AC-B1120D2B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MOHFW, Government of India </a:t>
            </a:r>
            <a:r>
              <a:rPr lang="en-US" dirty="0"/>
              <a:t>released the first national list of essential medicines (</a:t>
            </a:r>
            <a:r>
              <a:rPr lang="en-US" b="1" dirty="0">
                <a:solidFill>
                  <a:srgbClr val="FF0000"/>
                </a:solidFill>
              </a:rPr>
              <a:t>NLEM) in 1996 </a:t>
            </a:r>
            <a:r>
              <a:rPr lang="en-US" dirty="0"/>
              <a:t>consisting of </a:t>
            </a:r>
            <a:r>
              <a:rPr lang="en-US" b="1" dirty="0">
                <a:solidFill>
                  <a:srgbClr val="FF0000"/>
                </a:solidFill>
              </a:rPr>
              <a:t>279 Medicines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latest list </a:t>
            </a:r>
            <a:r>
              <a:rPr lang="en-US" dirty="0"/>
              <a:t>was published in </a:t>
            </a:r>
            <a:r>
              <a:rPr lang="en-US" b="1" dirty="0">
                <a:solidFill>
                  <a:srgbClr val="FF0000"/>
                </a:solidFill>
              </a:rPr>
              <a:t>2015 containing 376 medicines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6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8E5E-96A6-35F1-B060-4FE6575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CRITERIA FOR INCLUSION OF A MEDICINE IN NLEM ARE AS FOLLOWS: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7CBE-4F09-523F-9193-59EF0CC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207"/>
            <a:ext cx="10515600" cy="346175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Approved/licensed in India</a:t>
            </a:r>
            <a:r>
              <a:rPr lang="en-US" dirty="0"/>
              <a:t>.</a:t>
            </a:r>
          </a:p>
          <a:p>
            <a:r>
              <a:rPr lang="en-US" dirty="0"/>
              <a:t>Useful in disease which is a </a:t>
            </a:r>
            <a:r>
              <a:rPr lang="en-US" b="1" dirty="0">
                <a:solidFill>
                  <a:srgbClr val="FF0000"/>
                </a:solidFill>
              </a:rPr>
              <a:t>public health problem </a:t>
            </a:r>
            <a:r>
              <a:rPr lang="en-US" dirty="0"/>
              <a:t>in India</a:t>
            </a:r>
          </a:p>
          <a:p>
            <a:r>
              <a:rPr lang="en-US" dirty="0"/>
              <a:t>Proven and safety profile based on </a:t>
            </a:r>
            <a:r>
              <a:rPr lang="en-US" b="1" dirty="0">
                <a:solidFill>
                  <a:srgbClr val="FF0000"/>
                </a:solidFill>
              </a:rPr>
              <a:t>valid scientific evidence</a:t>
            </a:r>
          </a:p>
          <a:p>
            <a:r>
              <a:rPr lang="en-US" b="1" dirty="0">
                <a:solidFill>
                  <a:srgbClr val="FF0000"/>
                </a:solidFill>
              </a:rPr>
              <a:t>Cost effective</a:t>
            </a:r>
          </a:p>
          <a:p>
            <a:r>
              <a:rPr lang="en-US" dirty="0"/>
              <a:t>Aligned with the </a:t>
            </a:r>
            <a:r>
              <a:rPr lang="en-US" b="1" dirty="0">
                <a:solidFill>
                  <a:srgbClr val="FF0000"/>
                </a:solidFill>
              </a:rPr>
              <a:t>current treatment guidelines </a:t>
            </a:r>
            <a:r>
              <a:rPr lang="en-US" dirty="0"/>
              <a:t>for the disease</a:t>
            </a:r>
          </a:p>
          <a:p>
            <a:r>
              <a:rPr lang="en-US" b="1" dirty="0">
                <a:solidFill>
                  <a:srgbClr val="FF0000"/>
                </a:solidFill>
              </a:rPr>
              <a:t>Stable </a:t>
            </a:r>
            <a:r>
              <a:rPr lang="en-US" dirty="0"/>
              <a:t>under the storage conditions in India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23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E970-F4FF-FD74-385F-96791AF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853"/>
            <a:ext cx="10515600" cy="6064898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When More Than One Medicine Are Available From The </a:t>
            </a:r>
            <a:r>
              <a:rPr lang="en-US" b="1" i="0" u="none" strike="noStrike" baseline="0" dirty="0">
                <a:latin typeface="Calibri" panose="020F0502020204030204" pitchFamily="34" charset="0"/>
              </a:rPr>
              <a:t>Same Therapeutic Class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, Preferably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One Prototype/ Medically Best Suited Medicine Of That Class To Be Included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After Due Deliberation And Careful Evaluation Of Their Relative Safety, </a:t>
            </a:r>
            <a:r>
              <a:rPr lang="en-IN" b="0" i="0" u="none" strike="noStrike" baseline="0" dirty="0">
                <a:latin typeface="Calibri" panose="020F0502020204030204" pitchFamily="34" charset="0"/>
              </a:rPr>
              <a:t>Efficacy, Cost-Effectiveness.</a:t>
            </a:r>
          </a:p>
          <a:p>
            <a:pPr marL="0" indent="0" algn="l">
              <a:buNone/>
            </a:pPr>
            <a:endParaRPr lang="en-IN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Price Of Total Treatment To Be Considered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b="1" i="0" u="none" strike="noStrike" baseline="0" dirty="0">
                <a:latin typeface="Calibri" panose="020F0502020204030204" pitchFamily="34" charset="0"/>
              </a:rPr>
              <a:t>Not The Unit Price Of A Medicine.</a:t>
            </a:r>
          </a:p>
        </p:txBody>
      </p:sp>
    </p:spTree>
    <p:extLst>
      <p:ext uri="{BB962C8B-B14F-4D97-AF65-F5344CB8AC3E}">
        <p14:creationId xmlns:p14="http://schemas.microsoft.com/office/powerpoint/2010/main" val="6606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1413</Words>
  <Application>Microsoft Office PowerPoint</Application>
  <PresentationFormat>Widescreen</PresentationFormat>
  <Paragraphs>182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Calibri,Bold</vt:lpstr>
      <vt:lpstr>Wingdings</vt:lpstr>
      <vt:lpstr>Office Theme</vt:lpstr>
      <vt:lpstr>ESSENTIAL MEDICINE</vt:lpstr>
      <vt:lpstr>PowerPoint Presentation</vt:lpstr>
      <vt:lpstr>PowerPoint Presentation</vt:lpstr>
      <vt:lpstr>PowerPoint Presentation</vt:lpstr>
      <vt:lpstr>WHO Electronic EML</vt:lpstr>
      <vt:lpstr>WHO Global EML</vt:lpstr>
      <vt:lpstr>PowerPoint Presentation</vt:lpstr>
      <vt:lpstr>CRITERIA FOR INCLUSION OF A MEDICINE IN NLEM ARE AS FOLLOWS:</vt:lpstr>
      <vt:lpstr>PowerPoint Presentation</vt:lpstr>
      <vt:lpstr>PowerPoint Presentation</vt:lpstr>
      <vt:lpstr>The Criteria For Deletion Of A Medicine From NLEM Is As Follows: –</vt:lpstr>
      <vt:lpstr>The NLEM Can:</vt:lpstr>
      <vt:lpstr>21st EDITION OF WHO MODEL LIST OF ESSENTIAL MEDICINES ( 2019 )</vt:lpstr>
      <vt:lpstr>The Core List</vt:lpstr>
      <vt:lpstr>The [C] Symbol In Core List:</vt:lpstr>
      <vt:lpstr>The Complementary List</vt:lpstr>
      <vt:lpstr>The [C] Symbol In Complimentary List:</vt:lpstr>
      <vt:lpstr>The Square Box Symbol ( ) </vt:lpstr>
      <vt:lpstr>The ( a) Symbol</vt:lpstr>
      <vt:lpstr>PowerPoint Presentation</vt:lpstr>
      <vt:lpstr>PowerPoint Presentation</vt:lpstr>
      <vt:lpstr>PowerPoint Presentation</vt:lpstr>
      <vt:lpstr>PowerPoint Presentation</vt:lpstr>
      <vt:lpstr>MODEL NLEM 2015</vt:lpstr>
      <vt:lpstr>PowerPoint Presentation</vt:lpstr>
      <vt:lpstr>PowerPoint Presentation</vt:lpstr>
      <vt:lpstr>PowerPoint Presentation</vt:lpstr>
      <vt:lpstr>GROUP DIVISION – A BATCH</vt:lpstr>
      <vt:lpstr>GROUP DIVISION – B BATCH</vt:lpstr>
      <vt:lpstr>PREPARE AN ESSENTIAL DRUG LIST FROM THE DEPARTMENT OF MEDICINE &amp; PSYCHIATRY</vt:lpstr>
      <vt:lpstr>PREPARE AN ESSENTIAL DRUG LIST FROM THE DEPARTMENT OF DERMATOLOGY</vt:lpstr>
      <vt:lpstr>PREPARE AN ESSENTIAL DRUG LIST FROM THE DEPARTMENT OF PAEDIATRICS</vt:lpstr>
      <vt:lpstr>PREPARE AN ESSENTIAL DRUG LIST FROM THE DEPARTMENT OF ANAESTHESIA</vt:lpstr>
      <vt:lpstr>PREPARE AN ESSENTIAL DRUG LIST FROM THE DEPARTMENT OF SURGERY &amp; ORTHOPAEDICS</vt:lpstr>
      <vt:lpstr>PREPARE AN ESSENTIAL DRUG LIST FROM THE DEPARTMENT OF OBSTRETICS &amp; GYNAECOLOGY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DRUGS</dc:title>
  <dc:creator>Aravinth Rajendran</dc:creator>
  <cp:lastModifiedBy>Aravinth Rajendran</cp:lastModifiedBy>
  <cp:revision>38</cp:revision>
  <dcterms:created xsi:type="dcterms:W3CDTF">2022-05-30T09:41:43Z</dcterms:created>
  <dcterms:modified xsi:type="dcterms:W3CDTF">2022-06-16T14:48:32Z</dcterms:modified>
</cp:coreProperties>
</file>