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61" r:id="rId9"/>
    <p:sldId id="262" r:id="rId10"/>
    <p:sldId id="263" r:id="rId11"/>
    <p:sldId id="266" r:id="rId12"/>
    <p:sldId id="265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4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2D7A-2C6A-4188-999E-37AD78E9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2553-D17E-42BB-99A5-2CC1C0B7B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85F2-3EE4-48A3-B241-7F703AE9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AF0C-60F8-4FC2-A5E3-14981FED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5EC7-EE5E-4B54-816E-F93DE2D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E02C-5997-47BE-A748-70445D75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9292-8AAC-48F3-AEF0-09D86EB45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B9BD-B5B5-4533-B410-9752E86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1566-341D-4A7F-AF1A-4EDE9925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7ACF-4E31-400C-B4DF-2406E8D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F40D3-123B-4EAC-AECD-BA69ABA5F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B26E-5CB7-4B44-8559-78A11EAD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221B-AC11-4E51-905B-84EF7154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F755-0526-432A-9D7B-284F5278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09CB-A09A-426B-8683-B835EFAA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2E92-BDBC-4904-BAAF-5CB20B3A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1BA6-49F4-411F-9D47-1B87012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B7B9-39CC-41AB-B0EA-3EF806D1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A5CF-3785-4219-93C8-4653B0BE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E804-0CF8-492B-AEFA-E9519736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8E29-02CF-4165-B613-1B78F41F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EEA8C-50F7-4F1E-A09E-EFA522EF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E92B-7933-4471-9FE5-7EFD986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DD27-AB8D-47C1-BA2E-673BDA4E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AF87-55AC-49D3-B143-796CD7D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4762-6780-41C9-BAA7-170C3823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B528-7B90-4E73-8A39-43B5A9C5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6B78A-D36B-4A56-99C7-264A9AC3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A5866-E6E3-4254-B78E-DADFF514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B0B61-F777-4D63-A3DB-08C1A0A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A0BB-A39E-4FE0-B235-04F5C521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9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F20E-4943-4FB0-A441-3D6513CA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C6FF-AD38-4C31-9780-92C795CE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6056-0456-470F-95F1-81439AE8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3DEB2-2CB6-4572-AC22-87E7EAE45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19263-A407-4961-B9A8-9C656C637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9EC51-C2A6-4EFA-B73C-919A1C87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2B35A-175D-405C-B5C9-F0C3F5C1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E4F25-D514-4CBB-897B-3B789319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92B5-63B0-40AA-B92C-F7CAAED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A8162-4BAC-43D4-A736-0753C614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7FA72-BF97-44BC-9A98-BD9E291A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F250-51B0-4BBD-AE8B-8F83E2C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8B472-AA5D-4896-87FB-E7DDFE17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38851-0B00-49D2-B5E0-54316AF6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C42E2-6C6A-41CF-81AC-5E4BE39B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5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D814-F5FD-43A0-B5D4-8C3E8668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2958-6CB0-4321-A34A-E096EBB5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EF1B9-556E-4503-B64D-3E2C2A166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5D79-8B2B-47BA-B9D4-54064DBE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B8733-160C-4941-9762-DC857603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40EC-FFE4-4E13-BECC-2D61C08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3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8734-5081-4B52-BB4B-A7E4B08A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AB57-3CE8-4F71-8AB2-DC36B0C5E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4BDF-89A9-4305-A3D6-CB94E42E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7C284-2AE9-4DE8-87DC-1F45B979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8AF9-0712-43E0-9B01-32C6A048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27DC-8F67-4328-AEB4-ED313DB2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5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3DFB4-CBAB-4B39-8792-CF5FDCAE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A5A30-A84B-462E-A62D-590801D8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145-14A3-42E5-BF2A-C3FDAD90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9EF25-0EA3-4913-B35D-A7E7A9E97F7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607DC-FC7A-40AB-A14C-315A56F96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F41F-E69B-4066-85BE-2982EAC22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D86E-5EDD-47FB-B921-F0CB0E5F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2A7E-AFB7-4DAB-BAEB-C9A54E7DA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CRITICAL EVALUATION OF JOURNAL ARTICLE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9292-2594-467C-9CD9-FD559CE7E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DR.G.AARTHIPRIYANKA</a:t>
            </a:r>
          </a:p>
          <a:p>
            <a:r>
              <a:rPr lang="en-US" b="1" dirty="0"/>
              <a:t>POST GRADUATE</a:t>
            </a:r>
          </a:p>
          <a:p>
            <a:r>
              <a:rPr lang="en-US" b="1" dirty="0"/>
              <a:t>DEPARTMENT OF PHARMACOLOGY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49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3536-50B0-44B7-B0F4-1C57B815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25049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OUTCOMES  - how &amp; when has been mentioned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C0E5E-1886-4467-A67D-61F47867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676"/>
            <a:ext cx="597217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89554-705D-41D2-AE2A-2D31ED66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3242226"/>
            <a:ext cx="6029325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BA7614-8CE8-4F62-9D0A-50AA1D89E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27" y="4511675"/>
            <a:ext cx="6010275" cy="19812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0070CA7-1559-4AAB-A427-1FC0A9E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7B6694-3EE8-4687-B129-D65676EBE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14" y="1023063"/>
            <a:ext cx="5334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B30D-FADF-4C84-9665-7F807DEC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SAMPLE SIZE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8533-5B9C-4B6A-B5F3-50DEEA14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Explained how sample size is determined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As it is phase 3 trial, sample size can be larger than this.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414F29-4AF9-44DD-89F4-3FCE46BF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10238"/>
            <a:ext cx="5867400" cy="93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C9B93D-9C51-4DD0-98ED-484B180D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2838"/>
            <a:ext cx="5867399" cy="2057400"/>
          </a:xfrm>
          <a:prstGeom prst="rect">
            <a:avLst/>
          </a:prstGeom>
        </p:spPr>
      </p:pic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9332F67-E53F-44AC-80D9-26C7C0582E6B}"/>
              </a:ext>
            </a:extLst>
          </p:cNvPr>
          <p:cNvSpPr/>
          <p:nvPr/>
        </p:nvSpPr>
        <p:spPr>
          <a:xfrm>
            <a:off x="838200" y="2855167"/>
            <a:ext cx="505408" cy="34999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1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E93F-AB72-4297-BD4A-16421640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STATISTICAL METHODS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9705-AB18-4C13-A729-1B99D7B7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Methods for primary &amp; secondary outcomes has been mentioned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DB78A-5260-413C-8208-ADCACBB3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47144"/>
            <a:ext cx="5848350" cy="254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DAF97-DF47-4FFF-8817-B66A4FE2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731431"/>
            <a:ext cx="5943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0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60CB-188C-4D21-BB4F-E0C8A495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276743"/>
            <a:ext cx="297802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PARTICIPANT FLOW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393D2-9074-4221-B2EA-AF915080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74" y="0"/>
            <a:ext cx="8217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CA4E-8851-4C27-94D4-69986C73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3DA5-CB94-4381-98EC-5B451821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90" y="10231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Site wise disposition has been given but specification of sites as A,B has not been mentioned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343EA-F7EE-46B9-8C82-D04AE302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103"/>
            <a:ext cx="12192000" cy="5091897"/>
          </a:xfrm>
          <a:prstGeom prst="rect">
            <a:avLst/>
          </a:prstGeom>
        </p:spPr>
      </p:pic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6C29F4F-38EC-4F73-87D6-9D7A6D815745}"/>
              </a:ext>
            </a:extLst>
          </p:cNvPr>
          <p:cNvSpPr/>
          <p:nvPr/>
        </p:nvSpPr>
        <p:spPr>
          <a:xfrm>
            <a:off x="595604" y="1091682"/>
            <a:ext cx="346788" cy="39178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4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7673-C651-4495-90B5-CE7ECC4E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F650-1C0E-4701-81BA-8011CAC3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153637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Baseline demographic data &amp; clinical characteristics of each group has been mentioned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67A69-0BD9-4C3A-BD75-082CE9B6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520950"/>
            <a:ext cx="12049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5858-045B-4AD0-8EAD-EBEAE744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1CED-3076-4758-B7C3-51A5162C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141507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Efficacy end point difference has been mentioned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E758F-D5F7-4AA8-A2E5-F9CED913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073275"/>
            <a:ext cx="121062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5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2796-85C0-4200-9E6A-55F1326A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11" y="111350"/>
            <a:ext cx="54102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FF60-E380-4A61-A754-1CA3ED71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236" y="1436913"/>
            <a:ext cx="5654351" cy="4590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Pharmacokinetic analysis result has been mentioned but it has been done in limited number of patients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Harms – mentioned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DD99D-3F3B-4E05-9330-DAA62BE8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562475"/>
            <a:ext cx="6143625" cy="2228850"/>
          </a:xfrm>
          <a:prstGeom prst="rect">
            <a:avLst/>
          </a:prstGeom>
        </p:spPr>
      </p:pic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141124-E885-4C45-ACA6-1778110954DB}"/>
              </a:ext>
            </a:extLst>
          </p:cNvPr>
          <p:cNvSpPr/>
          <p:nvPr/>
        </p:nvSpPr>
        <p:spPr>
          <a:xfrm>
            <a:off x="6096000" y="1508741"/>
            <a:ext cx="370116" cy="36389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0C36F-45BD-40B0-8298-08DAFCF0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33362"/>
            <a:ext cx="59055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0718-0CE5-4AA4-8981-A2D7CA6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DISCUSSION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612-F6C8-4AEE-BD3A-AAEA55B5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7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Interpretation of study results has been done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Generalizability – external validity has been mentioned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94FB0-29AC-4337-B39E-8BD60E09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63" y="92625"/>
            <a:ext cx="59340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1CD8-2A0E-4F0F-8C0C-C324D98F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81C8-DEC3-4D0F-B9EE-DC3E5A6B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104F2-421D-495D-BB92-4DC02771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1617771"/>
            <a:ext cx="5895975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BC90C-3053-4647-B9DF-CDE754F7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690688"/>
            <a:ext cx="5867400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0BF4-C6F6-40C4-8FCA-D3C676AAD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219088"/>
            <a:ext cx="5905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61F75-32C7-4330-9B8B-D7357EFC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95"/>
          <a:stretch/>
        </p:blipFill>
        <p:spPr>
          <a:xfrm>
            <a:off x="1053970" y="522514"/>
            <a:ext cx="9486900" cy="244978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FCDF0A-6E1B-4F25-BF8E-9FD88B93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56" y="2972303"/>
            <a:ext cx="6858000" cy="47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903D5-1BB1-4C2E-AE9E-A22792F920EB}"/>
              </a:ext>
            </a:extLst>
          </p:cNvPr>
          <p:cNvSpPr txBox="1"/>
          <p:nvPr/>
        </p:nvSpPr>
        <p:spPr>
          <a:xfrm>
            <a:off x="996820" y="3813097"/>
            <a:ext cx="10198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SUGGESTED TITLE:</a:t>
            </a:r>
          </a:p>
          <a:p>
            <a:r>
              <a:rPr lang="en-US" sz="3200" u="sng" dirty="0"/>
              <a:t>Comparison of efficacy &amp; safety of Denosumab reference </a:t>
            </a:r>
            <a:r>
              <a:rPr lang="en-US" sz="3200" dirty="0"/>
              <a:t>with Denosumab biosimilar in post menopausal osteoporotic women: A randomized, assessor-blind, active-controlled, </a:t>
            </a:r>
            <a:r>
              <a:rPr lang="en-US" sz="3200" u="sng" dirty="0"/>
              <a:t>multi</a:t>
            </a:r>
            <a:r>
              <a:rPr lang="en-US" sz="3200" dirty="0"/>
              <a:t>-</a:t>
            </a:r>
            <a:r>
              <a:rPr lang="en-US" sz="3200" u="sng" dirty="0"/>
              <a:t>centric</a:t>
            </a:r>
            <a:r>
              <a:rPr lang="en-US" sz="3200" dirty="0"/>
              <a:t> clinical trial.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483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CD3D-3BB6-46A3-A1AF-1300AF2A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C236-F79B-4452-8E17-FCD68A35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0C9FB-EA75-45CB-A4A3-E47D0E01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495425"/>
            <a:ext cx="121539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62C2-F348-4A69-9F7D-B5F443C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ADVERSE EVENT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3CA6-E005-4B9C-8119-22C84584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E83A5-1E8F-41B7-B07E-7002B28D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325"/>
            <a:ext cx="12192000" cy="31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19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C46E-D415-409A-816A-AB836A3E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C274-D335-48B5-9134-11279EAB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07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Study limitations has been mentioned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AFF26-8626-41C0-8A10-F85A3AD7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186793"/>
            <a:ext cx="5953125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3824F-529E-4DA5-B01E-79B25FEC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668430"/>
            <a:ext cx="5934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5630-D37D-4FE6-BA25-AB39A1DA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42F6-5653-4894-8686-7E58ACC4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Author has concluded his study results in accordance with his objectives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3582E-4E1E-4073-BFC8-3BEEB843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28" y="681037"/>
            <a:ext cx="6096000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A2F28-39C9-4E6D-8DAB-0CA4D128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64" y="1582511"/>
            <a:ext cx="5848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52C5-AE80-4498-AE74-7FEC97DB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OTHER INFORMATION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4896-59CC-4C26-9F7F-6EA1A31C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Funding has been mentioned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Vancouver referencing has been followed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Trial registration number - mentioned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8CB31-780D-41A6-8DBF-8A280DA4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44" y="1762125"/>
            <a:ext cx="5619750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16D6B-B8E1-4CAD-A62A-46DE1939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86" y="5017051"/>
            <a:ext cx="27622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1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FC1E-EE54-4719-B424-B569EF82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also mentioned about his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C3D1-045F-4AC4-A154-7F47FE9E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0E25-106F-49D9-A959-40DDCE9F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4" y="1358106"/>
            <a:ext cx="11984881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5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ACF92F-C834-47C0-8E86-DB1BF44AF541}"/>
              </a:ext>
            </a:extLst>
          </p:cNvPr>
          <p:cNvSpPr/>
          <p:nvPr/>
        </p:nvSpPr>
        <p:spPr>
          <a:xfrm>
            <a:off x="3194180" y="2724739"/>
            <a:ext cx="58036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55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8D5E-A097-4C52-BB9C-B4D9E11A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AF490-E7CA-4BF6-BC7E-AB140E4EB045}"/>
              </a:ext>
            </a:extLst>
          </p:cNvPr>
          <p:cNvSpPr txBox="1"/>
          <p:nvPr/>
        </p:nvSpPr>
        <p:spPr>
          <a:xfrm>
            <a:off x="463421" y="1572124"/>
            <a:ext cx="48083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 author has mentioned the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Objective – may be mentioned as primary &amp; secondary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Trial design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Methods</a:t>
            </a:r>
          </a:p>
          <a:p>
            <a:r>
              <a:rPr lang="en-US" sz="2800" dirty="0"/>
              <a:t>          secondary end point has not been mentioned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Results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Conclusion 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7E231-6877-4E23-8F94-85ACE09EA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51"/>
          <a:stretch/>
        </p:blipFill>
        <p:spPr>
          <a:xfrm>
            <a:off x="5056414" y="250177"/>
            <a:ext cx="6672165" cy="6115050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1E6AF489-86F9-46C5-8F06-B9E5DB8078C0}"/>
              </a:ext>
            </a:extLst>
          </p:cNvPr>
          <p:cNvSpPr/>
          <p:nvPr/>
        </p:nvSpPr>
        <p:spPr>
          <a:xfrm>
            <a:off x="923731" y="4279885"/>
            <a:ext cx="382555" cy="2985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9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3627-D499-41AB-A2F3-2D7DE218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8034-67DD-4EFA-B3B2-06BAED03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Scientific background of the study: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Mentioned about why this disease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B2D6-B0C9-4CEA-9B25-AE91985F5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97"/>
          <a:stretch/>
        </p:blipFill>
        <p:spPr>
          <a:xfrm>
            <a:off x="6799974" y="1612495"/>
            <a:ext cx="4619625" cy="2063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B322E-3756-43DF-B3DE-FCED9292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11" y="3676261"/>
            <a:ext cx="4552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5A7F-2780-4A14-BA8B-326A1501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506"/>
            <a:ext cx="5618584" cy="5626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this drug chosen has been mentioned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F48AD-D659-4ECE-8E5E-17305CCC9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35"/>
          <a:stretch/>
        </p:blipFill>
        <p:spPr>
          <a:xfrm>
            <a:off x="1867629" y="4864629"/>
            <a:ext cx="4653934" cy="1217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6939D-9996-496B-9A3C-2D5EA3ED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84" y="2886636"/>
            <a:ext cx="4724400" cy="2085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FB0FFA-DA2F-4665-A239-9945D554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4" y="777140"/>
            <a:ext cx="4848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36BB-57D4-4AD0-BB1B-366BC7D7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3" y="1368425"/>
            <a:ext cx="433095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rationale of choosing this study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Objectives are mentioned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67D5B-C9BE-4064-BD57-F74D5E34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31" y="1253331"/>
            <a:ext cx="5991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3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2D85-5BE4-41D3-80B6-064D1B8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242B-4787-46B2-A3B5-8381BC69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704684"/>
            <a:ext cx="579431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Trial design has been specified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longer time duration may be needed for safety assessment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Location has been mentioned but details of the location – not available here though author has mentioned investigator team at the last.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90381-1597-49FF-BA76-AF903200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915025" cy="4314825"/>
          </a:xfrm>
          <a:prstGeom prst="rect">
            <a:avLst/>
          </a:prstGeom>
        </p:spPr>
      </p:pic>
      <p:sp>
        <p:nvSpPr>
          <p:cNvPr id="10" name="Action Button: Help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71347F-875E-4686-8704-3369C2B995DC}"/>
              </a:ext>
            </a:extLst>
          </p:cNvPr>
          <p:cNvSpPr/>
          <p:nvPr/>
        </p:nvSpPr>
        <p:spPr>
          <a:xfrm>
            <a:off x="180975" y="4364620"/>
            <a:ext cx="285556" cy="33590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A71207-8366-463B-A74A-B6E2AB5F72A0}"/>
              </a:ext>
            </a:extLst>
          </p:cNvPr>
          <p:cNvSpPr/>
          <p:nvPr/>
        </p:nvSpPr>
        <p:spPr>
          <a:xfrm>
            <a:off x="180975" y="2589244"/>
            <a:ext cx="285556" cy="41054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4571-2360-429C-8401-49F5C357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107168"/>
            <a:ext cx="475083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Eligibility criteria has been mentioned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B98DF-1DC0-4FA3-B530-0BB61B55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93" y="796812"/>
            <a:ext cx="59626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FE75-C64C-4A52-BE07-CE9D623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999890"/>
            <a:ext cx="4321629" cy="512880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Allocation ratio has been mentioned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Intervention to each group has been mentioned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method used for random allocation sequence has not been mentioned</a:t>
            </a:r>
          </a:p>
          <a:p>
            <a:pPr marL="0" indent="0">
              <a:buNone/>
            </a:pPr>
            <a:r>
              <a:rPr lang="en-IN" dirty="0"/>
              <a:t>    Who generated random allocation sequence</a:t>
            </a:r>
          </a:p>
          <a:p>
            <a:pPr marL="0" indent="0">
              <a:buNone/>
            </a:pPr>
            <a:r>
              <a:rPr lang="en-IN" dirty="0"/>
              <a:t>   Who assigned participants to interventions</a:t>
            </a:r>
          </a:p>
          <a:p>
            <a:pPr marL="0" indent="0">
              <a:buNone/>
            </a:pPr>
            <a:r>
              <a:rPr lang="en-IN" dirty="0"/>
              <a:t>     Allocation concealment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9E03F-655F-44F0-B92F-B4683118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76" y="821094"/>
            <a:ext cx="6038850" cy="2743200"/>
          </a:xfrm>
          <a:prstGeom prst="rect">
            <a:avLst/>
          </a:prstGeom>
        </p:spPr>
      </p:pic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BB6CBB-89A2-45E9-B8AC-E0B379E9CFEB}"/>
              </a:ext>
            </a:extLst>
          </p:cNvPr>
          <p:cNvSpPr/>
          <p:nvPr/>
        </p:nvSpPr>
        <p:spPr>
          <a:xfrm>
            <a:off x="914395" y="2943687"/>
            <a:ext cx="468086" cy="354563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FD71E8A-6FF0-4D5E-89A0-0A2D68F8296F}"/>
              </a:ext>
            </a:extLst>
          </p:cNvPr>
          <p:cNvSpPr/>
          <p:nvPr/>
        </p:nvSpPr>
        <p:spPr>
          <a:xfrm flipV="1">
            <a:off x="923730" y="3931913"/>
            <a:ext cx="354563" cy="270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ADE3F0D-98C0-42D5-A636-86E901278580}"/>
              </a:ext>
            </a:extLst>
          </p:cNvPr>
          <p:cNvSpPr/>
          <p:nvPr/>
        </p:nvSpPr>
        <p:spPr>
          <a:xfrm flipV="1">
            <a:off x="914395" y="4565576"/>
            <a:ext cx="354563" cy="270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AD0B856-DD13-42C7-8000-19E434D18CAA}"/>
              </a:ext>
            </a:extLst>
          </p:cNvPr>
          <p:cNvSpPr/>
          <p:nvPr/>
        </p:nvSpPr>
        <p:spPr>
          <a:xfrm flipV="1">
            <a:off x="971156" y="5242047"/>
            <a:ext cx="354563" cy="270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357</Words>
  <Application>Microsoft Office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CRITICAL EVALUATION OF JOURNAL ARTICLE</vt:lpstr>
      <vt:lpstr>PowerPoint Presentation</vt:lpstr>
      <vt:lpstr>ABSTRACT</vt:lpstr>
      <vt:lpstr>INTRODUCTION</vt:lpstr>
      <vt:lpstr>PowerPoint Presentation</vt:lpstr>
      <vt:lpstr>PowerPoint Presentation</vt:lpstr>
      <vt:lpstr>METHODS</vt:lpstr>
      <vt:lpstr>PowerPoint Presentation</vt:lpstr>
      <vt:lpstr>PowerPoint Presentation</vt:lpstr>
      <vt:lpstr>OUTCOMES  - how &amp; when has been mentioned</vt:lpstr>
      <vt:lpstr>SAMPLE SIZE </vt:lpstr>
      <vt:lpstr>STATISTICAL METHODS</vt:lpstr>
      <vt:lpstr>PowerPoint Presentation</vt:lpstr>
      <vt:lpstr>RESULTS</vt:lpstr>
      <vt:lpstr>RESULTS</vt:lpstr>
      <vt:lpstr>RESULTS</vt:lpstr>
      <vt:lpstr>RESULTS</vt:lpstr>
      <vt:lpstr>DISCUSSION</vt:lpstr>
      <vt:lpstr>DISCUSSION</vt:lpstr>
      <vt:lpstr>PowerPoint Presentation</vt:lpstr>
      <vt:lpstr>ADVERSE EVENT</vt:lpstr>
      <vt:lpstr>DISCUSSION</vt:lpstr>
      <vt:lpstr>CONCLUSION</vt:lpstr>
      <vt:lpstr>OTHER INFORMATION</vt:lpstr>
      <vt:lpstr>Author also mentioned about his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EVALUATION OF JOURNAL ARTICLE</dc:title>
  <dc:creator>Aravinth Rajendran</dc:creator>
  <cp:lastModifiedBy>Aravinth Rajendran</cp:lastModifiedBy>
  <cp:revision>47</cp:revision>
  <dcterms:created xsi:type="dcterms:W3CDTF">2022-01-16T15:08:53Z</dcterms:created>
  <dcterms:modified xsi:type="dcterms:W3CDTF">2022-01-19T05:43:19Z</dcterms:modified>
</cp:coreProperties>
</file>