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70" r:id="rId3"/>
    <p:sldId id="308" r:id="rId4"/>
    <p:sldId id="258" r:id="rId5"/>
    <p:sldId id="257" r:id="rId6"/>
    <p:sldId id="306" r:id="rId7"/>
    <p:sldId id="309" r:id="rId8"/>
    <p:sldId id="264" r:id="rId9"/>
    <p:sldId id="259" r:id="rId10"/>
    <p:sldId id="260" r:id="rId11"/>
    <p:sldId id="261" r:id="rId12"/>
    <p:sldId id="265" r:id="rId13"/>
    <p:sldId id="267" r:id="rId14"/>
    <p:sldId id="268" r:id="rId15"/>
    <p:sldId id="288" r:id="rId16"/>
    <p:sldId id="312" r:id="rId17"/>
    <p:sldId id="278" r:id="rId18"/>
    <p:sldId id="279" r:id="rId19"/>
    <p:sldId id="28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A6569-9087-42DA-B032-CF05F95B5D7F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F6570-F115-4142-B5ED-763D92AEE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4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F6570-F115-4142-B5ED-763D92AEEA2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Orphan drug in 2017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F6570-F115-4142-B5ED-763D92AEEA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1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F6570-F115-4142-B5ED-763D92AEEA2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F6570-F115-4142-B5ED-763D92AEEA2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1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F6570-F115-4142-B5ED-763D92AEEA2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1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F6570-F115-4142-B5ED-763D92AEEA2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9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4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79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09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5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71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8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8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78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2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6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5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9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A47E-143F-42DE-BD7A-F1C30FF1B9E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2352-D3A3-4AE9-B005-A1C329841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21C-4330-49E7-97E2-BC67A96F8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788" y="1374197"/>
            <a:ext cx="10652449" cy="1825096"/>
          </a:xfrm>
        </p:spPr>
        <p:txBody>
          <a:bodyPr/>
          <a:lstStyle/>
          <a:p>
            <a:r>
              <a:rPr lang="en-US" b="1" i="1" dirty="0">
                <a:latin typeface="Arial Narrow" panose="020B0606020202030204" pitchFamily="34" charset="0"/>
              </a:rPr>
              <a:t>JOURNAL CLUB-   DASIGLUCAGON</a:t>
            </a:r>
            <a:endParaRPr lang="en-IN" b="1" i="1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8197E-6AD7-4D6E-B21B-889A3DFE6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9935" y="3806885"/>
            <a:ext cx="9448800" cy="2218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BY</a:t>
            </a:r>
          </a:p>
          <a:p>
            <a:r>
              <a:rPr lang="en-US" b="1" dirty="0">
                <a:latin typeface="Arial Black" panose="020B0A04020102020204" pitchFamily="34" charset="0"/>
              </a:rPr>
              <a:t>DR.G.AARTHIPRIYANKA</a:t>
            </a:r>
          </a:p>
          <a:p>
            <a:r>
              <a:rPr lang="en-US" b="1" dirty="0">
                <a:latin typeface="Arial Black" panose="020B0A04020102020204" pitchFamily="34" charset="0"/>
              </a:rPr>
              <a:t>POST GRADUATE</a:t>
            </a:r>
          </a:p>
          <a:p>
            <a:r>
              <a:rPr lang="en-US" b="1" dirty="0">
                <a:latin typeface="Arial Black" panose="020B0A04020102020204" pitchFamily="34" charset="0"/>
              </a:rPr>
              <a:t>DEPARTMENT OF PHARMACOLOGY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A046-C9E7-4A0E-A01E-3C534A0A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PHARMACODYNAMICS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85C99C-7CD0-4FE2-8BCB-4406CCE63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3"/>
          <a:stretch/>
        </p:blipFill>
        <p:spPr>
          <a:xfrm>
            <a:off x="2895600" y="3097762"/>
            <a:ext cx="6316980" cy="3136051"/>
          </a:xfrm>
        </p:spPr>
      </p:pic>
    </p:spTree>
    <p:extLst>
      <p:ext uri="{BB962C8B-B14F-4D97-AF65-F5344CB8AC3E}">
        <p14:creationId xmlns:p14="http://schemas.microsoft.com/office/powerpoint/2010/main" val="258102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F363-DA75-4E63-AA62-BFFB59A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PHARMACODYNAMICS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5A5D-8432-4483-A588-715347D0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70CB-1A12-4766-A83F-6B6D5386A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93078"/>
            <a:ext cx="5829300" cy="3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7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7A6A-5720-4583-9C8E-0B3584E7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DOSAGE FORMS AND STRENGTHS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4163-FF35-4E68-9CE3-86C92CD0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>
                <a:solidFill>
                  <a:srgbClr val="FF0000"/>
                </a:solidFill>
              </a:rPr>
              <a:t>0.6 mg/0.6 mL </a:t>
            </a:r>
            <a:r>
              <a:rPr lang="en-IN" dirty="0"/>
              <a:t>single-dose </a:t>
            </a:r>
            <a:r>
              <a:rPr lang="en-IN" b="1" dirty="0">
                <a:solidFill>
                  <a:srgbClr val="FF0000"/>
                </a:solidFill>
              </a:rPr>
              <a:t>autoinjector/prefilled syringe.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• That is </a:t>
            </a:r>
            <a:r>
              <a:rPr lang="en-IN" b="1" dirty="0"/>
              <a:t>1mg/1ml – Subcutaneous route.</a:t>
            </a:r>
          </a:p>
        </p:txBody>
      </p:sp>
    </p:spTree>
    <p:extLst>
      <p:ext uri="{BB962C8B-B14F-4D97-AF65-F5344CB8AC3E}">
        <p14:creationId xmlns:p14="http://schemas.microsoft.com/office/powerpoint/2010/main" val="15995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C3C0-04E1-4BC2-8FA2-40C4DE4F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CONTRAINDICATIONS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001E-1213-4396-ADA9-CE9CEE21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• Pheochromocytoma.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• Insulinoma. 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2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13F1-59A4-4160-A63C-F65A2CEE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DRUG INTERACTIONS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0B705-7B1B-4167-A542-6AC033BE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Beta blockers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Indomethacin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warfarin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4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8203-9305-43BC-8E08-8ABEDEF5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534" y="0"/>
            <a:ext cx="8610600" cy="1293028"/>
          </a:xfrm>
        </p:spPr>
        <p:txBody>
          <a:bodyPr/>
          <a:lstStyle/>
          <a:p>
            <a:r>
              <a:rPr lang="en-IN" b="1" dirty="0"/>
              <a:t>CLINICAL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7EFC-DC27-428D-9204-DFDEF9E5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289" y="1293028"/>
            <a:ext cx="10820400" cy="505719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Three</a:t>
            </a:r>
            <a:r>
              <a:rPr lang="en-US" b="1" dirty="0">
                <a:solidFill>
                  <a:srgbClr val="FF0000"/>
                </a:solidFill>
              </a:rPr>
              <a:t> randomized, double-blind, placebo-controlled, multicenter trials </a:t>
            </a:r>
            <a:r>
              <a:rPr lang="en-US" dirty="0"/>
              <a:t>were conducted in patients with type 1 diabetes.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Two trials - </a:t>
            </a:r>
            <a:r>
              <a:rPr lang="en-US" b="1" dirty="0"/>
              <a:t>Trial A and Trial B - adult patients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one trial - </a:t>
            </a:r>
            <a:r>
              <a:rPr lang="en-US" b="1" dirty="0"/>
              <a:t>Trial C</a:t>
            </a:r>
            <a:r>
              <a:rPr lang="en-US" dirty="0"/>
              <a:t> - </a:t>
            </a:r>
            <a:r>
              <a:rPr lang="en-US" b="1" dirty="0"/>
              <a:t>6 to 17 years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Trial A – 170 patients  </a:t>
            </a:r>
          </a:p>
          <a:p>
            <a:r>
              <a:rPr lang="en-US" dirty="0"/>
              <a:t>Trial B  -  45 patients  </a:t>
            </a:r>
          </a:p>
          <a:p>
            <a:r>
              <a:rPr lang="en-US" dirty="0"/>
              <a:t>Trial C -  42 patients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Trial A &amp; Trial C  - </a:t>
            </a:r>
            <a:r>
              <a:rPr lang="en-US" b="1" dirty="0">
                <a:solidFill>
                  <a:srgbClr val="FF0000"/>
                </a:solidFill>
              </a:rPr>
              <a:t>2:1:1 -</a:t>
            </a:r>
            <a:r>
              <a:rPr lang="en-US" dirty="0"/>
              <a:t>randomized to DASIGLUCAGON 0.6 mg, placebo, glucagon for injection 1.0 mg. </a:t>
            </a:r>
          </a:p>
          <a:p>
            <a:pPr marL="0" indent="0" algn="ctr">
              <a:buNone/>
            </a:pPr>
            <a:r>
              <a:rPr lang="en-US" dirty="0"/>
              <a:t>                  Trial B  - </a:t>
            </a:r>
            <a:r>
              <a:rPr lang="en-US" b="1" dirty="0">
                <a:solidFill>
                  <a:srgbClr val="FF0000"/>
                </a:solidFill>
              </a:rPr>
              <a:t>3:1 -</a:t>
            </a:r>
            <a:r>
              <a:rPr lang="en-US" dirty="0"/>
              <a:t>patients were randomized to DASIGLUCAGON 0.6 mg, placebo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5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1BB4-3409-4378-BFB2-0B97B1F5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8376"/>
            <a:ext cx="10820400" cy="522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median time to plasma glucose recovery</a:t>
            </a:r>
          </a:p>
          <a:p>
            <a:pPr marL="0" indent="0">
              <a:buNone/>
            </a:pPr>
            <a:r>
              <a:rPr lang="en-US" dirty="0"/>
              <a:t>Trial A – DASIGLUCAGON - 10 minutes</a:t>
            </a:r>
          </a:p>
          <a:p>
            <a:pPr marL="0" indent="0">
              <a:buNone/>
            </a:pPr>
            <a:r>
              <a:rPr lang="en-US" dirty="0"/>
              <a:t>              placebo               -  40 minutes</a:t>
            </a:r>
          </a:p>
          <a:p>
            <a:pPr marL="0" indent="0">
              <a:buNone/>
            </a:pPr>
            <a:r>
              <a:rPr lang="en-US" dirty="0"/>
              <a:t>              GLUCAGON         - 12 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Trial B - DASIGLUCAGON - 10 minutes</a:t>
            </a:r>
          </a:p>
          <a:p>
            <a:pPr marL="0" indent="0">
              <a:buNone/>
            </a:pPr>
            <a:r>
              <a:rPr lang="en-US" dirty="0"/>
              <a:t>              placebo               -  35 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Trial C – DASIGLUCAGON - 10 minutes</a:t>
            </a:r>
          </a:p>
          <a:p>
            <a:pPr marL="0" indent="0">
              <a:buNone/>
            </a:pPr>
            <a:r>
              <a:rPr lang="en-US" dirty="0"/>
              <a:t>              placebo               -  30 minutes</a:t>
            </a:r>
          </a:p>
          <a:p>
            <a:pPr marL="0" indent="0">
              <a:buNone/>
            </a:pPr>
            <a:r>
              <a:rPr lang="en-US" dirty="0"/>
              <a:t>              GLUCAGON         - 10 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6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3FB8-777D-4ADF-9FF9-85AA89CB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ADVERSE REACTIONS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E614-DE46-4A88-B7A9-CE4C49C7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495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ADULTS &amp; CHILDREN:</a:t>
            </a:r>
          </a:p>
          <a:p>
            <a:r>
              <a:rPr lang="en-US" dirty="0"/>
              <a:t>Nausea</a:t>
            </a:r>
          </a:p>
          <a:p>
            <a:r>
              <a:rPr lang="en-US" dirty="0"/>
              <a:t>Vomiting</a:t>
            </a:r>
          </a:p>
          <a:p>
            <a:r>
              <a:rPr lang="en-US" dirty="0"/>
              <a:t>Headache</a:t>
            </a:r>
          </a:p>
          <a:p>
            <a:r>
              <a:rPr lang="en-US" dirty="0"/>
              <a:t>Diarrhea</a:t>
            </a:r>
          </a:p>
          <a:p>
            <a:r>
              <a:rPr lang="en-US" dirty="0"/>
              <a:t>Injection site pain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03B8-B42E-4C5F-978A-CACB8150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925" y="438118"/>
            <a:ext cx="8610600" cy="1293028"/>
          </a:xfrm>
        </p:spPr>
        <p:txBody>
          <a:bodyPr/>
          <a:lstStyle/>
          <a:p>
            <a:r>
              <a:rPr lang="en-IN" b="1" dirty="0"/>
              <a:t>Immunogenicity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C9B7-382E-46CB-89C4-06992CDB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1146"/>
            <a:ext cx="10820400" cy="5126854"/>
          </a:xfrm>
        </p:spPr>
        <p:txBody>
          <a:bodyPr/>
          <a:lstStyle/>
          <a:p>
            <a:r>
              <a:rPr lang="en-US" dirty="0"/>
              <a:t>As with </a:t>
            </a:r>
            <a:r>
              <a:rPr lang="en-US" b="1" dirty="0"/>
              <a:t>all therapeutic peptides</a:t>
            </a:r>
            <a:r>
              <a:rPr lang="en-US" dirty="0"/>
              <a:t>, there is a </a:t>
            </a:r>
            <a:r>
              <a:rPr lang="en-US" b="1" dirty="0">
                <a:solidFill>
                  <a:srgbClr val="FF0000"/>
                </a:solidFill>
              </a:rPr>
              <a:t>potential for immunogenicity </a:t>
            </a:r>
            <a:r>
              <a:rPr lang="en-US" dirty="0"/>
              <a:t>with Dasiglucagon.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In clinical trials</a:t>
            </a:r>
            <a:r>
              <a:rPr lang="en-IN" b="1" dirty="0">
                <a:solidFill>
                  <a:srgbClr val="FF0000"/>
                </a:solidFill>
              </a:rPr>
              <a:t>, 4/498 (&lt;1%)</a:t>
            </a:r>
            <a:r>
              <a:rPr lang="en-US" b="1" dirty="0">
                <a:solidFill>
                  <a:srgbClr val="FF0000"/>
                </a:solidFill>
              </a:rPr>
              <a:t>of DASIGLUCAGON-treated patients </a:t>
            </a:r>
            <a:r>
              <a:rPr lang="en-US" dirty="0"/>
              <a:t>developed treatment-emergent anti-drug antibodies (ADAs).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2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FFB6-E308-4887-8AA6-81D199A7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IN SPECIFIC POPULATIONS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7789-C639-4CF2-9179-A37DAFD1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Pregnancy -</a:t>
            </a:r>
            <a:r>
              <a:rPr lang="en-US" dirty="0"/>
              <a:t>no available human data on </a:t>
            </a:r>
            <a:r>
              <a:rPr lang="en-US" dirty="0" err="1"/>
              <a:t>dasiglucagon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In animal reproduction studies </a:t>
            </a:r>
            <a:r>
              <a:rPr lang="en-US" b="1" dirty="0"/>
              <a:t>- No adverse fetal developmental effects were observed.</a:t>
            </a:r>
            <a:endParaRPr lang="en-US" dirty="0"/>
          </a:p>
          <a:p>
            <a:r>
              <a:rPr lang="en-IN" b="1" dirty="0"/>
              <a:t>Lactation</a:t>
            </a:r>
            <a:r>
              <a:rPr lang="en-IN" dirty="0"/>
              <a:t> – no human data available</a:t>
            </a:r>
          </a:p>
          <a:p>
            <a:r>
              <a:rPr lang="en-US" b="1" dirty="0"/>
              <a:t>Pediatric Use- </a:t>
            </a:r>
            <a:r>
              <a:rPr lang="en-US" dirty="0"/>
              <a:t>safe above 6 years</a:t>
            </a:r>
            <a:endParaRPr lang="en-US" b="1" dirty="0"/>
          </a:p>
          <a:p>
            <a:r>
              <a:rPr lang="en-US" b="1" dirty="0"/>
              <a:t>Geriatric Use- </a:t>
            </a:r>
            <a:r>
              <a:rPr lang="en-US" dirty="0"/>
              <a:t>no difference in drug response</a:t>
            </a:r>
          </a:p>
          <a:p>
            <a:r>
              <a:rPr lang="en-US" b="1" dirty="0"/>
              <a:t>Carcinogenesis-</a:t>
            </a:r>
            <a:r>
              <a:rPr lang="en-US" dirty="0"/>
              <a:t> no human data available</a:t>
            </a:r>
          </a:p>
          <a:p>
            <a:r>
              <a:rPr lang="en-US" b="1" dirty="0"/>
              <a:t>Mutagenesis-</a:t>
            </a:r>
            <a:r>
              <a:rPr lang="en-US" dirty="0"/>
              <a:t> not mutagenic</a:t>
            </a:r>
          </a:p>
          <a:p>
            <a:r>
              <a:rPr lang="en-US" b="1" dirty="0"/>
              <a:t>Impairment in fertility- </a:t>
            </a:r>
            <a:r>
              <a:rPr lang="en-US" dirty="0"/>
              <a:t>no impairment of fertility in animal studies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46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7360-8FF0-49D1-8BFC-3585A40C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dasigluCaGon</a:t>
            </a:r>
            <a:r>
              <a:rPr lang="en-IN" dirty="0"/>
              <a:t>- </a:t>
            </a:r>
            <a:r>
              <a:rPr lang="en-IN" b="1" dirty="0"/>
              <a:t>DESCRIPTION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ECCF-DB04-4F2A-B60F-4B60C39F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-  </a:t>
            </a:r>
            <a:r>
              <a:rPr lang="en-IN" b="1" dirty="0" err="1">
                <a:solidFill>
                  <a:srgbClr val="FF0000"/>
                </a:solidFill>
              </a:rPr>
              <a:t>dasiglucagon</a:t>
            </a:r>
            <a:r>
              <a:rPr lang="en-IN" dirty="0"/>
              <a:t> hydrochloride.</a:t>
            </a:r>
          </a:p>
          <a:p>
            <a:pPr marL="0" indent="0">
              <a:buNone/>
            </a:pPr>
            <a:r>
              <a:rPr lang="en-IN" dirty="0"/>
              <a:t>                      -  glucagon analogue.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  <a:r>
              <a:rPr lang="en-IN"/>
              <a:t>-  hyperglycaemic </a:t>
            </a:r>
            <a:r>
              <a:rPr lang="en-IN" dirty="0"/>
              <a:t>agent</a:t>
            </a:r>
          </a:p>
          <a:p>
            <a:pPr marL="0" indent="0">
              <a:buNone/>
            </a:pPr>
            <a:r>
              <a:rPr lang="en-IN" dirty="0"/>
              <a:t>                      -  </a:t>
            </a:r>
            <a:r>
              <a:rPr lang="en-IN" b="1" dirty="0">
                <a:solidFill>
                  <a:srgbClr val="FF0000"/>
                </a:solidFill>
              </a:rPr>
              <a:t>29 amino acids. </a:t>
            </a:r>
          </a:p>
        </p:txBody>
      </p:sp>
    </p:spTree>
    <p:extLst>
      <p:ext uri="{BB962C8B-B14F-4D97-AF65-F5344CB8AC3E}">
        <p14:creationId xmlns:p14="http://schemas.microsoft.com/office/powerpoint/2010/main" val="143077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954-7587-4C7B-B525-F12B7CB0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PHARMACOECONOMICS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8A3D-DACB-4027-B5E6-EBB9A5B5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US </a:t>
            </a:r>
          </a:p>
          <a:p>
            <a:r>
              <a:rPr lang="en-US" dirty="0"/>
              <a:t>$10 to $630 (single shot/multiple doses).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32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2B07-E309-43EC-A773-54DE5930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81" y="928889"/>
            <a:ext cx="6038462" cy="1293028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A0EDA7A9-BCEB-4E78-9941-7D9EAFF806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02"/>
          <a:stretch/>
        </p:blipFill>
        <p:spPr bwMode="auto">
          <a:xfrm>
            <a:off x="3079101" y="2464512"/>
            <a:ext cx="6624735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A37CF-30A7-4369-8EEA-A1B98974078C}"/>
              </a:ext>
            </a:extLst>
          </p:cNvPr>
          <p:cNvSpPr txBox="1"/>
          <p:nvPr/>
        </p:nvSpPr>
        <p:spPr>
          <a:xfrm>
            <a:off x="5537717" y="1170992"/>
            <a:ext cx="585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25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E83D-BA7A-4ACD-A942-677B9C9A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08389"/>
            <a:ext cx="8610600" cy="1293028"/>
          </a:xfrm>
        </p:spPr>
        <p:txBody>
          <a:bodyPr/>
          <a:lstStyle/>
          <a:p>
            <a:r>
              <a:rPr lang="en-US" b="1" dirty="0"/>
              <a:t>WHY NOT GLUCAGON?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2D53-6BCF-4419-B64A-5B2F52B0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Glucagon – 26 </a:t>
            </a:r>
            <a:r>
              <a:rPr lang="en-US" dirty="0" err="1"/>
              <a:t>aminoacids</a:t>
            </a:r>
            <a:endParaRPr lang="en-US" dirty="0"/>
          </a:p>
          <a:p>
            <a:r>
              <a:rPr lang="en-US" dirty="0"/>
              <a:t>Anti-</a:t>
            </a:r>
            <a:r>
              <a:rPr lang="en-US" dirty="0" err="1"/>
              <a:t>hypoglycaemic</a:t>
            </a:r>
            <a:r>
              <a:rPr lang="en-US" dirty="0"/>
              <a:t> agent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DASIGLUCAGON</a:t>
            </a:r>
            <a:r>
              <a:rPr lang="en-US" dirty="0"/>
              <a:t> – </a:t>
            </a:r>
            <a:r>
              <a:rPr lang="en-US" b="1" dirty="0">
                <a:solidFill>
                  <a:srgbClr val="FF0000"/>
                </a:solidFill>
              </a:rPr>
              <a:t>7 AMINOACIDS </a:t>
            </a:r>
            <a:r>
              <a:rPr lang="en-US" dirty="0"/>
              <a:t>are substituted</a:t>
            </a:r>
          </a:p>
          <a:p>
            <a:pPr marL="0" indent="0">
              <a:buNone/>
            </a:pPr>
            <a:r>
              <a:rPr lang="en-IN" dirty="0"/>
              <a:t>                               - </a:t>
            </a:r>
            <a:r>
              <a:rPr lang="en-IN" b="1" dirty="0">
                <a:solidFill>
                  <a:srgbClr val="FF0000"/>
                </a:solidFill>
              </a:rPr>
              <a:t>Stable in aqueous</a:t>
            </a:r>
            <a:r>
              <a:rPr lang="en-IN" dirty="0"/>
              <a:t> solution</a:t>
            </a:r>
          </a:p>
          <a:p>
            <a:pPr marL="0" indent="0">
              <a:buNone/>
            </a:pPr>
            <a:r>
              <a:rPr lang="en-IN" dirty="0"/>
              <a:t>                               - </a:t>
            </a:r>
            <a:r>
              <a:rPr lang="en-IN" b="1" dirty="0">
                <a:solidFill>
                  <a:srgbClr val="FF0000"/>
                </a:solidFill>
              </a:rPr>
              <a:t>ready to use</a:t>
            </a:r>
          </a:p>
        </p:txBody>
      </p:sp>
    </p:spTree>
    <p:extLst>
      <p:ext uri="{BB962C8B-B14F-4D97-AF65-F5344CB8AC3E}">
        <p14:creationId xmlns:p14="http://schemas.microsoft.com/office/powerpoint/2010/main" val="213166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42A0-2947-4AB4-B853-91F5A042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CHEMICAL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3845-0C08-415A-B94D-DB2A81B7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MOLECULAR FORMULA</a:t>
            </a:r>
            <a:r>
              <a:rPr lang="en-US" b="1" dirty="0"/>
              <a:t>:</a:t>
            </a:r>
          </a:p>
          <a:p>
            <a:r>
              <a:rPr lang="en-IN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b="1" baseline="-25000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152</a:t>
            </a:r>
            <a:r>
              <a:rPr lang="en-IN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b="1" baseline="-25000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222</a:t>
            </a:r>
            <a:r>
              <a:rPr lang="en-IN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b="1" baseline="-25000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IN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b="1" baseline="-25000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en-IN" dirty="0"/>
              <a:t> </a:t>
            </a:r>
          </a:p>
          <a:p>
            <a:r>
              <a:rPr lang="en-IN" dirty="0"/>
              <a:t>molecular mass - </a:t>
            </a:r>
            <a:r>
              <a:rPr lang="en-IN" b="1" dirty="0">
                <a:solidFill>
                  <a:srgbClr val="FF0000"/>
                </a:solidFill>
              </a:rPr>
              <a:t>3382 g/mol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u="sng" dirty="0"/>
              <a:t>STRUCTURAL FORMULA</a:t>
            </a:r>
            <a:r>
              <a:rPr lang="en-US" b="1" dirty="0"/>
              <a:t>:</a:t>
            </a:r>
          </a:p>
          <a:p>
            <a:r>
              <a:rPr lang="en-IN" dirty="0"/>
              <a:t>Dasiglucagon - 29 amino acids.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498F1-1291-4D9E-B698-F2965CFE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74" y="3262164"/>
            <a:ext cx="3153746" cy="3461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8196E-0114-4221-AF25-ABC174A7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0" y="5221437"/>
            <a:ext cx="8253120" cy="6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3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5307-3E3F-4FB7-9B1B-3BE1F2F6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127" y="550506"/>
            <a:ext cx="7749073" cy="1381837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dasiglucagon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A5A1-A244-4A50-B9B1-F4A9C4D6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 hypoglycemic agent</a:t>
            </a:r>
          </a:p>
          <a:p>
            <a:endParaRPr lang="en-US" dirty="0"/>
          </a:p>
          <a:p>
            <a:r>
              <a:rPr lang="en-US" b="1" u="sng" dirty="0"/>
              <a:t>INDICATION:</a:t>
            </a:r>
          </a:p>
          <a:p>
            <a:pPr marL="0" indent="0">
              <a:buNone/>
            </a:pPr>
            <a:r>
              <a:rPr lang="en-US" dirty="0"/>
              <a:t>                For hypoglycemia in </a:t>
            </a:r>
            <a:r>
              <a:rPr lang="en-US" b="1" dirty="0">
                <a:solidFill>
                  <a:srgbClr val="FF0000"/>
                </a:solidFill>
              </a:rPr>
              <a:t>pediatric (&gt; 6 years) &amp; adult diabetic patients.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Approved by </a:t>
            </a:r>
            <a:r>
              <a:rPr lang="en-US" b="1" dirty="0">
                <a:solidFill>
                  <a:srgbClr val="FF0000"/>
                </a:solidFill>
              </a:rPr>
              <a:t>FDA on March 2021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61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7227EC0-4A91-445F-BA7E-774D140C6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b="2289"/>
          <a:stretch/>
        </p:blipFill>
        <p:spPr bwMode="auto">
          <a:xfrm>
            <a:off x="4338735" y="0"/>
            <a:ext cx="60435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0ECC3-DB00-443A-8428-5BE5709D8115}"/>
              </a:ext>
            </a:extLst>
          </p:cNvPr>
          <p:cNvSpPr txBox="1"/>
          <p:nvPr/>
        </p:nvSpPr>
        <p:spPr>
          <a:xfrm flipH="1">
            <a:off x="642877" y="3059668"/>
            <a:ext cx="281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ORPHAN DRUG </a:t>
            </a:r>
            <a:r>
              <a:rPr lang="en-US" dirty="0"/>
              <a:t>in </a:t>
            </a:r>
            <a:r>
              <a:rPr lang="en-US" b="1" dirty="0"/>
              <a:t>2017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157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CAED4A17-263C-4607-B4AD-68B5DB5AD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5"/>
          <a:stretch/>
        </p:blipFill>
        <p:spPr bwMode="auto">
          <a:xfrm>
            <a:off x="0" y="0"/>
            <a:ext cx="12192000" cy="673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6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37A3-32EA-4761-AB51-BB6F54E6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5" y="399516"/>
            <a:ext cx="8610600" cy="1293028"/>
          </a:xfrm>
        </p:spPr>
        <p:txBody>
          <a:bodyPr>
            <a:normAutofit/>
          </a:bodyPr>
          <a:lstStyle/>
          <a:p>
            <a:r>
              <a:rPr lang="en-US" sz="4800" b="1" dirty="0"/>
              <a:t>MECHANISM OF ACTION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4272-0570-4D88-AAC9-AAD4E486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726" y="1812404"/>
            <a:ext cx="5696339" cy="493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glucagon receptor agonist</a:t>
            </a:r>
            <a:r>
              <a:rPr lang="en-IN" dirty="0"/>
              <a:t>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activating hepatic glucagon receptors</a:t>
            </a:r>
            <a:r>
              <a:rPr lang="en-IN" dirty="0"/>
              <a:t>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stimulating glycogen breakdown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release of glucose </a:t>
            </a:r>
            <a:r>
              <a:rPr lang="en-IN" dirty="0"/>
              <a:t>from the liver.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Hepatic stores of glycogen </a:t>
            </a:r>
          </a:p>
          <a:p>
            <a:pPr marL="0" indent="0">
              <a:buNone/>
            </a:pPr>
            <a:r>
              <a:rPr lang="en-IN" b="1" dirty="0"/>
              <a:t>are necessary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B619673-23D7-40E7-8A48-6B7482EAD0E4}"/>
              </a:ext>
            </a:extLst>
          </p:cNvPr>
          <p:cNvSpPr/>
          <p:nvPr/>
        </p:nvSpPr>
        <p:spPr>
          <a:xfrm>
            <a:off x="7539919" y="2258045"/>
            <a:ext cx="319596" cy="47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583B67-591B-4801-878F-13AAAFC2B58C}"/>
              </a:ext>
            </a:extLst>
          </p:cNvPr>
          <p:cNvSpPr/>
          <p:nvPr/>
        </p:nvSpPr>
        <p:spPr>
          <a:xfrm>
            <a:off x="7539919" y="3105432"/>
            <a:ext cx="319596" cy="47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2EC7544-3CF1-4B4D-9C36-95926D84CA28}"/>
              </a:ext>
            </a:extLst>
          </p:cNvPr>
          <p:cNvSpPr/>
          <p:nvPr/>
        </p:nvSpPr>
        <p:spPr>
          <a:xfrm>
            <a:off x="7579174" y="3953771"/>
            <a:ext cx="319596" cy="47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9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1164-6D3D-4D34-9CAE-58FBCA58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PHARMACOKINETICS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BE5A-6536-4543-8223-0C150EAF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44824"/>
            <a:ext cx="10820400" cy="482392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Administration :</a:t>
            </a:r>
            <a:r>
              <a:rPr lang="en-US" dirty="0"/>
              <a:t>subcutaneous injection of 0.6 mg.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Distribution :</a:t>
            </a:r>
            <a:r>
              <a:rPr lang="en-US" dirty="0"/>
              <a:t>Apparent volume of distribution- </a:t>
            </a:r>
            <a:r>
              <a:rPr lang="en-US" b="1" dirty="0">
                <a:solidFill>
                  <a:srgbClr val="FF0000"/>
                </a:solidFill>
              </a:rPr>
              <a:t>47 L to 57 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Elimination :</a:t>
            </a:r>
            <a:r>
              <a:rPr lang="en-US" dirty="0"/>
              <a:t> half-life - </a:t>
            </a:r>
            <a:r>
              <a:rPr lang="en-US" b="1" dirty="0">
                <a:solidFill>
                  <a:srgbClr val="FF0000"/>
                </a:solidFill>
              </a:rPr>
              <a:t>30 minutes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Metabolism :</a:t>
            </a:r>
            <a:r>
              <a:rPr lang="en-US" dirty="0"/>
              <a:t> cleared like native glucagon through </a:t>
            </a:r>
            <a:r>
              <a:rPr lang="en-US" b="1" dirty="0">
                <a:solidFill>
                  <a:srgbClr val="FF0000"/>
                </a:solidFill>
              </a:rPr>
              <a:t>proteolytic degradation </a:t>
            </a:r>
            <a:r>
              <a:rPr lang="en-US" dirty="0"/>
              <a:t>pathways in blood, liver, and kidney.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ADULTS                CHILDREN</a:t>
            </a:r>
          </a:p>
          <a:p>
            <a:pPr marL="0" indent="0">
              <a:buNone/>
            </a:pPr>
            <a:r>
              <a:rPr lang="en-US" dirty="0"/>
              <a:t>mean peak plasma concentration</a:t>
            </a:r>
            <a:r>
              <a:rPr lang="en-US" b="1" dirty="0">
                <a:solidFill>
                  <a:srgbClr val="FF0000"/>
                </a:solidFill>
              </a:rPr>
              <a:t>   5110 </a:t>
            </a:r>
            <a:r>
              <a:rPr lang="en-US" b="1" dirty="0" err="1">
                <a:solidFill>
                  <a:srgbClr val="FF0000"/>
                </a:solidFill>
              </a:rPr>
              <a:t>pg</a:t>
            </a:r>
            <a:r>
              <a:rPr lang="en-US" b="1" dirty="0">
                <a:solidFill>
                  <a:srgbClr val="FF0000"/>
                </a:solidFill>
              </a:rPr>
              <a:t>/mL        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3920 </a:t>
            </a:r>
            <a:r>
              <a:rPr lang="en-US" b="1" dirty="0" err="1">
                <a:solidFill>
                  <a:srgbClr val="FF0000"/>
                </a:solidFill>
              </a:rPr>
              <a:t>pg</a:t>
            </a:r>
            <a:r>
              <a:rPr lang="en-US" b="1" dirty="0">
                <a:solidFill>
                  <a:srgbClr val="FF0000"/>
                </a:solidFill>
              </a:rPr>
              <a:t>/mL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At 35 minutes.     At 21 minutes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41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5644</TotalTime>
  <Words>554</Words>
  <Application>Microsoft Office PowerPoint</Application>
  <PresentationFormat>Widescreen</PresentationFormat>
  <Paragraphs>132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Arial Narrow</vt:lpstr>
      <vt:lpstr>Calibri</vt:lpstr>
      <vt:lpstr>Century Gothic</vt:lpstr>
      <vt:lpstr>Vapor Trail</vt:lpstr>
      <vt:lpstr>JOURNAL CLUB-   DASIGLUCAGON</vt:lpstr>
      <vt:lpstr>dasigluCaGon- DESCRIPTION </vt:lpstr>
      <vt:lpstr>WHY NOT GLUCAGON?</vt:lpstr>
      <vt:lpstr>CHEMICAL DESCRIPTION</vt:lpstr>
      <vt:lpstr> dasiglucagon</vt:lpstr>
      <vt:lpstr>PowerPoint Presentation</vt:lpstr>
      <vt:lpstr>PowerPoint Presentation</vt:lpstr>
      <vt:lpstr>MECHANISM OF ACTION</vt:lpstr>
      <vt:lpstr>PHARMACOKINETICS</vt:lpstr>
      <vt:lpstr>PHARMACODYNAMICS</vt:lpstr>
      <vt:lpstr>PHARMACODYNAMICS</vt:lpstr>
      <vt:lpstr>DOSAGE FORMS AND STRENGTHS </vt:lpstr>
      <vt:lpstr>CONTRAINDICATIONS </vt:lpstr>
      <vt:lpstr>DRUG INTERACTIONS</vt:lpstr>
      <vt:lpstr>CLINICAL STUDIES </vt:lpstr>
      <vt:lpstr>PowerPoint Presentation</vt:lpstr>
      <vt:lpstr>ADVERSE REACTIONS</vt:lpstr>
      <vt:lpstr>Immunogenicity</vt:lpstr>
      <vt:lpstr>USE IN SPECIFIC POPULATIONS</vt:lpstr>
      <vt:lpstr>PHARMACOECONOMICS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CLUB</dc:title>
  <dc:creator>Aravinth Rajendran</dc:creator>
  <cp:lastModifiedBy>Aravinth Rajendran</cp:lastModifiedBy>
  <cp:revision>130</cp:revision>
  <dcterms:created xsi:type="dcterms:W3CDTF">2021-06-24T13:48:58Z</dcterms:created>
  <dcterms:modified xsi:type="dcterms:W3CDTF">2021-09-09T10:34:18Z</dcterms:modified>
</cp:coreProperties>
</file>