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76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71" r:id="rId17"/>
    <p:sldId id="272" r:id="rId18"/>
    <p:sldId id="269" r:id="rId19"/>
    <p:sldId id="270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3391C47-F9BC-4B38-9B3B-636BF574CD0C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2660D51-7991-4859-9CDE-E3AD2F24A2A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6667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1C47-F9BC-4B38-9B3B-636BF574CD0C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0D51-7991-4859-9CDE-E3AD2F24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1C47-F9BC-4B38-9B3B-636BF574CD0C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0D51-7991-4859-9CDE-E3AD2F24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1C47-F9BC-4B38-9B3B-636BF574CD0C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0D51-7991-4859-9CDE-E3AD2F24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16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1C47-F9BC-4B38-9B3B-636BF574CD0C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0D51-7991-4859-9CDE-E3AD2F24A2A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13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1C47-F9BC-4B38-9B3B-636BF574CD0C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0D51-7991-4859-9CDE-E3AD2F24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8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1C47-F9BC-4B38-9B3B-636BF574CD0C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0D51-7991-4859-9CDE-E3AD2F24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1C47-F9BC-4B38-9B3B-636BF574CD0C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0D51-7991-4859-9CDE-E3AD2F24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4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1C47-F9BC-4B38-9B3B-636BF574CD0C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0D51-7991-4859-9CDE-E3AD2F24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4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1C47-F9BC-4B38-9B3B-636BF574CD0C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0D51-7991-4859-9CDE-E3AD2F24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1C47-F9BC-4B38-9B3B-636BF574CD0C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0D51-7991-4859-9CDE-E3AD2F24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9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3391C47-F9BC-4B38-9B3B-636BF574CD0C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2660D51-7991-4859-9CDE-E3AD2F24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2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23CB-C5BC-43DC-B61B-1DC36768C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717" y="811762"/>
            <a:ext cx="9418320" cy="2225351"/>
          </a:xfrm>
        </p:spPr>
        <p:txBody>
          <a:bodyPr/>
          <a:lstStyle/>
          <a:p>
            <a:r>
              <a:rPr lang="en-US" dirty="0"/>
              <a:t>JOURNAL CLUB   		 </a:t>
            </a:r>
            <a:r>
              <a:rPr lang="en-IN" dirty="0"/>
              <a:t>Daridorexant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E163D-07BE-4587-BC64-5BC91A6D1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0957" y="3708919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DR.AARTHIPRIYANKA</a:t>
            </a:r>
          </a:p>
          <a:p>
            <a:r>
              <a:rPr lang="en-US" dirty="0"/>
              <a:t>POST GRADUATE</a:t>
            </a:r>
          </a:p>
          <a:p>
            <a:r>
              <a:rPr lang="en-US" dirty="0"/>
              <a:t>DEPARTMENT OF PHARMACOLOGY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89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5EDD28-9F7C-4BE3-8625-F7D42DB2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33362"/>
            <a:ext cx="91154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0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92BE7-F5ED-44F9-9CAA-D1EB8D30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95312"/>
            <a:ext cx="88392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0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6BC3FA-345F-4D4E-9347-2898B7E3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981075"/>
            <a:ext cx="56292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3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9DBD2D-A61F-41CA-817D-26F62415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ADVERSE EFFECTS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904B9-0B92-44D0-A2BB-14DD3892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092195"/>
            <a:ext cx="86391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0373-F407-4739-B963-D0672C2D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43" y="-82109"/>
            <a:ext cx="9692640" cy="1325562"/>
          </a:xfrm>
        </p:spPr>
        <p:txBody>
          <a:bodyPr/>
          <a:lstStyle/>
          <a:p>
            <a:r>
              <a:rPr lang="en-IN" b="1" dirty="0"/>
              <a:t>DRUG INTERACTIONS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F4577-ABCC-45EF-AF2D-9ECFFBAE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913" y="1435554"/>
            <a:ext cx="72009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2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F965-DCBA-4E6C-BC74-CC62A0A9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21" y="783924"/>
            <a:ext cx="9692640" cy="6089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CONTRAINDICATION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2BB7-6589-4CE1-894E-76E94509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Narcolepsy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8215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C1B3-F2AD-4168-ABEC-778D7793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C46A-8759-4B74-B087-E12A75F7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placebo-controlled </a:t>
            </a:r>
            <a:r>
              <a:rPr lang="en-US" sz="2800" dirty="0">
                <a:solidFill>
                  <a:srgbClr val="C00000"/>
                </a:solidFill>
              </a:rPr>
              <a:t>Phase 3</a:t>
            </a:r>
            <a:r>
              <a:rPr lang="en-US" sz="2800" dirty="0"/>
              <a:t> clinical studies in which </a:t>
            </a:r>
            <a:r>
              <a:rPr lang="en-US" sz="2800" dirty="0">
                <a:solidFill>
                  <a:srgbClr val="C00000"/>
                </a:solidFill>
              </a:rPr>
              <a:t>1232 subjects </a:t>
            </a:r>
            <a:r>
              <a:rPr lang="en-US" sz="2800" dirty="0"/>
              <a:t>with insomnia were treated with </a:t>
            </a:r>
            <a:r>
              <a:rPr lang="en-US" sz="2800" dirty="0" err="1"/>
              <a:t>Daridorexant</a:t>
            </a:r>
            <a:r>
              <a:rPr lang="en-US" sz="2800" dirty="0"/>
              <a:t> for up to </a:t>
            </a:r>
            <a:r>
              <a:rPr lang="en-US" sz="2800" dirty="0">
                <a:solidFill>
                  <a:srgbClr val="C00000"/>
                </a:solidFill>
              </a:rPr>
              <a:t>12 months</a:t>
            </a:r>
            <a:r>
              <a:rPr lang="en-US" sz="2800" dirty="0"/>
              <a:t>, there were </a:t>
            </a:r>
            <a:r>
              <a:rPr lang="en-US" sz="2800" dirty="0">
                <a:solidFill>
                  <a:srgbClr val="C00000"/>
                </a:solidFill>
              </a:rPr>
              <a:t>no reports indicative of abuse liability</a:t>
            </a:r>
            <a:r>
              <a:rPr lang="en-US" sz="2800" dirty="0"/>
              <a:t>.</a:t>
            </a:r>
          </a:p>
          <a:p>
            <a:r>
              <a:rPr lang="en-US" sz="2800" dirty="0"/>
              <a:t>Because individuals with a </a:t>
            </a:r>
            <a:r>
              <a:rPr lang="en-US" sz="2800" dirty="0">
                <a:solidFill>
                  <a:srgbClr val="C00000"/>
                </a:solidFill>
              </a:rPr>
              <a:t>history of abuse of or addiction to alcohol </a:t>
            </a:r>
            <a:r>
              <a:rPr lang="en-US" sz="2800" dirty="0"/>
              <a:t>or other drugs may be at </a:t>
            </a:r>
            <a:r>
              <a:rPr lang="en-US" sz="2800" dirty="0">
                <a:solidFill>
                  <a:srgbClr val="C00000"/>
                </a:solidFill>
              </a:rPr>
              <a:t>increased risk for abuse of or addiction </a:t>
            </a:r>
            <a:r>
              <a:rPr lang="en-US" sz="2800" dirty="0"/>
              <a:t>to </a:t>
            </a:r>
            <a:r>
              <a:rPr lang="en-US" sz="2800" dirty="0" err="1"/>
              <a:t>Daridorexant</a:t>
            </a:r>
            <a:r>
              <a:rPr lang="en-US" sz="2800" dirty="0"/>
              <a:t>, follow such patients carefully.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7533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2D88-675E-489A-A34F-12C244F6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37C1-BBD1-4D3F-AB2C-E7B34CA1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animal studies and clinical trials evaluating physical dependence, chronic administration of </a:t>
            </a:r>
            <a:r>
              <a:rPr lang="en-US" sz="3200" dirty="0" err="1"/>
              <a:t>daridorexant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did not produce withdrawal signs</a:t>
            </a:r>
            <a:r>
              <a:rPr lang="en-US" sz="3200" dirty="0"/>
              <a:t> or symptoms upon drug discontinuation. This suggests that </a:t>
            </a:r>
            <a:r>
              <a:rPr lang="en-US" sz="3200" dirty="0" err="1"/>
              <a:t>daridorexant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does not produce physical dependence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2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756DA3-27E7-4CDA-A82D-7221D3D2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IN SPECIFIC POPULATIONS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41A60-DE9D-4658-BDCA-40B8B439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Pregnancy -</a:t>
            </a:r>
            <a:r>
              <a:rPr lang="en-US" dirty="0"/>
              <a:t>no available human data </a:t>
            </a:r>
          </a:p>
          <a:p>
            <a:r>
              <a:rPr lang="en-IN" b="1" dirty="0"/>
              <a:t>Lactation</a:t>
            </a:r>
            <a:r>
              <a:rPr lang="en-IN" dirty="0"/>
              <a:t> – no human data available</a:t>
            </a:r>
          </a:p>
          <a:p>
            <a:r>
              <a:rPr lang="en-US" b="1" dirty="0"/>
              <a:t>Pediatric Use- </a:t>
            </a:r>
            <a:r>
              <a:rPr lang="en-US" dirty="0"/>
              <a:t>The safety and effectiveness have not been established in pediatric patients.</a:t>
            </a:r>
            <a:endParaRPr lang="en-US" b="1" dirty="0"/>
          </a:p>
          <a:p>
            <a:r>
              <a:rPr lang="en-US" b="1" dirty="0"/>
              <a:t>Geriatric Use- </a:t>
            </a:r>
            <a:r>
              <a:rPr lang="en-US" dirty="0"/>
              <a:t>No dose adjustment is required in patients over the age of 65 years.</a:t>
            </a:r>
          </a:p>
          <a:p>
            <a:r>
              <a:rPr lang="en-US" b="1" dirty="0"/>
              <a:t>Carcinogenesis-</a:t>
            </a:r>
            <a:r>
              <a:rPr lang="en-US" dirty="0"/>
              <a:t> no human data available</a:t>
            </a:r>
          </a:p>
          <a:p>
            <a:r>
              <a:rPr lang="en-US" b="1" dirty="0"/>
              <a:t>Mutagenesis-</a:t>
            </a:r>
            <a:r>
              <a:rPr lang="en-US" dirty="0"/>
              <a:t> no human data available</a:t>
            </a:r>
          </a:p>
          <a:p>
            <a:r>
              <a:rPr lang="en-US" b="1" dirty="0"/>
              <a:t>Impairment in fertility- </a:t>
            </a:r>
            <a:r>
              <a:rPr lang="en-US" dirty="0"/>
              <a:t>no impairment of fertility in animal studies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05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F714-060D-4EAB-B1B3-95D88D12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Hepatic Impairment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D007-A21B-48A5-B146-80698B69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not been studied in patients with severe hepatic impairment (Child-Pugh score ≥ 10). </a:t>
            </a:r>
            <a:endParaRPr lang="en-IN" dirty="0"/>
          </a:p>
          <a:p>
            <a:r>
              <a:rPr lang="en-US" dirty="0">
                <a:solidFill>
                  <a:srgbClr val="C00000"/>
                </a:solidFill>
              </a:rPr>
              <a:t>Reduce the dose in patients with moderate hepatic impairment </a:t>
            </a:r>
            <a:r>
              <a:rPr lang="en-US" dirty="0"/>
              <a:t>(Child-Pugh score 7–9</a:t>
            </a:r>
          </a:p>
          <a:p>
            <a:r>
              <a:rPr lang="en-US" dirty="0"/>
              <a:t>Moderate hepatic impairment may increase </a:t>
            </a:r>
            <a:r>
              <a:rPr lang="en-US" dirty="0" err="1"/>
              <a:t>daridorexant</a:t>
            </a:r>
            <a:r>
              <a:rPr lang="en-US" dirty="0"/>
              <a:t> systemic exposure to a clinically relevant extent which may increase the frequency or severity of adverse reactions.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62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6C14-03DF-40AA-9FAA-7A09AE59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b="1" dirty="0"/>
              <a:t>Daridorexant</a:t>
            </a:r>
            <a:r>
              <a:rPr lang="en-IN" dirty="0"/>
              <a:t> - </a:t>
            </a:r>
            <a:r>
              <a:rPr lang="en-IN" b="1" dirty="0"/>
              <a:t>INDICATION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8922-5922-4301-82EF-1AB48566F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Daridorexant </a:t>
            </a:r>
            <a:r>
              <a:rPr lang="en-IN" sz="3600" b="0" i="0" u="none" strike="noStrike" baseline="0" dirty="0">
                <a:solidFill>
                  <a:srgbClr val="000000"/>
                </a:solidFill>
              </a:rPr>
              <a:t>hydrochloride</a:t>
            </a:r>
          </a:p>
          <a:p>
            <a:pPr marL="0" indent="0">
              <a:buNone/>
            </a:pPr>
            <a:endParaRPr lang="en-IN" sz="3600" b="0" i="0" u="none" strike="noStrike" baseline="0" dirty="0">
              <a:solidFill>
                <a:srgbClr val="000000"/>
              </a:solidFill>
            </a:endParaRPr>
          </a:p>
          <a:p>
            <a:r>
              <a:rPr lang="en-IN" sz="3600" dirty="0">
                <a:solidFill>
                  <a:srgbClr val="000000"/>
                </a:solidFill>
              </a:rPr>
              <a:t>Approved by </a:t>
            </a:r>
            <a:r>
              <a:rPr lang="en-IN" sz="3600" dirty="0">
                <a:solidFill>
                  <a:srgbClr val="C00000"/>
                </a:solidFill>
              </a:rPr>
              <a:t>FDA</a:t>
            </a:r>
            <a:r>
              <a:rPr lang="en-IN" sz="3600" dirty="0">
                <a:solidFill>
                  <a:srgbClr val="000000"/>
                </a:solidFill>
              </a:rPr>
              <a:t> on </a:t>
            </a:r>
            <a:r>
              <a:rPr lang="en-IN" sz="3600" dirty="0">
                <a:solidFill>
                  <a:srgbClr val="C00000"/>
                </a:solidFill>
              </a:rPr>
              <a:t>7 January 2022</a:t>
            </a:r>
          </a:p>
          <a:p>
            <a:pPr marL="0" indent="0">
              <a:buNone/>
            </a:pPr>
            <a:endParaRPr lang="en-IN" sz="3600" dirty="0">
              <a:solidFill>
                <a:srgbClr val="C00000"/>
              </a:solidFill>
            </a:endParaRPr>
          </a:p>
          <a:p>
            <a:r>
              <a:rPr lang="en-IN" sz="3600" b="0" i="0" u="none" strike="noStrike" baseline="0" dirty="0">
                <a:solidFill>
                  <a:srgbClr val="000000"/>
                </a:solidFill>
              </a:rPr>
              <a:t>Indicated</a:t>
            </a:r>
            <a:r>
              <a:rPr lang="en-IN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3600" b="0" i="0" u="none" strike="noStrike" baseline="0" dirty="0">
                <a:solidFill>
                  <a:srgbClr val="000000"/>
                </a:solidFill>
              </a:rPr>
              <a:t>for</a:t>
            </a:r>
            <a:r>
              <a:rPr lang="en-IN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C00000"/>
                </a:solidFill>
              </a:rPr>
              <a:t>insomnia</a:t>
            </a:r>
            <a:r>
              <a:rPr lang="en-US" sz="3600" dirty="0"/>
              <a:t> characterized by difficulties with </a:t>
            </a:r>
            <a:r>
              <a:rPr lang="en-US" sz="3600" dirty="0">
                <a:solidFill>
                  <a:srgbClr val="C00000"/>
                </a:solidFill>
              </a:rPr>
              <a:t>sleep onset </a:t>
            </a:r>
            <a:r>
              <a:rPr lang="en-US" sz="3600" dirty="0"/>
              <a:t>and/or sleep </a:t>
            </a:r>
            <a:r>
              <a:rPr lang="en-US" sz="3600" dirty="0">
                <a:solidFill>
                  <a:srgbClr val="C00000"/>
                </a:solidFill>
              </a:rPr>
              <a:t>maintenance</a:t>
            </a:r>
            <a:r>
              <a:rPr lang="en-US" sz="3600" dirty="0"/>
              <a:t>. </a:t>
            </a:r>
            <a:endParaRPr lang="en-IN" sz="3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5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AB1E-9543-4F2F-9960-175A4894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PHARMACOECONOMICS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CA45-CE3E-4F39-9F90-D772684E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from may 2022 </a:t>
            </a:r>
          </a:p>
          <a:p>
            <a:r>
              <a:rPr lang="en-US" dirty="0"/>
              <a:t>Estimated price ranging from $5 to $650 (single dose to multiple doses)</a:t>
            </a:r>
          </a:p>
        </p:txBody>
      </p:sp>
    </p:spTree>
    <p:extLst>
      <p:ext uri="{BB962C8B-B14F-4D97-AF65-F5344CB8AC3E}">
        <p14:creationId xmlns:p14="http://schemas.microsoft.com/office/powerpoint/2010/main" val="278942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CAD64F-E22A-4F69-9764-9E530EF3B9EB}"/>
              </a:ext>
            </a:extLst>
          </p:cNvPr>
          <p:cNvSpPr/>
          <p:nvPr/>
        </p:nvSpPr>
        <p:spPr>
          <a:xfrm>
            <a:off x="2780523" y="2612772"/>
            <a:ext cx="5530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060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954D-2F95-4659-9E23-FD9B5111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46" y="307130"/>
            <a:ext cx="9692640" cy="741466"/>
          </a:xfrm>
        </p:spPr>
        <p:txBody>
          <a:bodyPr/>
          <a:lstStyle/>
          <a:p>
            <a:r>
              <a:rPr lang="en-US" b="1" dirty="0"/>
              <a:t>CHEMICAL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3A93-D036-43FE-9C2C-82DD696C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27" y="1418253"/>
            <a:ext cx="8595360" cy="5318449"/>
          </a:xfrm>
        </p:spPr>
        <p:txBody>
          <a:bodyPr>
            <a:normAutofit/>
          </a:bodyPr>
          <a:lstStyle/>
          <a:p>
            <a:r>
              <a:rPr lang="en-IN" sz="2400" b="0" i="0" u="none" strike="noStrike" baseline="0" dirty="0">
                <a:solidFill>
                  <a:srgbClr val="000000"/>
                </a:solidFill>
              </a:rPr>
              <a:t>molecular formula</a:t>
            </a:r>
            <a:r>
              <a:rPr lang="en-IN" sz="2400" dirty="0">
                <a:solidFill>
                  <a:srgbClr val="000000"/>
                </a:solidFill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IN" sz="24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C</a:t>
            </a:r>
            <a:r>
              <a:rPr lang="en-IN" sz="14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23</a:t>
            </a:r>
            <a:r>
              <a:rPr lang="en-IN" sz="24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H</a:t>
            </a:r>
            <a:r>
              <a:rPr lang="en-IN" sz="14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23</a:t>
            </a:r>
            <a:r>
              <a:rPr lang="en-IN" sz="24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N</a:t>
            </a:r>
            <a:r>
              <a:rPr lang="en-IN" sz="14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r>
              <a:rPr lang="en-IN" sz="24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O</a:t>
            </a:r>
            <a:r>
              <a:rPr lang="en-IN" sz="14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en-IN" sz="24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Cl * HCl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</a:rPr>
              <a:t>molecular weight  - </a:t>
            </a:r>
            <a:r>
              <a:rPr lang="en-IN" sz="24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487.38 g/mol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endParaRPr lang="en-I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</a:rPr>
              <a:t>Structural formula –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dirty="0"/>
              <a:t>(S)-(2-(5-chloro-4-methyl-1H-benzo[d]imidazol-2-yl)-2-methylpyrrolidin-1-yl)(5­ methoxy-2-(2H-1,2,3-triazol-2-yl)phenyl)</a:t>
            </a:r>
            <a:r>
              <a:rPr lang="en-IN" dirty="0" err="1"/>
              <a:t>methanone</a:t>
            </a:r>
            <a:r>
              <a:rPr lang="en-IN" dirty="0"/>
              <a:t> hydrochloride</a:t>
            </a:r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1CD12-6C8B-4EE7-A857-B5206D86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67" y="2435840"/>
            <a:ext cx="4572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2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9745-76EF-40BE-89DE-2288BE63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84" y="289402"/>
            <a:ext cx="9692640" cy="776922"/>
          </a:xfrm>
        </p:spPr>
        <p:txBody>
          <a:bodyPr/>
          <a:lstStyle/>
          <a:p>
            <a:r>
              <a:rPr lang="en-US" b="1" dirty="0"/>
              <a:t>PHARMACOKINETICS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648F-BDFD-4D5B-A2D2-95C66944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43" y="1654153"/>
            <a:ext cx="9213420" cy="5698370"/>
          </a:xfrm>
        </p:spPr>
        <p:txBody>
          <a:bodyPr>
            <a:normAutofit/>
          </a:bodyPr>
          <a:lstStyle/>
          <a:p>
            <a:r>
              <a:rPr lang="en-US" sz="2800" dirty="0"/>
              <a:t>Administration : Oral,</a:t>
            </a:r>
            <a:r>
              <a:rPr lang="en-IN" sz="2800" dirty="0"/>
              <a:t>Tablets: 25 mg, 50 mg.</a:t>
            </a:r>
          </a:p>
          <a:p>
            <a:r>
              <a:rPr lang="en-IN" sz="2800" b="1" dirty="0">
                <a:solidFill>
                  <a:srgbClr val="C00000"/>
                </a:solidFill>
              </a:rPr>
              <a:t>Absorption: </a:t>
            </a:r>
            <a:r>
              <a:rPr lang="en-IN" sz="2800" dirty="0" err="1"/>
              <a:t>Tmax</a:t>
            </a:r>
            <a:r>
              <a:rPr lang="en-IN" sz="2800" dirty="0"/>
              <a:t> - 1–2 hours , </a:t>
            </a:r>
          </a:p>
          <a:p>
            <a:pPr marL="0" indent="0">
              <a:buNone/>
            </a:pPr>
            <a:r>
              <a:rPr lang="en-IN" sz="2800" dirty="0"/>
              <a:t>  bioavailability of 62%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Distribution :</a:t>
            </a:r>
            <a:r>
              <a:rPr lang="en-US" sz="2800" dirty="0"/>
              <a:t>volume of distribution- </a:t>
            </a:r>
            <a:r>
              <a:rPr lang="en-IN" sz="2800" dirty="0"/>
              <a:t>31 L</a:t>
            </a:r>
          </a:p>
          <a:p>
            <a:r>
              <a:rPr lang="en-IN" sz="2800" dirty="0"/>
              <a:t> </a:t>
            </a:r>
            <a:r>
              <a:rPr lang="en-US" sz="2800" dirty="0"/>
              <a:t>99.7% bound to plasma proteins</a:t>
            </a:r>
          </a:p>
          <a:p>
            <a:r>
              <a:rPr lang="en-US" sz="2800" dirty="0"/>
              <a:t>Elimination</a:t>
            </a:r>
            <a:r>
              <a:rPr lang="en-US" sz="2800" b="1" dirty="0"/>
              <a:t> : </a:t>
            </a:r>
            <a:r>
              <a:rPr lang="en-IN" sz="2800" dirty="0"/>
              <a:t>half-life</a:t>
            </a:r>
            <a:r>
              <a:rPr lang="en-US" sz="2800" dirty="0"/>
              <a:t>-8 hours</a:t>
            </a:r>
          </a:p>
          <a:p>
            <a:r>
              <a:rPr lang="en-IN" sz="2800" b="1" dirty="0">
                <a:solidFill>
                  <a:srgbClr val="C00000"/>
                </a:solidFill>
              </a:rPr>
              <a:t>Metabolism : </a:t>
            </a:r>
            <a:r>
              <a:rPr lang="en-IN" sz="2800" dirty="0"/>
              <a:t>CYP</a:t>
            </a:r>
            <a:r>
              <a:rPr lang="en-IN" dirty="0"/>
              <a:t>3</a:t>
            </a:r>
            <a:r>
              <a:rPr lang="en-IN" sz="2800" dirty="0"/>
              <a:t>A</a:t>
            </a:r>
            <a:r>
              <a:rPr lang="en-IN" dirty="0"/>
              <a:t>4</a:t>
            </a:r>
            <a:r>
              <a:rPr lang="en-IN" sz="2800" dirty="0"/>
              <a:t> (89%)</a:t>
            </a:r>
          </a:p>
          <a:p>
            <a:r>
              <a:rPr lang="en-IN" sz="2800" b="1" dirty="0">
                <a:solidFill>
                  <a:srgbClr val="C00000"/>
                </a:solidFill>
              </a:rPr>
              <a:t>Excretion : </a:t>
            </a:r>
            <a:r>
              <a:rPr lang="en-IN" sz="2800" dirty="0"/>
              <a:t>faeces 57%, urine 28% as metabolites</a:t>
            </a:r>
            <a:endParaRPr lang="en-US" sz="28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22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70F8-F844-4E75-8B57-05E5ED6B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11642"/>
            <a:ext cx="8061649" cy="1325562"/>
          </a:xfrm>
        </p:spPr>
        <p:txBody>
          <a:bodyPr/>
          <a:lstStyle/>
          <a:p>
            <a:r>
              <a:rPr lang="en-IN" b="1" dirty="0"/>
              <a:t>Mechanism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3113-96A5-4CF6-AAAD-4AAB06D2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2140903"/>
            <a:ext cx="10842172" cy="435133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antagonism of orexin </a:t>
            </a:r>
            <a:r>
              <a:rPr lang="en-US" sz="2400" dirty="0"/>
              <a:t>receptors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The orexin neuropeptide signaling system plays a role in </a:t>
            </a:r>
            <a:r>
              <a:rPr lang="en-US" sz="2400" dirty="0">
                <a:solidFill>
                  <a:srgbClr val="C00000"/>
                </a:solidFill>
              </a:rPr>
              <a:t>wakefulness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Blocking the binding of wake-promoting neuropeptides orexin A and orexin B to receptors </a:t>
            </a:r>
            <a:r>
              <a:rPr lang="en-US" sz="2400" dirty="0">
                <a:solidFill>
                  <a:srgbClr val="C00000"/>
                </a:solidFill>
              </a:rPr>
              <a:t>OX1R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OX2R</a:t>
            </a:r>
            <a:r>
              <a:rPr lang="en-US" sz="2400" dirty="0"/>
              <a:t> is thought to suppress wake drive.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878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merging role of orexin antagonists in insomnia therapeutics: An update on  SORAs and DORAs - ScienceDirect">
            <a:extLst>
              <a:ext uri="{FF2B5EF4-FFF2-40B4-BE49-F238E27FC236}">
                <a16:creationId xmlns:a16="http://schemas.microsoft.com/office/drawing/2014/main" id="{162D53EE-B3A6-498C-93BB-B0C07671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66" y="111967"/>
            <a:ext cx="5698187" cy="655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rexin Receptor Antagonists as Emerging Treatments for Psychiatric  Disorders | SpringerLink">
            <a:extLst>
              <a:ext uri="{FF2B5EF4-FFF2-40B4-BE49-F238E27FC236}">
                <a16:creationId xmlns:a16="http://schemas.microsoft.com/office/drawing/2014/main" id="{7A214550-D699-4931-8CCE-E5F1A0A85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09"/>
          <a:stretch/>
        </p:blipFill>
        <p:spPr bwMode="auto">
          <a:xfrm>
            <a:off x="34506" y="289249"/>
            <a:ext cx="5563860" cy="61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68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CAF1-2036-4BA8-BA3E-B5BAE061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" y="279919"/>
            <a:ext cx="9692640" cy="65562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Pharmacodynamics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893FC-CCBB-4C87-B1C2-0847820E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93" y="1455576"/>
            <a:ext cx="10448046" cy="4351337"/>
          </a:xfrm>
        </p:spPr>
        <p:txBody>
          <a:bodyPr>
            <a:normAutofit/>
          </a:bodyPr>
          <a:lstStyle/>
          <a:p>
            <a:r>
              <a:rPr lang="en-US" sz="2800" dirty="0" err="1"/>
              <a:t>Daridorexant</a:t>
            </a:r>
            <a:r>
              <a:rPr lang="en-US" sz="2800" dirty="0"/>
              <a:t> binds to and inhibits the orexin receptors OX1R and OX2R (Ki = 0.47 and 0.93 </a:t>
            </a:r>
            <a:r>
              <a:rPr lang="en-US" sz="2800" dirty="0" err="1"/>
              <a:t>nM</a:t>
            </a:r>
            <a:r>
              <a:rPr lang="en-US" sz="2800" dirty="0"/>
              <a:t>, respectively).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</a:t>
            </a:r>
            <a:r>
              <a:rPr lang="en-US" sz="2800" b="1" dirty="0"/>
              <a:t>Cardiac Electrophysiology:</a:t>
            </a:r>
          </a:p>
          <a:p>
            <a:pPr marL="0" indent="0">
              <a:buNone/>
            </a:pPr>
            <a:r>
              <a:rPr lang="en-US" sz="2800" dirty="0"/>
              <a:t>    At a dose 4 times the maximum recommended </a:t>
            </a:r>
            <a:r>
              <a:rPr lang="en-US" sz="2800" dirty="0" err="1"/>
              <a:t>dose,Daridorexant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does not prolong the QTc interval </a:t>
            </a:r>
            <a:r>
              <a:rPr lang="en-US" sz="2800" dirty="0"/>
              <a:t>to any clinically relevant extent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9824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80AC-7E09-4442-A570-32340AA8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8" y="-55983"/>
            <a:ext cx="9692640" cy="793717"/>
          </a:xfrm>
        </p:spPr>
        <p:txBody>
          <a:bodyPr/>
          <a:lstStyle/>
          <a:p>
            <a:r>
              <a:rPr lang="en-IN" b="1" dirty="0"/>
              <a:t>CLINICAL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D554-8C82-4BD7-9CB3-88B96920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94" y="811764"/>
            <a:ext cx="10515600" cy="58502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efficacy of </a:t>
            </a:r>
            <a:r>
              <a:rPr lang="en-US" dirty="0" err="1"/>
              <a:t>Daridorexant</a:t>
            </a:r>
            <a:r>
              <a:rPr lang="en-US" dirty="0"/>
              <a:t> was evaluated in two </a:t>
            </a:r>
            <a:r>
              <a:rPr lang="en-US" b="1" dirty="0">
                <a:solidFill>
                  <a:srgbClr val="C00000"/>
                </a:solidFill>
              </a:rPr>
              <a:t>multicenter, randomized, double-blind, placebo controlled, parallel-group studies</a:t>
            </a:r>
          </a:p>
          <a:p>
            <a:r>
              <a:rPr lang="en-US" dirty="0"/>
              <a:t>           			DSM-5 insomnia persons of total 1854</a:t>
            </a:r>
          </a:p>
          <a:p>
            <a:r>
              <a:rPr lang="en-US" dirty="0">
                <a:solidFill>
                  <a:srgbClr val="C00000"/>
                </a:solidFill>
              </a:rPr>
              <a:t>Study 1 </a:t>
            </a:r>
            <a:r>
              <a:rPr lang="en-US" dirty="0"/>
              <a:t>(NCT03545191)                                             </a:t>
            </a:r>
            <a:r>
              <a:rPr lang="en-US" dirty="0">
                <a:solidFill>
                  <a:srgbClr val="C00000"/>
                </a:solidFill>
              </a:rPr>
              <a:t>Study 2</a:t>
            </a:r>
            <a:r>
              <a:rPr lang="en-US" dirty="0"/>
              <a:t> (NCT03575104)</a:t>
            </a:r>
          </a:p>
          <a:p>
            <a:r>
              <a:rPr lang="en-US" dirty="0"/>
              <a:t>Total:930 persons					total:924</a:t>
            </a:r>
          </a:p>
          <a:p>
            <a:r>
              <a:rPr lang="en-US" dirty="0"/>
              <a:t>Randomized to 				Randomized to </a:t>
            </a:r>
          </a:p>
          <a:p>
            <a:pPr marL="0" indent="0">
              <a:buNone/>
            </a:pPr>
            <a:r>
              <a:rPr lang="en-US" dirty="0" err="1"/>
              <a:t>Daridorexant</a:t>
            </a:r>
            <a:r>
              <a:rPr lang="en-US" dirty="0"/>
              <a:t> 50mg – 310 persons	 	 </a:t>
            </a:r>
            <a:r>
              <a:rPr lang="en-US" dirty="0" err="1"/>
              <a:t>Daridorexant</a:t>
            </a:r>
            <a:r>
              <a:rPr lang="en-US" dirty="0"/>
              <a:t> 25mg – 309 persons</a:t>
            </a:r>
          </a:p>
          <a:p>
            <a:pPr marL="0" indent="0">
              <a:buNone/>
            </a:pPr>
            <a:r>
              <a:rPr lang="en-US" dirty="0" err="1"/>
              <a:t>Daridorexant</a:t>
            </a:r>
            <a:r>
              <a:rPr lang="en-US" dirty="0"/>
              <a:t> 25mg – 310 persons		 </a:t>
            </a:r>
            <a:r>
              <a:rPr lang="en-US" dirty="0" err="1"/>
              <a:t>Daridorexant</a:t>
            </a:r>
            <a:r>
              <a:rPr lang="en-US" dirty="0"/>
              <a:t> 10mg – 307 persons</a:t>
            </a:r>
          </a:p>
          <a:p>
            <a:pPr marL="0" indent="0">
              <a:buNone/>
            </a:pPr>
            <a:r>
              <a:rPr lang="en-US" dirty="0"/>
              <a:t>Placebo		     - 310 persons		 Placebo 	      – 308 persons</a:t>
            </a:r>
          </a:p>
          <a:p>
            <a:pPr marL="0" indent="0">
              <a:buNone/>
            </a:pPr>
            <a:r>
              <a:rPr lang="en-US" dirty="0"/>
              <a:t>			  Once daily for 3 months</a:t>
            </a:r>
          </a:p>
          <a:p>
            <a:pPr marL="0" indent="0">
              <a:buNone/>
            </a:pPr>
            <a:r>
              <a:rPr lang="en-US" dirty="0"/>
              <a:t>				    ↓     7 day placebo run out period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Study 3</a:t>
            </a:r>
            <a:r>
              <a:rPr lang="en-US" dirty="0"/>
              <a:t>, NCT03679884</a:t>
            </a:r>
          </a:p>
          <a:p>
            <a:pPr marL="0" indent="0">
              <a:buNone/>
            </a:pPr>
            <a:r>
              <a:rPr lang="en-US" dirty="0"/>
              <a:t>		Double </a:t>
            </a:r>
            <a:r>
              <a:rPr lang="en-US" dirty="0" err="1"/>
              <a:t>blind,placebo</a:t>
            </a:r>
            <a:r>
              <a:rPr lang="en-US" dirty="0"/>
              <a:t> controlled extension study for 9 months</a:t>
            </a:r>
          </a:p>
          <a:p>
            <a:pPr marL="0" indent="0">
              <a:buNone/>
            </a:pPr>
            <a:r>
              <a:rPr lang="en-US" dirty="0"/>
              <a:t> 	     Total:600, 373 treated for 12 months,227 treated for </a:t>
            </a:r>
            <a:r>
              <a:rPr lang="en-US" dirty="0" err="1"/>
              <a:t>atleast</a:t>
            </a:r>
            <a:r>
              <a:rPr lang="en-US" dirty="0"/>
              <a:t> 6 months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2166-6819-41CA-8457-42ED3ED2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634481"/>
            <a:ext cx="10515600" cy="5869053"/>
          </a:xfrm>
        </p:spPr>
        <p:txBody>
          <a:bodyPr/>
          <a:lstStyle/>
          <a:p>
            <a:r>
              <a:rPr lang="en-US" sz="2800" b="1" dirty="0"/>
              <a:t>Primary efficacy endpoints:</a:t>
            </a:r>
          </a:p>
          <a:p>
            <a:r>
              <a:rPr lang="en-US" dirty="0"/>
              <a:t>Latency to Persistent Sleep (</a:t>
            </a:r>
            <a:r>
              <a:rPr lang="en-US" dirty="0">
                <a:solidFill>
                  <a:srgbClr val="C00000"/>
                </a:solidFill>
              </a:rPr>
              <a:t>LPS</a:t>
            </a:r>
            <a:r>
              <a:rPr lang="en-US" dirty="0"/>
              <a:t>) </a:t>
            </a:r>
          </a:p>
          <a:p>
            <a:r>
              <a:rPr lang="en-US" dirty="0"/>
              <a:t> Wake After Sleep Onset (</a:t>
            </a:r>
            <a:r>
              <a:rPr lang="en-US" dirty="0">
                <a:solidFill>
                  <a:srgbClr val="C00000"/>
                </a:solidFill>
              </a:rPr>
              <a:t>WASO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measured objectively by </a:t>
            </a:r>
            <a:r>
              <a:rPr lang="en-US" dirty="0">
                <a:solidFill>
                  <a:srgbClr val="C00000"/>
                </a:solidFill>
              </a:rPr>
              <a:t>polysomnography</a:t>
            </a:r>
            <a:r>
              <a:rPr lang="en-US" dirty="0"/>
              <a:t> in a sleep laboratory. </a:t>
            </a:r>
          </a:p>
          <a:p>
            <a:r>
              <a:rPr lang="en-US" dirty="0"/>
              <a:t>LPS is a measure of sleep induction </a:t>
            </a:r>
          </a:p>
          <a:p>
            <a:r>
              <a:rPr lang="en-US" dirty="0"/>
              <a:t>WASO is a measure of sleep maintenance.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sz="2800" b="1" dirty="0"/>
              <a:t>Secondary endpoint:</a:t>
            </a:r>
          </a:p>
          <a:p>
            <a:r>
              <a:rPr lang="en-US" dirty="0"/>
              <a:t>statistical testing hierarchy with Type 1 error control </a:t>
            </a:r>
          </a:p>
          <a:p>
            <a:r>
              <a:rPr lang="en-US" dirty="0"/>
              <a:t>patient-reported </a:t>
            </a:r>
            <a:r>
              <a:rPr lang="en-US" dirty="0">
                <a:solidFill>
                  <a:srgbClr val="C00000"/>
                </a:solidFill>
              </a:rPr>
              <a:t>Total Sleep Time (</a:t>
            </a:r>
            <a:r>
              <a:rPr lang="en-US" dirty="0" err="1">
                <a:solidFill>
                  <a:srgbClr val="C00000"/>
                </a:solidFill>
              </a:rPr>
              <a:t>sTST</a:t>
            </a:r>
            <a:r>
              <a:rPr lang="en-US" dirty="0"/>
              <a:t>)</a:t>
            </a:r>
          </a:p>
          <a:p>
            <a:r>
              <a:rPr lang="en-US" dirty="0"/>
              <a:t>evaluated every morning at home using a validated </a:t>
            </a:r>
            <a:r>
              <a:rPr lang="en-US" dirty="0">
                <a:solidFill>
                  <a:srgbClr val="C00000"/>
                </a:solidFill>
              </a:rPr>
              <a:t>Sleep Diary Questionnaire </a:t>
            </a:r>
            <a:r>
              <a:rPr lang="en-US" dirty="0"/>
              <a:t>(SDQ).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897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1824</TotalTime>
  <Words>724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Wingdings 2</vt:lpstr>
      <vt:lpstr>View</vt:lpstr>
      <vt:lpstr>JOURNAL CLUB      Daridorexant</vt:lpstr>
      <vt:lpstr>Daridorexant - INDICATION</vt:lpstr>
      <vt:lpstr>CHEMICAL DESCRIPTION</vt:lpstr>
      <vt:lpstr>PHARMACOKINETICS</vt:lpstr>
      <vt:lpstr>Mechanism of Action</vt:lpstr>
      <vt:lpstr>PowerPoint Presentation</vt:lpstr>
      <vt:lpstr>Pharmacodynamics</vt:lpstr>
      <vt:lpstr>CLINICAL STUDIES</vt:lpstr>
      <vt:lpstr>PowerPoint Presentation</vt:lpstr>
      <vt:lpstr>PowerPoint Presentation</vt:lpstr>
      <vt:lpstr>PowerPoint Presentation</vt:lpstr>
      <vt:lpstr>PowerPoint Presentation</vt:lpstr>
      <vt:lpstr>ADVERSE EFFECTS</vt:lpstr>
      <vt:lpstr>DRUG INTERACTIONS</vt:lpstr>
      <vt:lpstr>CONTRAINDICATION</vt:lpstr>
      <vt:lpstr>Abuse</vt:lpstr>
      <vt:lpstr>Dependence</vt:lpstr>
      <vt:lpstr>USE IN SPECIFIC POPULATIONS</vt:lpstr>
      <vt:lpstr>Hepatic Impairment </vt:lpstr>
      <vt:lpstr>PHARMACOECONOMICS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CLUB-Daridorexant</dc:title>
  <dc:creator>Aravinth Rajendran</dc:creator>
  <cp:lastModifiedBy>Aravinth Rajendran</cp:lastModifiedBy>
  <cp:revision>69</cp:revision>
  <dcterms:created xsi:type="dcterms:W3CDTF">2022-02-09T15:26:56Z</dcterms:created>
  <dcterms:modified xsi:type="dcterms:W3CDTF">2022-03-24T01:36:36Z</dcterms:modified>
</cp:coreProperties>
</file>