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174-AD3A-4D99-B5C6-2A7CF2F7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4166E-4E34-490C-87CF-83D991C7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6E99-0324-40E3-AED0-C510314D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1252-790D-4957-ADCD-ECD2BA4B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3633-DEA0-4741-88E4-0918DFB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5C10-FF9D-4AA8-8076-380A9379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128A-659A-4AD3-B0F1-BCA6496B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05F5-FD3D-4F48-8DD5-11D50E9B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C7B2-6DE3-477E-B203-D107BC6D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019C-FC5A-491F-ADAD-7D8FA908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5F149-545B-4D44-A230-B38B4665A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873CB-CEC3-4BAE-9142-34A655B6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773F-0273-4506-BD02-83ABF9A5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5E49-6B19-46B5-A4DE-D047DDA3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AEB1-DB94-457E-B5EB-9F945A67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F1CE-71E5-4CC1-8CB3-D4687AB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F6CC-81E5-4D36-A2F0-981DD3FA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F2FE-B5F4-4BE8-A96A-AD8713BE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3B7B-1B53-4113-97B5-F9F28345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F83D-9FCC-4E95-AC38-4E92DDDE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9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D6EB-4169-4598-BEB1-169D95B9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BE82-4799-481B-A2DF-99E3ACE81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90F1-82A9-44AF-8021-61A2610E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B9F4-936C-465D-8A2F-692B9F63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F409-CB91-4EE5-AA89-B333C2CC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7BA-FFC9-4836-B2B7-C7BD5CFB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35B2-D367-44F0-9B5E-E71091989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44A7-E6BC-49D7-B534-C98912A0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3695-09B6-4658-A9E6-09FB5A9D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5FA63-5266-47CE-AB63-374C6B58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37F4-227E-49AC-BD46-2DC32E2F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902F-8677-420F-A8D4-538F5114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02E6F-4C78-4E97-961B-265E3A4D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BAD5-9A80-41C3-B1BD-96C3B43C2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16626-3253-4780-994B-0E2AA2AAA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49D8B-9935-4347-B526-95676E24B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F3176-5205-43C4-A829-8110C991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0CF99-FF2E-40FC-B8CF-64248B9A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6962F-2A6C-438E-812A-663DDA1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9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25F-7E1C-4628-B9D1-E0592800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C6356-8C07-49DB-B77F-62A2AD3C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454DF-5368-493D-A77F-51F4BDE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7E1AB-C4F2-4125-942C-5EFCDE60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2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9241F-9211-4BEC-A3E6-851E1202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82642-7601-4A3C-BA68-5BE86315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004D0-9CE4-457A-8CCB-4FA3BA3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04C0-D09B-47B7-ABE1-45642B2F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EB1F-EFFA-48DC-AED2-55A58A1B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2CC5C-4CCB-4105-80A7-BE254520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B50B5-B8DE-4AE9-ABA8-D34767FC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26A8-61A8-408B-B1DB-AD69633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26AB-E56A-4A7B-9C57-1B0F1CA8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ED2-C43C-41AA-B2EB-B51F7E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36444-3C4F-49E9-B104-D10D61CC9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E1C06-2A8D-4048-8388-44CFA5BF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EE1F0-DF06-497F-BA6B-E0379326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9FD1A-BEBC-465D-93E5-01BC7CE5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0CA13-D87D-446C-8183-86E4C52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6DFBA-974C-4B40-B2B4-D4D6F753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D8F2-3965-4D16-B3B9-524F0905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7C15-4DD3-439B-BE68-872F8A76D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1FE1-C8A8-4A9E-95B6-598623B09B36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1CF1-5708-4810-AF14-C4D9A5C27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F330-8BB4-4C16-B9E7-1F6AB0F1B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51C5E-D8AA-4A39-A046-0FDD802A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6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5C4-2717-49B2-B360-913F83E1F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624" y="472736"/>
            <a:ext cx="10058400" cy="1950424"/>
          </a:xfrm>
        </p:spPr>
        <p:txBody>
          <a:bodyPr/>
          <a:lstStyle/>
          <a:p>
            <a:r>
              <a:rPr lang="en-US" b="1" dirty="0">
                <a:latin typeface="Constantia" panose="02030602050306030303" pitchFamily="18" charset="0"/>
              </a:rPr>
              <a:t>CRITICAL EVALUATION OF JOURNAL ARTICLE</a:t>
            </a:r>
            <a:endParaRPr lang="en-IN" b="1" dirty="0"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28408-FF28-480C-85C3-CB67E1300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073" y="3772039"/>
            <a:ext cx="100584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BY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DR.G.AARTHIPRIYANKA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POST GRADUATE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DEPARTMENT OF PHARMACOLOGY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0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8506-914B-49C6-91ED-EC39E793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4390-3593-4E3D-9DC7-B18B068E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635" cy="4351338"/>
          </a:xfrm>
        </p:spPr>
        <p:txBody>
          <a:bodyPr/>
          <a:lstStyle/>
          <a:p>
            <a:r>
              <a:rPr lang="en-US" dirty="0"/>
              <a:t>Baseline data</a:t>
            </a:r>
          </a:p>
          <a:p>
            <a:endParaRPr lang="en-US" dirty="0"/>
          </a:p>
          <a:p>
            <a:r>
              <a:rPr lang="en-US" dirty="0"/>
              <a:t>Numbers  </a:t>
            </a:r>
            <a:r>
              <a:rPr lang="en-US" dirty="0" err="1"/>
              <a:t>analysed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Outcomes are estimated with P value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8F0F-D2F4-4CF9-9193-53F3AD4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1" y="1296140"/>
            <a:ext cx="7537141" cy="4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3818E-106E-462C-AF39-B5AB9812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38112"/>
            <a:ext cx="8324850" cy="6581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4DC9A6-60FD-4F8B-9E83-26261C4FDD02}"/>
              </a:ext>
            </a:extLst>
          </p:cNvPr>
          <p:cNvSpPr txBox="1"/>
          <p:nvPr/>
        </p:nvSpPr>
        <p:spPr>
          <a:xfrm>
            <a:off x="106532" y="1917577"/>
            <a:ext cx="169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is the second visit  - not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86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928F1-5C6F-4C17-B830-E1A91B35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0" y="1100831"/>
            <a:ext cx="10937288" cy="5033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73E2A3-3140-4F78-BAB7-608E3CB26D02}"/>
              </a:ext>
            </a:extLst>
          </p:cNvPr>
          <p:cNvSpPr txBox="1"/>
          <p:nvPr/>
        </p:nvSpPr>
        <p:spPr>
          <a:xfrm>
            <a:off x="4376691" y="316922"/>
            <a:ext cx="379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no control group</a:t>
            </a:r>
          </a:p>
        </p:txBody>
      </p:sp>
    </p:spTree>
    <p:extLst>
      <p:ext uri="{BB962C8B-B14F-4D97-AF65-F5344CB8AC3E}">
        <p14:creationId xmlns:p14="http://schemas.microsoft.com/office/powerpoint/2010/main" val="248549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798C-D321-4EB0-A32C-3F267A1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4D6A-A04B-4371-966A-0A23DB4C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4002" cy="4351338"/>
          </a:xfrm>
        </p:spPr>
        <p:txBody>
          <a:bodyPr/>
          <a:lstStyle/>
          <a:p>
            <a:r>
              <a:rPr lang="en-US" dirty="0"/>
              <a:t>Author mentioned that adverse effect has been observed.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7C0E3-DDC7-48E3-B368-F35DA4A3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264" y="230188"/>
            <a:ext cx="39624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A1C2B-2C17-44D0-8A30-75984220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39" y="798158"/>
            <a:ext cx="4133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8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C0D7-B1E1-4596-A944-A1C4C611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54227" cy="1325563"/>
          </a:xfrm>
        </p:spPr>
        <p:txBody>
          <a:bodyPr/>
          <a:lstStyle/>
          <a:p>
            <a:r>
              <a:rPr lang="en-US" b="1" dirty="0"/>
              <a:t>Interpretation of study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2D197-FCD2-4BBC-9509-9B4ED435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43" y="70218"/>
            <a:ext cx="3990975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AB36C-E146-4C16-B937-A5290533E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34" r="28626"/>
          <a:stretch/>
        </p:blipFill>
        <p:spPr>
          <a:xfrm>
            <a:off x="7041471" y="917943"/>
            <a:ext cx="4128117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0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DBBE8-678E-4D31-AD7B-11B95B44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" y="1118587"/>
            <a:ext cx="3952875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5147CD-835A-47AC-9865-E457A7BB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85" y="2566387"/>
            <a:ext cx="3971925" cy="396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2D88C-CA8C-47E7-ABE0-178D8E0D5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488" y="677522"/>
            <a:ext cx="3952875" cy="3629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AB565F-1998-4D21-8303-6565D879B4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76" b="-1"/>
          <a:stretch/>
        </p:blipFill>
        <p:spPr>
          <a:xfrm>
            <a:off x="4705488" y="4365965"/>
            <a:ext cx="3971925" cy="21628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C9163-2DF2-413D-90C0-C0E55116338F}"/>
              </a:ext>
            </a:extLst>
          </p:cNvPr>
          <p:cNvSpPr txBox="1"/>
          <p:nvPr/>
        </p:nvSpPr>
        <p:spPr>
          <a:xfrm>
            <a:off x="665825" y="195309"/>
            <a:ext cx="360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GENERALISABILITY / EXTERNAL VALIDITY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30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6EBD-B20C-48C1-B4BC-C2271FAE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85E2-5AFE-419C-AA33-E3E4A8C5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1163" cy="4351338"/>
          </a:xfrm>
        </p:spPr>
        <p:txBody>
          <a:bodyPr/>
          <a:lstStyle/>
          <a:p>
            <a:r>
              <a:rPr lang="en-US" dirty="0"/>
              <a:t>Author clearly stated the principal finding related to aim and objectives of the study.</a:t>
            </a:r>
          </a:p>
          <a:p>
            <a:endParaRPr lang="en-US" dirty="0"/>
          </a:p>
          <a:p>
            <a:r>
              <a:rPr lang="en-US" dirty="0"/>
              <a:t>Author has mentioned about study limitations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8B1C0-4E04-4595-84C8-14D7F731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31" y="681037"/>
            <a:ext cx="58293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0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123B-EA06-4AEB-932F-3712F2FA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C12A-7D31-4F20-9C42-B85F92AB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Vancouver referencing</a:t>
            </a:r>
          </a:p>
          <a:p>
            <a:endParaRPr lang="en-US" dirty="0"/>
          </a:p>
          <a:p>
            <a:r>
              <a:rPr lang="en-US" dirty="0"/>
              <a:t>Author has mentioned about funding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Registration number-not mentioned.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F062B-472A-45E0-B803-AC05BCC4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86" y="454379"/>
            <a:ext cx="5524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384E8-A19E-4B42-AD95-BCA4386BBEB9}"/>
              </a:ext>
            </a:extLst>
          </p:cNvPr>
          <p:cNvSpPr/>
          <p:nvPr/>
        </p:nvSpPr>
        <p:spPr>
          <a:xfrm>
            <a:off x="4280633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369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8A6C-1278-4F1E-BF4F-A4CF50B7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740682"/>
          </a:xfrm>
        </p:spPr>
        <p:txBody>
          <a:bodyPr>
            <a:normAutofit/>
          </a:bodyPr>
          <a:lstStyle/>
          <a:p>
            <a:r>
              <a:rPr lang="en-US" b="1" dirty="0"/>
              <a:t>Rabeprazole and esomeprazole in mild-to-moderate erosive gastroesophageal reflux disease: A comparative study of efficacy and safety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0AB0-FD99-4FA4-AFA2-0733B03A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02609"/>
            <a:ext cx="10058400" cy="1345936"/>
          </a:xfrm>
        </p:spPr>
        <p:txBody>
          <a:bodyPr/>
          <a:lstStyle/>
          <a:p>
            <a:r>
              <a:rPr lang="en-US" dirty="0"/>
              <a:t>SUGGESTED TITLE:</a:t>
            </a:r>
          </a:p>
          <a:p>
            <a:r>
              <a:rPr lang="en-US" dirty="0"/>
              <a:t>The author can include “Randomized trial” in the title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00F44-C38F-47D3-A0F8-E71AF54F5E2F}"/>
              </a:ext>
            </a:extLst>
          </p:cNvPr>
          <p:cNvSpPr txBox="1"/>
          <p:nvPr/>
        </p:nvSpPr>
        <p:spPr>
          <a:xfrm>
            <a:off x="2201662" y="3108054"/>
            <a:ext cx="8954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Journal of Pharmacology and Pharmacotherapeutics | July-September 2011 | Vol 2 | Issue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13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6FBB-91FC-4A8D-BAD7-8E6580E5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DFF2-B09C-4615-B425-1690429C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6" y="1847187"/>
            <a:ext cx="4941163" cy="316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author has mentioned the </a:t>
            </a:r>
          </a:p>
          <a:p>
            <a:r>
              <a:rPr lang="en-US" dirty="0"/>
              <a:t>Objective </a:t>
            </a:r>
          </a:p>
          <a:p>
            <a:r>
              <a:rPr lang="en-US" dirty="0"/>
              <a:t>Trial design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 </a:t>
            </a:r>
          </a:p>
          <a:p>
            <a:r>
              <a:rPr lang="en-US" dirty="0"/>
              <a:t>Conclusion 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77573-A0B0-472E-89F1-0CA0DA7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58"/>
          <a:stretch/>
        </p:blipFill>
        <p:spPr>
          <a:xfrm>
            <a:off x="4653749" y="492433"/>
            <a:ext cx="723345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FF39-CA57-4F95-B2D6-E59D1D18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1" y="137517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3651-695C-4660-AC0E-A85456CE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50" y="1201970"/>
            <a:ext cx="3805423" cy="242011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Scientific background of the study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dirty="0"/>
              <a:t>Why they selected these 2 drugs are not mentioned </a:t>
            </a:r>
            <a:endParaRPr lang="en-US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4B7CE-06DA-49AD-AC43-4B49AA8E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84" y="297657"/>
            <a:ext cx="4057650" cy="9239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D8C9B2-1AF1-4D13-B264-24ADE38BF6B3}"/>
              </a:ext>
            </a:extLst>
          </p:cNvPr>
          <p:cNvSpPr txBox="1">
            <a:spLocks/>
          </p:cNvSpPr>
          <p:nvPr/>
        </p:nvSpPr>
        <p:spPr>
          <a:xfrm>
            <a:off x="145139" y="2004052"/>
            <a:ext cx="3689412" cy="58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 of the study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9B663-E460-4442-BB75-DF66D3EEC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0"/>
          <a:stretch/>
        </p:blipFill>
        <p:spPr>
          <a:xfrm>
            <a:off x="4182584" y="1201970"/>
            <a:ext cx="4038600" cy="2689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53584-CA39-405C-967B-61C83E43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84" y="3821362"/>
            <a:ext cx="4124325" cy="270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60FD3C-FA1E-44E9-9676-4EA6AC856B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93" r="2509"/>
          <a:stretch/>
        </p:blipFill>
        <p:spPr>
          <a:xfrm>
            <a:off x="8152750" y="676521"/>
            <a:ext cx="397081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8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2E94CD-7421-4979-9A8F-CB88E5C4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80" y="1062235"/>
            <a:ext cx="3211498" cy="5968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Author has mentioned about</a:t>
            </a:r>
          </a:p>
          <a:p>
            <a:endParaRPr lang="en-US" dirty="0"/>
          </a:p>
          <a:p>
            <a:r>
              <a:rPr lang="en-US" dirty="0"/>
              <a:t>Trial design</a:t>
            </a:r>
          </a:p>
          <a:p>
            <a:endParaRPr lang="en-US" dirty="0"/>
          </a:p>
          <a:p>
            <a:r>
              <a:rPr lang="en-US" dirty="0"/>
              <a:t>Location</a:t>
            </a:r>
          </a:p>
          <a:p>
            <a:endParaRPr lang="en-US" dirty="0"/>
          </a:p>
          <a:p>
            <a:r>
              <a:rPr lang="en-US" dirty="0"/>
              <a:t>Eligibility criteria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Allocation sequence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Intervention to each group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468B2-8DE5-4A57-9746-F9A1D388B4EB}"/>
              </a:ext>
            </a:extLst>
          </p:cNvPr>
          <p:cNvSpPr txBox="1"/>
          <p:nvPr/>
        </p:nvSpPr>
        <p:spPr>
          <a:xfrm>
            <a:off x="86648" y="292794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METHODOLOGY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AE0EA6-AA6A-4D13-9412-5DC8D1925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2"/>
          <a:stretch/>
        </p:blipFill>
        <p:spPr>
          <a:xfrm>
            <a:off x="4133850" y="5275979"/>
            <a:ext cx="3924300" cy="575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2719B-1D9A-4287-A163-A25BFB7A1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99" r="33817"/>
          <a:stretch/>
        </p:blipFill>
        <p:spPr>
          <a:xfrm>
            <a:off x="8134350" y="554808"/>
            <a:ext cx="3846715" cy="555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4E390-044B-4854-BDC0-444E108C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199154"/>
            <a:ext cx="41529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B905-7285-4913-A202-BACEB9CD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METHODOLOGY</a:t>
            </a:r>
            <a:br>
              <a:rPr lang="en-IN" sz="4400" b="1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1A3D8-16C4-4AF9-AD6E-D22DC27CF453}"/>
              </a:ext>
            </a:extLst>
          </p:cNvPr>
          <p:cNvSpPr txBox="1"/>
          <p:nvPr/>
        </p:nvSpPr>
        <p:spPr>
          <a:xfrm>
            <a:off x="330693" y="13636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Outcome assessment.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8EFD5-EFB9-4269-A046-9A1285BA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0" y="780256"/>
            <a:ext cx="394335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3D3FC-375F-4FFB-B5F1-F1543B66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1" y="1732988"/>
            <a:ext cx="4086225" cy="4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61FA36-2397-4CF1-A779-ED7509579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4" r="292"/>
          <a:stretch/>
        </p:blipFill>
        <p:spPr>
          <a:xfrm>
            <a:off x="4207247" y="966787"/>
            <a:ext cx="4000500" cy="4924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33FB73-4983-4E2E-99E9-89F741A06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437" y="1027906"/>
            <a:ext cx="4076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6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69B4-DBA8-457B-BD49-018A57CE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METHODOLOGY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C5801-9D64-4021-9395-D0D5B0F1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Sample size calculation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D4B81-AFC2-41C3-A780-26C469DC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03" y="2830913"/>
            <a:ext cx="6762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E7CE-9EFF-4E0F-825F-9C562FA9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METHODOLOGY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68887-9F0E-43B2-81CD-587578DA6792}"/>
              </a:ext>
            </a:extLst>
          </p:cNvPr>
          <p:cNvSpPr txBox="1"/>
          <p:nvPr/>
        </p:nvSpPr>
        <p:spPr>
          <a:xfrm>
            <a:off x="1103049" y="2756490"/>
            <a:ext cx="3815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Statistics used for data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66565-A6E7-41D0-9C77-F411ECF1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653" y="2336705"/>
            <a:ext cx="67722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B43E7-71D5-4BC2-A82F-8B9C93C2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542925"/>
            <a:ext cx="80486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203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Constantia</vt:lpstr>
      <vt:lpstr>Office Theme</vt:lpstr>
      <vt:lpstr>CRITICAL EVALUATION OF JOURNAL ARTICLE</vt:lpstr>
      <vt:lpstr>Rabeprazole and esomeprazole in mild-to-moderate erosive gastroesophageal reflux disease: A comparative study of efficacy and safety</vt:lpstr>
      <vt:lpstr>ABSTRACT</vt:lpstr>
      <vt:lpstr>INTRODUCTION</vt:lpstr>
      <vt:lpstr>PowerPoint Presentation</vt:lpstr>
      <vt:lpstr>METHODOLOGY </vt:lpstr>
      <vt:lpstr>METHODOLOGY</vt:lpstr>
      <vt:lpstr>METHODOLOGY</vt:lpstr>
      <vt:lpstr>PowerPoint Presentation</vt:lpstr>
      <vt:lpstr>RESULTS</vt:lpstr>
      <vt:lpstr>PowerPoint Presentation</vt:lpstr>
      <vt:lpstr>PowerPoint Presentation</vt:lpstr>
      <vt:lpstr>RESULTS</vt:lpstr>
      <vt:lpstr>Interpretation of study results</vt:lpstr>
      <vt:lpstr>PowerPoint Presentation</vt:lpstr>
      <vt:lpstr>CONCLUSION</vt:lpstr>
      <vt:lpstr>OTHERS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CRITICISM</dc:title>
  <dc:creator>Aravinth Rajendran</dc:creator>
  <cp:lastModifiedBy>Aravinth Rajendran</cp:lastModifiedBy>
  <cp:revision>39</cp:revision>
  <dcterms:created xsi:type="dcterms:W3CDTF">2021-11-30T16:09:33Z</dcterms:created>
  <dcterms:modified xsi:type="dcterms:W3CDTF">2021-12-10T10:59:23Z</dcterms:modified>
</cp:coreProperties>
</file>