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8C05-DBC3-46D7-BA68-0D5331CF9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00B12-B73D-488B-A938-5717BE409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57C18-65FA-4E08-9059-2FAE551A4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2E22-F0D1-4D6E-BB94-D21E36842F4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B8260-2019-44CE-8270-0E3518E8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A9981-A7A7-4995-9948-37A9A128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1F9F-26E1-4406-949F-A129B3BB1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03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4501-3C40-477F-B21E-24B591F5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C62A5-54BC-49C6-8858-AC4DA3C25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AF54E-92A3-4F94-8104-8A2DE9B3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2E22-F0D1-4D6E-BB94-D21E36842F4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DDF09-185B-4F5A-B158-AFFCAC51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081C6-3542-4536-BC8F-87FAE959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1F9F-26E1-4406-949F-A129B3BB1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37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38A65-D343-4034-9622-4C36665C7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C25F0-D755-45A2-8F80-689FA2BC0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46E7-7AC0-4237-B6D2-64FD8B4E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2E22-F0D1-4D6E-BB94-D21E36842F4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5A74D-A7EE-4433-9A75-824084E1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C85FE-96ED-4E43-9763-059FADCF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1F9F-26E1-4406-949F-A129B3BB1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82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C2A3-60D4-463F-9F5E-C077F118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47ED1-C3EB-46B7-BAE0-1ADDD00A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0364D-6E8B-471D-87BD-1F74A292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2E22-F0D1-4D6E-BB94-D21E36842F4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00058-925E-4CA6-8893-449A5C27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4C5DF-015A-4514-B422-B45A1E2C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1F9F-26E1-4406-949F-A129B3BB1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4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8CF2E-1EB2-43A7-9132-FA5C6CBD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211D-01BB-4971-B1BF-AB6B40D40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9766A-3241-428A-84C1-21F8EF039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2E22-F0D1-4D6E-BB94-D21E36842F4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3FCA1-9AB6-4D2B-A9A7-9B5D311C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E0810-9A67-4727-B3B2-99720C82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1F9F-26E1-4406-949F-A129B3BB1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90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3EE8-697E-421B-8840-14A5E7AD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2FAD0-4D52-40F0-9FF7-CE4F65608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1EAD0-3784-4BD7-A622-55400A348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C7D1B-ABC6-4CDB-BF50-229FE264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2E22-F0D1-4D6E-BB94-D21E36842F4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46FC1-280D-471D-A1A5-D6D6DCE8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DCC87-C899-4E54-A597-395C366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1F9F-26E1-4406-949F-A129B3BB1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93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FEE5-1E45-4DE1-87C1-1FC722347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54E36-2654-4332-B8B8-510DDAA39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C526C-E69A-406F-8103-64A7E0BE2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6A994-2FBF-472F-9DB4-B6101FA7A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2145B-C355-4227-878C-253A0697D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5F6C3C-86DE-4B87-B126-F229EFBA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2E22-F0D1-4D6E-BB94-D21E36842F4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85248-6413-46BD-A0F3-BA397C8F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DA86E2-64D1-4A64-9CFA-4E156E78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1F9F-26E1-4406-949F-A129B3BB1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35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A24F0-58B0-44CC-A761-04E2C4B6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D2ACD-7946-4107-B999-6EB80C43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2E22-F0D1-4D6E-BB94-D21E36842F4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ECADE-F42C-4426-B16F-14676A63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DEAED-71B1-4E79-BD96-6DE0C8C2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1F9F-26E1-4406-949F-A129B3BB1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1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10BD8B-8E91-4D9C-AD90-7356C521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2E22-F0D1-4D6E-BB94-D21E36842F4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3A358-3EAE-46CB-96B6-97CF0685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2674A-6EFE-43FF-B356-87F45D2F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1F9F-26E1-4406-949F-A129B3BB1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51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C193-A86B-4016-9C5C-385BE0DBC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3501D-D70B-438B-9F5C-A47C5E1A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6CC75-6631-49B6-92E0-8C10623D0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09234-AE24-4206-817A-40DF9474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2E22-F0D1-4D6E-BB94-D21E36842F4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57DCC-2DB2-4E67-B27B-FBA6C1F5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2AEA6-843D-4155-BCA9-FDBE4D8B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1F9F-26E1-4406-949F-A129B3BB1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66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929A-4A93-4D88-96AC-544DB4EB6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18CF86-2846-4455-966C-791C8AD49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FD55B-CE7E-4F9D-B328-B0DF60BC4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2A183-3910-43A1-B181-E4409BA4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2E22-F0D1-4D6E-BB94-D21E36842F4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F8B6A-35B2-400A-AC10-7EA33F1F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5B3E9-C8DF-4506-A360-E6E1D983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1F9F-26E1-4406-949F-A129B3BB1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77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151169-4366-48CC-9984-456CAE2EF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1003D-8C4F-4995-AB83-8342AC8E4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05A7C-C488-4DDB-851B-C03A4B66D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B2E22-F0D1-4D6E-BB94-D21E36842F41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5DD58-FEB7-45E6-B928-113BDDF6A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29304-AAA2-483E-8010-7132604F7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21F9F-26E1-4406-949F-A129B3BB1E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28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ntosil" TargetMode="External"/><Relationship Id="rId7" Type="http://schemas.openxmlformats.org/officeDocument/2006/relationships/hyperlink" Target="https://en.wikipedia.org/wiki/Acetylcholine" TargetMode="External"/><Relationship Id="rId2" Type="http://schemas.openxmlformats.org/officeDocument/2006/relationships/hyperlink" Target="https://en.wikipedia.org/wiki/Antibioti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Heredity" TargetMode="External"/><Relationship Id="rId5" Type="http://schemas.openxmlformats.org/officeDocument/2006/relationships/hyperlink" Target="https://en.wikipedia.org/wiki/Chromosome" TargetMode="External"/><Relationship Id="rId4" Type="http://schemas.openxmlformats.org/officeDocument/2006/relationships/hyperlink" Target="https://en.wikipedia.org/wiki/Nobel_Prize_in_Physiology_or_Medicine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Nobel_Prize" TargetMode="External"/><Relationship Id="rId3" Type="http://schemas.openxmlformats.org/officeDocument/2006/relationships/hyperlink" Target="https://en.wikipedia.org/wiki/Penicillin" TargetMode="External"/><Relationship Id="rId7" Type="http://schemas.openxmlformats.org/officeDocument/2006/relationships/hyperlink" Target="https://en.wikipedia.org/wiki/Drug_design" TargetMode="External"/><Relationship Id="rId2" Type="http://schemas.openxmlformats.org/officeDocument/2006/relationships/hyperlink" Target="https://en.wikipedia.org/wiki/Antibioti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ir_James_Black" TargetMode="External"/><Relationship Id="rId5" Type="http://schemas.openxmlformats.org/officeDocument/2006/relationships/hyperlink" Target="https://en.wikipedia.org/wiki/George_H._Hitchings" TargetMode="External"/><Relationship Id="rId4" Type="http://schemas.openxmlformats.org/officeDocument/2006/relationships/hyperlink" Target="https://en.wikipedia.org/wiki/Nobel_Prize_in_Physiology_or_Medicin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itroglycerin" TargetMode="External"/><Relationship Id="rId2" Type="http://schemas.openxmlformats.org/officeDocument/2006/relationships/hyperlink" Target="https://en.wikipedia.org/wiki/Dynamit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Nobel_Prize_in_Physiology_or_Medicine" TargetMode="External"/><Relationship Id="rId4" Type="http://schemas.openxmlformats.org/officeDocument/2006/relationships/hyperlink" Target="https://en.wikipedia.org/wiki/Nobel_Prize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48895-F1DA-498C-A05E-669F6876B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9091"/>
            <a:ext cx="9144000" cy="2352583"/>
          </a:xfrm>
        </p:spPr>
        <p:txBody>
          <a:bodyPr>
            <a:normAutofit/>
          </a:bodyPr>
          <a:lstStyle/>
          <a:p>
            <a:r>
              <a:rPr lang="en-US" sz="9600" b="1" dirty="0"/>
              <a:t>MUSEUM</a:t>
            </a:r>
            <a:endParaRPr lang="en-IN" sz="9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840B-0FB9-48BD-9A81-B9525A8A1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84738"/>
            <a:ext cx="9144000" cy="2947386"/>
          </a:xfrm>
        </p:spPr>
        <p:txBody>
          <a:bodyPr>
            <a:normAutofit/>
          </a:bodyPr>
          <a:lstStyle/>
          <a:p>
            <a:r>
              <a:rPr lang="en-US" sz="6000" b="1" dirty="0"/>
              <a:t>HISTORY OF MEDICINE</a:t>
            </a:r>
          </a:p>
          <a:p>
            <a:r>
              <a:rPr lang="en-US" b="1" dirty="0"/>
              <a:t>BY</a:t>
            </a:r>
          </a:p>
          <a:p>
            <a:r>
              <a:rPr lang="en-US" b="1" dirty="0"/>
              <a:t>DR.AARTHIPRIYANKA</a:t>
            </a:r>
          </a:p>
          <a:p>
            <a:r>
              <a:rPr lang="en-US" b="1" dirty="0"/>
              <a:t>POST GRADUATE</a:t>
            </a:r>
          </a:p>
          <a:p>
            <a:r>
              <a:rPr lang="en-US" b="1" dirty="0"/>
              <a:t>DEPARTMENT OF PHARMACOLOGY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91057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C517-7900-4245-92AA-3F19DA55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J.MARION SIMS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01AD-9C46-45F5-8031-1A7BFB42A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American physician</a:t>
            </a:r>
          </a:p>
          <a:p>
            <a:r>
              <a:rPr lang="en-US" dirty="0"/>
              <a:t>FATHER OF MORDERN GYNAECOLOGY</a:t>
            </a:r>
          </a:p>
          <a:p>
            <a:r>
              <a:rPr lang="en-IN" dirty="0"/>
              <a:t>SIM’S </a:t>
            </a:r>
            <a:r>
              <a:rPr lang="en-IN" dirty="0" err="1"/>
              <a:t>speculum,sigmoid</a:t>
            </a:r>
            <a:r>
              <a:rPr lang="en-IN" dirty="0"/>
              <a:t> </a:t>
            </a:r>
            <a:r>
              <a:rPr lang="en-IN" dirty="0" err="1"/>
              <a:t>catheter,position</a:t>
            </a:r>
            <a:endParaRPr lang="en-IN" dirty="0"/>
          </a:p>
          <a:p>
            <a:r>
              <a:rPr lang="en-IN" dirty="0"/>
              <a:t>Operating without anaesthesia on enslaved black women</a:t>
            </a:r>
          </a:p>
          <a:p>
            <a:r>
              <a:rPr lang="en-IN" dirty="0"/>
              <a:t>First women hospital in history</a:t>
            </a:r>
          </a:p>
          <a:p>
            <a:r>
              <a:rPr lang="en-IN" dirty="0"/>
              <a:t>Also interested in Neonatal tetanus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20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4ECD-B34A-4039-B1B1-C984C0A1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VIRCHOW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3B4CA-43FB-4BDC-969F-37FABFDD1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German physician</a:t>
            </a:r>
          </a:p>
          <a:p>
            <a:r>
              <a:rPr lang="en-US" dirty="0"/>
              <a:t>FATHER OF MODERN PATHOLOGY</a:t>
            </a:r>
          </a:p>
          <a:p>
            <a:r>
              <a:rPr lang="en-US" dirty="0"/>
              <a:t>FOUNDER OF SOCIAL MEDICINE</a:t>
            </a:r>
          </a:p>
          <a:p>
            <a:r>
              <a:rPr lang="en-US" dirty="0"/>
              <a:t>Cell theory-All cells come from cells</a:t>
            </a:r>
          </a:p>
          <a:p>
            <a:r>
              <a:rPr lang="en-US" dirty="0" err="1"/>
              <a:t>Leukemia,chondroma,ochronosis,embolism,thrombosis</a:t>
            </a:r>
            <a:endParaRPr lang="en-US" dirty="0"/>
          </a:p>
          <a:p>
            <a:r>
              <a:rPr lang="en-US" dirty="0"/>
              <a:t>Virchow’s </a:t>
            </a:r>
            <a:r>
              <a:rPr lang="en-US" dirty="0" err="1"/>
              <a:t>node,Virchow</a:t>
            </a:r>
            <a:r>
              <a:rPr lang="en-US" dirty="0"/>
              <a:t>-robin </a:t>
            </a:r>
            <a:r>
              <a:rPr lang="en-US" dirty="0" err="1"/>
              <a:t>spaces,Virchow</a:t>
            </a:r>
            <a:r>
              <a:rPr lang="en-US" dirty="0"/>
              <a:t> method of </a:t>
            </a:r>
            <a:r>
              <a:rPr lang="en-US" dirty="0" err="1"/>
              <a:t>autopsy,Virchow’s</a:t>
            </a:r>
            <a:r>
              <a:rPr lang="en-US" dirty="0"/>
              <a:t> triad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2481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EEB8-EF77-48F1-90BE-B18D1763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BANTING &amp; BEST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0B54E-2D05-42DD-80AF-AE1DBA218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Discovered INSULIN</a:t>
            </a:r>
          </a:p>
          <a:p>
            <a:r>
              <a:rPr lang="en-US" dirty="0"/>
              <a:t>Canadian scientist</a:t>
            </a:r>
          </a:p>
          <a:p>
            <a:r>
              <a:rPr lang="en-US" dirty="0"/>
              <a:t>Nobel prize </a:t>
            </a:r>
          </a:p>
          <a:p>
            <a:endParaRPr lang="en-IN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1BA832D-A125-4189-9C2C-151D3C7697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" t="2330" r="6812" b="5324"/>
          <a:stretch/>
        </p:blipFill>
        <p:spPr bwMode="auto">
          <a:xfrm>
            <a:off x="6854354" y="262461"/>
            <a:ext cx="5007006" cy="633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1C323E-C48B-46C8-B64B-ED5E07FA3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19" y="3734910"/>
            <a:ext cx="52101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9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1DC2-FD72-470A-91DD-43122FF7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IGNAZ SEMMELWEIS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3A07C-E76D-4315-8613-6C1BBB3B4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Saviour</a:t>
            </a:r>
            <a:r>
              <a:rPr lang="en-US" dirty="0"/>
              <a:t> of mother’s</a:t>
            </a:r>
          </a:p>
          <a:p>
            <a:r>
              <a:rPr lang="en-US" dirty="0"/>
              <a:t>Puerperal fever</a:t>
            </a:r>
          </a:p>
          <a:p>
            <a:r>
              <a:rPr lang="en-US" dirty="0"/>
              <a:t>Proposed the practice of washing hands with chlorinated lime solutions</a:t>
            </a:r>
          </a:p>
          <a:p>
            <a:r>
              <a:rPr lang="en-US" dirty="0"/>
              <a:t>Two clinics &amp; his friend’s death</a:t>
            </a:r>
          </a:p>
          <a:p>
            <a:r>
              <a:rPr lang="en-US" dirty="0" err="1"/>
              <a:t>Asylum,died</a:t>
            </a:r>
            <a:r>
              <a:rPr lang="en-US" dirty="0"/>
              <a:t> of gangrene of hand at 47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14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B287-C73C-4C67-AF21-8DA89C43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MORGAGNI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D9C63-43A0-4D40-9FCA-E5D4FCEC5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Italian anatomist</a:t>
            </a:r>
          </a:p>
          <a:p>
            <a:r>
              <a:rPr lang="en-US" dirty="0"/>
              <a:t>FATHER OF MODERN ANATOMICAL PATHOLOGY</a:t>
            </a:r>
          </a:p>
          <a:p>
            <a:r>
              <a:rPr lang="en-IN" dirty="0"/>
              <a:t>Foramina of </a:t>
            </a:r>
            <a:r>
              <a:rPr lang="en-IN" dirty="0" err="1"/>
              <a:t>margagni,morgagnian</a:t>
            </a:r>
            <a:r>
              <a:rPr lang="en-IN" dirty="0"/>
              <a:t> </a:t>
            </a:r>
            <a:r>
              <a:rPr lang="en-IN" dirty="0" err="1"/>
              <a:t>cataract,sinus</a:t>
            </a:r>
            <a:r>
              <a:rPr lang="en-IN" dirty="0"/>
              <a:t> of </a:t>
            </a:r>
            <a:r>
              <a:rPr lang="en-IN" dirty="0" err="1"/>
              <a:t>Morgagni,Morgagni’s</a:t>
            </a:r>
            <a:r>
              <a:rPr lang="en-IN" dirty="0"/>
              <a:t> hernia</a:t>
            </a:r>
          </a:p>
          <a:p>
            <a:r>
              <a:rPr lang="en-IN" dirty="0"/>
              <a:t>Disease is not vaguely dispersed throughout the </a:t>
            </a:r>
            <a:r>
              <a:rPr lang="en-IN" dirty="0" err="1"/>
              <a:t>body,but</a:t>
            </a:r>
            <a:r>
              <a:rPr lang="en-IN" dirty="0"/>
              <a:t> originate locally in specific organs and tissues.</a:t>
            </a:r>
          </a:p>
        </p:txBody>
      </p:sp>
    </p:spTree>
    <p:extLst>
      <p:ext uri="{BB962C8B-B14F-4D97-AF65-F5344CB8AC3E}">
        <p14:creationId xmlns:p14="http://schemas.microsoft.com/office/powerpoint/2010/main" val="1357362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279-EBC4-4452-BA98-B8964A5F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VESALIUS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D553F-5BAB-4E8E-BC51-AB07D9CB1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FOUNDER OF MODERN HUMAN ANATOMY</a:t>
            </a:r>
          </a:p>
          <a:p>
            <a:r>
              <a:rPr lang="en-US" dirty="0"/>
              <a:t>Medicine has three aspects: </a:t>
            </a:r>
            <a:r>
              <a:rPr lang="en-US" dirty="0" err="1"/>
              <a:t>Drugs,Diet</a:t>
            </a:r>
            <a:r>
              <a:rPr lang="en-US" dirty="0"/>
              <a:t> &amp; the use of hands</a:t>
            </a:r>
          </a:p>
          <a:p>
            <a:r>
              <a:rPr lang="en-US" dirty="0"/>
              <a:t>Detailed illustrations of anatomy</a:t>
            </a:r>
          </a:p>
          <a:p>
            <a:r>
              <a:rPr lang="en-US" dirty="0"/>
              <a:t>Death by shipwreck at age of 49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6758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7319-0E41-4CAA-90A1-D524B1B0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HUNTER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8176A-B0B1-4EC6-8111-4812052B9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Scottish surgeon</a:t>
            </a:r>
          </a:p>
          <a:p>
            <a:r>
              <a:rPr lang="en-US" dirty="0"/>
              <a:t>Teacher of </a:t>
            </a:r>
            <a:r>
              <a:rPr lang="en-US" dirty="0" err="1"/>
              <a:t>jenner</a:t>
            </a:r>
            <a:endParaRPr lang="en-US" dirty="0"/>
          </a:p>
          <a:p>
            <a:r>
              <a:rPr lang="en-US" dirty="0"/>
              <a:t>Improve understanding of human </a:t>
            </a:r>
            <a:r>
              <a:rPr lang="en-US" dirty="0" err="1"/>
              <a:t>teeth,bone</a:t>
            </a:r>
            <a:r>
              <a:rPr lang="en-US" dirty="0"/>
              <a:t> growth and </a:t>
            </a:r>
            <a:r>
              <a:rPr lang="en-US" dirty="0" err="1"/>
              <a:t>remodelling,inflammation,gunshot</a:t>
            </a:r>
            <a:r>
              <a:rPr lang="en-US" dirty="0"/>
              <a:t> </a:t>
            </a:r>
            <a:r>
              <a:rPr lang="en-US" dirty="0" err="1"/>
              <a:t>wounds,venereal</a:t>
            </a:r>
            <a:r>
              <a:rPr lang="en-US" dirty="0"/>
              <a:t> </a:t>
            </a:r>
            <a:r>
              <a:rPr lang="en-US" dirty="0" err="1"/>
              <a:t>diseases,digestion,functioning</a:t>
            </a:r>
            <a:r>
              <a:rPr lang="en-US" dirty="0"/>
              <a:t> of </a:t>
            </a:r>
            <a:r>
              <a:rPr lang="en-US" dirty="0" err="1"/>
              <a:t>lacteals,child</a:t>
            </a:r>
            <a:r>
              <a:rPr lang="en-US" dirty="0"/>
              <a:t> </a:t>
            </a:r>
            <a:r>
              <a:rPr lang="en-US" dirty="0" err="1"/>
              <a:t>development,seperateness</a:t>
            </a:r>
            <a:r>
              <a:rPr lang="en-US" dirty="0"/>
              <a:t> of maternal and </a:t>
            </a:r>
            <a:r>
              <a:rPr lang="en-US" dirty="0" err="1"/>
              <a:t>foetal</a:t>
            </a:r>
            <a:r>
              <a:rPr lang="en-US" dirty="0"/>
              <a:t> blood supplies</a:t>
            </a:r>
          </a:p>
          <a:p>
            <a:r>
              <a:rPr lang="en-US" dirty="0"/>
              <a:t>Role of lymphatic system</a:t>
            </a:r>
          </a:p>
          <a:p>
            <a:r>
              <a:rPr lang="en-US" dirty="0"/>
              <a:t>First recorded ‘ARTIFICIAL INSEMINATION’</a:t>
            </a:r>
          </a:p>
        </p:txBody>
      </p:sp>
    </p:spTree>
    <p:extLst>
      <p:ext uri="{BB962C8B-B14F-4D97-AF65-F5344CB8AC3E}">
        <p14:creationId xmlns:p14="http://schemas.microsoft.com/office/powerpoint/2010/main" val="2864845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6FA2-4DA3-4147-BF79-60511AA5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LAVOISIER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5DF2A-DEEC-4928-BFC1-529E28FDE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CHEMIST</a:t>
            </a:r>
          </a:p>
          <a:p>
            <a:r>
              <a:rPr lang="en-US" dirty="0"/>
              <a:t>Identified </a:t>
            </a:r>
            <a:r>
              <a:rPr lang="en-US" dirty="0" err="1"/>
              <a:t>hydrogen,oxygen</a:t>
            </a:r>
            <a:endParaRPr lang="en-US" dirty="0"/>
          </a:p>
          <a:p>
            <a:r>
              <a:rPr lang="en-US" dirty="0"/>
              <a:t>Diamond is a crystalline form of carbon</a:t>
            </a:r>
          </a:p>
          <a:p>
            <a:r>
              <a:rPr lang="en-US" dirty="0"/>
              <a:t>Gasometers</a:t>
            </a:r>
          </a:p>
          <a:p>
            <a:r>
              <a:rPr lang="en-US" dirty="0"/>
              <a:t>Radical theory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682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2E01-D1F5-44DA-9125-346944E8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LOUIS PASTEUR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E27F7-65A1-4094-88E0-8E7769A18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French chemist</a:t>
            </a:r>
          </a:p>
          <a:p>
            <a:r>
              <a:rPr lang="en-IN" dirty="0"/>
              <a:t>Pasteurization</a:t>
            </a:r>
          </a:p>
          <a:p>
            <a:r>
              <a:rPr lang="en-IN" dirty="0"/>
              <a:t>Microbial fermentation</a:t>
            </a:r>
          </a:p>
          <a:p>
            <a:r>
              <a:rPr lang="en-IN" dirty="0"/>
              <a:t>Vaccination for </a:t>
            </a:r>
            <a:r>
              <a:rPr lang="en-IN" dirty="0" err="1"/>
              <a:t>rabies,chlorea,anthrax</a:t>
            </a:r>
            <a:r>
              <a:rPr lang="en-IN" dirty="0"/>
              <a:t>.</a:t>
            </a:r>
          </a:p>
          <a:p>
            <a:r>
              <a:rPr lang="en-IN" dirty="0"/>
              <a:t>Rejected theory of spontaneous generation</a:t>
            </a:r>
          </a:p>
          <a:p>
            <a:r>
              <a:rPr lang="en-IN" dirty="0"/>
              <a:t>One of the founder of GERM THEORY OF DISEASE</a:t>
            </a:r>
          </a:p>
        </p:txBody>
      </p:sp>
    </p:spTree>
    <p:extLst>
      <p:ext uri="{BB962C8B-B14F-4D97-AF65-F5344CB8AC3E}">
        <p14:creationId xmlns:p14="http://schemas.microsoft.com/office/powerpoint/2010/main" val="2093219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5631-CF58-4238-B477-C0870B7C7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WILHELM RONTGEN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C5DDC-D073-454D-8CD7-C9DEF8569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Physicist</a:t>
            </a:r>
          </a:p>
          <a:p>
            <a:r>
              <a:rPr lang="en-US" dirty="0"/>
              <a:t>1895,electromagnetic radiation in a wavelength called X-RAYS</a:t>
            </a:r>
          </a:p>
          <a:p>
            <a:r>
              <a:rPr lang="en-US" dirty="0"/>
              <a:t>Element 111-roentgenium</a:t>
            </a:r>
          </a:p>
          <a:p>
            <a:r>
              <a:rPr lang="en-US" dirty="0"/>
              <a:t>Unit of measurement-roentgen</a:t>
            </a:r>
          </a:p>
          <a:p>
            <a:r>
              <a:rPr lang="en-US" dirty="0"/>
              <a:t>FATHER OF DIAGNOSTIC RADIOLOGY</a:t>
            </a:r>
          </a:p>
          <a:p>
            <a:r>
              <a:rPr lang="en-US" dirty="0"/>
              <a:t>NOBEL PRIZE</a:t>
            </a:r>
          </a:p>
          <a:p>
            <a:r>
              <a:rPr lang="en-US" dirty="0"/>
              <a:t>First x-ray-his wife’s </a:t>
            </a:r>
            <a:r>
              <a:rPr lang="en-US" dirty="0" err="1"/>
              <a:t>hand,then</a:t>
            </a:r>
            <a:r>
              <a:rPr lang="en-US" dirty="0"/>
              <a:t> friend’s hand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74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A781-56F7-4586-807C-E5A9DCCE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JENNER – SMALL POX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AC1D5-B9E5-4F2C-B41F-CD6DD8A47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British physician</a:t>
            </a:r>
          </a:p>
          <a:p>
            <a:r>
              <a:rPr lang="en-US" dirty="0"/>
              <a:t>1796,First ever vaccine-small pox</a:t>
            </a:r>
          </a:p>
          <a:p>
            <a:r>
              <a:rPr lang="en-US" dirty="0"/>
              <a:t>VACCINIA- live pox virus</a:t>
            </a:r>
          </a:p>
          <a:p>
            <a:r>
              <a:rPr lang="en-US" dirty="0"/>
              <a:t>Term vaccine derived from “VARIOLAE VACCINAE”(small pox of the cow)</a:t>
            </a:r>
          </a:p>
          <a:p>
            <a:r>
              <a:rPr lang="en-US" dirty="0"/>
              <a:t>James Phipps</a:t>
            </a:r>
          </a:p>
          <a:p>
            <a:r>
              <a:rPr lang="en-US" dirty="0"/>
              <a:t>Sarah </a:t>
            </a:r>
            <a:r>
              <a:rPr lang="en-US" dirty="0" err="1"/>
              <a:t>nelmes</a:t>
            </a:r>
            <a:endParaRPr lang="en-US" dirty="0"/>
          </a:p>
          <a:p>
            <a:r>
              <a:rPr lang="en-US" dirty="0"/>
              <a:t>FATHER OF IMMUNOLOGY</a:t>
            </a:r>
          </a:p>
          <a:p>
            <a:r>
              <a:rPr lang="en-US" dirty="0"/>
              <a:t>Relationship between cow pox &amp; small pox</a:t>
            </a:r>
          </a:p>
          <a:p>
            <a:r>
              <a:rPr lang="en-US" dirty="0"/>
              <a:t>1980- small pox eradication by WHO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7158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A3AE-B0ED-4370-A856-C06FE048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ANTONIE VAN LEEUWWENHOEK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D0BF5-D1D6-4AC6-A8D1-4F4523459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FATHER OF MICROBIOLOGY</a:t>
            </a:r>
          </a:p>
          <a:p>
            <a:r>
              <a:rPr lang="en-US" dirty="0"/>
              <a:t>Discovered bacteria( little animals)- large </a:t>
            </a:r>
            <a:r>
              <a:rPr lang="en-US" dirty="0" err="1"/>
              <a:t>selenomonads</a:t>
            </a:r>
            <a:r>
              <a:rPr lang="en-US" dirty="0"/>
              <a:t> from the human mouth</a:t>
            </a:r>
          </a:p>
          <a:p>
            <a:r>
              <a:rPr lang="en-US" dirty="0"/>
              <a:t>Vacuole of the cell</a:t>
            </a:r>
          </a:p>
          <a:p>
            <a:r>
              <a:rPr lang="en-US" dirty="0"/>
              <a:t>Spermatozoa</a:t>
            </a:r>
          </a:p>
          <a:p>
            <a:r>
              <a:rPr lang="en-US" dirty="0"/>
              <a:t>Banded pattern of muscular </a:t>
            </a:r>
            <a:r>
              <a:rPr lang="en-US" dirty="0" err="1"/>
              <a:t>fibres</a:t>
            </a:r>
            <a:endParaRPr lang="en-US" dirty="0"/>
          </a:p>
          <a:p>
            <a:r>
              <a:rPr lang="en-US" dirty="0"/>
              <a:t>Many lenses </a:t>
            </a:r>
          </a:p>
          <a:p>
            <a:r>
              <a:rPr lang="en-US" dirty="0"/>
              <a:t>Multicellular organisms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486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AE71-CE5D-4C7B-B28E-BB4B73C0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AMBROISE PARE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C280A-6727-45A4-954E-60AEA4106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FATHER OF SURGERY</a:t>
            </a:r>
          </a:p>
          <a:p>
            <a:r>
              <a:rPr lang="en-US" dirty="0" err="1"/>
              <a:t>Mordern</a:t>
            </a:r>
            <a:r>
              <a:rPr lang="en-US" dirty="0"/>
              <a:t> forensic pathology- effects of death on internal </a:t>
            </a:r>
            <a:r>
              <a:rPr lang="en-US" dirty="0" err="1"/>
              <a:t>organs,legal</a:t>
            </a:r>
            <a:r>
              <a:rPr lang="en-US" dirty="0"/>
              <a:t> aspects of medicine</a:t>
            </a:r>
          </a:p>
          <a:p>
            <a:r>
              <a:rPr lang="en-US" dirty="0"/>
              <a:t>Invented several surgical instruments</a:t>
            </a:r>
          </a:p>
          <a:p>
            <a:r>
              <a:rPr lang="en-US" dirty="0" err="1"/>
              <a:t>Haemostasis</a:t>
            </a:r>
            <a:endParaRPr lang="en-US" dirty="0"/>
          </a:p>
          <a:p>
            <a:r>
              <a:rPr lang="en-US" dirty="0"/>
              <a:t>Phantom pain-brain not in limb</a:t>
            </a:r>
          </a:p>
          <a:p>
            <a:r>
              <a:rPr lang="en-US" dirty="0"/>
              <a:t>prostheses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88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09E8-762F-4D2A-9636-95BD922B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JAMES LIND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B9CAD-A4BE-4AAC-A4D8-ADAFE3E5D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Scottish doctor</a:t>
            </a:r>
          </a:p>
          <a:p>
            <a:r>
              <a:rPr lang="en-US" dirty="0"/>
              <a:t>Vitamin C cures scurvy</a:t>
            </a:r>
          </a:p>
          <a:p>
            <a:r>
              <a:rPr lang="en-US" dirty="0"/>
              <a:t>Pioneer of naval hygiene</a:t>
            </a:r>
          </a:p>
          <a:p>
            <a:r>
              <a:rPr lang="en-US" dirty="0"/>
              <a:t>Clinical trial-group 1-quart of cider daily</a:t>
            </a:r>
          </a:p>
          <a:p>
            <a:r>
              <a:rPr lang="en-US" dirty="0"/>
              <a:t>                      group 2-25 drops of elixir of vitriol</a:t>
            </a:r>
          </a:p>
          <a:p>
            <a:r>
              <a:rPr lang="en-US" dirty="0"/>
              <a:t>                      group 3-6 spoonful of vinegar</a:t>
            </a:r>
          </a:p>
          <a:p>
            <a:r>
              <a:rPr lang="en-US" dirty="0"/>
              <a:t>                      group 4-half a pint of sea water</a:t>
            </a:r>
          </a:p>
          <a:p>
            <a:r>
              <a:rPr lang="en-US" dirty="0"/>
              <a:t>                      group 5-2 oranges,1 lemon</a:t>
            </a:r>
          </a:p>
          <a:p>
            <a:r>
              <a:rPr lang="en-US" dirty="0"/>
              <a:t>                      group 6-spicy </a:t>
            </a:r>
            <a:r>
              <a:rPr lang="en-US" dirty="0" err="1"/>
              <a:t>paste+drink</a:t>
            </a:r>
            <a:r>
              <a:rPr lang="en-US" dirty="0"/>
              <a:t> of barley water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7838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B653-DEC2-4E1E-9D70-A6337E196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PAUL EHRLICH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3AEDA-2CA7-4C19-A863-5FF889B1E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German physician</a:t>
            </a:r>
          </a:p>
          <a:p>
            <a:r>
              <a:rPr lang="en-US" dirty="0"/>
              <a:t>NOBEL PRIZE IN MEDICINE</a:t>
            </a:r>
          </a:p>
          <a:p>
            <a:r>
              <a:rPr lang="en-US" dirty="0"/>
              <a:t>First effective medicinal treatment for syphilis</a:t>
            </a:r>
          </a:p>
          <a:p>
            <a:r>
              <a:rPr lang="en-US" dirty="0"/>
              <a:t>Naming the concept of CHEMOTHERAPY</a:t>
            </a:r>
          </a:p>
          <a:p>
            <a:r>
              <a:rPr lang="en-US" dirty="0"/>
              <a:t>IMMUNOLOGY-even autoimmunity</a:t>
            </a:r>
          </a:p>
          <a:p>
            <a:r>
              <a:rPr lang="en-US" dirty="0"/>
              <a:t>Antiserum</a:t>
            </a:r>
          </a:p>
          <a:p>
            <a:r>
              <a:rPr lang="en-US" dirty="0"/>
              <a:t>HEMATOLOGY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4238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A4E99-E5CC-426F-A42B-B72B1CCD7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25" y="470517"/>
            <a:ext cx="10515600" cy="6143348"/>
          </a:xfrm>
        </p:spPr>
        <p:txBody>
          <a:bodyPr>
            <a:normAutofit/>
          </a:bodyPr>
          <a:lstStyle/>
          <a:p>
            <a:r>
              <a:rPr lang="en-US" dirty="0"/>
              <a:t>GERHARD DOMAGK		-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discovery of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Sulfonamidochrysoidine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(KI-730), the first commercially available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Antibiotic"/>
              </a:rPr>
              <a:t>antibiotic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marketed under the brand name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Prontosil"/>
              </a:rPr>
              <a:t>Prontosil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for which he received the 1939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Nobel Prize in Physiology or Medicine"/>
              </a:rPr>
              <a:t>Nobel Prize in Physiology or Medicine</a:t>
            </a:r>
            <a:endParaRPr lang="en-US" dirty="0"/>
          </a:p>
          <a:p>
            <a:r>
              <a:rPr lang="en-US" dirty="0"/>
              <a:t>THOMAS HUNT MORGAN	-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Nobel Prize in Physiology or Medicine"/>
              </a:rPr>
              <a:t> Nobel Prize in Physiology or Medicine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1933 for discoveries elucidating the role that the </a:t>
            </a:r>
            <a:r>
              <a:rPr lang="en-US" b="0" i="0" u="sng" dirty="0">
                <a:solidFill>
                  <a:srgbClr val="FAA700"/>
                </a:solidFill>
                <a:effectLst/>
                <a:latin typeface="Arial" panose="020B0604020202020204" pitchFamily="34" charset="0"/>
                <a:hlinkClick r:id="rId5"/>
              </a:rPr>
              <a:t>chromosome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plays in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Heredity"/>
              </a:rPr>
              <a:t>heredity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  <a:p>
            <a:r>
              <a:rPr lang="en-US" dirty="0"/>
              <a:t>OTTOLOEWI			-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role of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Acetylcholine"/>
              </a:rPr>
              <a:t>acetylcholine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as an endogenous neurotransmitter. For his discovery he was awarded the </a:t>
            </a:r>
            <a:r>
              <a:rPr lang="en-US" b="0" i="0" u="sng" dirty="0">
                <a:solidFill>
                  <a:srgbClr val="FAA700"/>
                </a:solidFill>
                <a:effectLst/>
                <a:latin typeface="Arial" panose="020B0604020202020204" pitchFamily="34" charset="0"/>
                <a:hlinkClick r:id="rId4"/>
              </a:rPr>
              <a:t>Nobel Prize in Physiology or Medicine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1936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18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1E627-6F68-4F4E-9E89-8BCFEF5FA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740"/>
            <a:ext cx="10515600" cy="5795223"/>
          </a:xfrm>
        </p:spPr>
        <p:txBody>
          <a:bodyPr>
            <a:normAutofit/>
          </a:bodyPr>
          <a:lstStyle/>
          <a:p>
            <a:r>
              <a:rPr lang="en-US" dirty="0"/>
              <a:t>SIR ALEXANDER FLEMING		-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world's first broadly effective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Antibiotic"/>
              </a:rPr>
              <a:t>antibiotic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substance, which he named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Penicillin"/>
              </a:rPr>
              <a:t>penicillin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Nobel Prize in Physiology or Medicine"/>
              </a:rPr>
              <a:t>Nobel Prize in Physiology or Medicine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1945</a:t>
            </a:r>
            <a:endParaRPr lang="en-US" dirty="0"/>
          </a:p>
          <a:p>
            <a:r>
              <a:rPr lang="en-US" dirty="0"/>
              <a:t>FREDRICK BANTING			-discovery of insulin,</a:t>
            </a:r>
            <a:r>
              <a:rPr lang="en-I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 </a:t>
            </a:r>
            <a:r>
              <a:rPr lang="en-I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Nobel Prize in Physiology or Medicine"/>
              </a:rPr>
              <a:t>Nobel Prize</a:t>
            </a:r>
            <a:endParaRPr lang="en-US" dirty="0"/>
          </a:p>
          <a:p>
            <a:r>
              <a:rPr lang="en-IN" dirty="0"/>
              <a:t>CHARLES BEST			</a:t>
            </a:r>
          </a:p>
          <a:p>
            <a:r>
              <a:rPr lang="en-US" dirty="0"/>
              <a:t>GERTRUDE BELLE ELION		-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Nobel Prize in Physiology or Medicine"/>
              </a:rPr>
              <a:t>Nobel Prize in Physiology or Medicine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with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George H. Hitchings"/>
              </a:rPr>
              <a:t>George H. Hitchings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Sir James Black"/>
              </a:rPr>
              <a:t>Sir James Black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for their use of innovative methods of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Drug design"/>
              </a:rPr>
              <a:t>rational drug design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for the development of new drugs</a:t>
            </a:r>
            <a:endParaRPr lang="en-US" dirty="0"/>
          </a:p>
          <a:p>
            <a:r>
              <a:rPr lang="en-US" dirty="0"/>
              <a:t>PAUL EHRLICH				-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Nobel Prize"/>
              </a:rPr>
              <a:t>Nobel Prize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Physiology or Medicine for his contributions to immunology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1437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6876E-228F-46FA-83C8-D083C8F0C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565"/>
            <a:ext cx="10515600" cy="5129398"/>
          </a:xfrm>
        </p:spPr>
        <p:txBody>
          <a:bodyPr/>
          <a:lstStyle/>
          <a:p>
            <a:r>
              <a:rPr lang="en-US" dirty="0"/>
              <a:t>ALFRED NOBEL			-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Nobel's most famous invention was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Dynamite"/>
              </a:rPr>
              <a:t>dynamite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 safer and easier means of harnessing the explosive power of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Nitroglycerin"/>
              </a:rPr>
              <a:t>nitroglycerin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; bequeathed his fortune to establish the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Nobel Prize"/>
              </a:rPr>
              <a:t>Nobel Prize</a:t>
            </a:r>
            <a:endParaRPr lang="en-US" dirty="0"/>
          </a:p>
          <a:p>
            <a:r>
              <a:rPr lang="en-US" dirty="0"/>
              <a:t>ROBERT KOCH			-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For his research on tuberculosis, he received the </a:t>
            </a:r>
            <a:r>
              <a:rPr lang="en-US" b="0" i="0" u="sng" dirty="0">
                <a:solidFill>
                  <a:srgbClr val="FAA700"/>
                </a:solidFill>
                <a:effectLst/>
                <a:latin typeface="Arial" panose="020B0604020202020204" pitchFamily="34" charset="0"/>
                <a:hlinkClick r:id="rId5"/>
              </a:rPr>
              <a:t>Nobel Prize in Physiology or Medicine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1905</a:t>
            </a:r>
            <a:endParaRPr lang="en-US" dirty="0"/>
          </a:p>
          <a:p>
            <a:r>
              <a:rPr lang="en-US" dirty="0"/>
              <a:t>GILMAN				-</a:t>
            </a:r>
            <a:r>
              <a:rPr lang="en-US" b="0" i="0" dirty="0">
                <a:solidFill>
                  <a:srgbClr val="212438"/>
                </a:solidFill>
                <a:effectLst/>
                <a:latin typeface="Quicksand"/>
              </a:rPr>
              <a:t> Gilman shared the </a:t>
            </a:r>
            <a:r>
              <a:rPr lang="en-US" b="0" i="0" u="sng" dirty="0">
                <a:solidFill>
                  <a:schemeClr val="accent5">
                    <a:lumMod val="75000"/>
                  </a:schemeClr>
                </a:solidFill>
                <a:effectLst/>
                <a:latin typeface="Quicksand"/>
              </a:rPr>
              <a:t>Nobel Prize in Physiology or Medicine </a:t>
            </a:r>
            <a:r>
              <a:rPr lang="en-US" b="0" i="0" dirty="0">
                <a:solidFill>
                  <a:srgbClr val="212438"/>
                </a:solidFill>
                <a:effectLst/>
                <a:latin typeface="Quicksand"/>
              </a:rPr>
              <a:t>with Dr. Martin </a:t>
            </a:r>
            <a:r>
              <a:rPr lang="en-US" b="0" i="0" dirty="0" err="1">
                <a:solidFill>
                  <a:srgbClr val="212438"/>
                </a:solidFill>
                <a:effectLst/>
                <a:latin typeface="Quicksand"/>
              </a:rPr>
              <a:t>Rodbell</a:t>
            </a:r>
            <a:r>
              <a:rPr lang="en-US" b="0" i="0" dirty="0">
                <a:solidFill>
                  <a:srgbClr val="212438"/>
                </a:solidFill>
                <a:effectLst/>
                <a:latin typeface="Quicksand"/>
              </a:rPr>
              <a:t> of the National Institute of Environmental Health Sciences for their discovery of G proteins.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4690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5D2F6-B6FC-4839-86DF-58B318804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>
            <a:normAutofit/>
          </a:bodyPr>
          <a:lstStyle/>
          <a:p>
            <a:r>
              <a:rPr lang="en-US" dirty="0"/>
              <a:t>WILLIAM HARVEY			-circulation of blood</a:t>
            </a:r>
          </a:p>
          <a:p>
            <a:r>
              <a:rPr lang="en-US" dirty="0"/>
              <a:t>COLIN DOLLERY				-</a:t>
            </a:r>
            <a:r>
              <a:rPr lang="en-I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clinical 					    	pharmacology</a:t>
            </a:r>
            <a:r>
              <a:rPr lang="en-I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IN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cardiovascular</a:t>
            </a:r>
            <a:r>
              <a:rPr lang="en-I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en-US" dirty="0"/>
          </a:p>
          <a:p>
            <a:r>
              <a:rPr lang="en-US" dirty="0"/>
              <a:t>CHARLES DARWIN			-origin of species</a:t>
            </a:r>
          </a:p>
          <a:p>
            <a:r>
              <a:rPr lang="en-US" dirty="0"/>
              <a:t>LOUIS PASTEUR				-father of bacteriology</a:t>
            </a:r>
          </a:p>
          <a:p>
            <a:r>
              <a:rPr lang="en-US" dirty="0"/>
              <a:t>SIGMUND FREUD			-psychoanalysis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075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930E-4FD4-4E09-BF2D-567BB31C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80" y="0"/>
            <a:ext cx="10515600" cy="1325563"/>
          </a:xfrm>
        </p:spPr>
        <p:txBody>
          <a:bodyPr/>
          <a:lstStyle/>
          <a:p>
            <a:r>
              <a:rPr lang="en-US" b="1" dirty="0"/>
              <a:t>GALEN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C65E-2BF8-48B5-89A4-715676453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608"/>
            <a:ext cx="10515600" cy="55751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Greek </a:t>
            </a:r>
            <a:r>
              <a:rPr lang="en-US" dirty="0" err="1"/>
              <a:t>physician,surgeon,philosopher</a:t>
            </a:r>
            <a:endParaRPr lang="en-US" dirty="0"/>
          </a:p>
          <a:p>
            <a:r>
              <a:rPr lang="en-US" dirty="0"/>
              <a:t>Experimental methods in medical investigation</a:t>
            </a:r>
          </a:p>
          <a:p>
            <a:r>
              <a:rPr lang="en-US" dirty="0"/>
              <a:t>Dissection of Barbery </a:t>
            </a:r>
            <a:r>
              <a:rPr lang="en-US" dirty="0" err="1"/>
              <a:t>apes,pigs</a:t>
            </a:r>
            <a:endParaRPr lang="en-US" dirty="0"/>
          </a:p>
          <a:p>
            <a:r>
              <a:rPr lang="en-US" dirty="0"/>
              <a:t>Physiology of circulatory system-arteries carry </a:t>
            </a:r>
            <a:r>
              <a:rPr lang="en-US" dirty="0" err="1"/>
              <a:t>blood,liver</a:t>
            </a:r>
            <a:r>
              <a:rPr lang="en-US" dirty="0"/>
              <a:t> as source of venous blood</a:t>
            </a:r>
          </a:p>
          <a:p>
            <a:r>
              <a:rPr lang="en-US" dirty="0"/>
              <a:t>Identification of disease- small </a:t>
            </a:r>
            <a:r>
              <a:rPr lang="en-US" dirty="0" err="1"/>
              <a:t>pox,plague</a:t>
            </a:r>
            <a:endParaRPr lang="en-US" dirty="0"/>
          </a:p>
          <a:p>
            <a:r>
              <a:rPr lang="en-US" dirty="0"/>
              <a:t>HIPPOCRATES-</a:t>
            </a:r>
            <a:r>
              <a:rPr lang="en-US" dirty="0" err="1"/>
              <a:t>Blood,yellow</a:t>
            </a:r>
            <a:r>
              <a:rPr lang="en-US" dirty="0"/>
              <a:t> </a:t>
            </a:r>
            <a:r>
              <a:rPr lang="en-US" dirty="0" err="1"/>
              <a:t>bile,black</a:t>
            </a:r>
            <a:r>
              <a:rPr lang="en-US" dirty="0"/>
              <a:t> </a:t>
            </a:r>
            <a:r>
              <a:rPr lang="en-US" dirty="0" err="1"/>
              <a:t>bile,phlegm</a:t>
            </a:r>
            <a:r>
              <a:rPr lang="en-US" dirty="0"/>
              <a:t>-moods</a:t>
            </a:r>
          </a:p>
          <a:p>
            <a:r>
              <a:rPr lang="en-US" dirty="0" err="1"/>
              <a:t>Sanguine,choleric,melancholics,phlegmatic</a:t>
            </a:r>
            <a:endParaRPr lang="en-US" dirty="0"/>
          </a:p>
          <a:p>
            <a:r>
              <a:rPr lang="en-US" dirty="0"/>
              <a:t>Extroverted&amp;social,energy-passion-charisma,creative-kind-considerate,dependability-kindness-affection.</a:t>
            </a:r>
          </a:p>
          <a:p>
            <a:r>
              <a:rPr lang="en-US" dirty="0"/>
              <a:t>Performed cataract</a:t>
            </a:r>
          </a:p>
          <a:p>
            <a:r>
              <a:rPr lang="en-US" dirty="0"/>
              <a:t>Neuro anatomy-difference between sensory&amp; </a:t>
            </a:r>
            <a:r>
              <a:rPr lang="en-US" dirty="0" err="1"/>
              <a:t>motor,muscle</a:t>
            </a:r>
            <a:r>
              <a:rPr lang="en-US" dirty="0"/>
              <a:t> </a:t>
            </a:r>
            <a:r>
              <a:rPr lang="en-US" dirty="0" err="1"/>
              <a:t>tone,agonist</a:t>
            </a:r>
            <a:r>
              <a:rPr lang="en-US" dirty="0"/>
              <a:t> and antagonist</a:t>
            </a:r>
          </a:p>
          <a:p>
            <a:r>
              <a:rPr lang="en-US" dirty="0"/>
              <a:t>GALENICIALS – Various methods of extracting the crude drugs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947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A76C-3D7E-47B3-B4B0-0EE5D9A5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JOSEPH GOLDBERGER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371F-6E41-4739-BFD5-0A5F1C2A2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American physician</a:t>
            </a:r>
          </a:p>
          <a:p>
            <a:r>
              <a:rPr lang="en-US" dirty="0"/>
              <a:t>Epidemiologist in united states public health services</a:t>
            </a:r>
          </a:p>
          <a:p>
            <a:r>
              <a:rPr lang="en-US" dirty="0" err="1"/>
              <a:t>Pellegra</a:t>
            </a:r>
            <a:r>
              <a:rPr lang="en-US" dirty="0"/>
              <a:t> and poor diet</a:t>
            </a:r>
          </a:p>
          <a:p>
            <a:r>
              <a:rPr lang="en-US" dirty="0" err="1"/>
              <a:t>delusion,dermatitis,diarrhoea,death</a:t>
            </a:r>
            <a:endParaRPr lang="en-US" dirty="0"/>
          </a:p>
          <a:p>
            <a:r>
              <a:rPr lang="en-US" dirty="0" err="1"/>
              <a:t>Casal’s</a:t>
            </a:r>
            <a:r>
              <a:rPr lang="en-US" dirty="0"/>
              <a:t> </a:t>
            </a:r>
            <a:r>
              <a:rPr lang="en-US" dirty="0" err="1"/>
              <a:t>necklace,glove</a:t>
            </a:r>
            <a:r>
              <a:rPr lang="en-US" dirty="0"/>
              <a:t> and stocking lesions</a:t>
            </a:r>
          </a:p>
          <a:p>
            <a:r>
              <a:rPr lang="en-US" dirty="0"/>
              <a:t>Corn-staple food</a:t>
            </a:r>
          </a:p>
          <a:p>
            <a:endParaRPr lang="en-US" dirty="0"/>
          </a:p>
          <a:p>
            <a:r>
              <a:rPr lang="en-US" dirty="0"/>
              <a:t>CONRAD ELVEHJEM- niacin-14 to 16mg/day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999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DCD0-E323-4A32-9CB0-3C50F4C2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HARVEY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2513A-D6B3-438A-9CFD-FE27CAFB9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English physician</a:t>
            </a:r>
          </a:p>
          <a:p>
            <a:r>
              <a:rPr lang="en-US" dirty="0"/>
              <a:t>Circulation of blood</a:t>
            </a:r>
          </a:p>
          <a:p>
            <a:r>
              <a:rPr lang="en-US" dirty="0"/>
              <a:t>Existence of ductus arteriosus</a:t>
            </a:r>
          </a:p>
          <a:p>
            <a:r>
              <a:rPr lang="en-US" dirty="0"/>
              <a:t>Conflict of Galen</a:t>
            </a:r>
          </a:p>
          <a:p>
            <a:r>
              <a:rPr lang="en-IN" dirty="0"/>
              <a:t>Doesn’t find capillaries</a:t>
            </a:r>
          </a:p>
          <a:p>
            <a:r>
              <a:rPr lang="en-IN" dirty="0"/>
              <a:t>Pulmonary circulation already found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776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36E2B-3417-4625-AD11-5BDD36D77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PARACELSUS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EE57C-4925-4668-B216-55C91826A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Swiss physician</a:t>
            </a:r>
          </a:p>
          <a:p>
            <a:r>
              <a:rPr lang="en-US" dirty="0"/>
              <a:t>FATHER OF TOXICOLOGY</a:t>
            </a:r>
          </a:p>
          <a:p>
            <a:r>
              <a:rPr lang="en-US" dirty="0"/>
              <a:t>Pioneered the use of chemicals and minerals in medicine</a:t>
            </a:r>
          </a:p>
          <a:p>
            <a:r>
              <a:rPr lang="en-US" dirty="0" err="1"/>
              <a:t>Tria</a:t>
            </a:r>
            <a:r>
              <a:rPr lang="en-US" dirty="0"/>
              <a:t> prima -Three humors- </a:t>
            </a:r>
            <a:r>
              <a:rPr lang="en-US" dirty="0" err="1"/>
              <a:t>sulphur,mercury,salt</a:t>
            </a:r>
            <a:endParaRPr lang="en-US" dirty="0"/>
          </a:p>
          <a:p>
            <a:r>
              <a:rPr lang="en-US" dirty="0" err="1"/>
              <a:t>Soul,spirit,body</a:t>
            </a:r>
            <a:endParaRPr lang="en-US" dirty="0"/>
          </a:p>
          <a:p>
            <a:r>
              <a:rPr lang="en-US" dirty="0" err="1"/>
              <a:t>Magnetisim</a:t>
            </a:r>
            <a:endParaRPr lang="en-US" dirty="0"/>
          </a:p>
          <a:p>
            <a:r>
              <a:rPr lang="en-US" dirty="0"/>
              <a:t>First to give elemental zinc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920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CC2B-C407-4B8E-A607-AAC4EB29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LAENNEC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976A9-C572-4834-ABF1-7E48F48B4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French </a:t>
            </a:r>
            <a:r>
              <a:rPr lang="en-US" dirty="0" err="1"/>
              <a:t>physician,musician</a:t>
            </a:r>
            <a:endParaRPr lang="en-US" dirty="0"/>
          </a:p>
          <a:p>
            <a:r>
              <a:rPr lang="en-US" dirty="0"/>
              <a:t>Invented stethoscope</a:t>
            </a:r>
          </a:p>
          <a:p>
            <a:r>
              <a:rPr lang="en-US" dirty="0" err="1"/>
              <a:t>Stethos</a:t>
            </a:r>
            <a:r>
              <a:rPr lang="en-US" dirty="0"/>
              <a:t>-</a:t>
            </a:r>
            <a:r>
              <a:rPr lang="en-US" dirty="0" err="1"/>
              <a:t>chest,skopos</a:t>
            </a:r>
            <a:r>
              <a:rPr lang="en-US" dirty="0"/>
              <a:t>-examination –GREEK WORD</a:t>
            </a:r>
          </a:p>
          <a:p>
            <a:r>
              <a:rPr lang="en-US" dirty="0"/>
              <a:t>Described lung sounds</a:t>
            </a:r>
          </a:p>
          <a:p>
            <a:r>
              <a:rPr lang="en-US" dirty="0"/>
              <a:t>Immediate auscultation with ear-difficult with fat woman</a:t>
            </a:r>
          </a:p>
          <a:p>
            <a:r>
              <a:rPr lang="en-US" dirty="0" err="1"/>
              <a:t>Peritonitis,cirrhosis,melanoma</a:t>
            </a:r>
            <a:endParaRPr lang="en-US" dirty="0"/>
          </a:p>
          <a:p>
            <a:r>
              <a:rPr lang="en-US" dirty="0"/>
              <a:t>TB- himself died at 45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542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8B269-9496-4F8D-8372-FFE3DDBB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THOMAS SYDENHAM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4D34D-18EB-4232-8F99-80E480BCB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FATHER OF CLINICAL MEDICINE / ENGLISH HIPPOCRATES</a:t>
            </a:r>
          </a:p>
          <a:p>
            <a:r>
              <a:rPr lang="en-US" dirty="0"/>
              <a:t>Sydenham’s chorea</a:t>
            </a:r>
          </a:p>
          <a:p>
            <a:r>
              <a:rPr lang="en-US" dirty="0"/>
              <a:t>Small </a:t>
            </a:r>
            <a:r>
              <a:rPr lang="en-US" dirty="0" err="1"/>
              <a:t>pox,hysteria,gout</a:t>
            </a:r>
            <a:endParaRPr lang="en-US" dirty="0"/>
          </a:p>
          <a:p>
            <a:r>
              <a:rPr lang="en-US" dirty="0"/>
              <a:t>Named the disease “pertussis”-violent cough of any type</a:t>
            </a:r>
          </a:p>
          <a:p>
            <a:r>
              <a:rPr lang="en-US" dirty="0"/>
              <a:t>Advocated the use of </a:t>
            </a:r>
            <a:r>
              <a:rPr lang="en-US" dirty="0" err="1"/>
              <a:t>peruvian</a:t>
            </a:r>
            <a:r>
              <a:rPr lang="en-US" dirty="0"/>
              <a:t> bark-malaria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553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CC78-B753-41D8-906D-9A45ECDB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ALEXANDER FLEMING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0DF89-1F8C-4539-9397-AA2C10AE1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Scottish physician</a:t>
            </a:r>
          </a:p>
          <a:p>
            <a:r>
              <a:rPr lang="en-US" dirty="0"/>
              <a:t>Discovery of penicillin when antiseptics are useless in deep wounds</a:t>
            </a:r>
          </a:p>
          <a:p>
            <a:r>
              <a:rPr lang="en-US" dirty="0"/>
              <a:t>Noble prize in medicine</a:t>
            </a:r>
          </a:p>
          <a:p>
            <a:r>
              <a:rPr lang="en-US" dirty="0"/>
              <a:t>Enzyme-lysozyme- first antimicrobial protein innate immune system</a:t>
            </a:r>
          </a:p>
          <a:p>
            <a:r>
              <a:rPr lang="en-US" dirty="0"/>
              <a:t>Fungal </a:t>
            </a:r>
            <a:r>
              <a:rPr lang="en-US" dirty="0" err="1"/>
              <a:t>mould-p.rubrum</a:t>
            </a:r>
            <a:endParaRPr lang="en-US" dirty="0"/>
          </a:p>
          <a:p>
            <a:r>
              <a:rPr lang="en-US" dirty="0"/>
              <a:t>First clinical trial-sinusitis-</a:t>
            </a:r>
            <a:r>
              <a:rPr lang="en-US" dirty="0" err="1"/>
              <a:t>H.influenza</a:t>
            </a:r>
            <a:r>
              <a:rPr lang="en-US" dirty="0"/>
              <a:t>-unsusceptible</a:t>
            </a:r>
          </a:p>
          <a:p>
            <a:r>
              <a:rPr lang="en-US" dirty="0"/>
              <a:t>CECIL GEORGE PAINE- conjunctivitis</a:t>
            </a:r>
          </a:p>
          <a:p>
            <a:r>
              <a:rPr lang="en-US" dirty="0"/>
              <a:t>Antibiotic resistance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004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</TotalTime>
  <Words>1136</Words>
  <Application>Microsoft Office PowerPoint</Application>
  <PresentationFormat>Widescreen</PresentationFormat>
  <Paragraphs>188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Quicksand</vt:lpstr>
      <vt:lpstr>Office Theme</vt:lpstr>
      <vt:lpstr>MUSEUM</vt:lpstr>
      <vt:lpstr>JENNER – SMALL POX</vt:lpstr>
      <vt:lpstr>GALEN</vt:lpstr>
      <vt:lpstr>JOSEPH GOLDBERGER</vt:lpstr>
      <vt:lpstr>HARVEY</vt:lpstr>
      <vt:lpstr>PARACELSUS</vt:lpstr>
      <vt:lpstr>LAENNEC</vt:lpstr>
      <vt:lpstr>THOMAS SYDENHAM</vt:lpstr>
      <vt:lpstr>ALEXANDER FLEMING</vt:lpstr>
      <vt:lpstr>J.MARION SIMS</vt:lpstr>
      <vt:lpstr>VIRCHOW</vt:lpstr>
      <vt:lpstr>BANTING &amp; BEST</vt:lpstr>
      <vt:lpstr>IGNAZ SEMMELWEIS</vt:lpstr>
      <vt:lpstr>MORGAGNI</vt:lpstr>
      <vt:lpstr>VESALIUS</vt:lpstr>
      <vt:lpstr>HUNTER</vt:lpstr>
      <vt:lpstr>LAVOISIER</vt:lpstr>
      <vt:lpstr>LOUIS PASTEUR</vt:lpstr>
      <vt:lpstr>WILHELM RONTGEN</vt:lpstr>
      <vt:lpstr>ANTONIE VAN LEEUWWENHOEK</vt:lpstr>
      <vt:lpstr>AMBROISE PARE</vt:lpstr>
      <vt:lpstr>JAMES LIND</vt:lpstr>
      <vt:lpstr>PAUL EHRLICH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MUSEUM</dc:title>
  <dc:creator>Aravinth Rajendran</dc:creator>
  <cp:lastModifiedBy>Aravinth Rajendran</cp:lastModifiedBy>
  <cp:revision>45</cp:revision>
  <dcterms:created xsi:type="dcterms:W3CDTF">2021-12-27T09:12:19Z</dcterms:created>
  <dcterms:modified xsi:type="dcterms:W3CDTF">2022-03-14T13:26:58Z</dcterms:modified>
</cp:coreProperties>
</file>