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57" r:id="rId4"/>
    <p:sldId id="278" r:id="rId5"/>
    <p:sldId id="259" r:id="rId6"/>
    <p:sldId id="260" r:id="rId7"/>
    <p:sldId id="258" r:id="rId8"/>
    <p:sldId id="262" r:id="rId9"/>
    <p:sldId id="263" r:id="rId10"/>
    <p:sldId id="261" r:id="rId11"/>
    <p:sldId id="264" r:id="rId12"/>
    <p:sldId id="265" r:id="rId13"/>
    <p:sldId id="280" r:id="rId14"/>
    <p:sldId id="281" r:id="rId15"/>
    <p:sldId id="266" r:id="rId16"/>
    <p:sldId id="267" r:id="rId17"/>
    <p:sldId id="268" r:id="rId18"/>
    <p:sldId id="269" r:id="rId19"/>
    <p:sldId id="270" r:id="rId20"/>
    <p:sldId id="279" r:id="rId21"/>
    <p:sldId id="271" r:id="rId22"/>
    <p:sldId id="272" r:id="rId23"/>
    <p:sldId id="273" r:id="rId24"/>
    <p:sldId id="274" r:id="rId25"/>
    <p:sldId id="282" r:id="rId26"/>
    <p:sldId id="275" r:id="rId27"/>
    <p:sldId id="276" r:id="rId28"/>
    <p:sldId id="277" r:id="rId29"/>
    <p:sldId id="283" r:id="rId30"/>
    <p:sldId id="287" r:id="rId31"/>
    <p:sldId id="284" r:id="rId32"/>
    <p:sldId id="288" r:id="rId33"/>
    <p:sldId id="289" r:id="rId34"/>
    <p:sldId id="286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65E2-9A9C-4057-8990-E3510341F28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9C820B2-6F04-45F2-8339-06B25F6B6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87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65E2-9A9C-4057-8990-E3510341F28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20B2-6F04-45F2-8339-06B25F6B6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1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65E2-9A9C-4057-8990-E3510341F28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20B2-6F04-45F2-8339-06B25F6B6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54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65E2-9A9C-4057-8990-E3510341F28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20B2-6F04-45F2-8339-06B25F6B6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66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4065E2-9A9C-4057-8990-E3510341F28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9C820B2-6F04-45F2-8339-06B25F6B6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32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65E2-9A9C-4057-8990-E3510341F28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20B2-6F04-45F2-8339-06B25F6B6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67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65E2-9A9C-4057-8990-E3510341F28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20B2-6F04-45F2-8339-06B25F6B6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02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65E2-9A9C-4057-8990-E3510341F28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20B2-6F04-45F2-8339-06B25F6B6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35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65E2-9A9C-4057-8990-E3510341F28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20B2-6F04-45F2-8339-06B25F6B6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10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65E2-9A9C-4057-8990-E3510341F28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20B2-6F04-45F2-8339-06B25F6B6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91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65E2-9A9C-4057-8990-E3510341F28B}" type="datetimeFigureOut">
              <a:rPr lang="en-IN" smtClean="0"/>
              <a:t>06-07-2021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20B2-6F04-45F2-8339-06B25F6B6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77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E4065E2-9A9C-4057-8990-E3510341F28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9C820B2-6F04-45F2-8339-06B25F6B6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54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2F86-BA1C-4321-971B-37B9491DC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ORAL CONTRACEPTIVES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4A460-B00C-40F9-9847-2E5393717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BY</a:t>
            </a:r>
          </a:p>
          <a:p>
            <a:r>
              <a:rPr lang="en-US" b="1" dirty="0"/>
              <a:t>DR.G.AARTHIPRIYANKA</a:t>
            </a:r>
          </a:p>
          <a:p>
            <a:r>
              <a:rPr lang="en-US" b="1" dirty="0"/>
              <a:t>POST GRADUATE</a:t>
            </a:r>
          </a:p>
          <a:p>
            <a:r>
              <a:rPr lang="en-US" b="1" dirty="0"/>
              <a:t>DEPARTMENT OF PHARMACOLOGY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2949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YPES OF ORAL CONTRACEPTIVES&#10;ORAL CONTRACEPTION&#10;COMBINED ORAL&#10;CONTRACEPTIVES&#10;(COC)&#10;PROGESTERONE&#10;ONLY PILLS (POP)&#10;EMERGENCY...">
            <a:extLst>
              <a:ext uri="{FF2B5EF4-FFF2-40B4-BE49-F238E27FC236}">
                <a16:creationId xmlns:a16="http://schemas.microsoft.com/office/drawing/2014/main" id="{C8D9E768-C187-4074-8436-8AB739AEDB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5"/>
          <a:stretch/>
        </p:blipFill>
        <p:spPr bwMode="auto">
          <a:xfrm>
            <a:off x="1324946" y="335902"/>
            <a:ext cx="9890450" cy="618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0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OMBINED PILLS&#10;(The combinations of estrogen with progestin)&#10;Formulations may include:&#10;• MONOPHASIC:&#10;Monophasic pills con...">
            <a:extLst>
              <a:ext uri="{FF2B5EF4-FFF2-40B4-BE49-F238E27FC236}">
                <a16:creationId xmlns:a16="http://schemas.microsoft.com/office/drawing/2014/main" id="{AD750DEA-4221-421D-973F-99724BF10D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" t="12901" b="2657"/>
          <a:stretch/>
        </p:blipFill>
        <p:spPr bwMode="auto">
          <a:xfrm>
            <a:off x="559837" y="522514"/>
            <a:ext cx="10795518" cy="606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06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 BIPHASIC:&#10;Biphasic pills contains a fixed amount of estrogen, while the&#10;amount of progestin increases in the second half...">
            <a:extLst>
              <a:ext uri="{FF2B5EF4-FFF2-40B4-BE49-F238E27FC236}">
                <a16:creationId xmlns:a16="http://schemas.microsoft.com/office/drawing/2014/main" id="{C2CD1A95-BC7C-4F0D-B41E-95777458B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" t="12882" b="1430"/>
          <a:stretch/>
        </p:blipFill>
        <p:spPr bwMode="auto">
          <a:xfrm>
            <a:off x="746448" y="410547"/>
            <a:ext cx="10646229" cy="631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36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ombination pills are as follows:&#10;a. Monophasic Combination Pills:&#10;The name Monophasic is given to these combination pills...">
            <a:extLst>
              <a:ext uri="{FF2B5EF4-FFF2-40B4-BE49-F238E27FC236}">
                <a16:creationId xmlns:a16="http://schemas.microsoft.com/office/drawing/2014/main" id="{5B5E74B7-4184-4819-95AC-4C1A5DD26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4" t="5725" b="9609"/>
          <a:stretch/>
        </p:blipFill>
        <p:spPr bwMode="auto">
          <a:xfrm>
            <a:off x="307910" y="307910"/>
            <a:ext cx="11000791" cy="612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60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. Triphasic Combination Pills:&#10; These pills on administration mimic the hormonal changes&#10;occurring during the menstrual ...">
            <a:extLst>
              <a:ext uri="{FF2B5EF4-FFF2-40B4-BE49-F238E27FC236}">
                <a16:creationId xmlns:a16="http://schemas.microsoft.com/office/drawing/2014/main" id="{9BC808F6-0219-4D8A-81F6-6025862B75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8" t="12882" b="19222"/>
          <a:stretch/>
        </p:blipFill>
        <p:spPr bwMode="auto">
          <a:xfrm>
            <a:off x="419877" y="223935"/>
            <a:ext cx="10870164" cy="64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953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MODE OF ACTION&#10; ">
            <a:extLst>
              <a:ext uri="{FF2B5EF4-FFF2-40B4-BE49-F238E27FC236}">
                <a16:creationId xmlns:a16="http://schemas.microsoft.com/office/drawing/2014/main" id="{91ACAAF0-782E-4188-913C-35DEF9433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2" t="11860" r="18400"/>
          <a:stretch/>
        </p:blipFill>
        <p:spPr bwMode="auto">
          <a:xfrm>
            <a:off x="2425959" y="340567"/>
            <a:ext cx="5924939" cy="617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950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OMMON ADVERSE EFFECTS&#10; Weight gain, headache, abdominal cramps, elevated&#10;blood pressure.&#10; Mild nausea, flushing, dizzin...">
            <a:extLst>
              <a:ext uri="{FF2B5EF4-FFF2-40B4-BE49-F238E27FC236}">
                <a16:creationId xmlns:a16="http://schemas.microsoft.com/office/drawing/2014/main" id="{7AB46807-EF70-431A-92A5-82D964C7C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1" t="13495" b="5520"/>
          <a:stretch/>
        </p:blipFill>
        <p:spPr bwMode="auto">
          <a:xfrm>
            <a:off x="886408" y="433778"/>
            <a:ext cx="10422294" cy="599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118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6A51E834-6551-490A-B84A-7B802E710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" t="13260"/>
          <a:stretch/>
        </p:blipFill>
        <p:spPr bwMode="auto">
          <a:xfrm>
            <a:off x="345233" y="305577"/>
            <a:ext cx="10916815" cy="624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099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 METABOLIC:&#10; Abnormal Glucose&#10;tolerance is sometimes&#10;associated with oral&#10;contraceptives.&#10; Weight gain is common in&#10;wom...">
            <a:extLst>
              <a:ext uri="{FF2B5EF4-FFF2-40B4-BE49-F238E27FC236}">
                <a16:creationId xmlns:a16="http://schemas.microsoft.com/office/drawing/2014/main" id="{2150BB0A-8DA9-4DD9-BB18-9D35A0862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" t="11042" b="2452"/>
          <a:stretch/>
        </p:blipFill>
        <p:spPr bwMode="auto">
          <a:xfrm>
            <a:off x="410547" y="419877"/>
            <a:ext cx="10692882" cy="616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055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BENEFICIAL EFFECTS&#10; The Combined pills markedly decreases menstrual&#10;symptoms such as irregular menstrual cycle,&#10;intermens...">
            <a:extLst>
              <a:ext uri="{FF2B5EF4-FFF2-40B4-BE49-F238E27FC236}">
                <a16:creationId xmlns:a16="http://schemas.microsoft.com/office/drawing/2014/main" id="{EF9ABDD9-D5D4-4A5B-B73E-11747FF33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" t="15008"/>
          <a:stretch/>
        </p:blipFill>
        <p:spPr bwMode="auto">
          <a:xfrm>
            <a:off x="737118" y="372433"/>
            <a:ext cx="10655560" cy="635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39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PRACTICAL POINTS&#10; Misses a pill  2 tab next day and continue as&#10;usual&#10; Missed more than 2 tab  use alternate&#10;methods ,...">
            <a:extLst>
              <a:ext uri="{FF2B5EF4-FFF2-40B4-BE49-F238E27FC236}">
                <a16:creationId xmlns:a16="http://schemas.microsoft.com/office/drawing/2014/main" id="{567068E2-CBA9-43D9-B75C-C633A0BB35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4" b="5928"/>
          <a:stretch/>
        </p:blipFill>
        <p:spPr bwMode="auto">
          <a:xfrm>
            <a:off x="1838131" y="895738"/>
            <a:ext cx="7977479" cy="459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66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Mode of action:&#10; The mode of action is primarily on cervical mucus which is made&#10;inhospitable to sperm, the progetogen pr...">
            <a:extLst>
              <a:ext uri="{FF2B5EF4-FFF2-40B4-BE49-F238E27FC236}">
                <a16:creationId xmlns:a16="http://schemas.microsoft.com/office/drawing/2014/main" id="{BD9331A1-9EAC-4198-955F-E55683B138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0" t="31082" r="1379" b="15746"/>
          <a:stretch/>
        </p:blipFill>
        <p:spPr bwMode="auto">
          <a:xfrm>
            <a:off x="662473" y="606490"/>
            <a:ext cx="10168813" cy="567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475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PROGESTERONE ONLY PILLS&#10; Progesterone-only pills (POPs) contains one active&#10;ingredient i.e.- progesterone.&#10; These pills ...">
            <a:extLst>
              <a:ext uri="{FF2B5EF4-FFF2-40B4-BE49-F238E27FC236}">
                <a16:creationId xmlns:a16="http://schemas.microsoft.com/office/drawing/2014/main" id="{562549E9-0A18-4E55-8F8E-F894082868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13086"/>
          <a:stretch/>
        </p:blipFill>
        <p:spPr bwMode="auto">
          <a:xfrm>
            <a:off x="513184" y="522513"/>
            <a:ext cx="10832840" cy="611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156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MODE OF ACTION&#10; The mode of action is&#10;primarily on the cervical&#10;mucous, which is made&#10;inhospitable to sperm.&#10;Progesterone...">
            <a:extLst>
              <a:ext uri="{FF2B5EF4-FFF2-40B4-BE49-F238E27FC236}">
                <a16:creationId xmlns:a16="http://schemas.microsoft.com/office/drawing/2014/main" id="{61782AB3-6C7A-4245-8407-532BD3F3E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" t="13291"/>
          <a:stretch/>
        </p:blipFill>
        <p:spPr bwMode="auto">
          <a:xfrm>
            <a:off x="653144" y="545841"/>
            <a:ext cx="10692880" cy="576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781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POTENTIAL BENEFICIAL AND&#10;UNWANTED EFFECTS&#10; Progesterone only contraceptives are given to the&#10;women whose blood pressure i...">
            <a:extLst>
              <a:ext uri="{FF2B5EF4-FFF2-40B4-BE49-F238E27FC236}">
                <a16:creationId xmlns:a16="http://schemas.microsoft.com/office/drawing/2014/main" id="{B5CB3DDE-1C61-4213-BBD8-9E3DA221B2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" t="10633" r="3953" b="6337"/>
          <a:stretch/>
        </p:blipFill>
        <p:spPr bwMode="auto">
          <a:xfrm>
            <a:off x="690466" y="401216"/>
            <a:ext cx="10618236" cy="626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73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EMERGENCY HORMONAL&#10;CONTRACEPTIVES (EHC)&#10; Emergency contraception can prevent pregnancy after&#10;unprotected intercourse or i...">
            <a:extLst>
              <a:ext uri="{FF2B5EF4-FFF2-40B4-BE49-F238E27FC236}">
                <a16:creationId xmlns:a16="http://schemas.microsoft.com/office/drawing/2014/main" id="{67E8704F-B011-4461-B5A6-3EF652F8C1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" t="11042" r="3528" b="5520"/>
          <a:stretch/>
        </p:blipFill>
        <p:spPr bwMode="auto">
          <a:xfrm>
            <a:off x="671804" y="391886"/>
            <a:ext cx="10524931" cy="610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384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ont..&#10;– 3-patch system&#10;– Apply 1 patch each week for 3 weeks&#10;– Apply each patch the same day of the week&#10;– 1 week is patc...">
            <a:extLst>
              <a:ext uri="{FF2B5EF4-FFF2-40B4-BE49-F238E27FC236}">
                <a16:creationId xmlns:a16="http://schemas.microsoft.com/office/drawing/2014/main" id="{91796731-295E-4CEC-8B51-395F297FE9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5" t="62142" r="17961"/>
          <a:stretch/>
        </p:blipFill>
        <p:spPr bwMode="auto">
          <a:xfrm>
            <a:off x="1138335" y="1231640"/>
            <a:ext cx="9629191" cy="465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638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OW THE EMERGENCY PILL WORKS?&#10; Levonelle&#10; Levonelle contains levonorgestrel, a synthetic version of&#10;the natural hormone ...">
            <a:extLst>
              <a:ext uri="{FF2B5EF4-FFF2-40B4-BE49-F238E27FC236}">
                <a16:creationId xmlns:a16="http://schemas.microsoft.com/office/drawing/2014/main" id="{7C7FAB65-41A4-4948-A2C5-F699DE2605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" t="13291"/>
          <a:stretch/>
        </p:blipFill>
        <p:spPr bwMode="auto">
          <a:xfrm>
            <a:off x="541175" y="410547"/>
            <a:ext cx="10842172" cy="620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893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 They aren't intended to be used as a regular form of&#10;contraception. But it can used as emergency&#10;contraception more than...">
            <a:extLst>
              <a:ext uri="{FF2B5EF4-FFF2-40B4-BE49-F238E27FC236}">
                <a16:creationId xmlns:a16="http://schemas.microsoft.com/office/drawing/2014/main" id="{D975D11B-B26F-4A68-B705-2D2D6DE9B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14927" r="3528" b="6747"/>
          <a:stretch/>
        </p:blipFill>
        <p:spPr bwMode="auto">
          <a:xfrm>
            <a:off x="447870" y="429208"/>
            <a:ext cx="10926146" cy="627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873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ORMELOXIFENE&#10; Ormeloxifene is a selective estrogen receptor&#10;modulator (SERM).&#10; Marketed as Centchroman, Centron, or Sahe...">
            <a:extLst>
              <a:ext uri="{FF2B5EF4-FFF2-40B4-BE49-F238E27FC236}">
                <a16:creationId xmlns:a16="http://schemas.microsoft.com/office/drawing/2014/main" id="{0AB5797B-29FF-46F7-BF23-524213FFD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1" t="3256" r="14890" b="11813"/>
          <a:stretch/>
        </p:blipFill>
        <p:spPr bwMode="auto">
          <a:xfrm>
            <a:off x="1586204" y="130629"/>
            <a:ext cx="8770776" cy="61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65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Oral contraceptives">
            <a:extLst>
              <a:ext uri="{FF2B5EF4-FFF2-40B4-BE49-F238E27FC236}">
                <a16:creationId xmlns:a16="http://schemas.microsoft.com/office/drawing/2014/main" id="{15D76128-3F45-4058-A925-BDC29554C7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" t="11040" r="12281" b="39060"/>
          <a:stretch/>
        </p:blipFill>
        <p:spPr bwMode="auto">
          <a:xfrm>
            <a:off x="1101011" y="867745"/>
            <a:ext cx="10282335" cy="555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94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7/08/15 COMPILED BY: PROF.ANWAR BAIG(AIKTC,SOP)&#10;Formulation of oral contraceptives&#10;(Combined pills / Sequentional pills)&#10; ">
            <a:extLst>
              <a:ext uri="{FF2B5EF4-FFF2-40B4-BE49-F238E27FC236}">
                <a16:creationId xmlns:a16="http://schemas.microsoft.com/office/drawing/2014/main" id="{F0A54859-AD65-4137-8193-E38F3A31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55" b="12882"/>
          <a:stretch/>
        </p:blipFill>
        <p:spPr bwMode="auto">
          <a:xfrm>
            <a:off x="363894" y="951722"/>
            <a:ext cx="10926147" cy="489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962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Spray-On Contraception&#10;– Nestorone - Metered Dose Transdermal System (MDTS)&#10;– In phase I Clinical trail as:&#10;– Absorbed ins...">
            <a:extLst>
              <a:ext uri="{FF2B5EF4-FFF2-40B4-BE49-F238E27FC236}">
                <a16:creationId xmlns:a16="http://schemas.microsoft.com/office/drawing/2014/main" id="{C0C9C303-7171-4D85-9009-673406141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1" t="9480" b="10298"/>
          <a:stretch/>
        </p:blipFill>
        <p:spPr bwMode="auto">
          <a:xfrm>
            <a:off x="1082349" y="391885"/>
            <a:ext cx="10058402" cy="607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147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POSTCOITAL (EMERGENCY)&#10;CONTRACEPTION&#10; Oral administration of levonorgestrel, alone (1.50&#10;mg usually) or combined with est...">
            <a:extLst>
              <a:ext uri="{FF2B5EF4-FFF2-40B4-BE49-F238E27FC236}">
                <a16:creationId xmlns:a16="http://schemas.microsoft.com/office/drawing/2014/main" id="{93508FE6-F763-4450-A528-03F87A4F62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" t="5111" r="6905" b="21471"/>
          <a:stretch/>
        </p:blipFill>
        <p:spPr bwMode="auto">
          <a:xfrm>
            <a:off x="992155" y="522515"/>
            <a:ext cx="9971314" cy="600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287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 Before using this medication, tell your doctor or pharmacist of all&#10;prescription and non-prescription/herbal medications...">
            <a:extLst>
              <a:ext uri="{FF2B5EF4-FFF2-40B4-BE49-F238E27FC236}">
                <a16:creationId xmlns:a16="http://schemas.microsoft.com/office/drawing/2014/main" id="{2E34D055-04DA-4156-B0EF-D69798BD3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60"/>
          <a:stretch/>
        </p:blipFill>
        <p:spPr bwMode="auto">
          <a:xfrm>
            <a:off x="410546" y="1772816"/>
            <a:ext cx="10935477" cy="489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829370-C02F-4301-8D88-053FE38221F8}"/>
              </a:ext>
            </a:extLst>
          </p:cNvPr>
          <p:cNvSpPr txBox="1"/>
          <p:nvPr/>
        </p:nvSpPr>
        <p:spPr>
          <a:xfrm>
            <a:off x="2149151" y="811763"/>
            <a:ext cx="7893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DRUG INTERACTIONS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846559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 Nausea, breast tenderness, fluid retention,&#10;weight gain, acne, breakthrough bleeding,&#10;missed periods, headaches, depress...">
            <a:extLst>
              <a:ext uri="{FF2B5EF4-FFF2-40B4-BE49-F238E27FC236}">
                <a16:creationId xmlns:a16="http://schemas.microsoft.com/office/drawing/2014/main" id="{E3A1D4E6-13A4-44A6-8D5C-5165246B2E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9"/>
          <a:stretch/>
        </p:blipFill>
        <p:spPr bwMode="auto">
          <a:xfrm>
            <a:off x="625151" y="513183"/>
            <a:ext cx="10440955" cy="583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970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 descr=" The effectiveness of COC, POP and EHC&#10;will be reduced by interaction with drugs&#10;that are enzyme inducers&#10; Broad spectru...">
            <a:extLst>
              <a:ext uri="{FF2B5EF4-FFF2-40B4-BE49-F238E27FC236}">
                <a16:creationId xmlns:a16="http://schemas.microsoft.com/office/drawing/2014/main" id="{F716D8B3-DAB0-4BD9-A625-CE2D5DEA7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08"/>
          <a:stretch/>
        </p:blipFill>
        <p:spPr bwMode="auto">
          <a:xfrm>
            <a:off x="522514" y="410548"/>
            <a:ext cx="10711543" cy="612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176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ontraindications&#10;• Thromboembolic, coronary and cerebrovascular disease&#10;• HT, hyperlipidaemia&#10;• Hepatoma, jaundice&#10;• Porp...">
            <a:extLst>
              <a:ext uri="{FF2B5EF4-FFF2-40B4-BE49-F238E27FC236}">
                <a16:creationId xmlns:a16="http://schemas.microsoft.com/office/drawing/2014/main" id="{B3CFF807-4CB4-4F15-822B-1C0ADCF2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35" y="261257"/>
            <a:ext cx="10384971" cy="584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763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ormonal contraceptives satya ppt">
            <a:extLst>
              <a:ext uri="{FF2B5EF4-FFF2-40B4-BE49-F238E27FC236}">
                <a16:creationId xmlns:a16="http://schemas.microsoft.com/office/drawing/2014/main" id="{DD77C1FF-0FAA-4D75-B2F4-99F1CAF5CB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1430" r="11666" b="1020"/>
          <a:stretch/>
        </p:blipFill>
        <p:spPr bwMode="auto">
          <a:xfrm>
            <a:off x="382556" y="233265"/>
            <a:ext cx="10860832" cy="639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164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9DB9-36AC-40FF-9357-74D7202D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66" y="317241"/>
            <a:ext cx="10058400" cy="1609344"/>
          </a:xfrm>
        </p:spPr>
        <p:txBody>
          <a:bodyPr/>
          <a:lstStyle/>
          <a:p>
            <a:r>
              <a:rPr lang="en-US" dirty="0"/>
              <a:t>THANK YOU FOR YOUR PATIENT LISTENING</a:t>
            </a:r>
            <a:endParaRPr lang="en-IN" dirty="0"/>
          </a:p>
        </p:txBody>
      </p:sp>
      <p:pic>
        <p:nvPicPr>
          <p:cNvPr id="39938" name="Picture 2" descr="Hormonal contraceptives satya ppt">
            <a:extLst>
              <a:ext uri="{FF2B5EF4-FFF2-40B4-BE49-F238E27FC236}">
                <a16:creationId xmlns:a16="http://schemas.microsoft.com/office/drawing/2014/main" id="{C40F9887-C388-45C3-A21C-972D60995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1" t="11215" r="23335" b="3474"/>
          <a:stretch/>
        </p:blipFill>
        <p:spPr bwMode="auto">
          <a:xfrm>
            <a:off x="2472612" y="1502229"/>
            <a:ext cx="5673013" cy="503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79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INTRODUCTION:&#10;CONTRACEPTION CLASSIFICATION OF&#10;CONTRACEPTIVE METHODS&#10; The deliberate use of artificial&#10;methods or other te...">
            <a:extLst>
              <a:ext uri="{FF2B5EF4-FFF2-40B4-BE49-F238E27FC236}">
                <a16:creationId xmlns:a16="http://schemas.microsoft.com/office/drawing/2014/main" id="{7951DED1-40FF-47A4-B8DC-9971306CC1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8" b="8178"/>
          <a:stretch/>
        </p:blipFill>
        <p:spPr bwMode="auto">
          <a:xfrm>
            <a:off x="363894" y="597159"/>
            <a:ext cx="10972799" cy="587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MECHANISM OF ACTION&#10; Inhibit Gonadotropin release&#10; Estrogen reduces FSH, progestin reduces LH&#10; Both synergize to inhibi...">
            <a:extLst>
              <a:ext uri="{FF2B5EF4-FFF2-40B4-BE49-F238E27FC236}">
                <a16:creationId xmlns:a16="http://schemas.microsoft.com/office/drawing/2014/main" id="{C0C16373-E2F6-455E-B7AA-1C052423F7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3" r="5012" b="2248"/>
          <a:stretch/>
        </p:blipFill>
        <p:spPr bwMode="auto">
          <a:xfrm>
            <a:off x="3163077" y="3960683"/>
            <a:ext cx="3116229" cy="251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91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efinition:&#10; Oral contraceptives are the prescribed medications&#10;taken by oral route that helps in preventing pregnancy.&#10;...">
            <a:extLst>
              <a:ext uri="{FF2B5EF4-FFF2-40B4-BE49-F238E27FC236}">
                <a16:creationId xmlns:a16="http://schemas.microsoft.com/office/drawing/2014/main" id="{C409A199-2265-4546-8658-0F4F84D39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9" t="23721" r="5678" b="8587"/>
          <a:stretch/>
        </p:blipFill>
        <p:spPr bwMode="auto">
          <a:xfrm>
            <a:off x="839755" y="499188"/>
            <a:ext cx="10105053" cy="585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12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Birth control medications work?&#10; Hormonal birth control medications prevent&#10;pregnancy through the following ways:&#10; B...">
            <a:extLst>
              <a:ext uri="{FF2B5EF4-FFF2-40B4-BE49-F238E27FC236}">
                <a16:creationId xmlns:a16="http://schemas.microsoft.com/office/drawing/2014/main" id="{11DDB073-8C3B-4A73-9468-17C78CD56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1" b="5520"/>
          <a:stretch/>
        </p:blipFill>
        <p:spPr bwMode="auto">
          <a:xfrm>
            <a:off x="177281" y="433874"/>
            <a:ext cx="11122089" cy="599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47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rmonal contraceptives satya ppt">
            <a:extLst>
              <a:ext uri="{FF2B5EF4-FFF2-40B4-BE49-F238E27FC236}">
                <a16:creationId xmlns:a16="http://schemas.microsoft.com/office/drawing/2014/main" id="{951CE7B5-FC20-428A-B351-CD7DCDDDF1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99" b="3475"/>
          <a:stretch/>
        </p:blipFill>
        <p:spPr bwMode="auto">
          <a:xfrm>
            <a:off x="373224" y="709127"/>
            <a:ext cx="10730205" cy="581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0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•Secretion of&#10;FSH &amp; LH&#10;4&#10;COMPILED BY: PROF.ANWAR BAIG&#10;(AIKTC,SOP)&#10; ">
            <a:extLst>
              <a:ext uri="{FF2B5EF4-FFF2-40B4-BE49-F238E27FC236}">
                <a16:creationId xmlns:a16="http://schemas.microsoft.com/office/drawing/2014/main" id="{03FC6258-76FB-4A48-82D6-18D1907BBC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6" t="4292" r="2914" b="7769"/>
          <a:stretch/>
        </p:blipFill>
        <p:spPr bwMode="auto">
          <a:xfrm>
            <a:off x="1" y="-1"/>
            <a:ext cx="37415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17/08/15 COMPILED BY: PROF.ANWAR BAIG(AIKTC,SOP)&#10;Secretion of Estrogen ad Progesterone&#10; ">
            <a:extLst>
              <a:ext uri="{FF2B5EF4-FFF2-40B4-BE49-F238E27FC236}">
                <a16:creationId xmlns:a16="http://schemas.microsoft.com/office/drawing/2014/main" id="{E71F7DC0-4647-43A4-BCE4-998167AB0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578" y="83976"/>
            <a:ext cx="7641770" cy="677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38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•Events in&#10;hormonal&#10;secretion&#10;9&#10;COMPILED BY: PROF.ANWAR BAIG&#10;(AIKTC,SOP)&#10; ">
            <a:extLst>
              <a:ext uri="{FF2B5EF4-FFF2-40B4-BE49-F238E27FC236}">
                <a16:creationId xmlns:a16="http://schemas.microsoft.com/office/drawing/2014/main" id="{7DB7F039-9AA3-4972-99CE-7DCE98F357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6" b="7156"/>
          <a:stretch/>
        </p:blipFill>
        <p:spPr bwMode="auto">
          <a:xfrm>
            <a:off x="158620" y="200658"/>
            <a:ext cx="5346441" cy="645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OMPILED BY: PROF.ANWAR BAIG&#10;(AIKTC,SOP)&#10;14&#10; ">
            <a:extLst>
              <a:ext uri="{FF2B5EF4-FFF2-40B4-BE49-F238E27FC236}">
                <a16:creationId xmlns:a16="http://schemas.microsoft.com/office/drawing/2014/main" id="{A8FC41EF-F76D-4017-9F00-AC27C4DB1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" t="5111" r="10898" b="7565"/>
          <a:stretch/>
        </p:blipFill>
        <p:spPr bwMode="auto">
          <a:xfrm>
            <a:off x="5421086" y="373225"/>
            <a:ext cx="6612294" cy="585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763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129</TotalTime>
  <Words>21</Words>
  <Application>Microsoft Office PowerPoint</Application>
  <PresentationFormat>Widescreen</PresentationFormat>
  <Paragraphs>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Rockwell</vt:lpstr>
      <vt:lpstr>Rockwell Condensed</vt:lpstr>
      <vt:lpstr>Wingdings</vt:lpstr>
      <vt:lpstr>Wood Type</vt:lpstr>
      <vt:lpstr>ORAL CONTRACEPTIVES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PATIENT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ORAL CONTRACEPTIVES</dc:title>
  <dc:creator>Aravinth Rajendran</dc:creator>
  <cp:lastModifiedBy>Aravinth Rajendran</cp:lastModifiedBy>
  <cp:revision>23</cp:revision>
  <dcterms:created xsi:type="dcterms:W3CDTF">2021-07-06T05:34:08Z</dcterms:created>
  <dcterms:modified xsi:type="dcterms:W3CDTF">2021-07-06T09:22:07Z</dcterms:modified>
</cp:coreProperties>
</file>