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6" r:id="rId22"/>
    <p:sldId id="276" r:id="rId23"/>
    <p:sldId id="304" r:id="rId24"/>
    <p:sldId id="305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565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6D5D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2472" y="3983301"/>
            <a:ext cx="0" cy="3395979"/>
          </a:xfrm>
          <a:custGeom>
            <a:avLst/>
            <a:gdLst/>
            <a:ahLst/>
            <a:cxnLst/>
            <a:rect l="l" t="t" r="r" b="b"/>
            <a:pathLst>
              <a:path h="3395979">
                <a:moveTo>
                  <a:pt x="0" y="3395793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6973" y="3983301"/>
            <a:ext cx="11628120" cy="3395979"/>
          </a:xfrm>
          <a:custGeom>
            <a:avLst/>
            <a:gdLst/>
            <a:ahLst/>
            <a:cxnLst/>
            <a:rect l="l" t="t" r="r" b="b"/>
            <a:pathLst>
              <a:path w="11628120" h="3395979">
                <a:moveTo>
                  <a:pt x="11602141" y="3395793"/>
                </a:moveTo>
                <a:lnTo>
                  <a:pt x="11602141" y="0"/>
                </a:lnTo>
              </a:path>
              <a:path w="11628120" h="3395979">
                <a:moveTo>
                  <a:pt x="0" y="12766"/>
                </a:moveTo>
                <a:lnTo>
                  <a:pt x="11627640" y="12766"/>
                </a:lnTo>
              </a:path>
            </a:pathLst>
          </a:custGeom>
          <a:ln w="12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6973" y="7340796"/>
            <a:ext cx="11628120" cy="0"/>
          </a:xfrm>
          <a:custGeom>
            <a:avLst/>
            <a:gdLst/>
            <a:ahLst/>
            <a:cxnLst/>
            <a:rect l="l" t="t" r="r" b="b"/>
            <a:pathLst>
              <a:path w="11628120">
                <a:moveTo>
                  <a:pt x="0" y="0"/>
                </a:moveTo>
                <a:lnTo>
                  <a:pt x="11627640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6D5D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0889" y="4008833"/>
            <a:ext cx="4181872" cy="11234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8244" y="4008833"/>
            <a:ext cx="2473424" cy="11234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6D5D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280" y="51394"/>
            <a:ext cx="11312525" cy="89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6D5D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512" y="2016105"/>
            <a:ext cx="11252835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48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12" Type="http://schemas.openxmlformats.org/officeDocument/2006/relationships/image" Target="../media/image47.jp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5" Type="http://schemas.openxmlformats.org/officeDocument/2006/relationships/image" Target="../media/image5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Relationship Id="rId14" Type="http://schemas.openxmlformats.org/officeDocument/2006/relationships/image" Target="../media/image4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g"/><Relationship Id="rId7" Type="http://schemas.openxmlformats.org/officeDocument/2006/relationships/image" Target="../media/image64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12AE-FA2E-4798-BA50-55D06833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2743200"/>
            <a:ext cx="11054080" cy="877163"/>
          </a:xfrm>
        </p:spPr>
        <p:txBody>
          <a:bodyPr/>
          <a:lstStyle/>
          <a:p>
            <a:r>
              <a:rPr lang="en-US" dirty="0"/>
              <a:t>PHARMACODYNAMICS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65F5-4DC4-4571-B030-D7B539AB661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1435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DR.AARTHIPRIYANKA</a:t>
            </a:r>
          </a:p>
          <a:p>
            <a:r>
              <a:rPr lang="en-US" dirty="0"/>
              <a:t>POST GRADUATE</a:t>
            </a:r>
          </a:p>
          <a:p>
            <a:r>
              <a:rPr lang="en-US" dirty="0"/>
              <a:t>DEPARTMENT OF PHARMACOLOGY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0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1879" y="1554722"/>
            <a:ext cx="12158345" cy="730948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45"/>
              </a:spcBef>
            </a:pPr>
            <a:r>
              <a:rPr sz="3600" spc="40" dirty="0">
                <a:solidFill>
                  <a:srgbClr val="D6824F"/>
                </a:solidFill>
                <a:latin typeface="Times New Roman"/>
                <a:cs typeface="Times New Roman"/>
              </a:rPr>
              <a:t>Ell</a:t>
            </a:r>
            <a:endParaRPr sz="3600">
              <a:latin typeface="Times New Roman"/>
              <a:cs typeface="Times New Roman"/>
            </a:endParaRPr>
          </a:p>
          <a:p>
            <a:pPr marL="1482090" marR="925830" indent="-473709">
              <a:lnSpc>
                <a:spcPct val="95600"/>
              </a:lnSpc>
              <a:spcBef>
                <a:spcPts val="645"/>
              </a:spcBef>
              <a:buClr>
                <a:srgbClr val="BDA189"/>
              </a:buClr>
              <a:buFont typeface="Arial"/>
              <a:buChar char="□"/>
              <a:tabLst>
                <a:tab pos="1605915" algn="l"/>
                <a:tab pos="1606550" algn="l"/>
              </a:tabLst>
            </a:pPr>
            <a:r>
              <a:rPr dirty="0"/>
              <a:t>	</a:t>
            </a: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Majority</a:t>
            </a:r>
            <a:r>
              <a:rPr sz="3650" spc="2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45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6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10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6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produce</a:t>
            </a:r>
            <a:r>
              <a:rPr sz="365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55" dirty="0">
                <a:solidFill>
                  <a:srgbClr val="010101"/>
                </a:solidFill>
                <a:latin typeface="Arial"/>
                <a:cs typeface="Arial"/>
              </a:rPr>
              <a:t>their</a:t>
            </a:r>
            <a:r>
              <a:rPr sz="365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10101"/>
                </a:solidFill>
                <a:latin typeface="Arial"/>
                <a:cs typeface="Arial"/>
              </a:rPr>
              <a:t>effects</a:t>
            </a:r>
            <a:r>
              <a:rPr sz="36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95" dirty="0">
                <a:solidFill>
                  <a:srgbClr val="010101"/>
                </a:solidFill>
                <a:latin typeface="Arial"/>
                <a:cs typeface="Arial"/>
              </a:rPr>
              <a:t>by </a:t>
            </a:r>
            <a:r>
              <a:rPr sz="365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10101"/>
                </a:solidFill>
                <a:latin typeface="Arial"/>
                <a:cs typeface="Arial"/>
              </a:rPr>
              <a:t>interacting</a:t>
            </a:r>
            <a:r>
              <a:rPr sz="365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010101"/>
                </a:solidFill>
                <a:latin typeface="Arial"/>
                <a:cs typeface="Arial"/>
              </a:rPr>
              <a:t>with</a:t>
            </a:r>
            <a:r>
              <a:rPr sz="36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3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650" spc="-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discrete</a:t>
            </a:r>
            <a:r>
              <a:rPr sz="36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10101"/>
                </a:solidFill>
                <a:latin typeface="Arial"/>
                <a:cs typeface="Arial"/>
              </a:rPr>
              <a:t>target</a:t>
            </a:r>
            <a:r>
              <a:rPr sz="36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biomolecule, </a:t>
            </a:r>
            <a:r>
              <a:rPr sz="3650" spc="-10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which </a:t>
            </a:r>
            <a:r>
              <a:rPr sz="3650" spc="50" dirty="0">
                <a:solidFill>
                  <a:srgbClr val="010101"/>
                </a:solidFill>
                <a:latin typeface="Arial"/>
                <a:cs typeface="Arial"/>
              </a:rPr>
              <a:t>usually </a:t>
            </a:r>
            <a:r>
              <a:rPr sz="3650" spc="120" dirty="0">
                <a:solidFill>
                  <a:srgbClr val="010101"/>
                </a:solidFill>
                <a:latin typeface="Arial"/>
                <a:cs typeface="Arial"/>
              </a:rPr>
              <a:t>is </a:t>
            </a:r>
            <a:r>
              <a:rPr sz="3650" spc="190" dirty="0">
                <a:solidFill>
                  <a:srgbClr val="010101"/>
                </a:solidFill>
                <a:latin typeface="Arial"/>
                <a:cs typeface="Arial"/>
              </a:rPr>
              <a:t>a </a:t>
            </a:r>
            <a:r>
              <a:rPr sz="3650" spc="90" dirty="0">
                <a:solidFill>
                  <a:srgbClr val="010101"/>
                </a:solidFill>
                <a:latin typeface="Arial"/>
                <a:cs typeface="Arial"/>
              </a:rPr>
              <a:t>protein. </a:t>
            </a:r>
            <a:r>
              <a:rPr sz="3650" spc="125" dirty="0">
                <a:solidFill>
                  <a:srgbClr val="010101"/>
                </a:solidFill>
                <a:latin typeface="Arial"/>
                <a:cs typeface="Arial"/>
              </a:rPr>
              <a:t>Such </a:t>
            </a:r>
            <a:r>
              <a:rPr sz="3650" spc="90" dirty="0">
                <a:solidFill>
                  <a:srgbClr val="010101"/>
                </a:solidFill>
                <a:latin typeface="Arial"/>
                <a:cs typeface="Arial"/>
              </a:rPr>
              <a:t>mechanism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10101"/>
                </a:solidFill>
                <a:latin typeface="Arial"/>
                <a:cs typeface="Arial"/>
              </a:rPr>
              <a:t>confers</a:t>
            </a:r>
            <a:r>
              <a:rPr sz="36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10101"/>
                </a:solidFill>
                <a:latin typeface="Arial"/>
                <a:cs typeface="Arial"/>
              </a:rPr>
              <a:t>selectivity</a:t>
            </a:r>
            <a:r>
              <a:rPr sz="365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45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6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10101"/>
                </a:solidFill>
                <a:latin typeface="Arial"/>
                <a:cs typeface="Arial"/>
              </a:rPr>
              <a:t>action</a:t>
            </a:r>
            <a:r>
              <a:rPr sz="365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1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65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2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6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010101"/>
                </a:solidFill>
                <a:latin typeface="Arial"/>
                <a:cs typeface="Arial"/>
              </a:rPr>
              <a:t>drug.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DA189"/>
              </a:buClr>
              <a:buFont typeface="Arial"/>
              <a:buChar char="□"/>
            </a:pPr>
            <a:endParaRPr sz="5300">
              <a:latin typeface="Arial"/>
              <a:cs typeface="Arial"/>
            </a:endParaRPr>
          </a:p>
          <a:p>
            <a:pPr marL="1482090" marR="5080" indent="-473709">
              <a:lnSpc>
                <a:spcPts val="4220"/>
              </a:lnSpc>
              <a:buClr>
                <a:srgbClr val="BDA189"/>
              </a:buClr>
              <a:buChar char="□"/>
              <a:tabLst>
                <a:tab pos="1488440" algn="l"/>
                <a:tab pos="6073140" algn="l"/>
                <a:tab pos="7194550" algn="l"/>
                <a:tab pos="11210290" algn="l"/>
              </a:tabLst>
            </a:pPr>
            <a:r>
              <a:rPr sz="3650" spc="65" dirty="0">
                <a:solidFill>
                  <a:srgbClr val="010101"/>
                </a:solidFill>
                <a:latin typeface="Arial"/>
                <a:cs typeface="Arial"/>
              </a:rPr>
              <a:t>Functional</a:t>
            </a: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proteins</a:t>
            </a:r>
            <a:r>
              <a:rPr sz="365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10101"/>
                </a:solidFill>
                <a:latin typeface="Arial"/>
                <a:cs typeface="Arial"/>
              </a:rPr>
              <a:t>that</a:t>
            </a:r>
            <a:r>
              <a:rPr sz="365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0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36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targets</a:t>
            </a:r>
            <a:r>
              <a:rPr sz="36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45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6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1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65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10101"/>
                </a:solidFill>
                <a:latin typeface="Arial"/>
                <a:cs typeface="Arial"/>
              </a:rPr>
              <a:t>action </a:t>
            </a:r>
            <a:r>
              <a:rPr sz="3650" spc="-10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25" dirty="0">
                <a:solidFill>
                  <a:srgbClr val="010101"/>
                </a:solidFill>
                <a:latin typeface="Arial"/>
                <a:cs typeface="Arial"/>
              </a:rPr>
              <a:t>can</a:t>
            </a:r>
            <a:r>
              <a:rPr sz="3650" spc="-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25" dirty="0">
                <a:solidFill>
                  <a:srgbClr val="010101"/>
                </a:solidFill>
                <a:latin typeface="Arial"/>
                <a:cs typeface="Arial"/>
              </a:rPr>
              <a:t>be</a:t>
            </a:r>
            <a:r>
              <a:rPr sz="365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10101"/>
                </a:solidFill>
                <a:latin typeface="Arial"/>
                <a:cs typeface="Arial"/>
              </a:rPr>
              <a:t>grouped</a:t>
            </a:r>
            <a:r>
              <a:rPr sz="36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05" dirty="0">
                <a:solidFill>
                  <a:srgbClr val="010101"/>
                </a:solidFill>
                <a:latin typeface="Arial"/>
                <a:cs typeface="Arial"/>
              </a:rPr>
              <a:t>into	</a:t>
            </a:r>
            <a:r>
              <a:rPr sz="3650" spc="65" dirty="0">
                <a:solidFill>
                  <a:srgbClr val="010101"/>
                </a:solidFill>
                <a:latin typeface="Arial"/>
                <a:cs typeface="Arial"/>
              </a:rPr>
              <a:t>four	</a:t>
            </a:r>
            <a:r>
              <a:rPr sz="3650" spc="60" dirty="0">
                <a:solidFill>
                  <a:srgbClr val="010101"/>
                </a:solidFill>
                <a:latin typeface="Arial"/>
                <a:cs typeface="Arial"/>
              </a:rPr>
              <a:t>major</a:t>
            </a:r>
            <a:r>
              <a:rPr sz="365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categories,	</a:t>
            </a:r>
            <a:r>
              <a:rPr sz="3650" spc="114" dirty="0">
                <a:solidFill>
                  <a:srgbClr val="010101"/>
                </a:solidFill>
                <a:latin typeface="Arial"/>
                <a:cs typeface="Arial"/>
              </a:rPr>
              <a:t>viz.</a:t>
            </a:r>
            <a:endParaRPr sz="3650">
              <a:latin typeface="Arial"/>
              <a:cs typeface="Arial"/>
            </a:endParaRPr>
          </a:p>
          <a:p>
            <a:pPr marL="1489075" indent="-481330">
              <a:lnSpc>
                <a:spcPct val="100000"/>
              </a:lnSpc>
              <a:spcBef>
                <a:spcPts val="635"/>
              </a:spcBef>
              <a:buClr>
                <a:srgbClr val="BDA189"/>
              </a:buClr>
              <a:buChar char="□"/>
              <a:tabLst>
                <a:tab pos="1489710" algn="l"/>
              </a:tabLst>
            </a:pPr>
            <a:r>
              <a:rPr sz="3650" spc="80" dirty="0">
                <a:solidFill>
                  <a:srgbClr val="010101"/>
                </a:solidFill>
                <a:latin typeface="Arial"/>
                <a:cs typeface="Arial"/>
              </a:rPr>
              <a:t>Enzymes,</a:t>
            </a:r>
            <a:endParaRPr sz="3650">
              <a:latin typeface="Arial"/>
              <a:cs typeface="Arial"/>
            </a:endParaRPr>
          </a:p>
          <a:p>
            <a:pPr marL="1482725" indent="-474980">
              <a:lnSpc>
                <a:spcPct val="100000"/>
              </a:lnSpc>
              <a:spcBef>
                <a:spcPts val="844"/>
              </a:spcBef>
              <a:buClr>
                <a:srgbClr val="BDA189"/>
              </a:buClr>
              <a:buChar char="□"/>
              <a:tabLst>
                <a:tab pos="1483360" algn="l"/>
              </a:tabLst>
            </a:pPr>
            <a:r>
              <a:rPr sz="3650" spc="120" dirty="0">
                <a:solidFill>
                  <a:srgbClr val="010101"/>
                </a:solidFill>
                <a:latin typeface="Arial"/>
                <a:cs typeface="Arial"/>
              </a:rPr>
              <a:t>Ion</a:t>
            </a:r>
            <a:r>
              <a:rPr sz="365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10101"/>
                </a:solidFill>
                <a:latin typeface="Arial"/>
                <a:cs typeface="Arial"/>
              </a:rPr>
              <a:t>channels,</a:t>
            </a:r>
            <a:endParaRPr sz="3650">
              <a:latin typeface="Arial"/>
              <a:cs typeface="Arial"/>
            </a:endParaRPr>
          </a:p>
          <a:p>
            <a:pPr marL="1477010" indent="-469265">
              <a:lnSpc>
                <a:spcPct val="100000"/>
              </a:lnSpc>
              <a:spcBef>
                <a:spcPts val="745"/>
              </a:spcBef>
              <a:buClr>
                <a:srgbClr val="BDA189"/>
              </a:buClr>
              <a:buChar char="□"/>
              <a:tabLst>
                <a:tab pos="1477645" algn="l"/>
              </a:tabLst>
            </a:pP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Transporters</a:t>
            </a:r>
            <a:r>
              <a:rPr sz="36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650" spc="14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endParaRPr sz="3650">
              <a:latin typeface="Arial"/>
              <a:cs typeface="Arial"/>
            </a:endParaRPr>
          </a:p>
          <a:p>
            <a:pPr marL="1489075" indent="-481330">
              <a:lnSpc>
                <a:spcPct val="100000"/>
              </a:lnSpc>
              <a:spcBef>
                <a:spcPts val="850"/>
              </a:spcBef>
              <a:buClr>
                <a:srgbClr val="BDA189"/>
              </a:buClr>
              <a:buChar char="□"/>
              <a:tabLst>
                <a:tab pos="1489710" algn="l"/>
              </a:tabLst>
            </a:pPr>
            <a:r>
              <a:rPr sz="3650" spc="70" dirty="0">
                <a:solidFill>
                  <a:srgbClr val="010101"/>
                </a:solidFill>
                <a:latin typeface="Arial"/>
                <a:cs typeface="Arial"/>
              </a:rPr>
              <a:t>Receptors.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8767" y="6102482"/>
            <a:ext cx="407987" cy="35745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054375" y="5693964"/>
            <a:ext cx="0" cy="2477135"/>
          </a:xfrm>
          <a:custGeom>
            <a:avLst/>
            <a:gdLst/>
            <a:ahLst/>
            <a:cxnLst/>
            <a:rect l="l" t="t" r="r" b="b"/>
            <a:pathLst>
              <a:path h="2477134">
                <a:moveTo>
                  <a:pt x="0" y="2476631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4803" y="6893981"/>
            <a:ext cx="0" cy="612775"/>
          </a:xfrm>
          <a:custGeom>
            <a:avLst/>
            <a:gdLst/>
            <a:ahLst/>
            <a:cxnLst/>
            <a:rect l="l" t="t" r="r" b="b"/>
            <a:pathLst>
              <a:path h="612775">
                <a:moveTo>
                  <a:pt x="0" y="612774"/>
                </a:moveTo>
                <a:lnTo>
                  <a:pt x="0" y="0"/>
                </a:lnTo>
              </a:path>
            </a:pathLst>
          </a:custGeom>
          <a:ln w="76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7030" y="7047175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791500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1959" y="5693964"/>
            <a:ext cx="0" cy="3115310"/>
          </a:xfrm>
          <a:custGeom>
            <a:avLst/>
            <a:gdLst/>
            <a:ahLst/>
            <a:cxnLst/>
            <a:rect l="l" t="t" r="r" b="b"/>
            <a:pathLst>
              <a:path h="3115309">
                <a:moveTo>
                  <a:pt x="0" y="3114938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5911" y="1742843"/>
            <a:ext cx="10149205" cy="38735"/>
          </a:xfrm>
          <a:custGeom>
            <a:avLst/>
            <a:gdLst/>
            <a:ahLst/>
            <a:cxnLst/>
            <a:rect l="l" t="t" r="r" b="b"/>
            <a:pathLst>
              <a:path w="10149205" h="38735">
                <a:moveTo>
                  <a:pt x="0" y="0"/>
                </a:moveTo>
                <a:lnTo>
                  <a:pt x="10148887" y="0"/>
                </a:lnTo>
                <a:lnTo>
                  <a:pt x="10148887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474" y="1761992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80">
                <a:moveTo>
                  <a:pt x="0" y="0"/>
                </a:moveTo>
                <a:lnTo>
                  <a:pt x="1172963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974" y="2030081"/>
            <a:ext cx="12188825" cy="26034"/>
          </a:xfrm>
          <a:custGeom>
            <a:avLst/>
            <a:gdLst/>
            <a:ahLst/>
            <a:cxnLst/>
            <a:rect l="l" t="t" r="r" b="b"/>
            <a:pathLst>
              <a:path w="12188825" h="26035">
                <a:moveTo>
                  <a:pt x="0" y="0"/>
                </a:moveTo>
                <a:lnTo>
                  <a:pt x="12188824" y="0"/>
                </a:lnTo>
                <a:lnTo>
                  <a:pt x="12188824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8875" y="5719496"/>
            <a:ext cx="5431790" cy="0"/>
          </a:xfrm>
          <a:custGeom>
            <a:avLst/>
            <a:gdLst/>
            <a:ahLst/>
            <a:cxnLst/>
            <a:rect l="l" t="t" r="r" b="b"/>
            <a:pathLst>
              <a:path w="5431790">
                <a:moveTo>
                  <a:pt x="0" y="0"/>
                </a:moveTo>
                <a:lnTo>
                  <a:pt x="5431332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9779" y="6140779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85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9779" y="6676956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09984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5357" y="6715255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0" y="0"/>
                </a:moveTo>
                <a:lnTo>
                  <a:pt x="509984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5801" y="7085473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4976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0841" y="8745071"/>
            <a:ext cx="4309745" cy="0"/>
          </a:xfrm>
          <a:custGeom>
            <a:avLst/>
            <a:gdLst/>
            <a:ahLst/>
            <a:cxnLst/>
            <a:rect l="l" t="t" r="r" b="b"/>
            <a:pathLst>
              <a:path w="4309745">
                <a:moveTo>
                  <a:pt x="0" y="0"/>
                </a:moveTo>
                <a:lnTo>
                  <a:pt x="4309366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8841" y="485443"/>
            <a:ext cx="3268345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b="0" spc="175" dirty="0">
                <a:solidFill>
                  <a:srgbClr val="6E5D50"/>
                </a:solidFill>
                <a:latin typeface="Arial"/>
                <a:cs typeface="Arial"/>
              </a:rPr>
              <a:t>Enzymes</a:t>
            </a:r>
            <a:endParaRPr sz="5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1512" y="2233127"/>
            <a:ext cx="11339195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415925" indent="-475615">
              <a:lnSpc>
                <a:spcPct val="106000"/>
              </a:lnSpc>
              <a:spcBef>
                <a:spcPts val="95"/>
              </a:spcBef>
              <a:buClr>
                <a:srgbClr val="B89C82"/>
              </a:buClr>
              <a:buChar char="□"/>
              <a:tabLst>
                <a:tab pos="495934" algn="l"/>
              </a:tabLst>
            </a:pP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Almost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all</a:t>
            </a:r>
            <a:r>
              <a:rPr sz="3950" spc="-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biological</a:t>
            </a:r>
            <a:r>
              <a:rPr sz="3950" spc="2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reactions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carried</a:t>
            </a:r>
            <a:r>
              <a:rPr sz="39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out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under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catalytic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influence</a:t>
            </a:r>
            <a:r>
              <a:rPr sz="395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enzymes;</a:t>
            </a:r>
            <a:endParaRPr sz="3950">
              <a:latin typeface="Arial"/>
              <a:cs typeface="Arial"/>
            </a:endParaRPr>
          </a:p>
          <a:p>
            <a:pPr marL="490220" marR="5080" indent="-478155">
              <a:lnSpc>
                <a:spcPct val="106000"/>
              </a:lnSpc>
              <a:spcBef>
                <a:spcPts val="905"/>
              </a:spcBef>
              <a:buClr>
                <a:srgbClr val="B89C82"/>
              </a:buClr>
              <a:buChar char="□"/>
              <a:tabLst>
                <a:tab pos="494665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can</a:t>
            </a:r>
            <a:r>
              <a:rPr sz="39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either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increase</a:t>
            </a:r>
            <a:r>
              <a:rPr sz="3950" spc="2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decrease</a:t>
            </a:r>
            <a:r>
              <a:rPr sz="39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rate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 enzymatically</a:t>
            </a:r>
            <a:r>
              <a:rPr sz="3950" spc="3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mediated</a:t>
            </a:r>
            <a:r>
              <a:rPr sz="395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reactions.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7973" y="5834459"/>
            <a:ext cx="849630" cy="71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520"/>
              </a:lnSpc>
              <a:spcBef>
                <a:spcPts val="105"/>
              </a:spcBef>
            </a:pPr>
            <a:r>
              <a:rPr sz="1600" b="1" spc="35" dirty="0">
                <a:solidFill>
                  <a:srgbClr val="83796E"/>
                </a:solidFill>
                <a:latin typeface="Arial"/>
                <a:cs typeface="Arial"/>
              </a:rPr>
              <a:t>Sub</a:t>
            </a:r>
            <a:r>
              <a:rPr sz="1600" b="1" spc="-400" dirty="0">
                <a:solidFill>
                  <a:srgbClr val="83796E"/>
                </a:solidFill>
                <a:latin typeface="Arial"/>
                <a:cs typeface="Arial"/>
              </a:rPr>
              <a:t>s</a:t>
            </a:r>
            <a:r>
              <a:rPr sz="1600" b="1" spc="-85" dirty="0">
                <a:solidFill>
                  <a:srgbClr val="83796E"/>
                </a:solidFill>
                <a:latin typeface="Arial"/>
                <a:cs typeface="Arial"/>
              </a:rPr>
              <a:t>tr</a:t>
            </a:r>
            <a:r>
              <a:rPr sz="1600" b="1" spc="-175" dirty="0">
                <a:solidFill>
                  <a:srgbClr val="83796E"/>
                </a:solidFill>
                <a:latin typeface="Arial"/>
                <a:cs typeface="Arial"/>
              </a:rPr>
              <a:t>a</a:t>
            </a:r>
            <a:r>
              <a:rPr sz="1600" b="1" spc="-60" dirty="0">
                <a:solidFill>
                  <a:srgbClr val="6E5D50"/>
                </a:solidFill>
                <a:latin typeface="Arial"/>
                <a:cs typeface="Arial"/>
              </a:rPr>
              <a:t>t</a:t>
            </a:r>
            <a:r>
              <a:rPr sz="1600" b="1" spc="-135" dirty="0">
                <a:solidFill>
                  <a:srgbClr val="83796E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R="64769" algn="ctr">
              <a:lnSpc>
                <a:spcPts val="3920"/>
              </a:lnSpc>
            </a:pPr>
            <a:r>
              <a:rPr sz="3600" spc="-150" dirty="0">
                <a:solidFill>
                  <a:srgbClr val="44565B"/>
                </a:solidFill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1389" y="5815310"/>
            <a:ext cx="74549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50" spc="65" dirty="0">
                <a:solidFill>
                  <a:srgbClr val="958A80"/>
                </a:solidFill>
                <a:latin typeface="Arial"/>
                <a:cs typeface="Arial"/>
              </a:rPr>
              <a:t>lnhi</a:t>
            </a:r>
            <a:r>
              <a:rPr sz="1550" spc="210" dirty="0">
                <a:solidFill>
                  <a:srgbClr val="958A80"/>
                </a:solidFill>
                <a:latin typeface="Arial"/>
                <a:cs typeface="Arial"/>
              </a:rPr>
              <a:t> </a:t>
            </a:r>
            <a:r>
              <a:rPr sz="1550" spc="45" dirty="0">
                <a:solidFill>
                  <a:srgbClr val="83796E"/>
                </a:solidFill>
                <a:latin typeface="Arial"/>
                <a:cs typeface="Arial"/>
              </a:rPr>
              <a:t>ltor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6169" y="7506823"/>
            <a:ext cx="125095" cy="338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140"/>
              </a:lnSpc>
              <a:spcBef>
                <a:spcPts val="105"/>
              </a:spcBef>
            </a:pPr>
            <a:r>
              <a:rPr sz="1100" spc="25" dirty="0">
                <a:solidFill>
                  <a:srgbClr val="4B523D"/>
                </a:solidFill>
                <a:latin typeface="Times New Roman"/>
                <a:cs typeface="Times New Roman"/>
              </a:rPr>
              <a:t>\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ts val="1320"/>
              </a:lnSpc>
            </a:pPr>
            <a:r>
              <a:rPr sz="1250" spc="30" dirty="0">
                <a:solidFill>
                  <a:srgbClr val="446446"/>
                </a:solidFill>
                <a:latin typeface="Times New Roman"/>
                <a:cs typeface="Times New Roman"/>
              </a:rPr>
              <a:t>\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2448" y="8311091"/>
            <a:ext cx="7131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80" dirty="0">
                <a:solidFill>
                  <a:srgbClr val="83796E"/>
                </a:solidFill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99900" y="8202579"/>
            <a:ext cx="2661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770"/>
              </a:lnSpc>
              <a:spcBef>
                <a:spcPts val="105"/>
              </a:spcBef>
              <a:tabLst>
                <a:tab pos="692150" algn="l"/>
              </a:tabLst>
            </a:pPr>
            <a:r>
              <a:rPr sz="1650" spc="155" dirty="0">
                <a:solidFill>
                  <a:srgbClr val="446446"/>
                </a:solidFill>
                <a:latin typeface="Arial"/>
                <a:cs typeface="Arial"/>
              </a:rPr>
              <a:t>...</a:t>
            </a:r>
            <a:r>
              <a:rPr sz="1650" spc="50" dirty="0">
                <a:solidFill>
                  <a:srgbClr val="446446"/>
                </a:solidFill>
                <a:latin typeface="Arial"/>
                <a:cs typeface="Arial"/>
              </a:rPr>
              <a:t>.</a:t>
            </a:r>
            <a:r>
              <a:rPr sz="1650" spc="204" dirty="0">
                <a:solidFill>
                  <a:srgbClr val="446446"/>
                </a:solidFill>
                <a:latin typeface="Arial"/>
                <a:cs typeface="Arial"/>
              </a:rPr>
              <a:t>•</a:t>
            </a:r>
            <a:r>
              <a:rPr sz="1650" spc="-40" dirty="0">
                <a:solidFill>
                  <a:srgbClr val="446446"/>
                </a:solidFill>
                <a:latin typeface="Arial"/>
                <a:cs typeface="Arial"/>
              </a:rPr>
              <a:t> </a:t>
            </a:r>
            <a:r>
              <a:rPr sz="1650" spc="204" dirty="0">
                <a:solidFill>
                  <a:srgbClr val="446446"/>
                </a:solidFill>
                <a:latin typeface="Arial"/>
                <a:cs typeface="Arial"/>
              </a:rPr>
              <a:t>•</a:t>
            </a:r>
            <a:r>
              <a:rPr sz="1650" dirty="0">
                <a:solidFill>
                  <a:srgbClr val="446446"/>
                </a:solidFill>
                <a:latin typeface="Arial"/>
                <a:cs typeface="Arial"/>
              </a:rPr>
              <a:t>	</a:t>
            </a:r>
            <a:r>
              <a:rPr sz="1650" b="1" spc="-40" dirty="0">
                <a:solidFill>
                  <a:srgbClr val="83796E"/>
                </a:solidFill>
                <a:latin typeface="Arial"/>
                <a:cs typeface="Arial"/>
              </a:rPr>
              <a:t>N</a:t>
            </a:r>
            <a:r>
              <a:rPr sz="1650" b="1" spc="-30" dirty="0">
                <a:solidFill>
                  <a:srgbClr val="83796E"/>
                </a:solidFill>
                <a:latin typeface="Arial"/>
                <a:cs typeface="Arial"/>
              </a:rPr>
              <a:t>o</a:t>
            </a:r>
            <a:r>
              <a:rPr sz="1650" b="1" spc="-185" dirty="0">
                <a:solidFill>
                  <a:srgbClr val="83796E"/>
                </a:solidFill>
                <a:latin typeface="Arial"/>
                <a:cs typeface="Arial"/>
              </a:rPr>
              <a:t> </a:t>
            </a:r>
            <a:r>
              <a:rPr sz="1650" b="1" spc="-125" dirty="0">
                <a:solidFill>
                  <a:srgbClr val="83796E"/>
                </a:solidFill>
                <a:latin typeface="Arial"/>
                <a:cs typeface="Arial"/>
              </a:rPr>
              <a:t>produc</a:t>
            </a:r>
            <a:r>
              <a:rPr sz="1650" b="1" spc="-60" dirty="0">
                <a:solidFill>
                  <a:srgbClr val="83796E"/>
                </a:solidFill>
                <a:latin typeface="Arial"/>
                <a:cs typeface="Arial"/>
              </a:rPr>
              <a:t>i</a:t>
            </a:r>
            <a:r>
              <a:rPr sz="1650" b="1" spc="-70" dirty="0">
                <a:solidFill>
                  <a:srgbClr val="83796E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958A80"/>
                </a:solidFill>
                <a:latin typeface="Arial"/>
                <a:cs typeface="Arial"/>
              </a:rPr>
              <a:t>or</a:t>
            </a:r>
            <a:endParaRPr sz="1650">
              <a:latin typeface="Arial"/>
              <a:cs typeface="Arial"/>
            </a:endParaRPr>
          </a:p>
          <a:p>
            <a:pPr marL="691515">
              <a:lnSpc>
                <a:spcPts val="2070"/>
              </a:lnSpc>
            </a:pPr>
            <a:r>
              <a:rPr sz="1900" spc="-195" dirty="0">
                <a:solidFill>
                  <a:srgbClr val="83796E"/>
                </a:solidFill>
                <a:latin typeface="Arial"/>
                <a:cs typeface="Arial"/>
              </a:rPr>
              <a:t>nonruncuona</a:t>
            </a:r>
            <a:r>
              <a:rPr sz="1900" spc="-80" dirty="0">
                <a:solidFill>
                  <a:srgbClr val="83796E"/>
                </a:solidFill>
                <a:latin typeface="Arial"/>
                <a:cs typeface="Arial"/>
              </a:rPr>
              <a:t>l</a:t>
            </a:r>
            <a:r>
              <a:rPr sz="1900" spc="-135" dirty="0">
                <a:solidFill>
                  <a:srgbClr val="83796E"/>
                </a:solidFill>
                <a:latin typeface="Arial"/>
                <a:cs typeface="Arial"/>
              </a:rPr>
              <a:t> </a:t>
            </a:r>
            <a:r>
              <a:rPr sz="1650" spc="-175" dirty="0">
                <a:solidFill>
                  <a:srgbClr val="83796E"/>
                </a:solidFill>
                <a:latin typeface="Arial"/>
                <a:cs typeface="Arial"/>
              </a:rPr>
              <a:t>p</a:t>
            </a:r>
            <a:r>
              <a:rPr sz="1650" spc="-300" dirty="0">
                <a:solidFill>
                  <a:srgbClr val="83796E"/>
                </a:solidFill>
                <a:latin typeface="Arial"/>
                <a:cs typeface="Arial"/>
              </a:rPr>
              <a:t> </a:t>
            </a:r>
            <a:r>
              <a:rPr sz="1650" spc="-100" dirty="0">
                <a:solidFill>
                  <a:srgbClr val="6E5D50"/>
                </a:solidFill>
                <a:latin typeface="Arial"/>
                <a:cs typeface="Arial"/>
              </a:rPr>
              <a:t>r</a:t>
            </a:r>
            <a:r>
              <a:rPr sz="1650" spc="45" dirty="0">
                <a:solidFill>
                  <a:srgbClr val="83796E"/>
                </a:solidFill>
                <a:latin typeface="Arial"/>
                <a:cs typeface="Arial"/>
              </a:rPr>
              <a:t>oduct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D64FC87-76F3-4B72-82A1-088B7F8F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1" y="5410200"/>
            <a:ext cx="5650762" cy="350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481" y="5617367"/>
            <a:ext cx="0" cy="3242945"/>
          </a:xfrm>
          <a:custGeom>
            <a:avLst/>
            <a:gdLst/>
            <a:ahLst/>
            <a:cxnLst/>
            <a:rect l="l" t="t" r="r" b="b"/>
            <a:pathLst>
              <a:path h="3242945">
                <a:moveTo>
                  <a:pt x="0" y="3242600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96610" y="5617367"/>
            <a:ext cx="0" cy="3242945"/>
          </a:xfrm>
          <a:custGeom>
            <a:avLst/>
            <a:gdLst/>
            <a:ahLst/>
            <a:cxnLst/>
            <a:rect l="l" t="t" r="r" b="b"/>
            <a:pathLst>
              <a:path h="3242945">
                <a:moveTo>
                  <a:pt x="0" y="3242600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5911" y="1742843"/>
            <a:ext cx="10149205" cy="38735"/>
          </a:xfrm>
          <a:custGeom>
            <a:avLst/>
            <a:gdLst/>
            <a:ahLst/>
            <a:cxnLst/>
            <a:rect l="l" t="t" r="r" b="b"/>
            <a:pathLst>
              <a:path w="10149205" h="38735">
                <a:moveTo>
                  <a:pt x="0" y="0"/>
                </a:moveTo>
                <a:lnTo>
                  <a:pt x="10148887" y="0"/>
                </a:lnTo>
                <a:lnTo>
                  <a:pt x="10148887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474" y="1761992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80">
                <a:moveTo>
                  <a:pt x="0" y="0"/>
                </a:moveTo>
                <a:lnTo>
                  <a:pt x="1172963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82" y="5642899"/>
            <a:ext cx="12061190" cy="0"/>
          </a:xfrm>
          <a:custGeom>
            <a:avLst/>
            <a:gdLst/>
            <a:ahLst/>
            <a:cxnLst/>
            <a:rect l="l" t="t" r="r" b="b"/>
            <a:pathLst>
              <a:path w="12061190">
                <a:moveTo>
                  <a:pt x="0" y="0"/>
                </a:moveTo>
                <a:lnTo>
                  <a:pt x="12061127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982" y="8834435"/>
            <a:ext cx="12061190" cy="0"/>
          </a:xfrm>
          <a:custGeom>
            <a:avLst/>
            <a:gdLst/>
            <a:ahLst/>
            <a:cxnLst/>
            <a:rect l="l" t="t" r="r" b="b"/>
            <a:pathLst>
              <a:path w="12061190">
                <a:moveTo>
                  <a:pt x="0" y="0"/>
                </a:moveTo>
                <a:lnTo>
                  <a:pt x="12061127" y="0"/>
                </a:lnTo>
              </a:path>
            </a:pathLst>
          </a:custGeom>
          <a:ln w="12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0097" y="440762"/>
            <a:ext cx="621220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235" dirty="0">
                <a:solidFill>
                  <a:srgbClr val="5D5B5D"/>
                </a:solidFill>
              </a:rPr>
              <a:t>Enzyme</a:t>
            </a:r>
            <a:r>
              <a:rPr sz="6250" spc="170" dirty="0">
                <a:solidFill>
                  <a:srgbClr val="5D5B5D"/>
                </a:solidFill>
              </a:rPr>
              <a:t> </a:t>
            </a:r>
            <a:r>
              <a:rPr sz="6250" spc="-365" dirty="0">
                <a:solidFill>
                  <a:srgbClr val="5D5B5D"/>
                </a:solidFill>
              </a:rPr>
              <a:t>inhibition</a:t>
            </a:r>
            <a:endParaRPr sz="6250"/>
          </a:p>
        </p:txBody>
      </p:sp>
      <p:sp>
        <p:nvSpPr>
          <p:cNvPr id="9" name="object 9"/>
          <p:cNvSpPr txBox="1"/>
          <p:nvPr/>
        </p:nvSpPr>
        <p:spPr>
          <a:xfrm>
            <a:off x="-68390" y="1608865"/>
            <a:ext cx="12648565" cy="3321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365"/>
              </a:lnSpc>
              <a:spcBef>
                <a:spcPts val="125"/>
              </a:spcBef>
            </a:pPr>
            <a:r>
              <a:rPr sz="4800" spc="-370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365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1390" dirty="0">
                <a:solidFill>
                  <a:srgbClr val="D6824F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1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r>
              <a:rPr sz="4800" spc="-80" dirty="0">
                <a:solidFill>
                  <a:srgbClr val="99B3CD"/>
                </a:solidFill>
                <a:latin typeface="Courier New"/>
                <a:cs typeface="Courier New"/>
              </a:rPr>
              <a:t> </a:t>
            </a:r>
            <a:r>
              <a:rPr sz="4800" spc="-365" dirty="0">
                <a:solidFill>
                  <a:srgbClr val="99B3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1528445" indent="-478790">
              <a:lnSpc>
                <a:spcPts val="4585"/>
              </a:lnSpc>
              <a:buClr>
                <a:srgbClr val="B89C83"/>
              </a:buClr>
              <a:buSzPct val="101219"/>
              <a:buFont typeface="Arial"/>
              <a:buChar char="□"/>
              <a:tabLst>
                <a:tab pos="1529080" algn="l"/>
              </a:tabLst>
            </a:pPr>
            <a:r>
              <a:rPr sz="4100" b="1" spc="-160" dirty="0">
                <a:solidFill>
                  <a:srgbClr val="010101"/>
                </a:solidFill>
                <a:latin typeface="Arial"/>
                <a:cs typeface="Arial"/>
              </a:rPr>
              <a:t>Selective</a:t>
            </a:r>
            <a:r>
              <a:rPr sz="4100" b="1" spc="3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40" dirty="0">
                <a:solidFill>
                  <a:srgbClr val="010101"/>
                </a:solidFill>
                <a:latin typeface="Arial"/>
                <a:cs typeface="Arial"/>
              </a:rPr>
              <a:t>inhibition</a:t>
            </a:r>
            <a:r>
              <a:rPr sz="4100" b="1" spc="2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100" b="1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19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4100" b="1" spc="-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04" dirty="0">
                <a:solidFill>
                  <a:srgbClr val="010101"/>
                </a:solidFill>
                <a:latin typeface="Arial"/>
                <a:cs typeface="Arial"/>
              </a:rPr>
              <a:t>particular</a:t>
            </a:r>
            <a:r>
              <a:rPr sz="4100" b="1" spc="4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25" dirty="0">
                <a:solidFill>
                  <a:srgbClr val="010101"/>
                </a:solidFill>
                <a:latin typeface="Arial"/>
                <a:cs typeface="Arial"/>
              </a:rPr>
              <a:t>enzyme</a:t>
            </a:r>
            <a:r>
              <a:rPr sz="4100" b="1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00" dirty="0">
                <a:solidFill>
                  <a:srgbClr val="010101"/>
                </a:solidFill>
                <a:latin typeface="Arial"/>
                <a:cs typeface="Arial"/>
              </a:rPr>
              <a:t>is </a:t>
            </a:r>
            <a:r>
              <a:rPr sz="4100" b="1" spc="19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endParaRPr sz="410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  <a:spcBef>
                <a:spcPts val="95"/>
              </a:spcBef>
            </a:pPr>
            <a:r>
              <a:rPr sz="4100" b="1" spc="-254" dirty="0">
                <a:solidFill>
                  <a:srgbClr val="010101"/>
                </a:solidFill>
                <a:latin typeface="Arial"/>
                <a:cs typeface="Arial"/>
              </a:rPr>
              <a:t>common</a:t>
            </a:r>
            <a:r>
              <a:rPr sz="4100" b="1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60" dirty="0">
                <a:solidFill>
                  <a:srgbClr val="010101"/>
                </a:solidFill>
                <a:latin typeface="Arial"/>
                <a:cs typeface="Arial"/>
              </a:rPr>
              <a:t>mode</a:t>
            </a:r>
            <a:r>
              <a:rPr sz="4100" b="1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100" b="1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25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4100" b="1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90" dirty="0">
                <a:solidFill>
                  <a:srgbClr val="010101"/>
                </a:solidFill>
                <a:latin typeface="Arial"/>
                <a:cs typeface="Arial"/>
              </a:rPr>
              <a:t>action.</a:t>
            </a:r>
            <a:endParaRPr sz="4100">
              <a:latin typeface="Arial"/>
              <a:cs typeface="Arial"/>
            </a:endParaRPr>
          </a:p>
          <a:p>
            <a:pPr marL="1523365" marR="2303780" indent="-473075">
              <a:lnSpc>
                <a:spcPct val="101899"/>
              </a:lnSpc>
              <a:spcBef>
                <a:spcPts val="865"/>
              </a:spcBef>
              <a:buClr>
                <a:srgbClr val="B89C83"/>
              </a:buClr>
              <a:buSzPct val="101219"/>
              <a:buFont typeface="Arial"/>
              <a:buChar char="□"/>
              <a:tabLst>
                <a:tab pos="1529080" algn="l"/>
              </a:tabLst>
            </a:pPr>
            <a:r>
              <a:rPr sz="4100" b="1" spc="-175" dirty="0">
                <a:solidFill>
                  <a:srgbClr val="010101"/>
                </a:solidFill>
                <a:latin typeface="Arial"/>
                <a:cs typeface="Arial"/>
              </a:rPr>
              <a:t>Such</a:t>
            </a:r>
            <a:r>
              <a:rPr sz="4100" b="1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20" dirty="0">
                <a:solidFill>
                  <a:srgbClr val="010101"/>
                </a:solidFill>
                <a:latin typeface="Arial"/>
                <a:cs typeface="Arial"/>
              </a:rPr>
              <a:t>inhibition</a:t>
            </a:r>
            <a:r>
              <a:rPr sz="4100" b="1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4100" b="1" spc="-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85" dirty="0">
                <a:solidFill>
                  <a:srgbClr val="010101"/>
                </a:solidFill>
                <a:latin typeface="Arial"/>
                <a:cs typeface="Arial"/>
              </a:rPr>
              <a:t>either</a:t>
            </a:r>
            <a:r>
              <a:rPr sz="4100" b="1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04" dirty="0">
                <a:solidFill>
                  <a:srgbClr val="010101"/>
                </a:solidFill>
                <a:latin typeface="Arial"/>
                <a:cs typeface="Arial"/>
              </a:rPr>
              <a:t>competitive</a:t>
            </a:r>
            <a:r>
              <a:rPr sz="4100" b="1" spc="3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245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4100" b="1" spc="-1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b="1" spc="-170" dirty="0">
                <a:solidFill>
                  <a:srgbClr val="010101"/>
                </a:solidFill>
                <a:latin typeface="Arial"/>
                <a:cs typeface="Arial"/>
              </a:rPr>
              <a:t>noncompetitive.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510" y="5163788"/>
            <a:ext cx="905510" cy="338455"/>
          </a:xfrm>
          <a:prstGeom prst="rect">
            <a:avLst/>
          </a:prstGeom>
          <a:solidFill>
            <a:srgbClr val="952128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b="1" spc="-5" dirty="0">
                <a:solidFill>
                  <a:srgbClr val="FBD6D6"/>
                </a:solidFill>
                <a:latin typeface="Arial"/>
                <a:cs typeface="Arial"/>
              </a:rPr>
              <a:t>Enzyme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1364" y="5163788"/>
            <a:ext cx="2625725" cy="338455"/>
          </a:xfrm>
          <a:prstGeom prst="rect">
            <a:avLst/>
          </a:prstGeom>
          <a:solidFill>
            <a:srgbClr val="952128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67180" algn="l"/>
              </a:tabLst>
            </a:pPr>
            <a:r>
              <a:rPr sz="1850" b="1" spc="-5" dirty="0">
                <a:solidFill>
                  <a:srgbClr val="FBD6D6"/>
                </a:solidFill>
                <a:latin typeface="Arial"/>
                <a:cs typeface="Arial"/>
              </a:rPr>
              <a:t>Endogenou</a:t>
            </a:r>
            <a:r>
              <a:rPr sz="1850" b="1" dirty="0">
                <a:solidFill>
                  <a:srgbClr val="FBD6D6"/>
                </a:solidFill>
                <a:latin typeface="Arial"/>
                <a:cs typeface="Arial"/>
              </a:rPr>
              <a:t>s	</a:t>
            </a:r>
            <a:r>
              <a:rPr sz="1850" b="1" spc="-15" dirty="0">
                <a:solidFill>
                  <a:srgbClr val="FBD6D6"/>
                </a:solidFill>
                <a:latin typeface="Arial"/>
                <a:cs typeface="Arial"/>
              </a:rPr>
              <a:t>substrate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57878" y="5163788"/>
            <a:ext cx="2392045" cy="338455"/>
          </a:xfrm>
          <a:prstGeom prst="rect">
            <a:avLst/>
          </a:prstGeom>
          <a:solidFill>
            <a:srgbClr val="952128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b="1" spc="-5" dirty="0">
                <a:solidFill>
                  <a:srgbClr val="FBD6D6"/>
                </a:solidFill>
                <a:latin typeface="Arial"/>
                <a:cs typeface="Arial"/>
              </a:rPr>
              <a:t>Competitive</a:t>
            </a:r>
            <a:r>
              <a:rPr sz="1850" b="1" spc="125" dirty="0">
                <a:solidFill>
                  <a:srgbClr val="FBD6D6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FBD6D6"/>
                </a:solidFill>
                <a:latin typeface="Arial"/>
                <a:cs typeface="Arial"/>
              </a:rPr>
              <a:t>Inhibitor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204" y="5496157"/>
            <a:ext cx="4246880" cy="324294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1215"/>
              </a:spcBef>
              <a:buClr>
                <a:srgbClr val="242424"/>
              </a:buClr>
              <a:buChar char="•"/>
              <a:tabLst>
                <a:tab pos="179705" algn="l"/>
              </a:tabLst>
            </a:pPr>
            <a:r>
              <a:rPr sz="1750" spc="10" dirty="0">
                <a:solidFill>
                  <a:srgbClr val="5D5B5D"/>
                </a:solidFill>
                <a:latin typeface="Arial"/>
                <a:cs typeface="Arial"/>
              </a:rPr>
              <a:t>Ch</a:t>
            </a:r>
            <a:r>
              <a:rPr sz="1750" spc="-31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5D5B5D"/>
                </a:solidFill>
                <a:latin typeface="Arial"/>
                <a:cs typeface="Arial"/>
              </a:rPr>
              <a:t>olin</a:t>
            </a:r>
            <a:r>
              <a:rPr sz="1750" spc="10" dirty="0">
                <a:solidFill>
                  <a:srgbClr val="5D5B5D"/>
                </a:solidFill>
                <a:latin typeface="Arial"/>
                <a:cs typeface="Arial"/>
              </a:rPr>
              <a:t>e</a:t>
            </a:r>
            <a:r>
              <a:rPr sz="1750" spc="-32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5D5B5D"/>
                </a:solidFill>
                <a:latin typeface="Arial"/>
                <a:cs typeface="Arial"/>
              </a:rPr>
              <a:t>st</a:t>
            </a:r>
            <a:r>
              <a:rPr sz="1750" spc="90" dirty="0">
                <a:solidFill>
                  <a:srgbClr val="5D5B5D"/>
                </a:solidFill>
                <a:latin typeface="Arial"/>
                <a:cs typeface="Arial"/>
              </a:rPr>
              <a:t>e</a:t>
            </a:r>
            <a:r>
              <a:rPr sz="1750" spc="65" dirty="0">
                <a:solidFill>
                  <a:srgbClr val="36363B"/>
                </a:solidFill>
                <a:latin typeface="Arial"/>
                <a:cs typeface="Arial"/>
              </a:rPr>
              <a:t>r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ase</a:t>
            </a:r>
            <a:endParaRPr sz="175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115"/>
              </a:spcBef>
              <a:buClr>
                <a:srgbClr val="36363B"/>
              </a:buClr>
              <a:buChar char="•"/>
              <a:tabLst>
                <a:tab pos="186690" algn="l"/>
              </a:tabLst>
            </a:pP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Monoam</a:t>
            </a:r>
            <a:r>
              <a:rPr sz="1750" spc="5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ne</a:t>
            </a:r>
            <a:r>
              <a:rPr sz="1750" spc="55" dirty="0">
                <a:solidFill>
                  <a:srgbClr val="36363B"/>
                </a:solidFill>
                <a:latin typeface="Arial"/>
                <a:cs typeface="Arial"/>
              </a:rPr>
              <a:t>-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oxidase</a:t>
            </a:r>
            <a:r>
              <a:rPr sz="1750" spc="2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5D5B5D"/>
                </a:solidFill>
                <a:latin typeface="Arial"/>
                <a:cs typeface="Arial"/>
              </a:rPr>
              <a:t>A</a:t>
            </a:r>
            <a:r>
              <a:rPr sz="1750" spc="-9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65" dirty="0">
                <a:solidFill>
                  <a:srgbClr val="5D5B5D"/>
                </a:solidFill>
                <a:latin typeface="Arial"/>
                <a:cs typeface="Arial"/>
              </a:rPr>
              <a:t>(MAO</a:t>
            </a:r>
            <a:r>
              <a:rPr sz="1750" spc="65" dirty="0">
                <a:solidFill>
                  <a:srgbClr val="36363B"/>
                </a:solidFill>
                <a:latin typeface="Arial"/>
                <a:cs typeface="Arial"/>
              </a:rPr>
              <a:t>-</a:t>
            </a:r>
            <a:r>
              <a:rPr sz="1750" spc="65" dirty="0">
                <a:solidFill>
                  <a:srgbClr val="5D5B5D"/>
                </a:solidFill>
                <a:latin typeface="Arial"/>
                <a:cs typeface="Arial"/>
              </a:rPr>
              <a:t>A</a:t>
            </a:r>
            <a:r>
              <a:rPr sz="1750" spc="65" dirty="0">
                <a:solidFill>
                  <a:srgbClr val="757579"/>
                </a:solidFill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  <a:p>
            <a:pPr marL="185420" indent="-173355">
              <a:lnSpc>
                <a:spcPct val="100000"/>
              </a:lnSpc>
              <a:spcBef>
                <a:spcPts val="1015"/>
              </a:spcBef>
              <a:buClr>
                <a:srgbClr val="161615"/>
              </a:buClr>
              <a:buChar char="•"/>
              <a:tabLst>
                <a:tab pos="186055" algn="l"/>
              </a:tabLst>
            </a:pPr>
            <a:r>
              <a:rPr sz="1750" spc="60" dirty="0">
                <a:solidFill>
                  <a:srgbClr val="5D5B5D"/>
                </a:solidFill>
                <a:latin typeface="Arial"/>
                <a:cs typeface="Arial"/>
              </a:rPr>
              <a:t>Dopa</a:t>
            </a:r>
            <a:r>
              <a:rPr sz="1750" spc="-8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decarboxylase</a:t>
            </a:r>
            <a:endParaRPr sz="175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1015"/>
              </a:spcBef>
              <a:buClr>
                <a:srgbClr val="242424"/>
              </a:buClr>
              <a:buChar char="•"/>
              <a:tabLst>
                <a:tab pos="189865" algn="l"/>
              </a:tabLst>
            </a:pP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Xant</a:t>
            </a:r>
            <a:r>
              <a:rPr sz="1750" spc="40" dirty="0">
                <a:solidFill>
                  <a:srgbClr val="36363B"/>
                </a:solidFill>
                <a:latin typeface="Arial"/>
                <a:cs typeface="Arial"/>
              </a:rPr>
              <a:t>hi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ne</a:t>
            </a:r>
            <a:r>
              <a:rPr sz="1750" spc="-2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oxidase</a:t>
            </a:r>
            <a:endParaRPr sz="175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spcBef>
                <a:spcPts val="1120"/>
              </a:spcBef>
              <a:buClr>
                <a:srgbClr val="242424"/>
              </a:buClr>
              <a:buChar char="•"/>
              <a:tabLst>
                <a:tab pos="191135" algn="l"/>
                <a:tab pos="2706370" algn="l"/>
              </a:tabLst>
            </a:pPr>
            <a:r>
              <a:rPr sz="1750" spc="10" dirty="0">
                <a:solidFill>
                  <a:srgbClr val="5D5B5D"/>
                </a:solidFill>
                <a:latin typeface="Arial"/>
                <a:cs typeface="Arial"/>
              </a:rPr>
              <a:t>A</a:t>
            </a:r>
            <a:r>
              <a:rPr sz="1750" spc="85" dirty="0">
                <a:solidFill>
                  <a:srgbClr val="757579"/>
                </a:solidFill>
                <a:latin typeface="Arial"/>
                <a:cs typeface="Arial"/>
              </a:rPr>
              <a:t>n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gi</a:t>
            </a:r>
            <a:r>
              <a:rPr sz="1750" spc="110" dirty="0">
                <a:solidFill>
                  <a:srgbClr val="5D5B5D"/>
                </a:solidFill>
                <a:latin typeface="Arial"/>
                <a:cs typeface="Arial"/>
              </a:rPr>
              <a:t>o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tensi</a:t>
            </a:r>
            <a:r>
              <a:rPr sz="1750" spc="60" dirty="0">
                <a:solidFill>
                  <a:srgbClr val="5D5B5D"/>
                </a:solidFill>
                <a:latin typeface="Arial"/>
                <a:cs typeface="Arial"/>
              </a:rPr>
              <a:t>n</a:t>
            </a:r>
            <a:r>
              <a:rPr sz="1750" spc="-7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co</a:t>
            </a:r>
            <a:r>
              <a:rPr sz="1750" spc="114" dirty="0">
                <a:solidFill>
                  <a:srgbClr val="5D5B5D"/>
                </a:solidFill>
                <a:latin typeface="Arial"/>
                <a:cs typeface="Arial"/>
              </a:rPr>
              <a:t>n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ver</a:t>
            </a:r>
            <a:r>
              <a:rPr sz="1750" spc="-60" dirty="0">
                <a:solidFill>
                  <a:srgbClr val="5D5B5D"/>
                </a:solidFill>
                <a:latin typeface="Arial"/>
                <a:cs typeface="Arial"/>
              </a:rPr>
              <a:t>t</a:t>
            </a:r>
            <a:r>
              <a:rPr sz="1750" spc="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n</a:t>
            </a:r>
            <a:r>
              <a:rPr sz="1750" spc="60" dirty="0">
                <a:solidFill>
                  <a:srgbClr val="5D5B5D"/>
                </a:solidFill>
                <a:latin typeface="Arial"/>
                <a:cs typeface="Arial"/>
              </a:rPr>
              <a:t>g</a:t>
            </a:r>
            <a:r>
              <a:rPr sz="1750" dirty="0">
                <a:solidFill>
                  <a:srgbClr val="5D5B5D"/>
                </a:solidFill>
                <a:latin typeface="Arial"/>
                <a:cs typeface="Arial"/>
              </a:rPr>
              <a:t>	</a:t>
            </a:r>
            <a:r>
              <a:rPr sz="1750" spc="70" dirty="0">
                <a:solidFill>
                  <a:srgbClr val="5D5B5D"/>
                </a:solidFill>
                <a:latin typeface="Arial"/>
                <a:cs typeface="Arial"/>
              </a:rPr>
              <a:t>enzyme</a:t>
            </a:r>
            <a:r>
              <a:rPr sz="1750" spc="-8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25" dirty="0">
                <a:solidFill>
                  <a:srgbClr val="757579"/>
                </a:solidFill>
                <a:latin typeface="Arial"/>
                <a:cs typeface="Arial"/>
              </a:rPr>
              <a:t>(</a:t>
            </a:r>
            <a:r>
              <a:rPr sz="1750" spc="145" dirty="0">
                <a:solidFill>
                  <a:srgbClr val="5D5B5D"/>
                </a:solidFill>
                <a:latin typeface="Arial"/>
                <a:cs typeface="Arial"/>
              </a:rPr>
              <a:t>A</a:t>
            </a:r>
            <a:r>
              <a:rPr sz="1750" spc="85" dirty="0">
                <a:solidFill>
                  <a:srgbClr val="5D5B5D"/>
                </a:solidFill>
                <a:latin typeface="Arial"/>
                <a:cs typeface="Arial"/>
              </a:rPr>
              <a:t>C</a:t>
            </a:r>
            <a:r>
              <a:rPr sz="1750" spc="-40" dirty="0">
                <a:solidFill>
                  <a:srgbClr val="5D5B5D"/>
                </a:solidFill>
                <a:latin typeface="Arial"/>
                <a:cs typeface="Arial"/>
              </a:rPr>
              <a:t>E</a:t>
            </a:r>
            <a:r>
              <a:rPr sz="1750" spc="40" dirty="0">
                <a:solidFill>
                  <a:srgbClr val="757579"/>
                </a:solidFill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  <a:p>
            <a:pPr marL="180340" indent="-168275">
              <a:lnSpc>
                <a:spcPct val="100000"/>
              </a:lnSpc>
              <a:spcBef>
                <a:spcPts val="1115"/>
              </a:spcBef>
              <a:buClr>
                <a:srgbClr val="161615"/>
              </a:buClr>
              <a:buChar char="•"/>
              <a:tabLst>
                <a:tab pos="180975" algn="l"/>
              </a:tabLst>
            </a:pPr>
            <a:r>
              <a:rPr sz="1750" spc="70" dirty="0">
                <a:solidFill>
                  <a:srgbClr val="5D5B5D"/>
                </a:solidFill>
                <a:latin typeface="Arial"/>
                <a:cs typeface="Arial"/>
              </a:rPr>
              <a:t>5</a:t>
            </a:r>
            <a:r>
              <a:rPr sz="1750" spc="70" dirty="0">
                <a:solidFill>
                  <a:srgbClr val="757579"/>
                </a:solidFill>
                <a:latin typeface="Arial"/>
                <a:cs typeface="Arial"/>
              </a:rPr>
              <a:t>a</a:t>
            </a:r>
            <a:r>
              <a:rPr sz="1750" spc="70" dirty="0">
                <a:solidFill>
                  <a:srgbClr val="5D5B5D"/>
                </a:solidFill>
                <a:latin typeface="Arial"/>
                <a:cs typeface="Arial"/>
              </a:rPr>
              <a:t>-Reductase</a:t>
            </a:r>
            <a:endParaRPr sz="175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spcBef>
                <a:spcPts val="1015"/>
              </a:spcBef>
              <a:buClr>
                <a:srgbClr val="242424"/>
              </a:buClr>
              <a:buChar char="•"/>
              <a:tabLst>
                <a:tab pos="191135" algn="l"/>
              </a:tabLst>
            </a:pP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Aromatase</a:t>
            </a:r>
            <a:endParaRPr sz="175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spcBef>
                <a:spcPts val="1020"/>
              </a:spcBef>
              <a:buClr>
                <a:srgbClr val="242424"/>
              </a:buClr>
              <a:buChar char="•"/>
              <a:tabLst>
                <a:tab pos="187325" algn="l"/>
              </a:tabLst>
            </a:pP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Bacteria</a:t>
            </a:r>
            <a:r>
              <a:rPr sz="1750" spc="35" dirty="0">
                <a:solidFill>
                  <a:srgbClr val="757579"/>
                </a:solidFill>
                <a:latin typeface="Arial"/>
                <a:cs typeface="Arial"/>
              </a:rPr>
              <a:t>l</a:t>
            </a:r>
            <a:r>
              <a:rPr sz="1750" spc="7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folate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synthase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7811" y="5496157"/>
            <a:ext cx="3476625" cy="3242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765300" indent="5080">
              <a:lnSpc>
                <a:spcPct val="151300"/>
              </a:lnSpc>
              <a:spcBef>
                <a:spcPts val="135"/>
              </a:spcBef>
            </a:pP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Acety</a:t>
            </a:r>
            <a:r>
              <a:rPr sz="1750" spc="35" dirty="0">
                <a:solidFill>
                  <a:srgbClr val="757579"/>
                </a:solidFill>
                <a:latin typeface="Arial"/>
                <a:cs typeface="Arial"/>
              </a:rPr>
              <a:t>l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cho</a:t>
            </a:r>
            <a:r>
              <a:rPr sz="1750" spc="35" dirty="0">
                <a:solidFill>
                  <a:srgbClr val="36363B"/>
                </a:solidFill>
                <a:latin typeface="Arial"/>
                <a:cs typeface="Arial"/>
              </a:rPr>
              <a:t>li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ne 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Catecholam</a:t>
            </a:r>
            <a:r>
              <a:rPr sz="1750" spc="45" dirty="0">
                <a:solidFill>
                  <a:srgbClr val="87898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nes </a:t>
            </a:r>
            <a:r>
              <a:rPr sz="1750" spc="-47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Levodopa </a:t>
            </a:r>
            <a:r>
              <a:rPr sz="1750" spc="6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Hypoxanthine 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Angiotensin-</a:t>
            </a:r>
            <a:r>
              <a:rPr sz="1750" spc="40" dirty="0">
                <a:solidFill>
                  <a:srgbClr val="757579"/>
                </a:solidFill>
                <a:latin typeface="Arial"/>
                <a:cs typeface="Arial"/>
              </a:rPr>
              <a:t>1 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Testosterone</a:t>
            </a:r>
            <a:endParaRPr sz="1750">
              <a:latin typeface="Arial"/>
              <a:cs typeface="Arial"/>
            </a:endParaRPr>
          </a:p>
          <a:p>
            <a:pPr marL="13335" marR="5080" indent="-1270">
              <a:lnSpc>
                <a:spcPts val="3220"/>
              </a:lnSpc>
            </a:pP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Testosterone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,</a:t>
            </a:r>
            <a:r>
              <a:rPr sz="1750" spc="14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484649"/>
                </a:solidFill>
                <a:latin typeface="Arial"/>
                <a:cs typeface="Arial"/>
              </a:rPr>
              <a:t>Androstenedione </a:t>
            </a:r>
            <a:r>
              <a:rPr sz="1750" spc="55" dirty="0">
                <a:solidFill>
                  <a:srgbClr val="484649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Para-amino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benzo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c</a:t>
            </a:r>
            <a:r>
              <a:rPr sz="1750" spc="-1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ac</a:t>
            </a:r>
            <a:r>
              <a:rPr sz="1750" spc="5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55" dirty="0">
                <a:solidFill>
                  <a:srgbClr val="5D5B5D"/>
                </a:solidFill>
                <a:latin typeface="Arial"/>
                <a:cs typeface="Arial"/>
              </a:rPr>
              <a:t>d</a:t>
            </a:r>
            <a:r>
              <a:rPr sz="1750" spc="2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757579"/>
                </a:solidFill>
                <a:latin typeface="Arial"/>
                <a:cs typeface="Arial"/>
              </a:rPr>
              <a:t>(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PABA)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0719" y="5496157"/>
            <a:ext cx="3007995" cy="324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635">
              <a:lnSpc>
                <a:spcPct val="153200"/>
              </a:lnSpc>
              <a:spcBef>
                <a:spcPts val="95"/>
              </a:spcBef>
            </a:pP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Physost</a:t>
            </a:r>
            <a:r>
              <a:rPr sz="1750" spc="45" dirty="0">
                <a:solidFill>
                  <a:srgbClr val="36363B"/>
                </a:solidFill>
                <a:latin typeface="Arial"/>
                <a:cs typeface="Arial"/>
              </a:rPr>
              <a:t>ig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m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ne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,</a:t>
            </a:r>
            <a:r>
              <a:rPr sz="1750" spc="8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Neostigmi</a:t>
            </a:r>
            <a:r>
              <a:rPr sz="1750" spc="45" dirty="0">
                <a:solidFill>
                  <a:srgbClr val="36363B"/>
                </a:solidFill>
                <a:latin typeface="Arial"/>
                <a:cs typeface="Arial"/>
              </a:rPr>
              <a:t>ne </a:t>
            </a:r>
            <a:r>
              <a:rPr sz="1750" spc="-470" dirty="0">
                <a:solidFill>
                  <a:srgbClr val="36363B"/>
                </a:solidFill>
                <a:latin typeface="Arial"/>
                <a:cs typeface="Arial"/>
              </a:rPr>
              <a:t> </a:t>
            </a:r>
            <a:r>
              <a:rPr sz="1750" spc="65" dirty="0">
                <a:solidFill>
                  <a:srgbClr val="5D5B5D"/>
                </a:solidFill>
                <a:latin typeface="Arial"/>
                <a:cs typeface="Arial"/>
              </a:rPr>
              <a:t>Moclobem</a:t>
            </a:r>
            <a:r>
              <a:rPr sz="1750" spc="6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65" dirty="0">
                <a:solidFill>
                  <a:srgbClr val="5D5B5D"/>
                </a:solidFill>
                <a:latin typeface="Arial"/>
                <a:cs typeface="Arial"/>
              </a:rPr>
              <a:t>de</a:t>
            </a:r>
            <a:endParaRPr sz="1750">
              <a:latin typeface="Arial"/>
              <a:cs typeface="Arial"/>
            </a:endParaRPr>
          </a:p>
          <a:p>
            <a:pPr marL="18415" marR="448309" indent="635">
              <a:lnSpc>
                <a:spcPts val="3220"/>
              </a:lnSpc>
              <a:spcBef>
                <a:spcPts val="190"/>
              </a:spcBef>
            </a:pP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Carb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dopa</a:t>
            </a:r>
            <a:r>
              <a:rPr sz="1750" spc="45" dirty="0">
                <a:solidFill>
                  <a:srgbClr val="878989"/>
                </a:solidFill>
                <a:latin typeface="Arial"/>
                <a:cs typeface="Arial"/>
              </a:rPr>
              <a:t>, 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Bense</a:t>
            </a:r>
            <a:r>
              <a:rPr sz="1750" spc="50" dirty="0">
                <a:solidFill>
                  <a:srgbClr val="757579"/>
                </a:solidFill>
                <a:latin typeface="Arial"/>
                <a:cs typeface="Arial"/>
              </a:rPr>
              <a:t>r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azide </a:t>
            </a:r>
            <a:r>
              <a:rPr sz="1750" spc="-475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Allopuri</a:t>
            </a:r>
            <a:r>
              <a:rPr sz="1750" spc="35" dirty="0">
                <a:solidFill>
                  <a:srgbClr val="36363B"/>
                </a:solidFill>
                <a:latin typeface="Arial"/>
                <a:cs typeface="Arial"/>
              </a:rPr>
              <a:t>n</a:t>
            </a:r>
            <a:r>
              <a:rPr sz="1750" spc="35" dirty="0">
                <a:solidFill>
                  <a:srgbClr val="5D5B5D"/>
                </a:solidFill>
                <a:latin typeface="Arial"/>
                <a:cs typeface="Arial"/>
              </a:rPr>
              <a:t>ol</a:t>
            </a:r>
            <a:endParaRPr sz="17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720"/>
              </a:spcBef>
            </a:pP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Captoprll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F</a:t>
            </a:r>
            <a:r>
              <a:rPr sz="1750" spc="50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naster</a:t>
            </a:r>
            <a:r>
              <a:rPr sz="1750" spc="50" dirty="0">
                <a:solidFill>
                  <a:srgbClr val="36363B"/>
                </a:solidFill>
                <a:latin typeface="Arial"/>
                <a:cs typeface="Arial"/>
              </a:rPr>
              <a:t>i</a:t>
            </a:r>
            <a:r>
              <a:rPr sz="1750" spc="50" dirty="0">
                <a:solidFill>
                  <a:srgbClr val="5D5B5D"/>
                </a:solidFill>
                <a:latin typeface="Arial"/>
                <a:cs typeface="Arial"/>
              </a:rPr>
              <a:t>de</a:t>
            </a:r>
            <a:endParaRPr sz="1750">
              <a:latin typeface="Arial"/>
              <a:cs typeface="Arial"/>
            </a:endParaRPr>
          </a:p>
          <a:p>
            <a:pPr marL="20320" marR="650240" indent="-6350">
              <a:lnSpc>
                <a:spcPts val="3220"/>
              </a:lnSpc>
            </a:pP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Letrozole</a:t>
            </a:r>
            <a:r>
              <a:rPr sz="1750" spc="40" dirty="0">
                <a:solidFill>
                  <a:srgbClr val="757579"/>
                </a:solidFill>
                <a:latin typeface="Arial"/>
                <a:cs typeface="Arial"/>
              </a:rPr>
              <a:t>, </a:t>
            </a:r>
            <a:r>
              <a:rPr sz="1750" spc="40" dirty="0">
                <a:solidFill>
                  <a:srgbClr val="5D5B5D"/>
                </a:solidFill>
                <a:latin typeface="Arial"/>
                <a:cs typeface="Arial"/>
              </a:rPr>
              <a:t>Anastrozole </a:t>
            </a:r>
            <a:r>
              <a:rPr sz="1750" spc="-480" dirty="0">
                <a:solidFill>
                  <a:srgbClr val="5D5B5D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Su</a:t>
            </a:r>
            <a:r>
              <a:rPr sz="1750" spc="45" dirty="0">
                <a:solidFill>
                  <a:srgbClr val="36363B"/>
                </a:solidFill>
                <a:latin typeface="Arial"/>
                <a:cs typeface="Arial"/>
              </a:rPr>
              <a:t>l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fad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az</a:t>
            </a:r>
            <a:r>
              <a:rPr sz="1750" spc="45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1750" spc="45" dirty="0">
                <a:solidFill>
                  <a:srgbClr val="5D5B5D"/>
                </a:solidFill>
                <a:latin typeface="Arial"/>
                <a:cs typeface="Arial"/>
              </a:rPr>
              <a:t>ne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403" y="8936566"/>
            <a:ext cx="433486" cy="2808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251149" y="7711014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1225549"/>
                </a:moveTo>
                <a:lnTo>
                  <a:pt x="0" y="0"/>
                </a:lnTo>
              </a:path>
            </a:pathLst>
          </a:custGeom>
          <a:ln w="6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8875" y="8030167"/>
            <a:ext cx="612140" cy="612775"/>
          </a:xfrm>
          <a:custGeom>
            <a:avLst/>
            <a:gdLst/>
            <a:ahLst/>
            <a:cxnLst/>
            <a:rect l="l" t="t" r="r" b="b"/>
            <a:pathLst>
              <a:path w="612139" h="612775">
                <a:moveTo>
                  <a:pt x="0" y="0"/>
                </a:moveTo>
                <a:lnTo>
                  <a:pt x="611981" y="0"/>
                </a:lnTo>
                <a:lnTo>
                  <a:pt x="611981" y="612774"/>
                </a:lnTo>
                <a:lnTo>
                  <a:pt x="0" y="6127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853" y="8298257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408516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6031" y="6536529"/>
            <a:ext cx="0" cy="2170430"/>
          </a:xfrm>
          <a:custGeom>
            <a:avLst/>
            <a:gdLst/>
            <a:ahLst/>
            <a:cxnLst/>
            <a:rect l="l" t="t" r="r" b="b"/>
            <a:pathLst>
              <a:path h="2170429">
                <a:moveTo>
                  <a:pt x="0" y="2170244"/>
                </a:moveTo>
                <a:lnTo>
                  <a:pt x="0" y="0"/>
                </a:lnTo>
              </a:path>
            </a:pathLst>
          </a:custGeom>
          <a:ln w="101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2513" y="6562061"/>
            <a:ext cx="0" cy="2094230"/>
          </a:xfrm>
          <a:custGeom>
            <a:avLst/>
            <a:gdLst/>
            <a:ahLst/>
            <a:cxnLst/>
            <a:rect l="l" t="t" r="r" b="b"/>
            <a:pathLst>
              <a:path h="2094229">
                <a:moveTo>
                  <a:pt x="0" y="2093647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2006" y="6945045"/>
            <a:ext cx="0" cy="1532255"/>
          </a:xfrm>
          <a:custGeom>
            <a:avLst/>
            <a:gdLst/>
            <a:ahLst/>
            <a:cxnLst/>
            <a:rect l="l" t="t" r="r" b="b"/>
            <a:pathLst>
              <a:path h="1532254">
                <a:moveTo>
                  <a:pt x="0" y="1531937"/>
                </a:moveTo>
                <a:lnTo>
                  <a:pt x="0" y="0"/>
                </a:lnTo>
              </a:path>
            </a:pathLst>
          </a:custGeom>
          <a:ln w="6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2742" y="6562061"/>
            <a:ext cx="0" cy="2094230"/>
          </a:xfrm>
          <a:custGeom>
            <a:avLst/>
            <a:gdLst/>
            <a:ahLst/>
            <a:cxnLst/>
            <a:rect l="l" t="t" r="r" b="b"/>
            <a:pathLst>
              <a:path h="2094229">
                <a:moveTo>
                  <a:pt x="0" y="2093647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6721" y="7200368"/>
            <a:ext cx="179070" cy="2017395"/>
          </a:xfrm>
          <a:custGeom>
            <a:avLst/>
            <a:gdLst/>
            <a:ahLst/>
            <a:cxnLst/>
            <a:rect l="l" t="t" r="r" b="b"/>
            <a:pathLst>
              <a:path w="179070" h="2017395">
                <a:moveTo>
                  <a:pt x="0" y="0"/>
                </a:moveTo>
                <a:lnTo>
                  <a:pt x="178494" y="0"/>
                </a:lnTo>
                <a:lnTo>
                  <a:pt x="178494" y="2017050"/>
                </a:lnTo>
                <a:lnTo>
                  <a:pt x="0" y="2017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7458" y="5796093"/>
            <a:ext cx="0" cy="715010"/>
          </a:xfrm>
          <a:custGeom>
            <a:avLst/>
            <a:gdLst/>
            <a:ahLst/>
            <a:cxnLst/>
            <a:rect l="l" t="t" r="r" b="b"/>
            <a:pathLst>
              <a:path h="715009">
                <a:moveTo>
                  <a:pt x="0" y="714903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1902" y="5821625"/>
            <a:ext cx="6323965" cy="0"/>
          </a:xfrm>
          <a:custGeom>
            <a:avLst/>
            <a:gdLst/>
            <a:ahLst/>
            <a:cxnLst/>
            <a:rect l="l" t="t" r="r" b="b"/>
            <a:pathLst>
              <a:path w="6323965">
                <a:moveTo>
                  <a:pt x="0" y="0"/>
                </a:moveTo>
                <a:lnTo>
                  <a:pt x="6323804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8796" y="6957811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8796" y="7149303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8796" y="7462074"/>
            <a:ext cx="637540" cy="114935"/>
          </a:xfrm>
          <a:custGeom>
            <a:avLst/>
            <a:gdLst/>
            <a:ahLst/>
            <a:cxnLst/>
            <a:rect l="l" t="t" r="r" b="b"/>
            <a:pathLst>
              <a:path w="637540" h="114934">
                <a:moveTo>
                  <a:pt x="0" y="0"/>
                </a:moveTo>
                <a:lnTo>
                  <a:pt x="637480" y="0"/>
                </a:lnTo>
                <a:lnTo>
                  <a:pt x="637480" y="114895"/>
                </a:lnTo>
                <a:lnTo>
                  <a:pt x="0" y="114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8796" y="8145063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9225" y="81450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481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1902" y="8323789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949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0809" y="833655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7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1728" y="8336555"/>
            <a:ext cx="714375" cy="0"/>
          </a:xfrm>
          <a:custGeom>
            <a:avLst/>
            <a:gdLst/>
            <a:ahLst/>
            <a:cxnLst/>
            <a:rect l="l" t="t" r="r" b="b"/>
            <a:pathLst>
              <a:path w="714375">
                <a:moveTo>
                  <a:pt x="0" y="0"/>
                </a:moveTo>
                <a:lnTo>
                  <a:pt x="713977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7354" y="8642942"/>
            <a:ext cx="535940" cy="0"/>
          </a:xfrm>
          <a:custGeom>
            <a:avLst/>
            <a:gdLst/>
            <a:ahLst/>
            <a:cxnLst/>
            <a:rect l="l" t="t" r="r" b="b"/>
            <a:pathLst>
              <a:path w="535939">
                <a:moveTo>
                  <a:pt x="0" y="0"/>
                </a:moveTo>
                <a:lnTo>
                  <a:pt x="535483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8242" y="8642942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2283" y="8642942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7322" y="8642942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>
                <a:moveTo>
                  <a:pt x="0" y="0"/>
                </a:moveTo>
                <a:lnTo>
                  <a:pt x="637480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9889" y="9179120"/>
            <a:ext cx="5916295" cy="0"/>
          </a:xfrm>
          <a:custGeom>
            <a:avLst/>
            <a:gdLst/>
            <a:ahLst/>
            <a:cxnLst/>
            <a:rect l="l" t="t" r="r" b="b"/>
            <a:pathLst>
              <a:path w="5916295">
                <a:moveTo>
                  <a:pt x="0" y="0"/>
                </a:moveTo>
                <a:lnTo>
                  <a:pt x="5915817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-219243" y="440762"/>
            <a:ext cx="5887720" cy="1594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23010" algn="ctr">
              <a:lnSpc>
                <a:spcPts val="5585"/>
              </a:lnSpc>
              <a:spcBef>
                <a:spcPts val="130"/>
              </a:spcBef>
            </a:pPr>
            <a:r>
              <a:rPr sz="6250" b="1" spc="-305" dirty="0">
                <a:solidFill>
                  <a:srgbClr val="6D5D52"/>
                </a:solidFill>
                <a:latin typeface="Arial"/>
                <a:cs typeface="Arial"/>
              </a:rPr>
              <a:t>Ion</a:t>
            </a:r>
            <a:r>
              <a:rPr sz="6250" b="1" spc="-5" dirty="0">
                <a:solidFill>
                  <a:srgbClr val="6D5D52"/>
                </a:solidFill>
                <a:latin typeface="Arial"/>
                <a:cs typeface="Arial"/>
              </a:rPr>
              <a:t> </a:t>
            </a:r>
            <a:r>
              <a:rPr sz="6250" b="1" spc="-240" dirty="0">
                <a:solidFill>
                  <a:srgbClr val="6D5D52"/>
                </a:solidFill>
                <a:latin typeface="Arial"/>
                <a:cs typeface="Arial"/>
              </a:rPr>
              <a:t>Channels</a:t>
            </a:r>
            <a:endParaRPr sz="6250">
              <a:latin typeface="Arial"/>
              <a:cs typeface="Arial"/>
            </a:endParaRPr>
          </a:p>
          <a:p>
            <a:pPr marL="12700">
              <a:lnSpc>
                <a:spcPts val="6725"/>
              </a:lnSpc>
            </a:pPr>
            <a:r>
              <a:rPr sz="7200" spc="-295" dirty="0">
                <a:solidFill>
                  <a:srgbClr val="D6824F"/>
                </a:solidFill>
                <a:latin typeface="Courier New"/>
                <a:cs typeface="Courier New"/>
              </a:rPr>
              <a:t>..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1474" y="2061599"/>
            <a:ext cx="11485880" cy="0"/>
          </a:xfrm>
          <a:custGeom>
            <a:avLst/>
            <a:gdLst/>
            <a:ahLst/>
            <a:cxnLst/>
            <a:rect l="l" t="t" r="r" b="b"/>
            <a:pathLst>
              <a:path w="11485880">
                <a:moveTo>
                  <a:pt x="0" y="0"/>
                </a:moveTo>
                <a:lnTo>
                  <a:pt x="11485661" y="0"/>
                </a:lnTo>
              </a:path>
            </a:pathLst>
          </a:custGeom>
          <a:ln w="36068">
            <a:solidFill>
              <a:srgbClr val="96B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2316171" y="945025"/>
            <a:ext cx="701675" cy="1082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00" b="0" spc="1180" dirty="0">
                <a:solidFill>
                  <a:srgbClr val="97B5CA"/>
                </a:solidFill>
                <a:latin typeface="Courier New"/>
                <a:cs typeface="Courier New"/>
              </a:rPr>
              <a:t>_</a:t>
            </a:r>
            <a:endParaRPr sz="6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1512" y="2233127"/>
            <a:ext cx="10998200" cy="331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045" marR="1841500" indent="-474980">
              <a:lnSpc>
                <a:spcPct val="106000"/>
              </a:lnSpc>
              <a:spcBef>
                <a:spcPts val="95"/>
              </a:spcBef>
              <a:buClr>
                <a:srgbClr val="B69A82"/>
              </a:buClr>
              <a:buFont typeface="Arial"/>
              <a:buChar char="□"/>
              <a:tabLst>
                <a:tab pos="511809" algn="l"/>
                <a:tab pos="6086475" algn="l"/>
              </a:tabLst>
            </a:pPr>
            <a:r>
              <a:rPr sz="3950" i="1" spc="80" dirty="0">
                <a:solidFill>
                  <a:srgbClr val="185DC1"/>
                </a:solidFill>
                <a:latin typeface="Arial"/>
                <a:cs typeface="Arial"/>
              </a:rPr>
              <a:t>Ligand</a:t>
            </a:r>
            <a:r>
              <a:rPr sz="3950" i="1" spc="-40" dirty="0">
                <a:solidFill>
                  <a:srgbClr val="185DC1"/>
                </a:solidFill>
                <a:latin typeface="Arial"/>
                <a:cs typeface="Arial"/>
              </a:rPr>
              <a:t> </a:t>
            </a:r>
            <a:r>
              <a:rPr sz="3950" i="1" spc="120" dirty="0">
                <a:solidFill>
                  <a:srgbClr val="185DC1"/>
                </a:solidFill>
                <a:latin typeface="Arial"/>
                <a:cs typeface="Arial"/>
              </a:rPr>
              <a:t>gated</a:t>
            </a:r>
            <a:r>
              <a:rPr sz="3950" i="1" spc="30" dirty="0">
                <a:solidFill>
                  <a:srgbClr val="185DC1"/>
                </a:solidFill>
                <a:latin typeface="Arial"/>
                <a:cs typeface="Arial"/>
              </a:rPr>
              <a:t> </a:t>
            </a:r>
            <a:r>
              <a:rPr sz="3950" i="1" spc="65" dirty="0">
                <a:solidFill>
                  <a:srgbClr val="185DC1"/>
                </a:solidFill>
                <a:latin typeface="Arial"/>
                <a:cs typeface="Arial"/>
              </a:rPr>
              <a:t>channels	</a:t>
            </a:r>
            <a:r>
              <a:rPr sz="3950" spc="50" dirty="0">
                <a:solidFill>
                  <a:srgbClr val="030303"/>
                </a:solidFill>
                <a:latin typeface="Arial"/>
                <a:cs typeface="Arial"/>
              </a:rPr>
              <a:t>(e.g.</a:t>
            </a:r>
            <a:r>
              <a:rPr sz="3950" spc="-1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30303"/>
                </a:solidFill>
                <a:latin typeface="Arial"/>
                <a:cs typeface="Arial"/>
              </a:rPr>
              <a:t>nicotinic </a:t>
            </a:r>
            <a:r>
              <a:rPr sz="3950" spc="-108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30303"/>
                </a:solidFill>
                <a:latin typeface="Arial"/>
                <a:cs typeface="Arial"/>
              </a:rPr>
              <a:t>receptor)</a:t>
            </a:r>
            <a:endParaRPr sz="3950">
              <a:latin typeface="Arial"/>
              <a:cs typeface="Arial"/>
            </a:endParaRPr>
          </a:p>
          <a:p>
            <a:pPr marL="488950" marR="5080" indent="-476884">
              <a:lnSpc>
                <a:spcPct val="105000"/>
              </a:lnSpc>
              <a:spcBef>
                <a:spcPts val="955"/>
              </a:spcBef>
              <a:buClr>
                <a:srgbClr val="B69A82"/>
              </a:buClr>
              <a:buChar char="□"/>
              <a:tabLst>
                <a:tab pos="481330" algn="l"/>
                <a:tab pos="5218430" algn="l"/>
                <a:tab pos="6947534" algn="l"/>
                <a:tab pos="8414385" algn="l"/>
              </a:tabLst>
            </a:pPr>
            <a:r>
              <a:rPr sz="3950" spc="75" dirty="0">
                <a:solidFill>
                  <a:srgbClr val="030303"/>
                </a:solidFill>
                <a:latin typeface="Arial"/>
                <a:cs typeface="Arial"/>
              </a:rPr>
              <a:t>G-proteins</a:t>
            </a:r>
            <a:r>
              <a:rPr sz="3950" spc="13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155" dirty="0">
                <a:solidFill>
                  <a:srgbClr val="030303"/>
                </a:solidFill>
                <a:latin typeface="Arial"/>
                <a:cs typeface="Arial"/>
              </a:rPr>
              <a:t>and</a:t>
            </a:r>
            <a:r>
              <a:rPr sz="3950" spc="-3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30303"/>
                </a:solidFill>
                <a:latin typeface="Arial"/>
                <a:cs typeface="Arial"/>
              </a:rPr>
              <a:t>are</a:t>
            </a:r>
            <a:r>
              <a:rPr sz="3950" spc="-4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30303"/>
                </a:solidFill>
                <a:latin typeface="Arial"/>
                <a:cs typeface="Arial"/>
              </a:rPr>
              <a:t>termed	</a:t>
            </a:r>
            <a:r>
              <a:rPr sz="3950" i="1" spc="75" dirty="0">
                <a:solidFill>
                  <a:srgbClr val="166495"/>
                </a:solidFill>
                <a:latin typeface="Arial"/>
                <a:cs typeface="Arial"/>
              </a:rPr>
              <a:t>G-protein </a:t>
            </a:r>
            <a:r>
              <a:rPr sz="3950" i="1" spc="80" dirty="0">
                <a:solidFill>
                  <a:srgbClr val="166495"/>
                </a:solidFill>
                <a:latin typeface="Arial"/>
                <a:cs typeface="Arial"/>
              </a:rPr>
              <a:t> regulated</a:t>
            </a:r>
            <a:r>
              <a:rPr sz="3950" i="1" spc="95" dirty="0">
                <a:solidFill>
                  <a:srgbClr val="166495"/>
                </a:solidFill>
                <a:latin typeface="Arial"/>
                <a:cs typeface="Arial"/>
              </a:rPr>
              <a:t> </a:t>
            </a:r>
            <a:r>
              <a:rPr sz="3950" i="1" spc="65" dirty="0">
                <a:solidFill>
                  <a:srgbClr val="166495"/>
                </a:solidFill>
                <a:latin typeface="Arial"/>
                <a:cs typeface="Arial"/>
              </a:rPr>
              <a:t>channels	</a:t>
            </a:r>
            <a:r>
              <a:rPr sz="3950" spc="50" dirty="0">
                <a:solidFill>
                  <a:srgbClr val="030303"/>
                </a:solidFill>
                <a:latin typeface="Arial"/>
                <a:cs typeface="Arial"/>
              </a:rPr>
              <a:t>(e.g.cardiac	</a:t>
            </a:r>
            <a:r>
              <a:rPr sz="3950" spc="70" dirty="0">
                <a:solidFill>
                  <a:srgbClr val="030303"/>
                </a:solidFill>
                <a:latin typeface="Arial"/>
                <a:cs typeface="Arial"/>
              </a:rPr>
              <a:t>1 </a:t>
            </a:r>
            <a:r>
              <a:rPr sz="3950" spc="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30303"/>
                </a:solidFill>
                <a:latin typeface="Arial"/>
                <a:cs typeface="Arial"/>
              </a:rPr>
              <a:t>adrenergic</a:t>
            </a:r>
            <a:r>
              <a:rPr sz="3950" spc="26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30303"/>
                </a:solidFill>
                <a:latin typeface="Arial"/>
                <a:cs typeface="Arial"/>
              </a:rPr>
              <a:t>receptor</a:t>
            </a:r>
            <a:r>
              <a:rPr sz="3950" spc="19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30303"/>
                </a:solidFill>
                <a:latin typeface="Arial"/>
                <a:cs typeface="Arial"/>
              </a:rPr>
              <a:t>activated</a:t>
            </a:r>
            <a:r>
              <a:rPr sz="3950" spc="-5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30303"/>
                </a:solidFill>
                <a:latin typeface="Arial"/>
                <a:cs typeface="Arial"/>
              </a:rPr>
              <a:t>Ca2+</a:t>
            </a:r>
            <a:r>
              <a:rPr sz="3950" spc="1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30303"/>
                </a:solidFill>
                <a:latin typeface="Arial"/>
                <a:cs typeface="Arial"/>
              </a:rPr>
              <a:t>channel).</a:t>
            </a:r>
            <a:endParaRPr sz="3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1022" y="5866374"/>
            <a:ext cx="8007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-155" dirty="0">
                <a:solidFill>
                  <a:srgbClr val="827C66"/>
                </a:solidFill>
                <a:latin typeface="Arial"/>
                <a:cs typeface="Arial"/>
              </a:rPr>
              <a:t>Blocker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0223" y="5987653"/>
            <a:ext cx="151892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79830" algn="l"/>
              </a:tabLst>
            </a:pPr>
            <a:r>
              <a:rPr sz="1800" b="1" u="heavy" spc="-50" dirty="0">
                <a:solidFill>
                  <a:srgbClr val="827C66"/>
                </a:solidFill>
                <a:uFill>
                  <a:solidFill>
                    <a:srgbClr val="827C66"/>
                  </a:solidFill>
                </a:uFill>
                <a:latin typeface="Arial"/>
                <a:cs typeface="Arial"/>
              </a:rPr>
              <a:t>Opene</a:t>
            </a:r>
            <a:r>
              <a:rPr sz="1800" b="1" u="heavy" spc="-30" dirty="0">
                <a:solidFill>
                  <a:srgbClr val="827C66"/>
                </a:solidFill>
                <a:uFill>
                  <a:solidFill>
                    <a:srgbClr val="827C66"/>
                  </a:solidFill>
                </a:u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827C66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6D5D52"/>
                </a:solidFill>
                <a:latin typeface="Arial"/>
                <a:cs typeface="Arial"/>
              </a:rPr>
              <a:t>I</a:t>
            </a:r>
            <a:r>
              <a:rPr sz="1800" b="1" spc="-45" dirty="0">
                <a:solidFill>
                  <a:srgbClr val="827C66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48263" y="8745140"/>
            <a:ext cx="118491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spc="-30" dirty="0">
                <a:solidFill>
                  <a:srgbClr val="827C66"/>
                </a:solidFill>
                <a:latin typeface="Arial"/>
                <a:cs typeface="Arial"/>
              </a:rPr>
              <a:t>C</a:t>
            </a:r>
            <a:r>
              <a:rPr sz="1900" b="1" spc="-30" dirty="0">
                <a:solidFill>
                  <a:srgbClr val="6D5D52"/>
                </a:solidFill>
                <a:latin typeface="Arial"/>
                <a:cs typeface="Arial"/>
              </a:rPr>
              <a:t>HANN</a:t>
            </a:r>
            <a:r>
              <a:rPr sz="1900" b="1" spc="-30" dirty="0">
                <a:solidFill>
                  <a:srgbClr val="827C66"/>
                </a:solidFill>
                <a:latin typeface="Arial"/>
                <a:cs typeface="Arial"/>
              </a:rPr>
              <a:t>EL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941E55-E4A4-4456-AA48-C12D37D2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1" y="5756708"/>
            <a:ext cx="6756450" cy="3556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830" y="440762"/>
            <a:ext cx="465201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70" dirty="0">
                <a:solidFill>
                  <a:srgbClr val="705D56"/>
                </a:solidFill>
              </a:rPr>
              <a:t>Ion</a:t>
            </a:r>
            <a:r>
              <a:rPr sz="6250" spc="85" dirty="0">
                <a:solidFill>
                  <a:srgbClr val="705D56"/>
                </a:solidFill>
              </a:rPr>
              <a:t> </a:t>
            </a:r>
            <a:r>
              <a:rPr sz="6250" spc="-240" dirty="0">
                <a:solidFill>
                  <a:srgbClr val="705D56"/>
                </a:solidFill>
              </a:rPr>
              <a:t>Channels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-47952" y="1532269"/>
            <a:ext cx="12018645" cy="38925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500" b="1" spc="-645" dirty="0">
                <a:solidFill>
                  <a:srgbClr val="D8824D"/>
                </a:solidFill>
                <a:latin typeface="Arial"/>
                <a:cs typeface="Arial"/>
              </a:rPr>
              <a:t>11111</a:t>
            </a:r>
            <a:endParaRPr sz="3500">
              <a:latin typeface="Arial"/>
              <a:cs typeface="Arial"/>
            </a:endParaRPr>
          </a:p>
          <a:p>
            <a:pPr marL="1505585" marR="5080" indent="-474345">
              <a:lnSpc>
                <a:spcPct val="104600"/>
              </a:lnSpc>
              <a:spcBef>
                <a:spcPts val="610"/>
              </a:spcBef>
              <a:tabLst>
                <a:tab pos="5564505" algn="l"/>
                <a:tab pos="10942955" algn="l"/>
              </a:tabLst>
            </a:pPr>
            <a:r>
              <a:rPr sz="3950" spc="200" dirty="0">
                <a:solidFill>
                  <a:srgbClr val="BC9A7E"/>
                </a:solidFill>
                <a:latin typeface="Arial"/>
                <a:cs typeface="Arial"/>
              </a:rPr>
              <a:t>□</a:t>
            </a:r>
            <a:r>
              <a:rPr sz="3950" spc="114" dirty="0">
                <a:solidFill>
                  <a:srgbClr val="BC9A7E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can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also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act</a:t>
            </a:r>
            <a:r>
              <a:rPr sz="395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3950" spc="2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i="1" spc="40" dirty="0">
                <a:solidFill>
                  <a:srgbClr val="18679A"/>
                </a:solidFill>
                <a:latin typeface="Arial"/>
                <a:cs typeface="Arial"/>
              </a:rPr>
              <a:t>voltage</a:t>
            </a:r>
            <a:r>
              <a:rPr sz="4000" i="1" spc="65" dirty="0">
                <a:solidFill>
                  <a:srgbClr val="18679A"/>
                </a:solidFill>
                <a:latin typeface="Arial"/>
                <a:cs typeface="Arial"/>
              </a:rPr>
              <a:t> </a:t>
            </a:r>
            <a:r>
              <a:rPr sz="4000" i="1" spc="60" dirty="0">
                <a:solidFill>
                  <a:srgbClr val="18679A"/>
                </a:solidFill>
                <a:latin typeface="Arial"/>
                <a:cs typeface="Arial"/>
              </a:rPr>
              <a:t>operated	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i="1" spc="75" dirty="0">
                <a:solidFill>
                  <a:srgbClr val="18679A"/>
                </a:solidFill>
                <a:latin typeface="Arial"/>
                <a:cs typeface="Arial"/>
              </a:rPr>
              <a:t>stretch</a:t>
            </a:r>
            <a:r>
              <a:rPr sz="4000" i="1" spc="-85" dirty="0">
                <a:solidFill>
                  <a:srgbClr val="18679A"/>
                </a:solidFill>
                <a:latin typeface="Arial"/>
                <a:cs typeface="Arial"/>
              </a:rPr>
              <a:t> </a:t>
            </a:r>
            <a:r>
              <a:rPr sz="4000" i="1" spc="55" dirty="0">
                <a:solidFill>
                  <a:srgbClr val="18679A"/>
                </a:solidFill>
                <a:latin typeface="Arial"/>
                <a:cs typeface="Arial"/>
              </a:rPr>
              <a:t>sensitive	</a:t>
            </a:r>
            <a:r>
              <a:rPr sz="4000" i="1" spc="45" dirty="0">
                <a:solidFill>
                  <a:srgbClr val="18679A"/>
                </a:solidFill>
                <a:latin typeface="Arial"/>
                <a:cs typeface="Arial"/>
              </a:rPr>
              <a:t>channels</a:t>
            </a:r>
            <a:r>
              <a:rPr sz="4000" i="1" spc="15" dirty="0">
                <a:solidFill>
                  <a:srgbClr val="18679A"/>
                </a:solidFill>
                <a:latin typeface="Arial"/>
                <a:cs typeface="Arial"/>
              </a:rPr>
              <a:t> </a:t>
            </a:r>
            <a:r>
              <a:rPr sz="3950" spc="190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39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directly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binding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channel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affecting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ion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movement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through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it,</a:t>
            </a:r>
            <a:r>
              <a:rPr sz="39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e.g.</a:t>
            </a:r>
            <a:r>
              <a:rPr sz="395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local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anaesthetics</a:t>
            </a:r>
            <a:r>
              <a:rPr sz="3950" spc="4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which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obstruct</a:t>
            </a:r>
            <a:r>
              <a:rPr sz="395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voltage</a:t>
            </a:r>
            <a:r>
              <a:rPr sz="395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sensitive</a:t>
            </a:r>
            <a:r>
              <a:rPr sz="3950" spc="2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Na+</a:t>
            </a:r>
            <a:r>
              <a:rPr sz="3950" spc="-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channels.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0927"/>
            <a:ext cx="13004800" cy="408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830" y="440762"/>
            <a:ext cx="465201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70" dirty="0">
                <a:solidFill>
                  <a:srgbClr val="705D54"/>
                </a:solidFill>
              </a:rPr>
              <a:t>Ion</a:t>
            </a:r>
            <a:r>
              <a:rPr sz="6250" spc="85" dirty="0">
                <a:solidFill>
                  <a:srgbClr val="705D54"/>
                </a:solidFill>
              </a:rPr>
              <a:t> </a:t>
            </a:r>
            <a:r>
              <a:rPr sz="6250" spc="-240" dirty="0">
                <a:solidFill>
                  <a:srgbClr val="705D54"/>
                </a:solidFill>
              </a:rPr>
              <a:t>Channels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971512" y="2233127"/>
            <a:ext cx="11356975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 marR="5080" indent="-474345">
              <a:lnSpc>
                <a:spcPct val="106000"/>
              </a:lnSpc>
              <a:spcBef>
                <a:spcPts val="95"/>
              </a:spcBef>
              <a:buClr>
                <a:srgbClr val="B89A82"/>
              </a:buClr>
              <a:buChar char="□"/>
              <a:tabLst>
                <a:tab pos="495300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Certain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modulate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opening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3950" spc="-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closing</a:t>
            </a:r>
            <a:r>
              <a:rPr sz="3950" spc="2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5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channels,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e.g.:</a:t>
            </a:r>
            <a:endParaRPr sz="3950">
              <a:latin typeface="Arial"/>
              <a:cs typeface="Arial"/>
            </a:endParaRPr>
          </a:p>
          <a:p>
            <a:pPr marL="481965" marR="692150" indent="-481965">
              <a:lnSpc>
                <a:spcPct val="106000"/>
              </a:lnSpc>
              <a:spcBef>
                <a:spcPts val="905"/>
              </a:spcBef>
              <a:buClr>
                <a:srgbClr val="B89A82"/>
              </a:buClr>
              <a:buChar char="□"/>
              <a:tabLst>
                <a:tab pos="481965" algn="l"/>
              </a:tabLst>
            </a:pP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Nifedipine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blocks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L-type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voltage</a:t>
            </a:r>
            <a:r>
              <a:rPr sz="395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sensitive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Ca2+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channel.</a:t>
            </a:r>
            <a:endParaRPr sz="3950">
              <a:latin typeface="Arial"/>
              <a:cs typeface="Arial"/>
            </a:endParaRPr>
          </a:p>
          <a:p>
            <a:pPr marL="486409" marR="82550" indent="-474345">
              <a:lnSpc>
                <a:spcPct val="106000"/>
              </a:lnSpc>
              <a:spcBef>
                <a:spcPts val="910"/>
              </a:spcBef>
              <a:buClr>
                <a:srgbClr val="B89A82"/>
              </a:buClr>
              <a:buChar char="□"/>
              <a:tabLst>
                <a:tab pos="493395" algn="l"/>
              </a:tabLst>
            </a:pP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Ethosuximide</a:t>
            </a:r>
            <a:r>
              <a:rPr sz="3950" spc="3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inhibits</a:t>
            </a:r>
            <a:r>
              <a:rPr sz="39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0" dirty="0">
                <a:solidFill>
                  <a:srgbClr val="010101"/>
                </a:solidFill>
                <a:latin typeface="Arial"/>
                <a:cs typeface="Arial"/>
              </a:rPr>
              <a:t>T-type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Ca2+</a:t>
            </a:r>
            <a:r>
              <a:rPr sz="39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channels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thalamic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neurones.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8860" y="8374856"/>
            <a:ext cx="407987" cy="48511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036094" y="755782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40">
                <a:moveTo>
                  <a:pt x="0" y="485113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310" y="7200369"/>
            <a:ext cx="0" cy="587375"/>
          </a:xfrm>
          <a:custGeom>
            <a:avLst/>
            <a:gdLst/>
            <a:ahLst/>
            <a:cxnLst/>
            <a:rect l="l" t="t" r="r" b="b"/>
            <a:pathLst>
              <a:path h="587375">
                <a:moveTo>
                  <a:pt x="0" y="587242"/>
                </a:moveTo>
                <a:lnTo>
                  <a:pt x="0" y="0"/>
                </a:lnTo>
              </a:path>
            </a:pathLst>
          </a:custGeom>
          <a:ln w="6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1055" y="8093998"/>
            <a:ext cx="0" cy="485140"/>
          </a:xfrm>
          <a:custGeom>
            <a:avLst/>
            <a:gdLst/>
            <a:ahLst/>
            <a:cxnLst/>
            <a:rect l="l" t="t" r="r" b="b"/>
            <a:pathLst>
              <a:path h="485140">
                <a:moveTo>
                  <a:pt x="0" y="485113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2544" y="7787611"/>
            <a:ext cx="0" cy="664210"/>
          </a:xfrm>
          <a:custGeom>
            <a:avLst/>
            <a:gdLst/>
            <a:ahLst/>
            <a:cxnLst/>
            <a:rect l="l" t="t" r="r" b="b"/>
            <a:pathLst>
              <a:path h="664209">
                <a:moveTo>
                  <a:pt x="0" y="663839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4954" y="8655708"/>
            <a:ext cx="0" cy="664210"/>
          </a:xfrm>
          <a:custGeom>
            <a:avLst/>
            <a:gdLst/>
            <a:ahLst/>
            <a:cxnLst/>
            <a:rect l="l" t="t" r="r" b="b"/>
            <a:pathLst>
              <a:path h="664209">
                <a:moveTo>
                  <a:pt x="0" y="663839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87703" y="6230141"/>
            <a:ext cx="0" cy="842644"/>
          </a:xfrm>
          <a:custGeom>
            <a:avLst/>
            <a:gdLst/>
            <a:ahLst/>
            <a:cxnLst/>
            <a:rect l="l" t="t" r="r" b="b"/>
            <a:pathLst>
              <a:path h="842645">
                <a:moveTo>
                  <a:pt x="0" y="842565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3329" y="7251433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29952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3329" y="7442925"/>
            <a:ext cx="663575" cy="0"/>
          </a:xfrm>
          <a:custGeom>
            <a:avLst/>
            <a:gdLst/>
            <a:ahLst/>
            <a:cxnLst/>
            <a:rect l="l" t="t" r="r" b="b"/>
            <a:pathLst>
              <a:path w="663575">
                <a:moveTo>
                  <a:pt x="0" y="0"/>
                </a:moveTo>
                <a:lnTo>
                  <a:pt x="662979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6878" y="7455691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>
                <a:moveTo>
                  <a:pt x="0" y="0"/>
                </a:moveTo>
                <a:lnTo>
                  <a:pt x="739477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6878" y="8349321"/>
            <a:ext cx="663575" cy="0"/>
          </a:xfrm>
          <a:custGeom>
            <a:avLst/>
            <a:gdLst/>
            <a:ahLst/>
            <a:cxnLst/>
            <a:rect l="l" t="t" r="r" b="b"/>
            <a:pathLst>
              <a:path w="663575">
                <a:moveTo>
                  <a:pt x="0" y="0"/>
                </a:moveTo>
                <a:lnTo>
                  <a:pt x="662979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5326" y="8515281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472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6878" y="8502515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1981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3867" y="9281249"/>
            <a:ext cx="5354955" cy="0"/>
          </a:xfrm>
          <a:custGeom>
            <a:avLst/>
            <a:gdLst/>
            <a:ahLst/>
            <a:cxnLst/>
            <a:rect l="l" t="t" r="r" b="b"/>
            <a:pathLst>
              <a:path w="5354955">
                <a:moveTo>
                  <a:pt x="0" y="0"/>
                </a:moveTo>
                <a:lnTo>
                  <a:pt x="5354834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9738" y="440762"/>
            <a:ext cx="444246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15" dirty="0">
                <a:solidFill>
                  <a:srgbClr val="6E5D54"/>
                </a:solidFill>
              </a:rPr>
              <a:t>Transporters</a:t>
            </a:r>
            <a:endParaRPr sz="6250"/>
          </a:p>
        </p:txBody>
      </p:sp>
      <p:sp>
        <p:nvSpPr>
          <p:cNvPr id="21" name="object 21"/>
          <p:cNvSpPr txBox="1"/>
          <p:nvPr/>
        </p:nvSpPr>
        <p:spPr>
          <a:xfrm>
            <a:off x="-68390" y="1608865"/>
            <a:ext cx="12685395" cy="445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365"/>
              </a:lnSpc>
              <a:spcBef>
                <a:spcPts val="125"/>
              </a:spcBef>
            </a:pPr>
            <a:r>
              <a:rPr sz="4800" spc="-285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280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1460" dirty="0">
                <a:solidFill>
                  <a:srgbClr val="D6824F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5CA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5CA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1050290" algn="just">
              <a:lnSpc>
                <a:spcPts val="4585"/>
              </a:lnSpc>
            </a:pPr>
            <a:r>
              <a:rPr sz="4150" spc="85" dirty="0">
                <a:solidFill>
                  <a:srgbClr val="BC9A7E"/>
                </a:solidFill>
                <a:latin typeface="Arial"/>
                <a:cs typeface="Arial"/>
              </a:rPr>
              <a:t>□</a:t>
            </a:r>
            <a:r>
              <a:rPr sz="4150" spc="-25" dirty="0">
                <a:solidFill>
                  <a:srgbClr val="BC9A7E"/>
                </a:solidFill>
                <a:latin typeface="Arial"/>
                <a:cs typeface="Arial"/>
              </a:rPr>
              <a:t> </a:t>
            </a:r>
            <a:r>
              <a:rPr sz="3800" spc="150" dirty="0">
                <a:solidFill>
                  <a:srgbClr val="010101"/>
                </a:solidFill>
                <a:latin typeface="Arial"/>
                <a:cs typeface="Arial"/>
              </a:rPr>
              <a:t>Several</a:t>
            </a:r>
            <a:r>
              <a:rPr sz="380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45" dirty="0">
                <a:solidFill>
                  <a:srgbClr val="010101"/>
                </a:solidFill>
                <a:latin typeface="Arial"/>
                <a:cs typeface="Arial"/>
              </a:rPr>
              <a:t>substrates</a:t>
            </a:r>
            <a:r>
              <a:rPr sz="38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8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38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40" dirty="0">
                <a:solidFill>
                  <a:srgbClr val="010101"/>
                </a:solidFill>
                <a:latin typeface="Arial"/>
                <a:cs typeface="Arial"/>
              </a:rPr>
              <a:t>translocated</a:t>
            </a:r>
            <a:r>
              <a:rPr sz="38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70" dirty="0">
                <a:solidFill>
                  <a:srgbClr val="010101"/>
                </a:solidFill>
                <a:latin typeface="Arial"/>
                <a:cs typeface="Arial"/>
              </a:rPr>
              <a:t>across</a:t>
            </a:r>
            <a:endParaRPr sz="3800">
              <a:latin typeface="Arial"/>
              <a:cs typeface="Arial"/>
            </a:endParaRPr>
          </a:p>
          <a:p>
            <a:pPr marL="1526540" marR="1073150" indent="1270" algn="just">
              <a:lnSpc>
                <a:spcPct val="108000"/>
              </a:lnSpc>
              <a:spcBef>
                <a:spcPts val="30"/>
              </a:spcBef>
            </a:pPr>
            <a:r>
              <a:rPr sz="3800" spc="200" dirty="0">
                <a:solidFill>
                  <a:srgbClr val="010101"/>
                </a:solidFill>
                <a:latin typeface="Arial"/>
                <a:cs typeface="Arial"/>
              </a:rPr>
              <a:t>mem- </a:t>
            </a:r>
            <a:r>
              <a:rPr sz="3800" spc="155" dirty="0">
                <a:solidFill>
                  <a:srgbClr val="010101"/>
                </a:solidFill>
                <a:latin typeface="Arial"/>
                <a:cs typeface="Arial"/>
              </a:rPr>
              <a:t>branes </a:t>
            </a:r>
            <a:r>
              <a:rPr sz="3800" spc="165" dirty="0">
                <a:solidFill>
                  <a:srgbClr val="010101"/>
                </a:solidFill>
                <a:latin typeface="Arial"/>
                <a:cs typeface="Arial"/>
              </a:rPr>
              <a:t>by </a:t>
            </a:r>
            <a:r>
              <a:rPr sz="3800" spc="140" dirty="0">
                <a:solidFill>
                  <a:srgbClr val="010101"/>
                </a:solidFill>
                <a:latin typeface="Arial"/>
                <a:cs typeface="Arial"/>
              </a:rPr>
              <a:t>binding </a:t>
            </a:r>
            <a:r>
              <a:rPr sz="3800" spc="130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800" spc="114" dirty="0">
                <a:solidFill>
                  <a:srgbClr val="010101"/>
                </a:solidFill>
                <a:latin typeface="Arial"/>
                <a:cs typeface="Arial"/>
              </a:rPr>
              <a:t>specific </a:t>
            </a:r>
            <a:r>
              <a:rPr sz="3800" spc="120" dirty="0">
                <a:solidFill>
                  <a:srgbClr val="010101"/>
                </a:solidFill>
                <a:latin typeface="Arial"/>
                <a:cs typeface="Arial"/>
              </a:rPr>
              <a:t> transporters</a:t>
            </a:r>
            <a:r>
              <a:rPr sz="3800" spc="5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010101"/>
                </a:solidFill>
                <a:latin typeface="Arial"/>
                <a:cs typeface="Arial"/>
              </a:rPr>
              <a:t>(carriers)</a:t>
            </a:r>
            <a:r>
              <a:rPr sz="3800" spc="50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55" dirty="0">
                <a:solidFill>
                  <a:srgbClr val="010101"/>
                </a:solidFill>
                <a:latin typeface="Arial"/>
                <a:cs typeface="Arial"/>
              </a:rPr>
              <a:t>which</a:t>
            </a:r>
            <a:r>
              <a:rPr sz="380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10" dirty="0">
                <a:solidFill>
                  <a:srgbClr val="010101"/>
                </a:solidFill>
                <a:latin typeface="Arial"/>
                <a:cs typeface="Arial"/>
              </a:rPr>
              <a:t>either</a:t>
            </a:r>
            <a:r>
              <a:rPr sz="3800" spc="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010101"/>
                </a:solidFill>
                <a:latin typeface="Arial"/>
                <a:cs typeface="Arial"/>
              </a:rPr>
              <a:t>faciIitate</a:t>
            </a:r>
            <a:endParaRPr sz="3800">
              <a:latin typeface="Arial"/>
              <a:cs typeface="Arial"/>
            </a:endParaRPr>
          </a:p>
          <a:p>
            <a:pPr marL="1526540" marR="922019" indent="4445" algn="just">
              <a:lnSpc>
                <a:spcPct val="109100"/>
              </a:lnSpc>
              <a:spcBef>
                <a:spcPts val="50"/>
              </a:spcBef>
            </a:pPr>
            <a:r>
              <a:rPr sz="3800" spc="110" dirty="0">
                <a:solidFill>
                  <a:srgbClr val="010101"/>
                </a:solidFill>
                <a:latin typeface="Arial"/>
                <a:cs typeface="Arial"/>
              </a:rPr>
              <a:t>diffusion </a:t>
            </a:r>
            <a:r>
              <a:rPr sz="3800" spc="105" dirty="0">
                <a:solidFill>
                  <a:srgbClr val="010101"/>
                </a:solidFill>
                <a:latin typeface="Arial"/>
                <a:cs typeface="Arial"/>
              </a:rPr>
              <a:t>in </a:t>
            </a:r>
            <a:r>
              <a:rPr sz="3800" spc="12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800" spc="130" dirty="0">
                <a:solidFill>
                  <a:srgbClr val="010101"/>
                </a:solidFill>
                <a:latin typeface="Arial"/>
                <a:cs typeface="Arial"/>
              </a:rPr>
              <a:t>direction </a:t>
            </a:r>
            <a:r>
              <a:rPr sz="3800" spc="8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800" spc="16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800" spc="130" dirty="0">
                <a:solidFill>
                  <a:srgbClr val="010101"/>
                </a:solidFill>
                <a:latin typeface="Arial"/>
                <a:cs typeface="Arial"/>
              </a:rPr>
              <a:t>concentration </a:t>
            </a:r>
            <a:r>
              <a:rPr sz="3800" spc="-10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40" dirty="0">
                <a:solidFill>
                  <a:srgbClr val="010101"/>
                </a:solidFill>
                <a:latin typeface="Arial"/>
                <a:cs typeface="Arial"/>
              </a:rPr>
              <a:t>gradient </a:t>
            </a:r>
            <a:r>
              <a:rPr sz="3800" spc="120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3800" spc="265" dirty="0">
                <a:solidFill>
                  <a:srgbClr val="010101"/>
                </a:solidFill>
                <a:latin typeface="Arial"/>
                <a:cs typeface="Arial"/>
              </a:rPr>
              <a:t>pump </a:t>
            </a:r>
            <a:r>
              <a:rPr sz="3800" spc="16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800" spc="150" dirty="0">
                <a:solidFill>
                  <a:srgbClr val="010101"/>
                </a:solidFill>
                <a:latin typeface="Arial"/>
                <a:cs typeface="Arial"/>
              </a:rPr>
              <a:t>metabolite</a:t>
            </a:r>
            <a:r>
              <a:rPr sz="3800" spc="150" dirty="0">
                <a:solidFill>
                  <a:srgbClr val="212121"/>
                </a:solidFill>
                <a:latin typeface="Arial"/>
                <a:cs typeface="Arial"/>
              </a:rPr>
              <a:t>/</a:t>
            </a:r>
            <a:r>
              <a:rPr sz="3800" spc="150" dirty="0">
                <a:solidFill>
                  <a:srgbClr val="010101"/>
                </a:solidFill>
                <a:latin typeface="Arial"/>
                <a:cs typeface="Arial"/>
              </a:rPr>
              <a:t>ion </a:t>
            </a:r>
            <a:r>
              <a:rPr sz="3800" spc="140" dirty="0">
                <a:solidFill>
                  <a:srgbClr val="010101"/>
                </a:solidFill>
                <a:latin typeface="Arial"/>
                <a:cs typeface="Arial"/>
              </a:rPr>
              <a:t>against </a:t>
            </a:r>
            <a:r>
              <a:rPr sz="3800" spc="-10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spc="16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8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00" u="heavy" spc="13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concentration</a:t>
            </a:r>
            <a:r>
              <a:rPr sz="3800" u="heavy" spc="45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</a:t>
            </a:r>
            <a:r>
              <a:rPr sz="3800" u="heavy" spc="14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gradient</a:t>
            </a:r>
            <a:r>
              <a:rPr sz="3800" u="heavy" spc="18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</a:t>
            </a:r>
            <a:r>
              <a:rPr sz="3800" u="heavy" spc="165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using</a:t>
            </a:r>
            <a:r>
              <a:rPr sz="3800" u="heavy" spc="13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</a:t>
            </a:r>
            <a:r>
              <a:rPr sz="3800" u="heavy" spc="15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metabolic</a:t>
            </a:r>
            <a:endParaRPr sz="3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9527" y="6064249"/>
            <a:ext cx="171703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90" dirty="0">
                <a:solidFill>
                  <a:srgbClr val="010101"/>
                </a:solidFill>
                <a:latin typeface="Arial"/>
                <a:cs typeface="Arial"/>
              </a:rPr>
              <a:t>energy.</a:t>
            </a:r>
            <a:endParaRPr sz="4100">
              <a:latin typeface="Arial"/>
              <a:cs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6FB1CC-445D-454E-86AC-462ABEB8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08" y="6255580"/>
            <a:ext cx="6324592" cy="30896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738" y="440762"/>
            <a:ext cx="444246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15" dirty="0">
                <a:solidFill>
                  <a:srgbClr val="705D54"/>
                </a:solidFill>
              </a:rPr>
              <a:t>Transporters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-68390" y="1608865"/>
            <a:ext cx="12718415" cy="3191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440"/>
              </a:lnSpc>
              <a:spcBef>
                <a:spcPts val="125"/>
              </a:spcBef>
            </a:pPr>
            <a:r>
              <a:rPr sz="4800" spc="-285" dirty="0">
                <a:solidFill>
                  <a:srgbClr val="D6824D"/>
                </a:solidFill>
                <a:latin typeface="Courier New"/>
                <a:cs typeface="Courier New"/>
              </a:rPr>
              <a:t>-</a:t>
            </a:r>
            <a:r>
              <a:rPr sz="4800" spc="-280" dirty="0">
                <a:solidFill>
                  <a:srgbClr val="D6824D"/>
                </a:solidFill>
                <a:latin typeface="Courier New"/>
                <a:cs typeface="Courier New"/>
              </a:rPr>
              <a:t>-</a:t>
            </a:r>
            <a:r>
              <a:rPr sz="4800" spc="-1560" dirty="0">
                <a:solidFill>
                  <a:srgbClr val="D6824D"/>
                </a:solidFill>
                <a:latin typeface="Courier New"/>
                <a:cs typeface="Courier New"/>
              </a:rPr>
              <a:t> </a:t>
            </a:r>
            <a:r>
              <a:rPr sz="4800" spc="175" dirty="0">
                <a:solidFill>
                  <a:srgbClr val="95B5CD"/>
                </a:solidFill>
                <a:latin typeface="Courier New"/>
                <a:cs typeface="Courier New"/>
              </a:rPr>
              <a:t>--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153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1051560">
              <a:lnSpc>
                <a:spcPts val="4480"/>
              </a:lnSpc>
            </a:pPr>
            <a:r>
              <a:rPr sz="4000" spc="155" dirty="0">
                <a:solidFill>
                  <a:srgbClr val="BC9A80"/>
                </a:solidFill>
                <a:latin typeface="Arial"/>
                <a:cs typeface="Arial"/>
              </a:rPr>
              <a:t>□</a:t>
            </a:r>
            <a:r>
              <a:rPr sz="4000" spc="15" dirty="0">
                <a:solidFill>
                  <a:srgbClr val="BC9A80"/>
                </a:solidFill>
                <a:latin typeface="Arial"/>
                <a:cs typeface="Arial"/>
              </a:rPr>
              <a:t> </a:t>
            </a:r>
            <a:r>
              <a:rPr sz="4000" spc="55" dirty="0">
                <a:solidFill>
                  <a:srgbClr val="010101"/>
                </a:solidFill>
                <a:latin typeface="Arial"/>
                <a:cs typeface="Arial"/>
              </a:rPr>
              <a:t>Many</a:t>
            </a:r>
            <a:r>
              <a:rPr sz="400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60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40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65" dirty="0">
                <a:solidFill>
                  <a:srgbClr val="010101"/>
                </a:solidFill>
                <a:latin typeface="Arial"/>
                <a:cs typeface="Arial"/>
              </a:rPr>
              <a:t>produce</a:t>
            </a:r>
            <a:r>
              <a:rPr sz="40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010101"/>
                </a:solidFill>
                <a:latin typeface="Arial"/>
                <a:cs typeface="Arial"/>
              </a:rPr>
              <a:t>their</a:t>
            </a:r>
            <a:r>
              <a:rPr sz="400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35" dirty="0">
                <a:solidFill>
                  <a:srgbClr val="010101"/>
                </a:solidFill>
                <a:latin typeface="Arial"/>
                <a:cs typeface="Arial"/>
              </a:rPr>
              <a:t>action</a:t>
            </a:r>
            <a:r>
              <a:rPr sz="400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45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40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30" dirty="0">
                <a:solidFill>
                  <a:srgbClr val="010101"/>
                </a:solidFill>
                <a:latin typeface="Arial"/>
                <a:cs typeface="Arial"/>
              </a:rPr>
              <a:t>directly</a:t>
            </a:r>
            <a:endParaRPr sz="4000">
              <a:latin typeface="Arial"/>
              <a:cs typeface="Arial"/>
            </a:endParaRPr>
          </a:p>
          <a:p>
            <a:pPr marL="1513205" marR="756920" indent="12700">
              <a:lnSpc>
                <a:spcPct val="103699"/>
              </a:lnSpc>
              <a:spcBef>
                <a:spcPts val="45"/>
              </a:spcBef>
            </a:pPr>
            <a:r>
              <a:rPr sz="4000" spc="35" dirty="0">
                <a:solidFill>
                  <a:srgbClr val="010101"/>
                </a:solidFill>
                <a:latin typeface="Arial"/>
                <a:cs typeface="Arial"/>
              </a:rPr>
              <a:t>interacting</a:t>
            </a:r>
            <a:r>
              <a:rPr sz="40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010101"/>
                </a:solidFill>
                <a:latin typeface="Arial"/>
                <a:cs typeface="Arial"/>
              </a:rPr>
              <a:t>with</a:t>
            </a:r>
            <a:r>
              <a:rPr sz="4000" spc="-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5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00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40" dirty="0">
                <a:solidFill>
                  <a:srgbClr val="010101"/>
                </a:solidFill>
                <a:latin typeface="Arial"/>
                <a:cs typeface="Arial"/>
              </a:rPr>
              <a:t>solute</a:t>
            </a:r>
            <a:r>
              <a:rPr sz="40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35" dirty="0">
                <a:solidFill>
                  <a:srgbClr val="010101"/>
                </a:solidFill>
                <a:latin typeface="Arial"/>
                <a:cs typeface="Arial"/>
              </a:rPr>
              <a:t>carrier</a:t>
            </a:r>
            <a:r>
              <a:rPr sz="400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25" dirty="0">
                <a:solidFill>
                  <a:srgbClr val="010101"/>
                </a:solidFill>
                <a:latin typeface="Arial"/>
                <a:cs typeface="Arial"/>
              </a:rPr>
              <a:t>(SLC)</a:t>
            </a:r>
            <a:r>
              <a:rPr sz="40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80" dirty="0">
                <a:solidFill>
                  <a:srgbClr val="010101"/>
                </a:solidFill>
                <a:latin typeface="Arial"/>
                <a:cs typeface="Arial"/>
              </a:rPr>
              <a:t>class </a:t>
            </a:r>
            <a:r>
              <a:rPr sz="4000" spc="-1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4000" spc="20" dirty="0">
                <a:solidFill>
                  <a:srgbClr val="010101"/>
                </a:solidFill>
                <a:latin typeface="Arial"/>
                <a:cs typeface="Arial"/>
              </a:rPr>
              <a:t>transporter</a:t>
            </a:r>
            <a:r>
              <a:rPr sz="40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35" dirty="0">
                <a:solidFill>
                  <a:srgbClr val="010101"/>
                </a:solidFill>
                <a:latin typeface="Arial"/>
                <a:cs typeface="Arial"/>
              </a:rPr>
              <a:t>proteins </a:t>
            </a:r>
            <a:r>
              <a:rPr sz="4000" spc="70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4000" spc="45" dirty="0">
                <a:solidFill>
                  <a:srgbClr val="010101"/>
                </a:solidFill>
                <a:latin typeface="Arial"/>
                <a:cs typeface="Arial"/>
              </a:rPr>
              <a:t>inhibit </a:t>
            </a:r>
            <a:r>
              <a:rPr sz="4000" spc="5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4000" spc="60" dirty="0">
                <a:solidFill>
                  <a:srgbClr val="010101"/>
                </a:solidFill>
                <a:latin typeface="Arial"/>
                <a:cs typeface="Arial"/>
              </a:rPr>
              <a:t>ongoing </a:t>
            </a:r>
            <a:r>
              <a:rPr sz="40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35" dirty="0">
                <a:solidFill>
                  <a:srgbClr val="010101"/>
                </a:solidFill>
                <a:latin typeface="Arial"/>
                <a:cs typeface="Arial"/>
              </a:rPr>
              <a:t>physiological</a:t>
            </a:r>
            <a:r>
              <a:rPr sz="4000" spc="3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55" dirty="0">
                <a:solidFill>
                  <a:srgbClr val="010101"/>
                </a:solidFill>
                <a:latin typeface="Arial"/>
                <a:cs typeface="Arial"/>
              </a:rPr>
              <a:t>transport</a:t>
            </a:r>
            <a:r>
              <a:rPr sz="40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0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5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0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000" spc="80" dirty="0">
                <a:solidFill>
                  <a:srgbClr val="010101"/>
                </a:solidFill>
                <a:latin typeface="Arial"/>
                <a:cs typeface="Arial"/>
              </a:rPr>
              <a:t>metabolite</a:t>
            </a:r>
            <a:r>
              <a:rPr sz="4000" spc="80" dirty="0">
                <a:solidFill>
                  <a:srgbClr val="232323"/>
                </a:solidFill>
                <a:latin typeface="Arial"/>
                <a:cs typeface="Arial"/>
              </a:rPr>
              <a:t>/</a:t>
            </a:r>
            <a:r>
              <a:rPr sz="4000" spc="80" dirty="0">
                <a:solidFill>
                  <a:srgbClr val="010101"/>
                </a:solidFill>
                <a:latin typeface="Arial"/>
                <a:cs typeface="Arial"/>
              </a:rPr>
              <a:t>ion.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7831" y="5923756"/>
            <a:ext cx="994469" cy="868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0288" y="6638660"/>
            <a:ext cx="560982" cy="612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7737" y="6664193"/>
            <a:ext cx="662979" cy="1276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340" y="7174838"/>
            <a:ext cx="433486" cy="5872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9399" y="9064228"/>
            <a:ext cx="458986" cy="33191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314897" y="5157785"/>
            <a:ext cx="0" cy="970280"/>
          </a:xfrm>
          <a:custGeom>
            <a:avLst/>
            <a:gdLst/>
            <a:ahLst/>
            <a:cxnLst/>
            <a:rect l="l" t="t" r="r" b="b"/>
            <a:pathLst>
              <a:path h="970279">
                <a:moveTo>
                  <a:pt x="0" y="970226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2299" y="6210992"/>
            <a:ext cx="4003675" cy="114935"/>
          </a:xfrm>
          <a:custGeom>
            <a:avLst/>
            <a:gdLst/>
            <a:ahLst/>
            <a:cxnLst/>
            <a:rect l="l" t="t" r="r" b="b"/>
            <a:pathLst>
              <a:path w="4003675" h="114935">
                <a:moveTo>
                  <a:pt x="0" y="0"/>
                </a:moveTo>
                <a:lnTo>
                  <a:pt x="4003376" y="0"/>
                </a:lnTo>
                <a:lnTo>
                  <a:pt x="4003376" y="114895"/>
                </a:lnTo>
                <a:lnTo>
                  <a:pt x="0" y="114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6261" y="6689723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>
                <a:moveTo>
                  <a:pt x="0" y="0"/>
                </a:moveTo>
                <a:lnTo>
                  <a:pt x="739477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2220" y="6676956"/>
            <a:ext cx="1453515" cy="0"/>
          </a:xfrm>
          <a:custGeom>
            <a:avLst/>
            <a:gdLst/>
            <a:ahLst/>
            <a:cxnLst/>
            <a:rect l="l" t="t" r="r" b="b"/>
            <a:pathLst>
              <a:path w="1453515">
                <a:moveTo>
                  <a:pt x="0" y="0"/>
                </a:moveTo>
                <a:lnTo>
                  <a:pt x="1453455" y="0"/>
                </a:lnTo>
              </a:path>
            </a:pathLst>
          </a:custGeom>
          <a:ln w="76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2299" y="6689723"/>
            <a:ext cx="408305" cy="0"/>
          </a:xfrm>
          <a:custGeom>
            <a:avLst/>
            <a:gdLst/>
            <a:ahLst/>
            <a:cxnLst/>
            <a:rect l="l" t="t" r="r" b="b"/>
            <a:pathLst>
              <a:path w="408304">
                <a:moveTo>
                  <a:pt x="0" y="0"/>
                </a:moveTo>
                <a:lnTo>
                  <a:pt x="407987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660825" y="7021642"/>
            <a:ext cx="4845050" cy="147320"/>
            <a:chOff x="5660825" y="7021642"/>
            <a:chExt cx="4845050" cy="147320"/>
          </a:xfrm>
        </p:grpSpPr>
        <p:sp>
          <p:nvSpPr>
            <p:cNvPr id="16" name="object 16"/>
            <p:cNvSpPr/>
            <p:nvPr/>
          </p:nvSpPr>
          <p:spPr>
            <a:xfrm>
              <a:off x="7751760" y="7059941"/>
              <a:ext cx="2753995" cy="0"/>
            </a:xfrm>
            <a:custGeom>
              <a:avLst/>
              <a:gdLst/>
              <a:ahLst/>
              <a:cxnLst/>
              <a:rect l="l" t="t" r="r" b="b"/>
              <a:pathLst>
                <a:path w="2753995">
                  <a:moveTo>
                    <a:pt x="0" y="0"/>
                  </a:moveTo>
                  <a:lnTo>
                    <a:pt x="2753914" y="0"/>
                  </a:lnTo>
                </a:path>
              </a:pathLst>
            </a:custGeom>
            <a:ln w="76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60825" y="7028025"/>
              <a:ext cx="4845050" cy="140970"/>
            </a:xfrm>
            <a:custGeom>
              <a:avLst/>
              <a:gdLst/>
              <a:ahLst/>
              <a:cxnLst/>
              <a:rect l="l" t="t" r="r" b="b"/>
              <a:pathLst>
                <a:path w="4845050" h="140970">
                  <a:moveTo>
                    <a:pt x="0" y="0"/>
                  </a:moveTo>
                  <a:lnTo>
                    <a:pt x="4844850" y="0"/>
                  </a:lnTo>
                  <a:lnTo>
                    <a:pt x="4844850" y="140427"/>
                  </a:lnTo>
                  <a:lnTo>
                    <a:pt x="0" y="140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30872" y="7570586"/>
            <a:ext cx="1096645" cy="0"/>
          </a:xfrm>
          <a:custGeom>
            <a:avLst/>
            <a:gdLst/>
            <a:ahLst/>
            <a:cxnLst/>
            <a:rect l="l" t="t" r="r" b="b"/>
            <a:pathLst>
              <a:path w="1096645">
                <a:moveTo>
                  <a:pt x="0" y="0"/>
                </a:moveTo>
                <a:lnTo>
                  <a:pt x="1096466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8384" y="9357846"/>
            <a:ext cx="6757670" cy="0"/>
          </a:xfrm>
          <a:custGeom>
            <a:avLst/>
            <a:gdLst/>
            <a:ahLst/>
            <a:cxnLst/>
            <a:rect l="l" t="t" r="r" b="b"/>
            <a:pathLst>
              <a:path w="6757670">
                <a:moveTo>
                  <a:pt x="0" y="0"/>
                </a:moveTo>
                <a:lnTo>
                  <a:pt x="6757291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7834" y="472677"/>
            <a:ext cx="361569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b="0" spc="95" dirty="0">
                <a:solidFill>
                  <a:srgbClr val="666054"/>
                </a:solidFill>
                <a:latin typeface="Arial"/>
                <a:cs typeface="Arial"/>
              </a:rPr>
              <a:t>Receptors</a:t>
            </a:r>
            <a:endParaRPr sz="6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-68390" y="1608865"/>
            <a:ext cx="12733020" cy="3190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465"/>
              </a:lnSpc>
              <a:spcBef>
                <a:spcPts val="125"/>
              </a:spcBef>
            </a:pPr>
            <a:r>
              <a:rPr sz="4800" spc="90" dirty="0">
                <a:solidFill>
                  <a:srgbClr val="D6824D"/>
                </a:solidFill>
                <a:latin typeface="Courier New"/>
                <a:cs typeface="Courier New"/>
              </a:rPr>
              <a:t>-</a:t>
            </a:r>
            <a:r>
              <a:rPr sz="4800" spc="95" dirty="0">
                <a:solidFill>
                  <a:srgbClr val="D6824D"/>
                </a:solidFill>
                <a:latin typeface="Courier New"/>
                <a:cs typeface="Courier New"/>
              </a:rPr>
              <a:t>-</a:t>
            </a:r>
            <a:r>
              <a:rPr sz="4800" spc="-2215" dirty="0">
                <a:solidFill>
                  <a:srgbClr val="D6824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54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95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1052195" algn="just">
              <a:lnSpc>
                <a:spcPts val="4445"/>
              </a:lnSpc>
            </a:pPr>
            <a:r>
              <a:rPr sz="3950" spc="200" dirty="0">
                <a:solidFill>
                  <a:srgbClr val="BC997E"/>
                </a:solidFill>
                <a:latin typeface="Arial"/>
                <a:cs typeface="Arial"/>
              </a:rPr>
              <a:t>□</a:t>
            </a:r>
            <a:r>
              <a:rPr sz="3950" spc="1110" dirty="0">
                <a:solidFill>
                  <a:srgbClr val="BC997E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Macromolecule</a:t>
            </a:r>
            <a:r>
              <a:rPr sz="3950" spc="4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binding</a:t>
            </a:r>
            <a:r>
              <a:rPr sz="395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site</a:t>
            </a:r>
            <a:r>
              <a:rPr sz="39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located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3950" spc="-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endParaRPr sz="3950">
              <a:latin typeface="Arial"/>
              <a:cs typeface="Arial"/>
            </a:endParaRPr>
          </a:p>
          <a:p>
            <a:pPr marL="1525905" marR="341630" indent="5080" algn="just">
              <a:lnSpc>
                <a:spcPct val="105000"/>
              </a:lnSpc>
              <a:spcBef>
                <a:spcPts val="50"/>
              </a:spcBef>
            </a:pP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surface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inside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effector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cell</a:t>
            </a:r>
            <a:r>
              <a:rPr sz="39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that</a:t>
            </a:r>
            <a:r>
              <a:rPr sz="39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serves</a:t>
            </a:r>
            <a:r>
              <a:rPr sz="395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950" spc="-10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recognize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signal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molecule</a:t>
            </a:r>
            <a:r>
              <a:rPr sz="3950" spc="95" dirty="0">
                <a:solidFill>
                  <a:srgbClr val="211F1A"/>
                </a:solidFill>
                <a:latin typeface="Arial"/>
                <a:cs typeface="Arial"/>
              </a:rPr>
              <a:t>/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initiate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response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it</a:t>
            </a:r>
            <a:r>
              <a:rPr sz="3950" spc="80" dirty="0">
                <a:solidFill>
                  <a:srgbClr val="211F1A"/>
                </a:solidFill>
                <a:latin typeface="Arial"/>
                <a:cs typeface="Arial"/>
              </a:rPr>
              <a:t>,</a:t>
            </a:r>
            <a:r>
              <a:rPr sz="3950" spc="-110" dirty="0">
                <a:solidFill>
                  <a:srgbClr val="211F1A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but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itself</a:t>
            </a:r>
            <a:r>
              <a:rPr sz="395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has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no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other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9011" y="4730188"/>
            <a:ext cx="906843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49195" algn="l"/>
                <a:tab pos="3074035" algn="l"/>
                <a:tab pos="3698875" algn="l"/>
                <a:tab pos="4323080" algn="l"/>
                <a:tab pos="4947920" algn="l"/>
                <a:tab pos="5572760" algn="l"/>
                <a:tab pos="6197600" algn="l"/>
                <a:tab pos="6822440" algn="l"/>
                <a:tab pos="7447280" algn="l"/>
                <a:tab pos="8071484" algn="l"/>
                <a:tab pos="8696325" algn="l"/>
              </a:tabLst>
            </a:pPr>
            <a:r>
              <a:rPr sz="3950" spc="-35" dirty="0">
                <a:solidFill>
                  <a:srgbClr val="010101"/>
                </a:solidFill>
                <a:latin typeface="Arial"/>
                <a:cs typeface="Arial"/>
              </a:rPr>
              <a:t>func</a:t>
            </a:r>
            <a:r>
              <a:rPr sz="3950" spc="-6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3950" spc="-13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3950" spc="95" dirty="0">
                <a:solidFill>
                  <a:srgbClr val="4B3F31"/>
                </a:solidFill>
                <a:latin typeface="Arial"/>
                <a:cs typeface="Arial"/>
              </a:rPr>
              <a:t>--</a:t>
            </a:r>
            <a:r>
              <a:rPr sz="3950" dirty="0">
                <a:solidFill>
                  <a:srgbClr val="4B3F31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</a:t>
            </a:r>
            <a:r>
              <a:rPr sz="3950" dirty="0">
                <a:solidFill>
                  <a:srgbClr val="675038"/>
                </a:solidFill>
                <a:latin typeface="Arial"/>
                <a:cs typeface="Arial"/>
              </a:rPr>
              <a:t>	</a:t>
            </a:r>
            <a:r>
              <a:rPr sz="3950" spc="95" dirty="0">
                <a:solidFill>
                  <a:srgbClr val="675038"/>
                </a:solidFill>
                <a:latin typeface="Arial"/>
                <a:cs typeface="Arial"/>
              </a:rPr>
              <a:t>--</a:t>
            </a:r>
            <a:endParaRPr sz="3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8696" y="5279132"/>
            <a:ext cx="91313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50" dirty="0">
                <a:solidFill>
                  <a:srgbClr val="666054"/>
                </a:solidFill>
                <a:latin typeface="Arial"/>
                <a:cs typeface="Arial"/>
              </a:rPr>
              <a:t>Agonist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41085" y="4979127"/>
            <a:ext cx="194183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300" b="1" u="heavy" spc="-290" dirty="0">
                <a:solidFill>
                  <a:srgbClr val="211F1A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...</a:t>
            </a:r>
            <a:r>
              <a:rPr sz="3300" b="1" u="heavy" spc="-409" dirty="0">
                <a:solidFill>
                  <a:srgbClr val="211F1A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3300" b="1" u="heavy" spc="-142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300" b="1" u="heavy" spc="-194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300" b="1" u="heavy" spc="-200" dirty="0">
                <a:solidFill>
                  <a:srgbClr val="211F1A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300" b="1" u="heavy" spc="-54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3300" b="1" u="heavy" spc="-79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3300" b="1" u="heavy" spc="-850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b="1" u="heavy" spc="-49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3300" b="1" u="heavy" spc="-345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;JF</a:t>
            </a:r>
            <a:r>
              <a:rPr sz="3300" b="1" u="heavy" spc="-240" dirty="0">
                <a:solidFill>
                  <a:srgbClr val="3B6949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u="heavy" spc="-290" dirty="0">
                <a:solidFill>
                  <a:srgbClr val="797767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4500" b="1" u="heavy" spc="-55" dirty="0">
                <a:solidFill>
                  <a:srgbClr val="875270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1" u="heavy" spc="-100" dirty="0">
                <a:solidFill>
                  <a:srgbClr val="875270"/>
                </a:solidFill>
                <a:uFill>
                  <a:solidFill>
                    <a:srgbClr val="797767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4500" b="1" spc="-795" dirty="0">
                <a:solidFill>
                  <a:srgbClr val="875270"/>
                </a:solidFill>
                <a:latin typeface="Times New Roman"/>
                <a:cs typeface="Times New Roman"/>
              </a:rPr>
              <a:t>=</a:t>
            </a:r>
            <a:r>
              <a:rPr sz="4500" b="1" spc="-930" dirty="0">
                <a:solidFill>
                  <a:srgbClr val="797767"/>
                </a:solidFill>
                <a:latin typeface="Times New Roman"/>
                <a:cs typeface="Times New Roman"/>
              </a:rPr>
              <a:t>-</a:t>
            </a:r>
            <a:r>
              <a:rPr sz="4500" b="1" spc="-100" dirty="0">
                <a:solidFill>
                  <a:srgbClr val="875270"/>
                </a:solidFill>
                <a:latin typeface="Times New Roman"/>
                <a:cs typeface="Times New Roman"/>
              </a:rPr>
              <a:t>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6306" y="5279132"/>
            <a:ext cx="31102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5"/>
              </a:lnSpc>
            </a:pPr>
            <a:r>
              <a:rPr sz="4500" b="1" spc="-130" dirty="0">
                <a:solidFill>
                  <a:srgbClr val="797767"/>
                </a:solidFill>
                <a:latin typeface="Times New Roman"/>
                <a:cs typeface="Times New Roman"/>
              </a:rPr>
              <a:t>-</a:t>
            </a:r>
            <a:r>
              <a:rPr sz="4500" b="1" spc="484" dirty="0">
                <a:solidFill>
                  <a:srgbClr val="797767"/>
                </a:solidFill>
                <a:latin typeface="Times New Roman"/>
                <a:cs typeface="Times New Roman"/>
              </a:rPr>
              <a:t> </a:t>
            </a:r>
            <a:r>
              <a:rPr sz="2150" b="1" spc="-125" dirty="0">
                <a:solidFill>
                  <a:srgbClr val="666054"/>
                </a:solidFill>
                <a:latin typeface="Arial"/>
                <a:cs typeface="Arial"/>
              </a:rPr>
              <a:t>Competitive</a:t>
            </a:r>
            <a:r>
              <a:rPr sz="2150" b="1" spc="65" dirty="0">
                <a:solidFill>
                  <a:srgbClr val="666054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666054"/>
                </a:solidFill>
                <a:latin typeface="Arial"/>
                <a:cs typeface="Arial"/>
              </a:rPr>
              <a:t>antagonist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6544" y="5700414"/>
            <a:ext cx="8445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50" u="heavy" spc="-90" dirty="0">
                <a:solidFill>
                  <a:srgbClr val="211F1A"/>
                </a:solidFill>
                <a:uFill>
                  <a:solidFill>
                    <a:srgbClr val="211F1A"/>
                  </a:solidFill>
                </a:u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2570" y="5700414"/>
            <a:ext cx="3141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20" dirty="0">
                <a:solidFill>
                  <a:srgbClr val="666054"/>
                </a:solidFill>
                <a:latin typeface="Arial"/>
                <a:cs typeface="Arial"/>
              </a:rPr>
              <a:t>Noncompetitive</a:t>
            </a:r>
            <a:r>
              <a:rPr sz="2150" b="1" spc="-229" dirty="0">
                <a:solidFill>
                  <a:srgbClr val="666054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666054"/>
                </a:solidFill>
                <a:latin typeface="Arial"/>
                <a:cs typeface="Arial"/>
              </a:rPr>
              <a:t>antagonist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940" y="6262124"/>
            <a:ext cx="5252085" cy="9912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2550" dirty="0">
              <a:latin typeface="Courier New"/>
              <a:cs typeface="Courier New"/>
            </a:endParaRPr>
          </a:p>
          <a:p>
            <a:pPr marL="1167130">
              <a:lnSpc>
                <a:spcPct val="100000"/>
              </a:lnSpc>
              <a:spcBef>
                <a:spcPts val="1465"/>
              </a:spcBef>
              <a:tabLst>
                <a:tab pos="1916430" algn="l"/>
                <a:tab pos="3850004" algn="l"/>
              </a:tabLst>
            </a:pPr>
            <a:r>
              <a:rPr sz="2550" spc="-65" dirty="0">
                <a:solidFill>
                  <a:srgbClr val="675038"/>
                </a:solidFill>
                <a:latin typeface="Courier New"/>
                <a:cs typeface="Courier New"/>
              </a:rPr>
              <a:t>.</a:t>
            </a:r>
            <a:r>
              <a:rPr sz="2550" u="heavy" spc="-65" dirty="0">
                <a:solidFill>
                  <a:srgbClr val="675038"/>
                </a:solidFill>
                <a:uFill>
                  <a:solidFill>
                    <a:srgbClr val="664F37"/>
                  </a:solidFill>
                </a:uFill>
                <a:latin typeface="Courier New"/>
                <a:cs typeface="Courier New"/>
              </a:rPr>
              <a:t>	</a:t>
            </a:r>
            <a:r>
              <a:rPr sz="2550" spc="-65" dirty="0">
                <a:solidFill>
                  <a:srgbClr val="675038"/>
                </a:solidFill>
                <a:latin typeface="Courier New"/>
                <a:cs typeface="Courier New"/>
              </a:rPr>
              <a:t>	</a:t>
            </a:r>
            <a:r>
              <a:rPr sz="2550" b="1" spc="-170" dirty="0">
                <a:solidFill>
                  <a:srgbClr val="666054"/>
                </a:solidFill>
                <a:latin typeface="Courier New"/>
                <a:cs typeface="Courier New"/>
              </a:rPr>
              <a:t>EFFECTOR</a:t>
            </a:r>
            <a:endParaRPr sz="2550" dirty="0">
              <a:latin typeface="Courier New"/>
              <a:cs typeface="Courier New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077C64E-C563-466F-A56E-E77A43512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4876800"/>
            <a:ext cx="7543799" cy="45193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2649" y="2719520"/>
            <a:ext cx="11091545" cy="62299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87045" marR="5080" indent="-474980">
              <a:lnSpc>
                <a:spcPct val="82400"/>
              </a:lnSpc>
              <a:spcBef>
                <a:spcPts val="509"/>
              </a:spcBef>
              <a:buClr>
                <a:srgbClr val="B89C87"/>
              </a:buClr>
              <a:buSzPct val="110000"/>
              <a:buFont typeface="Arial"/>
              <a:buChar char="□"/>
              <a:tabLst>
                <a:tab pos="488315" algn="l"/>
                <a:tab pos="488950" algn="l"/>
              </a:tabLst>
            </a:pPr>
            <a:r>
              <a:rPr sz="3000" b="1" spc="45" dirty="0">
                <a:solidFill>
                  <a:srgbClr val="0C0C0C"/>
                </a:solidFill>
                <a:latin typeface="Arial"/>
                <a:cs typeface="Arial"/>
              </a:rPr>
              <a:t>Agonist: 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An</a:t>
            </a:r>
            <a:r>
              <a:rPr sz="3000" spc="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agent which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activates</a:t>
            </a:r>
            <a:r>
              <a:rPr sz="3000" spc="1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3000" spc="-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receptor</a:t>
            </a:r>
            <a:r>
              <a:rPr sz="3000" spc="2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to</a:t>
            </a:r>
            <a:r>
              <a:rPr sz="3000" spc="-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produce</a:t>
            </a:r>
            <a:r>
              <a:rPr sz="3000" spc="1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an </a:t>
            </a:r>
            <a:r>
              <a:rPr sz="3000" spc="-8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effect</a:t>
            </a:r>
            <a:r>
              <a:rPr sz="3000" spc="20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similar</a:t>
            </a:r>
            <a:r>
              <a:rPr sz="3000" spc="1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0C0C0C"/>
                </a:solidFill>
                <a:latin typeface="Arial"/>
                <a:cs typeface="Arial"/>
              </a:rPr>
              <a:t>to</a:t>
            </a:r>
            <a:r>
              <a:rPr sz="3000" spc="-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that</a:t>
            </a:r>
            <a:r>
              <a:rPr sz="3000" spc="1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C0C0C"/>
                </a:solidFill>
                <a:latin typeface="Arial"/>
                <a:cs typeface="Arial"/>
              </a:rPr>
              <a:t>of</a:t>
            </a:r>
            <a:r>
              <a:rPr sz="3000" spc="1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sz="3000" spc="-1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physiological</a:t>
            </a:r>
            <a:r>
              <a:rPr sz="3000" spc="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signal</a:t>
            </a:r>
            <a:r>
              <a:rPr sz="3000" spc="-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molecule.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89C87"/>
              </a:buClr>
              <a:buFont typeface="Arial"/>
              <a:buChar char="□"/>
            </a:pPr>
            <a:endParaRPr sz="4150" dirty="0">
              <a:latin typeface="Arial"/>
              <a:cs typeface="Arial"/>
            </a:endParaRPr>
          </a:p>
          <a:p>
            <a:pPr marL="476250" marR="653415" indent="-464184">
              <a:lnSpc>
                <a:spcPct val="83100"/>
              </a:lnSpc>
              <a:buClr>
                <a:srgbClr val="B89C87"/>
              </a:buClr>
              <a:buSzPct val="110000"/>
              <a:buFont typeface="Arial"/>
              <a:buChar char="□"/>
              <a:tabLst>
                <a:tab pos="474980" algn="l"/>
                <a:tab pos="475615" algn="l"/>
              </a:tabLst>
            </a:pPr>
            <a:r>
              <a:rPr sz="3000" b="1" spc="60" dirty="0">
                <a:solidFill>
                  <a:srgbClr val="0C0C0C"/>
                </a:solidFill>
                <a:latin typeface="Arial"/>
                <a:cs typeface="Arial"/>
              </a:rPr>
              <a:t>Inverse</a:t>
            </a:r>
            <a:r>
              <a:rPr sz="3000" b="1" spc="5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C0C0C"/>
                </a:solidFill>
                <a:latin typeface="Arial"/>
                <a:cs typeface="Arial"/>
              </a:rPr>
              <a:t>agonist:</a:t>
            </a:r>
            <a:r>
              <a:rPr sz="3000" b="1" spc="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An</a:t>
            </a:r>
            <a:r>
              <a:rPr sz="3000" spc="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agent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which</a:t>
            </a:r>
            <a:r>
              <a:rPr sz="3000" spc="1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activates</a:t>
            </a:r>
            <a:r>
              <a:rPr sz="3000" spc="2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C0C0C"/>
                </a:solidFill>
                <a:latin typeface="Arial"/>
                <a:cs typeface="Arial"/>
              </a:rPr>
              <a:t>receptor</a:t>
            </a:r>
            <a:r>
              <a:rPr sz="3000" spc="2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to </a:t>
            </a:r>
            <a:r>
              <a:rPr sz="3000" spc="-819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0C0C0C"/>
                </a:solidFill>
                <a:latin typeface="Arial"/>
                <a:cs typeface="Arial"/>
              </a:rPr>
              <a:t>produce </a:t>
            </a:r>
            <a:r>
              <a:rPr sz="3000" spc="70" dirty="0">
                <a:solidFill>
                  <a:srgbClr val="0C0C0C"/>
                </a:solidFill>
                <a:latin typeface="Arial"/>
                <a:cs typeface="Arial"/>
              </a:rPr>
              <a:t>an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effect 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in </a:t>
            </a:r>
            <a:r>
              <a:rPr sz="3000" spc="110" dirty="0">
                <a:solidFill>
                  <a:srgbClr val="0C0C0C"/>
                </a:solidFill>
                <a:latin typeface="Arial"/>
                <a:cs typeface="Arial"/>
              </a:rPr>
              <a:t>the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opposite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direction </a:t>
            </a:r>
            <a:r>
              <a:rPr sz="3000" spc="114" dirty="0">
                <a:solidFill>
                  <a:srgbClr val="0C0C0C"/>
                </a:solidFill>
                <a:latin typeface="Arial"/>
                <a:cs typeface="Arial"/>
              </a:rPr>
              <a:t>to </a:t>
            </a:r>
            <a:r>
              <a:rPr sz="3000" spc="75" dirty="0">
                <a:solidFill>
                  <a:srgbClr val="0C0C0C"/>
                </a:solidFill>
                <a:latin typeface="Arial"/>
                <a:cs typeface="Arial"/>
              </a:rPr>
              <a:t>that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of 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the 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agonist.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89C87"/>
              </a:buClr>
              <a:buFont typeface="Arial"/>
              <a:buChar char="□"/>
            </a:pPr>
            <a:endParaRPr sz="4150" dirty="0">
              <a:latin typeface="Arial"/>
              <a:cs typeface="Arial"/>
            </a:endParaRPr>
          </a:p>
          <a:p>
            <a:pPr marL="476250" marR="21590" indent="-464184">
              <a:lnSpc>
                <a:spcPct val="83100"/>
              </a:lnSpc>
              <a:buClr>
                <a:srgbClr val="B89C87"/>
              </a:buClr>
              <a:buSzPct val="110000"/>
              <a:buFont typeface="Arial"/>
              <a:buChar char="□"/>
              <a:tabLst>
                <a:tab pos="488315" algn="l"/>
                <a:tab pos="488950" algn="l"/>
                <a:tab pos="2911475" algn="l"/>
              </a:tabLst>
            </a:pPr>
            <a:r>
              <a:rPr sz="3000" b="1" spc="45" dirty="0">
                <a:solidFill>
                  <a:srgbClr val="0C0C0C"/>
                </a:solidFill>
                <a:latin typeface="Arial"/>
                <a:cs typeface="Arial"/>
              </a:rPr>
              <a:t>Antagonist:	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An</a:t>
            </a:r>
            <a:r>
              <a:rPr sz="30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C0C0C"/>
                </a:solidFill>
                <a:latin typeface="Arial"/>
                <a:cs typeface="Arial"/>
              </a:rPr>
              <a:t>agent</a:t>
            </a:r>
            <a:r>
              <a:rPr sz="3000" spc="2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which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prevents</a:t>
            </a:r>
            <a:r>
              <a:rPr sz="3000" spc="1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sz="3000" spc="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action</a:t>
            </a:r>
            <a:r>
              <a:rPr sz="3000" spc="13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C0C0C"/>
                </a:solidFill>
                <a:latin typeface="Arial"/>
                <a:cs typeface="Arial"/>
              </a:rPr>
              <a:t>of</a:t>
            </a:r>
            <a:r>
              <a:rPr sz="3000" spc="1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0C0C0C"/>
                </a:solidFill>
                <a:latin typeface="Arial"/>
                <a:cs typeface="Arial"/>
              </a:rPr>
              <a:t>an </a:t>
            </a:r>
            <a:r>
              <a:rPr sz="3000" spc="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agonist</a:t>
            </a:r>
            <a:r>
              <a:rPr sz="3000" spc="2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C0C0C"/>
                </a:solidFill>
                <a:latin typeface="Arial"/>
                <a:cs typeface="Arial"/>
              </a:rPr>
              <a:t>on</a:t>
            </a:r>
            <a:r>
              <a:rPr sz="3000" spc="-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3000" spc="-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receptor</a:t>
            </a:r>
            <a:r>
              <a:rPr sz="3000" spc="2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or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sz="3000" spc="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subsequent</a:t>
            </a:r>
            <a:r>
              <a:rPr sz="3000" spc="1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C0C0C"/>
                </a:solidFill>
                <a:latin typeface="Arial"/>
                <a:cs typeface="Arial"/>
              </a:rPr>
              <a:t>response,</a:t>
            </a:r>
            <a:r>
              <a:rPr sz="3000" spc="1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C0C0C"/>
                </a:solidFill>
                <a:latin typeface="Arial"/>
                <a:cs typeface="Arial"/>
              </a:rPr>
              <a:t>but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does </a:t>
            </a:r>
            <a:r>
              <a:rPr sz="3000" spc="-8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not</a:t>
            </a:r>
            <a:r>
              <a:rPr sz="3000" spc="-1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0C0C0C"/>
                </a:solidFill>
                <a:latin typeface="Arial"/>
                <a:cs typeface="Arial"/>
              </a:rPr>
              <a:t>have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 any</a:t>
            </a:r>
            <a:r>
              <a:rPr sz="3000" spc="3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effect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of</a:t>
            </a:r>
            <a:r>
              <a:rPr sz="3000" spc="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0C0C0C"/>
                </a:solidFill>
                <a:latin typeface="Arial"/>
                <a:cs typeface="Arial"/>
              </a:rPr>
              <a:t>its</a:t>
            </a:r>
            <a:r>
              <a:rPr sz="3000" spc="-3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own.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89C87"/>
              </a:buClr>
              <a:buFont typeface="Arial"/>
              <a:buChar char="□"/>
            </a:pPr>
            <a:endParaRPr sz="4150" dirty="0">
              <a:latin typeface="Arial"/>
              <a:cs typeface="Arial"/>
            </a:endParaRPr>
          </a:p>
          <a:p>
            <a:pPr marL="476250" marR="302260" indent="-464184">
              <a:lnSpc>
                <a:spcPct val="83100"/>
              </a:lnSpc>
              <a:spcBef>
                <a:spcPts val="5"/>
              </a:spcBef>
              <a:buClr>
                <a:srgbClr val="B89C87"/>
              </a:buClr>
              <a:buSzPct val="110000"/>
              <a:buFont typeface="Arial"/>
              <a:buChar char="□"/>
              <a:tabLst>
                <a:tab pos="485775" algn="l"/>
                <a:tab pos="486409" algn="l"/>
                <a:tab pos="3599815" algn="l"/>
              </a:tabLst>
            </a:pPr>
            <a:r>
              <a:rPr sz="3000" b="1" spc="50" dirty="0">
                <a:solidFill>
                  <a:srgbClr val="0C0C0C"/>
                </a:solidFill>
                <a:latin typeface="Arial"/>
                <a:cs typeface="Arial"/>
              </a:rPr>
              <a:t>Partial</a:t>
            </a:r>
            <a:r>
              <a:rPr sz="3000" b="1" spc="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C0C0C"/>
                </a:solidFill>
                <a:latin typeface="Arial"/>
                <a:cs typeface="Arial"/>
              </a:rPr>
              <a:t>agonist:	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An</a:t>
            </a:r>
            <a:r>
              <a:rPr sz="30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C0C0C"/>
                </a:solidFill>
                <a:latin typeface="Arial"/>
                <a:cs typeface="Arial"/>
              </a:rPr>
              <a:t>agent</a:t>
            </a:r>
            <a:r>
              <a:rPr sz="3000" spc="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which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C0C0C"/>
                </a:solidFill>
                <a:latin typeface="Arial"/>
                <a:cs typeface="Arial"/>
              </a:rPr>
              <a:t>activates</a:t>
            </a:r>
            <a:r>
              <a:rPr sz="3000" spc="2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C0C0C"/>
                </a:solidFill>
                <a:latin typeface="Arial"/>
                <a:cs typeface="Arial"/>
              </a:rPr>
              <a:t>a </a:t>
            </a:r>
            <a:r>
              <a:rPr sz="3000" spc="30" dirty="0">
                <a:solidFill>
                  <a:srgbClr val="0C0C0C"/>
                </a:solidFill>
                <a:latin typeface="Arial"/>
                <a:cs typeface="Arial"/>
              </a:rPr>
              <a:t>receptor</a:t>
            </a:r>
            <a:r>
              <a:rPr sz="3000" spc="1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0C0C0C"/>
                </a:solidFill>
                <a:latin typeface="Arial"/>
                <a:cs typeface="Arial"/>
              </a:rPr>
              <a:t>to </a:t>
            </a:r>
            <a:r>
              <a:rPr sz="3000" spc="11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0C0C0C"/>
                </a:solidFill>
                <a:latin typeface="Arial"/>
                <a:cs typeface="Arial"/>
              </a:rPr>
              <a:t>produce</a:t>
            </a:r>
            <a:r>
              <a:rPr sz="3000" spc="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C0C0C"/>
                </a:solidFill>
                <a:latin typeface="Arial"/>
                <a:cs typeface="Arial"/>
              </a:rPr>
              <a:t>submaximal</a:t>
            </a:r>
            <a:r>
              <a:rPr sz="3000" spc="2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C0C0C"/>
                </a:solidFill>
                <a:latin typeface="Arial"/>
                <a:cs typeface="Arial"/>
              </a:rPr>
              <a:t>effect</a:t>
            </a:r>
            <a:r>
              <a:rPr sz="30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0C0C0C"/>
                </a:solidFill>
                <a:latin typeface="Arial"/>
                <a:cs typeface="Arial"/>
              </a:rPr>
              <a:t>but</a:t>
            </a:r>
            <a:r>
              <a:rPr sz="3000" spc="1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C0C0C"/>
                </a:solidFill>
                <a:latin typeface="Arial"/>
                <a:cs typeface="Arial"/>
              </a:rPr>
              <a:t>antagonizes</a:t>
            </a:r>
            <a:r>
              <a:rPr sz="3000" spc="17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sz="3000" spc="-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action</a:t>
            </a:r>
            <a:r>
              <a:rPr sz="3000" spc="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C0C0C"/>
                </a:solidFill>
                <a:latin typeface="Arial"/>
                <a:cs typeface="Arial"/>
              </a:rPr>
              <a:t>of</a:t>
            </a:r>
            <a:r>
              <a:rPr sz="3000" spc="1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0C0C0C"/>
                </a:solidFill>
                <a:latin typeface="Arial"/>
                <a:cs typeface="Arial"/>
              </a:rPr>
              <a:t>a </a:t>
            </a:r>
            <a:r>
              <a:rPr sz="3000" spc="-8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full</a:t>
            </a:r>
            <a:r>
              <a:rPr sz="3000" spc="-11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C0C0C"/>
                </a:solidFill>
                <a:latin typeface="Arial"/>
                <a:cs typeface="Arial"/>
              </a:rPr>
              <a:t>agonist.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474" y="2042847"/>
            <a:ext cx="12163425" cy="26034"/>
          </a:xfrm>
          <a:custGeom>
            <a:avLst/>
            <a:gdLst/>
            <a:ahLst/>
            <a:cxnLst/>
            <a:rect l="l" t="t" r="r" b="b"/>
            <a:pathLst>
              <a:path w="12163425" h="26035">
                <a:moveTo>
                  <a:pt x="0" y="0"/>
                </a:moveTo>
                <a:lnTo>
                  <a:pt x="12163325" y="0"/>
                </a:lnTo>
                <a:lnTo>
                  <a:pt x="12163325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830" y="440762"/>
            <a:ext cx="406209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90" dirty="0">
                <a:solidFill>
                  <a:srgbClr val="705D56"/>
                </a:solidFill>
              </a:rPr>
              <a:t>Introduction</a:t>
            </a:r>
            <a:endParaRPr sz="6250"/>
          </a:p>
        </p:txBody>
      </p:sp>
      <p:sp>
        <p:nvSpPr>
          <p:cNvPr id="6" name="object 6"/>
          <p:cNvSpPr txBox="1"/>
          <p:nvPr/>
        </p:nvSpPr>
        <p:spPr>
          <a:xfrm>
            <a:off x="971512" y="2233127"/>
            <a:ext cx="11329035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315" marR="1624965" indent="-476250">
              <a:lnSpc>
                <a:spcPct val="106000"/>
              </a:lnSpc>
              <a:spcBef>
                <a:spcPts val="95"/>
              </a:spcBef>
              <a:buClr>
                <a:srgbClr val="B69C83"/>
              </a:buClr>
              <a:buChar char="□"/>
              <a:tabLst>
                <a:tab pos="494665" algn="l"/>
              </a:tabLst>
            </a:pP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Pharmacodynamics</a:t>
            </a:r>
            <a:r>
              <a:rPr sz="3950" spc="-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study</a:t>
            </a:r>
            <a:r>
              <a:rPr sz="395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effects.</a:t>
            </a:r>
            <a:endParaRPr sz="3950">
              <a:latin typeface="Arial"/>
              <a:cs typeface="Arial"/>
            </a:endParaRPr>
          </a:p>
          <a:p>
            <a:pPr marL="490855" marR="5080" indent="-478790">
              <a:lnSpc>
                <a:spcPct val="106000"/>
              </a:lnSpc>
              <a:spcBef>
                <a:spcPts val="905"/>
              </a:spcBef>
              <a:buClr>
                <a:srgbClr val="B69C83"/>
              </a:buClr>
              <a:buChar char="□"/>
              <a:tabLst>
                <a:tab pos="499109" algn="l"/>
              </a:tabLst>
            </a:pP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It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starts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with describing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what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drugs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do, and </a:t>
            </a:r>
            <a:r>
              <a:rPr sz="3950" spc="-10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goes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395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9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explain</a:t>
            </a:r>
            <a:r>
              <a:rPr sz="395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50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they</a:t>
            </a:r>
            <a:r>
              <a:rPr sz="39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395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it.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6460"/>
            <a:ext cx="13004800" cy="357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396" y="2681221"/>
            <a:ext cx="1111504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8315" algn="l"/>
              </a:tabLst>
            </a:pPr>
            <a:r>
              <a:rPr sz="3300" b="0" spc="-55" dirty="0">
                <a:solidFill>
                  <a:srgbClr val="BA9A85"/>
                </a:solidFill>
                <a:latin typeface="Arial"/>
                <a:cs typeface="Arial"/>
              </a:rPr>
              <a:t>□	</a:t>
            </a:r>
            <a:r>
              <a:rPr sz="3000" spc="50" dirty="0">
                <a:solidFill>
                  <a:srgbClr val="070707"/>
                </a:solidFill>
              </a:rPr>
              <a:t>Agonists</a:t>
            </a:r>
            <a:r>
              <a:rPr sz="3000" spc="155" dirty="0">
                <a:solidFill>
                  <a:srgbClr val="070707"/>
                </a:solidFill>
              </a:rPr>
              <a:t> </a:t>
            </a:r>
            <a:r>
              <a:rPr sz="3000" b="0" spc="80" dirty="0">
                <a:solidFill>
                  <a:srgbClr val="070707"/>
                </a:solidFill>
                <a:latin typeface="Arial"/>
                <a:cs typeface="Arial"/>
              </a:rPr>
              <a:t>have</a:t>
            </a:r>
            <a:r>
              <a:rPr sz="3000" b="0" spc="-6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75" dirty="0">
                <a:solidFill>
                  <a:srgbClr val="070707"/>
                </a:solidFill>
                <a:latin typeface="Arial"/>
                <a:cs typeface="Arial"/>
              </a:rPr>
              <a:t>both</a:t>
            </a:r>
            <a:r>
              <a:rPr sz="3000" b="0" spc="1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20" dirty="0">
                <a:solidFill>
                  <a:srgbClr val="070707"/>
                </a:solidFill>
                <a:latin typeface="Arial"/>
                <a:cs typeface="Arial"/>
              </a:rPr>
              <a:t>affinity</a:t>
            </a:r>
            <a:r>
              <a:rPr sz="3000" b="0" spc="1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85" dirty="0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sz="3000" b="0" spc="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55" dirty="0">
                <a:solidFill>
                  <a:srgbClr val="070707"/>
                </a:solidFill>
                <a:latin typeface="Arial"/>
                <a:cs typeface="Arial"/>
              </a:rPr>
              <a:t>ma</a:t>
            </a:r>
            <a:r>
              <a:rPr sz="3000" b="0" spc="55" dirty="0">
                <a:solidFill>
                  <a:srgbClr val="1F1F1F"/>
                </a:solidFill>
                <a:latin typeface="Arial"/>
                <a:cs typeface="Arial"/>
              </a:rPr>
              <a:t>x</a:t>
            </a:r>
            <a:r>
              <a:rPr sz="3000" b="0" spc="55" dirty="0">
                <a:solidFill>
                  <a:srgbClr val="070707"/>
                </a:solidFill>
                <a:latin typeface="Arial"/>
                <a:cs typeface="Arial"/>
              </a:rPr>
              <a:t>imal</a:t>
            </a:r>
            <a:r>
              <a:rPr sz="3000" b="0" spc="2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55" dirty="0">
                <a:solidFill>
                  <a:srgbClr val="070707"/>
                </a:solidFill>
                <a:latin typeface="Arial"/>
                <a:cs typeface="Arial"/>
              </a:rPr>
              <a:t>intrinsic</a:t>
            </a:r>
            <a:r>
              <a:rPr sz="3000" b="0" spc="9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30" dirty="0">
                <a:solidFill>
                  <a:srgbClr val="070707"/>
                </a:solidFill>
                <a:latin typeface="Arial"/>
                <a:cs typeface="Arial"/>
              </a:rPr>
              <a:t>activity</a:t>
            </a:r>
            <a:r>
              <a:rPr sz="3000" b="0" spc="254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0" spc="35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b="0" spc="35" dirty="0">
                <a:solidFill>
                  <a:srgbClr val="070707"/>
                </a:solidFill>
                <a:latin typeface="Arial"/>
                <a:cs typeface="Arial"/>
              </a:rPr>
              <a:t>IA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669" y="2993992"/>
            <a:ext cx="7502525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-385" dirty="0">
                <a:solidFill>
                  <a:srgbClr val="070707"/>
                </a:solidFill>
                <a:latin typeface="Times New Roman"/>
                <a:cs typeface="Times New Roman"/>
              </a:rPr>
              <a:t>=</a:t>
            </a:r>
            <a:r>
              <a:rPr sz="3850" spc="-95" dirty="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sz="3000" spc="-295" dirty="0">
                <a:solidFill>
                  <a:srgbClr val="070707"/>
                </a:solidFill>
                <a:latin typeface="Arial"/>
                <a:cs typeface="Arial"/>
              </a:rPr>
              <a:t>1</a:t>
            </a:r>
            <a:r>
              <a:rPr sz="3000" spc="-459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070707"/>
                </a:solidFill>
                <a:latin typeface="Arial"/>
                <a:cs typeface="Arial"/>
              </a:rPr>
              <a:t>)</a:t>
            </a:r>
            <a:r>
              <a:rPr sz="3000" spc="-15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3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e.g</a:t>
            </a:r>
            <a:r>
              <a:rPr sz="3000" spc="35" dirty="0">
                <a:solidFill>
                  <a:srgbClr val="070707"/>
                </a:solidFill>
                <a:latin typeface="Arial"/>
                <a:cs typeface="Arial"/>
              </a:rPr>
              <a:t>.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sz="3000" spc="10" dirty="0">
                <a:solidFill>
                  <a:srgbClr val="070707"/>
                </a:solidFill>
                <a:latin typeface="Arial"/>
                <a:cs typeface="Arial"/>
              </a:rPr>
              <a:t>d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re</a:t>
            </a:r>
            <a:r>
              <a:rPr sz="3000" spc="145" dirty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3000" spc="150" dirty="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sz="3000" spc="-80" dirty="0">
                <a:solidFill>
                  <a:srgbClr val="070707"/>
                </a:solidFill>
                <a:latin typeface="Arial"/>
                <a:cs typeface="Arial"/>
              </a:rPr>
              <a:t>l</a:t>
            </a:r>
            <a:r>
              <a:rPr sz="3000" spc="105" dirty="0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sz="3000" spc="-60" dirty="0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sz="3000" spc="8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070707"/>
                </a:solidFill>
                <a:latin typeface="Arial"/>
                <a:cs typeface="Arial"/>
              </a:rPr>
              <a:t>h</a:t>
            </a:r>
            <a:r>
              <a:rPr sz="3000" spc="20" dirty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3000" spc="100" dirty="0">
                <a:solidFill>
                  <a:srgbClr val="070707"/>
                </a:solidFill>
                <a:latin typeface="Arial"/>
                <a:cs typeface="Arial"/>
              </a:rPr>
              <a:t>stam</a:t>
            </a:r>
            <a:r>
              <a:rPr sz="3000" spc="-165" dirty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3000" spc="120" dirty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sz="3000" spc="8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morphine.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396" y="4123795"/>
            <a:ext cx="11368405" cy="52089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78155" marR="5080" indent="-466090">
              <a:lnSpc>
                <a:spcPct val="82400"/>
              </a:lnSpc>
              <a:spcBef>
                <a:spcPts val="509"/>
              </a:spcBef>
              <a:buClr>
                <a:srgbClr val="BA9A85"/>
              </a:buClr>
              <a:buSzPct val="110000"/>
              <a:buFont typeface="Arial"/>
              <a:buChar char="□"/>
              <a:tabLst>
                <a:tab pos="470534" algn="l"/>
                <a:tab pos="471170" algn="l"/>
              </a:tabLst>
            </a:pPr>
            <a:r>
              <a:rPr sz="3000" b="1" spc="45" dirty="0">
                <a:solidFill>
                  <a:srgbClr val="070707"/>
                </a:solidFill>
                <a:latin typeface="Arial"/>
                <a:cs typeface="Arial"/>
              </a:rPr>
              <a:t>Competitive</a:t>
            </a:r>
            <a:r>
              <a:rPr sz="3000" b="1" spc="2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070707"/>
                </a:solidFill>
                <a:latin typeface="Arial"/>
                <a:cs typeface="Arial"/>
              </a:rPr>
              <a:t>antagonists</a:t>
            </a:r>
            <a:r>
              <a:rPr sz="3000" b="1" spc="18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070707"/>
                </a:solidFill>
                <a:latin typeface="Arial"/>
                <a:cs typeface="Arial"/>
              </a:rPr>
              <a:t>have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070707"/>
                </a:solidFill>
                <a:latin typeface="Arial"/>
                <a:cs typeface="Arial"/>
              </a:rPr>
              <a:t>affinity</a:t>
            </a:r>
            <a:r>
              <a:rPr sz="3000" spc="15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but</a:t>
            </a:r>
            <a:r>
              <a:rPr sz="3000" spc="1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no</a:t>
            </a:r>
            <a:r>
              <a:rPr sz="3000" spc="-10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intrinsic</a:t>
            </a:r>
            <a:r>
              <a:rPr sz="3000" spc="9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70707"/>
                </a:solidFill>
                <a:latin typeface="Arial"/>
                <a:cs typeface="Arial"/>
              </a:rPr>
              <a:t>activity </a:t>
            </a:r>
            <a:r>
              <a:rPr sz="3000" spc="-819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30" dirty="0">
                <a:solidFill>
                  <a:srgbClr val="070707"/>
                </a:solidFill>
                <a:latin typeface="Arial"/>
                <a:cs typeface="Arial"/>
              </a:rPr>
              <a:t>IA</a:t>
            </a:r>
            <a:r>
              <a:rPr sz="3000" spc="-14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sz="3000" spc="1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0)</a:t>
            </a:r>
            <a:r>
              <a:rPr sz="3000" spc="4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15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e.g.</a:t>
            </a:r>
            <a:r>
              <a:rPr sz="3000" spc="-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70707"/>
                </a:solidFill>
                <a:latin typeface="Arial"/>
                <a:cs typeface="Arial"/>
              </a:rPr>
              <a:t>propranolol</a:t>
            </a:r>
            <a:r>
              <a:rPr sz="3000" spc="6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atropine</a:t>
            </a:r>
            <a:r>
              <a:rPr sz="3000" spc="5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chlorpheniramine</a:t>
            </a:r>
            <a:r>
              <a:rPr sz="3000" spc="7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463550">
              <a:lnSpc>
                <a:spcPts val="3015"/>
              </a:lnSpc>
            </a:pPr>
            <a:r>
              <a:rPr sz="3000" spc="105" dirty="0">
                <a:solidFill>
                  <a:srgbClr val="070707"/>
                </a:solidFill>
                <a:latin typeface="Arial"/>
                <a:cs typeface="Arial"/>
              </a:rPr>
              <a:t>nalo</a:t>
            </a:r>
            <a:r>
              <a:rPr sz="3000" spc="105" dirty="0">
                <a:solidFill>
                  <a:srgbClr val="1F1F1F"/>
                </a:solidFill>
                <a:latin typeface="Arial"/>
                <a:cs typeface="Arial"/>
              </a:rPr>
              <a:t>x</a:t>
            </a:r>
            <a:r>
              <a:rPr sz="3000" spc="105" dirty="0">
                <a:solidFill>
                  <a:srgbClr val="070707"/>
                </a:solidFill>
                <a:latin typeface="Arial"/>
                <a:cs typeface="Arial"/>
              </a:rPr>
              <a:t>one.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Arial"/>
              <a:cs typeface="Arial"/>
            </a:endParaRPr>
          </a:p>
          <a:p>
            <a:pPr marL="474980" marR="452120" indent="-462915">
              <a:lnSpc>
                <a:spcPct val="83100"/>
              </a:lnSpc>
              <a:buClr>
                <a:srgbClr val="BA9A85"/>
              </a:buClr>
              <a:buSzPct val="110000"/>
              <a:buFont typeface="Arial"/>
              <a:buChar char="□"/>
              <a:tabLst>
                <a:tab pos="473075" algn="l"/>
                <a:tab pos="473709" algn="l"/>
                <a:tab pos="7374255" algn="l"/>
              </a:tabLst>
            </a:pPr>
            <a:r>
              <a:rPr sz="3000" b="1" spc="50" dirty="0">
                <a:solidFill>
                  <a:srgbClr val="070707"/>
                </a:solidFill>
                <a:latin typeface="Arial"/>
                <a:cs typeface="Arial"/>
              </a:rPr>
              <a:t>Partial </a:t>
            </a:r>
            <a:r>
              <a:rPr sz="3000" b="1" spc="60" dirty="0">
                <a:solidFill>
                  <a:srgbClr val="070707"/>
                </a:solidFill>
                <a:latin typeface="Arial"/>
                <a:cs typeface="Arial"/>
              </a:rPr>
              <a:t>agonists 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have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affinity </a:t>
            </a:r>
            <a:r>
              <a:rPr sz="3000" spc="120" dirty="0">
                <a:solidFill>
                  <a:srgbClr val="070707"/>
                </a:solidFill>
                <a:latin typeface="Arial"/>
                <a:cs typeface="Arial"/>
              </a:rPr>
              <a:t>and </a:t>
            </a:r>
            <a:r>
              <a:rPr sz="3000" spc="80" dirty="0">
                <a:solidFill>
                  <a:srgbClr val="070707"/>
                </a:solidFill>
                <a:latin typeface="Arial"/>
                <a:cs typeface="Arial"/>
              </a:rPr>
              <a:t>subma</a:t>
            </a:r>
            <a:r>
              <a:rPr sz="3000" spc="80" dirty="0">
                <a:solidFill>
                  <a:srgbClr val="1F1F1F"/>
                </a:solidFill>
                <a:latin typeface="Arial"/>
                <a:cs typeface="Arial"/>
              </a:rPr>
              <a:t>x</a:t>
            </a:r>
            <a:r>
              <a:rPr sz="3000" spc="80" dirty="0">
                <a:solidFill>
                  <a:srgbClr val="070707"/>
                </a:solidFill>
                <a:latin typeface="Arial"/>
                <a:cs typeface="Arial"/>
              </a:rPr>
              <a:t>imal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intrinsic </a:t>
            </a:r>
            <a:r>
              <a:rPr sz="3000" spc="4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70707"/>
                </a:solidFill>
                <a:latin typeface="Arial"/>
                <a:cs typeface="Arial"/>
              </a:rPr>
              <a:t>activity </a:t>
            </a:r>
            <a:r>
              <a:rPr sz="3000" spc="35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35" dirty="0">
                <a:solidFill>
                  <a:srgbClr val="070707"/>
                </a:solidFill>
                <a:latin typeface="Arial"/>
                <a:cs typeface="Arial"/>
              </a:rPr>
              <a:t>IA 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between </a:t>
            </a:r>
            <a:r>
              <a:rPr sz="3000" spc="-555" dirty="0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sz="3000" spc="-55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120" dirty="0">
                <a:solidFill>
                  <a:srgbClr val="070707"/>
                </a:solidFill>
                <a:latin typeface="Arial"/>
                <a:cs typeface="Arial"/>
              </a:rPr>
              <a:t>and </a:t>
            </a:r>
            <a:r>
              <a:rPr sz="3000" spc="20" dirty="0">
                <a:solidFill>
                  <a:srgbClr val="070707"/>
                </a:solidFill>
                <a:latin typeface="Arial"/>
                <a:cs typeface="Arial"/>
              </a:rPr>
              <a:t>1)</a:t>
            </a:r>
            <a:r>
              <a:rPr sz="3000" spc="20" dirty="0">
                <a:solidFill>
                  <a:srgbClr val="1F1F1F"/>
                </a:solidFill>
                <a:latin typeface="Arial"/>
                <a:cs typeface="Arial"/>
              </a:rPr>
              <a:t>, </a:t>
            </a:r>
            <a:r>
              <a:rPr sz="3000" spc="75" dirty="0">
                <a:solidFill>
                  <a:srgbClr val="070707"/>
                </a:solidFill>
                <a:latin typeface="Arial"/>
                <a:cs typeface="Arial"/>
              </a:rPr>
              <a:t>e.g. 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dichloroisoproterenol </a:t>
            </a:r>
            <a:r>
              <a:rPr sz="3000" spc="9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90" dirty="0">
                <a:solidFill>
                  <a:srgbClr val="070707"/>
                </a:solidFill>
                <a:latin typeface="Arial"/>
                <a:cs typeface="Arial"/>
              </a:rPr>
              <a:t>on </a:t>
            </a:r>
            <a:r>
              <a:rPr sz="3000" spc="-819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adrenergic</a:t>
            </a:r>
            <a:r>
              <a:rPr sz="3000" spc="20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70707"/>
                </a:solidFill>
                <a:latin typeface="Arial"/>
                <a:cs typeface="Arial"/>
              </a:rPr>
              <a:t>receptor)</a:t>
            </a:r>
            <a:r>
              <a:rPr sz="3000" spc="6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70707"/>
                </a:solidFill>
                <a:latin typeface="Arial"/>
                <a:cs typeface="Arial"/>
              </a:rPr>
              <a:t>pentazocine</a:t>
            </a:r>
            <a:r>
              <a:rPr sz="3000" spc="28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90" dirty="0">
                <a:solidFill>
                  <a:srgbClr val="070707"/>
                </a:solidFill>
                <a:latin typeface="Arial"/>
                <a:cs typeface="Arial"/>
              </a:rPr>
              <a:t>on	</a:t>
            </a:r>
            <a:r>
              <a:rPr sz="2900" spc="155" dirty="0">
                <a:solidFill>
                  <a:srgbClr val="070707"/>
                </a:solidFill>
                <a:latin typeface="Times New Roman"/>
                <a:cs typeface="Times New Roman"/>
              </a:rPr>
              <a:t>µ</a:t>
            </a:r>
            <a:r>
              <a:rPr sz="2900" spc="-165" dirty="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opioid</a:t>
            </a:r>
            <a:r>
              <a:rPr sz="3000" spc="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receptor).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A9A85"/>
              </a:buClr>
              <a:buFont typeface="Arial"/>
              <a:buChar char="□"/>
            </a:pPr>
            <a:endParaRPr sz="4150">
              <a:latin typeface="Arial"/>
              <a:cs typeface="Arial"/>
            </a:endParaRPr>
          </a:p>
          <a:p>
            <a:pPr marL="463550" marR="78740" indent="-451484">
              <a:lnSpc>
                <a:spcPct val="83300"/>
              </a:lnSpc>
              <a:buClr>
                <a:srgbClr val="BA9A85"/>
              </a:buClr>
              <a:buSzPct val="110000"/>
              <a:buFont typeface="Arial"/>
              <a:buChar char="□"/>
              <a:tabLst>
                <a:tab pos="462280" algn="l"/>
                <a:tab pos="462915" algn="l"/>
              </a:tabLst>
            </a:pPr>
            <a:r>
              <a:rPr sz="3000" b="1" spc="60" dirty="0">
                <a:solidFill>
                  <a:srgbClr val="070707"/>
                </a:solidFill>
                <a:latin typeface="Arial"/>
                <a:cs typeface="Arial"/>
              </a:rPr>
              <a:t>Inverse</a:t>
            </a:r>
            <a:r>
              <a:rPr sz="3000" b="1" spc="15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070707"/>
                </a:solidFill>
                <a:latin typeface="Arial"/>
                <a:cs typeface="Arial"/>
              </a:rPr>
              <a:t>agonists</a:t>
            </a:r>
            <a:r>
              <a:rPr sz="3000" b="1" spc="254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have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70707"/>
                </a:solidFill>
                <a:latin typeface="Arial"/>
                <a:cs typeface="Arial"/>
              </a:rPr>
              <a:t>affinity</a:t>
            </a:r>
            <a:r>
              <a:rPr sz="3000" spc="-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070707"/>
                </a:solidFill>
                <a:latin typeface="Arial"/>
                <a:cs typeface="Arial"/>
              </a:rPr>
              <a:t>but</a:t>
            </a:r>
            <a:r>
              <a:rPr sz="3000" spc="-9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70707"/>
                </a:solidFill>
                <a:latin typeface="Arial"/>
                <a:cs typeface="Arial"/>
              </a:rPr>
              <a:t>intrinsic</a:t>
            </a:r>
            <a:r>
              <a:rPr sz="3000" spc="18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70707"/>
                </a:solidFill>
                <a:latin typeface="Arial"/>
                <a:cs typeface="Arial"/>
              </a:rPr>
              <a:t>activity</a:t>
            </a:r>
            <a:r>
              <a:rPr sz="3000" spc="1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with</a:t>
            </a:r>
            <a:r>
              <a:rPr sz="3000" spc="2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a </a:t>
            </a:r>
            <a:r>
              <a:rPr sz="3000" spc="7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minus</a:t>
            </a:r>
            <a:r>
              <a:rPr sz="3000" spc="229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70707"/>
                </a:solidFill>
                <a:latin typeface="Arial"/>
                <a:cs typeface="Arial"/>
              </a:rPr>
              <a:t>sign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150" dirty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3000" spc="45" dirty="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sz="3000" spc="-17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70707"/>
                </a:solidFill>
                <a:latin typeface="Arial"/>
                <a:cs typeface="Arial"/>
              </a:rPr>
              <a:t>betwee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3000" spc="24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-555" dirty="0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sz="3000" spc="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070707"/>
                </a:solidFill>
                <a:latin typeface="Arial"/>
                <a:cs typeface="Arial"/>
              </a:rPr>
              <a:t>an</a:t>
            </a:r>
            <a:r>
              <a:rPr sz="3000" spc="90" dirty="0">
                <a:solidFill>
                  <a:srgbClr val="070707"/>
                </a:solidFill>
                <a:latin typeface="Arial"/>
                <a:cs typeface="Arial"/>
              </a:rPr>
              <a:t>d</a:t>
            </a:r>
            <a:r>
              <a:rPr sz="3000" spc="-17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-1</a:t>
            </a:r>
            <a:r>
              <a:rPr sz="3000" spc="-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070707"/>
                </a:solidFill>
                <a:latin typeface="Arial"/>
                <a:cs typeface="Arial"/>
              </a:rPr>
              <a:t>)</a:t>
            </a:r>
            <a:r>
              <a:rPr sz="3000" spc="10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140" dirty="0">
                <a:solidFill>
                  <a:srgbClr val="070707"/>
                </a:solidFill>
                <a:latin typeface="Arial"/>
                <a:cs typeface="Arial"/>
              </a:rPr>
              <a:t>e.g</a:t>
            </a:r>
            <a:r>
              <a:rPr sz="3000" spc="85" dirty="0">
                <a:solidFill>
                  <a:srgbClr val="070707"/>
                </a:solidFill>
                <a:latin typeface="Arial"/>
                <a:cs typeface="Arial"/>
              </a:rPr>
              <a:t>.</a:t>
            </a:r>
            <a:r>
              <a:rPr sz="3000" spc="-254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95" dirty="0">
                <a:solidFill>
                  <a:srgbClr val="070707"/>
                </a:solidFill>
                <a:latin typeface="Arial"/>
                <a:cs typeface="Arial"/>
              </a:rPr>
              <a:t>DMC</a:t>
            </a:r>
            <a:r>
              <a:rPr sz="3000" spc="110" dirty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3000" spc="114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85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50" dirty="0">
                <a:solidFill>
                  <a:srgbClr val="070707"/>
                </a:solidFill>
                <a:latin typeface="Arial"/>
                <a:cs typeface="Arial"/>
              </a:rPr>
              <a:t>on  </a:t>
            </a:r>
            <a:r>
              <a:rPr sz="3000" spc="75" dirty="0">
                <a:solidFill>
                  <a:srgbClr val="070707"/>
                </a:solidFill>
                <a:latin typeface="Arial"/>
                <a:cs typeface="Arial"/>
              </a:rPr>
              <a:t>benzodiazepine</a:t>
            </a:r>
            <a:r>
              <a:rPr sz="3000" spc="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receptor)</a:t>
            </a:r>
            <a:r>
              <a:rPr sz="3000" spc="6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000" spc="65" dirty="0">
                <a:solidFill>
                  <a:srgbClr val="070707"/>
                </a:solidFill>
                <a:latin typeface="Arial"/>
                <a:cs typeface="Arial"/>
              </a:rPr>
              <a:t>chlorpheniramine </a:t>
            </a:r>
            <a:r>
              <a:rPr sz="3000" spc="85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3000" spc="85" dirty="0">
                <a:solidFill>
                  <a:srgbClr val="070707"/>
                </a:solidFill>
                <a:latin typeface="Arial"/>
                <a:cs typeface="Arial"/>
              </a:rPr>
              <a:t>on</a:t>
            </a:r>
            <a:r>
              <a:rPr sz="3000" spc="-7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70707"/>
                </a:solidFill>
                <a:latin typeface="Arial"/>
                <a:cs typeface="Arial"/>
              </a:rPr>
              <a:t>H1</a:t>
            </a:r>
            <a:r>
              <a:rPr sz="3000" spc="7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70707"/>
                </a:solidFill>
                <a:latin typeface="Arial"/>
                <a:cs typeface="Arial"/>
              </a:rPr>
              <a:t>histamine </a:t>
            </a:r>
            <a:r>
              <a:rPr sz="3000" spc="-819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70707"/>
                </a:solidFill>
                <a:latin typeface="Arial"/>
                <a:cs typeface="Arial"/>
              </a:rPr>
              <a:t>receptor)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03241-88D0-2B11-38B8-B424CCD9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70" y="0"/>
            <a:ext cx="589026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6460"/>
            <a:ext cx="13004800" cy="3574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8922" y="1864121"/>
            <a:ext cx="7955915" cy="6204585"/>
            <a:chOff x="2498922" y="1864121"/>
            <a:chExt cx="7955915" cy="62045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8923" y="2885413"/>
              <a:ext cx="7955756" cy="51830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98915" y="1864131"/>
              <a:ext cx="7955915" cy="1327785"/>
            </a:xfrm>
            <a:custGeom>
              <a:avLst/>
              <a:gdLst/>
              <a:ahLst/>
              <a:cxnLst/>
              <a:rect l="l" t="t" r="r" b="b"/>
              <a:pathLst>
                <a:path w="7955915" h="1327785">
                  <a:moveTo>
                    <a:pt x="1325956" y="0"/>
                  </a:moveTo>
                  <a:lnTo>
                    <a:pt x="0" y="0"/>
                  </a:lnTo>
                  <a:lnTo>
                    <a:pt x="0" y="1327670"/>
                  </a:lnTo>
                  <a:lnTo>
                    <a:pt x="1325956" y="1327670"/>
                  </a:lnTo>
                  <a:lnTo>
                    <a:pt x="1325956" y="0"/>
                  </a:lnTo>
                  <a:close/>
                </a:path>
                <a:path w="7955915" h="1327785">
                  <a:moveTo>
                    <a:pt x="7955750" y="319151"/>
                  </a:moveTo>
                  <a:lnTo>
                    <a:pt x="7114286" y="319151"/>
                  </a:lnTo>
                  <a:lnTo>
                    <a:pt x="7114286" y="1161719"/>
                  </a:lnTo>
                  <a:lnTo>
                    <a:pt x="7955750" y="1161719"/>
                  </a:lnTo>
                  <a:lnTo>
                    <a:pt x="7955750" y="319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4422" y="2515194"/>
              <a:ext cx="7905115" cy="0"/>
            </a:xfrm>
            <a:custGeom>
              <a:avLst/>
              <a:gdLst/>
              <a:ahLst/>
              <a:cxnLst/>
              <a:rect l="l" t="t" r="r" b="b"/>
              <a:pathLst>
                <a:path w="7905115">
                  <a:moveTo>
                    <a:pt x="0" y="0"/>
                  </a:moveTo>
                  <a:lnTo>
                    <a:pt x="7904755" y="0"/>
                  </a:lnTo>
                </a:path>
              </a:pathLst>
            </a:custGeom>
            <a:ln w="3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6752" y="2770517"/>
              <a:ext cx="2320925" cy="0"/>
            </a:xfrm>
            <a:custGeom>
              <a:avLst/>
              <a:gdLst/>
              <a:ahLst/>
              <a:cxnLst/>
              <a:rect l="l" t="t" r="r" b="b"/>
              <a:pathLst>
                <a:path w="2320925">
                  <a:moveTo>
                    <a:pt x="0" y="0"/>
                  </a:moveTo>
                  <a:lnTo>
                    <a:pt x="2320428" y="0"/>
                  </a:lnTo>
                </a:path>
              </a:pathLst>
            </a:custGeom>
            <a:ln w="12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1363" y="2808816"/>
              <a:ext cx="2753995" cy="0"/>
            </a:xfrm>
            <a:custGeom>
              <a:avLst/>
              <a:gdLst/>
              <a:ahLst/>
              <a:cxnLst/>
              <a:rect l="l" t="t" r="r" b="b"/>
              <a:pathLst>
                <a:path w="2753995">
                  <a:moveTo>
                    <a:pt x="0" y="0"/>
                  </a:moveTo>
                  <a:lnTo>
                    <a:pt x="2753914" y="0"/>
                  </a:lnTo>
                </a:path>
              </a:pathLst>
            </a:custGeom>
            <a:ln w="2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5817" y="7838675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40">
                  <a:moveTo>
                    <a:pt x="0" y="0"/>
                  </a:moveTo>
                  <a:lnTo>
                    <a:pt x="611981" y="0"/>
                  </a:lnTo>
                </a:path>
              </a:pathLst>
            </a:custGeom>
            <a:ln w="3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524422" y="8438684"/>
            <a:ext cx="7905115" cy="0"/>
          </a:xfrm>
          <a:custGeom>
            <a:avLst/>
            <a:gdLst/>
            <a:ahLst/>
            <a:cxnLst/>
            <a:rect l="l" t="t" r="r" b="b"/>
            <a:pathLst>
              <a:path w="7905115">
                <a:moveTo>
                  <a:pt x="0" y="0"/>
                </a:moveTo>
                <a:lnTo>
                  <a:pt x="7904755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1769" y="440762"/>
            <a:ext cx="942086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65" dirty="0">
                <a:solidFill>
                  <a:srgbClr val="6D5B56"/>
                </a:solidFill>
              </a:rPr>
              <a:t>G</a:t>
            </a:r>
            <a:r>
              <a:rPr sz="6250" spc="-80" dirty="0">
                <a:solidFill>
                  <a:srgbClr val="6D5B56"/>
                </a:solidFill>
              </a:rPr>
              <a:t> </a:t>
            </a:r>
            <a:r>
              <a:rPr sz="6250" spc="-300" dirty="0">
                <a:solidFill>
                  <a:srgbClr val="6D5B56"/>
                </a:solidFill>
              </a:rPr>
              <a:t>protein</a:t>
            </a:r>
            <a:r>
              <a:rPr sz="6250" spc="90" dirty="0">
                <a:solidFill>
                  <a:srgbClr val="6D5B56"/>
                </a:solidFill>
              </a:rPr>
              <a:t> </a:t>
            </a:r>
            <a:r>
              <a:rPr sz="6250" spc="-335" dirty="0">
                <a:solidFill>
                  <a:srgbClr val="6D5B56"/>
                </a:solidFill>
              </a:rPr>
              <a:t>coupled</a:t>
            </a:r>
            <a:r>
              <a:rPr sz="6250" spc="445" dirty="0">
                <a:solidFill>
                  <a:srgbClr val="6D5B56"/>
                </a:solidFill>
              </a:rPr>
              <a:t> </a:t>
            </a:r>
            <a:r>
              <a:rPr sz="6250" spc="-310" dirty="0">
                <a:solidFill>
                  <a:srgbClr val="6D5B56"/>
                </a:solidFill>
              </a:rPr>
              <a:t>receptor</a:t>
            </a:r>
            <a:endParaRPr sz="6250"/>
          </a:p>
        </p:txBody>
      </p:sp>
      <p:sp>
        <p:nvSpPr>
          <p:cNvPr id="12" name="object 12"/>
          <p:cNvSpPr txBox="1"/>
          <p:nvPr/>
        </p:nvSpPr>
        <p:spPr>
          <a:xfrm>
            <a:off x="2581616" y="7098308"/>
            <a:ext cx="1518285" cy="68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>
              <a:lnSpc>
                <a:spcPts val="2525"/>
              </a:lnSpc>
              <a:spcBef>
                <a:spcPts val="110"/>
              </a:spcBef>
            </a:pPr>
            <a:r>
              <a:rPr sz="2200" b="1" spc="110" dirty="0">
                <a:solidFill>
                  <a:srgbClr val="59675D"/>
                </a:solidFill>
                <a:latin typeface="Arial"/>
                <a:cs typeface="Arial"/>
              </a:rPr>
              <a:t>G-Protein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45"/>
              </a:lnSpc>
            </a:pPr>
            <a:r>
              <a:rPr sz="2300" b="1" spc="-105" dirty="0">
                <a:solidFill>
                  <a:srgbClr val="59675D"/>
                </a:solidFill>
                <a:latin typeface="Arial"/>
                <a:cs typeface="Arial"/>
              </a:rPr>
              <a:t>bindin</a:t>
            </a:r>
            <a:r>
              <a:rPr sz="2300" b="1" spc="-125" dirty="0">
                <a:solidFill>
                  <a:srgbClr val="59675D"/>
                </a:solidFill>
                <a:latin typeface="Arial"/>
                <a:cs typeface="Arial"/>
              </a:rPr>
              <a:t>g</a:t>
            </a:r>
            <a:r>
              <a:rPr sz="2300" b="1" spc="-114" dirty="0">
                <a:solidFill>
                  <a:srgbClr val="59675D"/>
                </a:solidFill>
                <a:latin typeface="Arial"/>
                <a:cs typeface="Arial"/>
              </a:rPr>
              <a:t> </a:t>
            </a:r>
            <a:r>
              <a:rPr sz="2300" b="1" spc="-310" dirty="0">
                <a:solidFill>
                  <a:srgbClr val="59675D"/>
                </a:solidFill>
                <a:latin typeface="Arial"/>
                <a:cs typeface="Arial"/>
              </a:rPr>
              <a:t>SJte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070" y="7883425"/>
            <a:ext cx="15684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-340" dirty="0">
                <a:solidFill>
                  <a:srgbClr val="2D748E"/>
                </a:solidFill>
                <a:latin typeface="Arial"/>
                <a:cs typeface="Arial"/>
              </a:rPr>
              <a:t>=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6041" y="7883425"/>
            <a:ext cx="9874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125" dirty="0">
                <a:solidFill>
                  <a:srgbClr val="59675D"/>
                </a:solidFill>
                <a:latin typeface="Arial"/>
                <a:cs typeface="Arial"/>
              </a:rPr>
              <a:t>COOH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C0B894-1C44-4FBD-B5EC-BE21AC470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1793958"/>
            <a:ext cx="8229599" cy="68928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F397-C76F-4807-8AE8-65C81706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FB68-3864-473B-92AB-F17429B4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2" y="533400"/>
            <a:ext cx="11332293" cy="85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5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3B3D-88D2-4B9B-B5E3-0F46E823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6B9A-D459-4E4C-A216-53ADD2FF5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19D34-A73B-43AB-BC3B-1D40936D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52" y="228600"/>
            <a:ext cx="11589347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6460"/>
            <a:ext cx="13004800" cy="3574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112" y="2233127"/>
            <a:ext cx="11407775" cy="421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5620" marR="30480" indent="-478155">
              <a:lnSpc>
                <a:spcPct val="106000"/>
              </a:lnSpc>
              <a:spcBef>
                <a:spcPts val="95"/>
              </a:spcBef>
              <a:buClr>
                <a:srgbClr val="B89A82"/>
              </a:buClr>
              <a:buChar char="□"/>
              <a:tabLst>
                <a:tab pos="506730" algn="l"/>
              </a:tabLst>
            </a:pP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Gs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r>
              <a:rPr sz="3950" spc="-3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Adenylyl</a:t>
            </a:r>
            <a:r>
              <a:rPr sz="3950" spc="2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cyclase</a:t>
            </a:r>
            <a:r>
              <a:rPr sz="395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activation,</a:t>
            </a:r>
            <a:r>
              <a:rPr sz="3950" spc="3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Ca2+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channel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open</a:t>
            </a:r>
            <a:r>
              <a:rPr sz="3950" spc="-59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625" baseline="69841" dirty="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ng</a:t>
            </a:r>
            <a:endParaRPr sz="3950">
              <a:latin typeface="Arial"/>
              <a:cs typeface="Arial"/>
            </a:endParaRPr>
          </a:p>
          <a:p>
            <a:pPr marL="515620" marR="917575" indent="-478155">
              <a:lnSpc>
                <a:spcPct val="106000"/>
              </a:lnSpc>
              <a:spcBef>
                <a:spcPts val="905"/>
              </a:spcBef>
              <a:buClr>
                <a:srgbClr val="B89A82"/>
              </a:buClr>
              <a:buChar char="□"/>
              <a:tabLst>
                <a:tab pos="506730" algn="l"/>
              </a:tabLst>
            </a:pPr>
            <a:r>
              <a:rPr sz="3950" spc="160" dirty="0">
                <a:solidFill>
                  <a:srgbClr val="010101"/>
                </a:solidFill>
                <a:latin typeface="Arial"/>
                <a:cs typeface="Arial"/>
              </a:rPr>
              <a:t>Gi</a:t>
            </a:r>
            <a:r>
              <a:rPr sz="39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r>
              <a:rPr sz="3950" spc="-2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Adenylyl</a:t>
            </a:r>
            <a:r>
              <a:rPr sz="395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cyclase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inhibition,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29" dirty="0">
                <a:solidFill>
                  <a:srgbClr val="010101"/>
                </a:solidFill>
                <a:latin typeface="Arial"/>
                <a:cs typeface="Arial"/>
              </a:rPr>
              <a:t>K+</a:t>
            </a:r>
            <a:r>
              <a:rPr sz="3950" spc="-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channel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open</a:t>
            </a:r>
            <a:r>
              <a:rPr sz="3950" spc="-59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625" baseline="69841" dirty="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ng</a:t>
            </a:r>
            <a:endParaRPr sz="3950">
              <a:latin typeface="Arial"/>
              <a:cs typeface="Arial"/>
            </a:endParaRPr>
          </a:p>
          <a:p>
            <a:pPr marL="506095" indent="-468630">
              <a:lnSpc>
                <a:spcPct val="100000"/>
              </a:lnSpc>
              <a:spcBef>
                <a:spcPts val="1195"/>
              </a:spcBef>
              <a:buClr>
                <a:srgbClr val="B89A82"/>
              </a:buClr>
              <a:buChar char="□"/>
              <a:tabLst>
                <a:tab pos="506730" algn="l"/>
              </a:tabLst>
            </a:pP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Go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r>
              <a:rPr sz="39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Ca2+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channel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inhibition</a:t>
            </a:r>
            <a:endParaRPr sz="3950">
              <a:latin typeface="Arial"/>
              <a:cs typeface="Arial"/>
            </a:endParaRPr>
          </a:p>
          <a:p>
            <a:pPr marL="506095" indent="-468630">
              <a:lnSpc>
                <a:spcPct val="100000"/>
              </a:lnSpc>
              <a:spcBef>
                <a:spcPts val="1290"/>
              </a:spcBef>
              <a:buClr>
                <a:srgbClr val="B89A82"/>
              </a:buClr>
              <a:buChar char="□"/>
              <a:tabLst>
                <a:tab pos="506730" algn="l"/>
              </a:tabLst>
            </a:pPr>
            <a:r>
              <a:rPr sz="3950" spc="245" dirty="0">
                <a:solidFill>
                  <a:srgbClr val="010101"/>
                </a:solidFill>
                <a:latin typeface="Arial"/>
                <a:cs typeface="Arial"/>
              </a:rPr>
              <a:t>Gq</a:t>
            </a:r>
            <a:r>
              <a:rPr sz="395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r>
              <a:rPr sz="395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Phospholipase</a:t>
            </a:r>
            <a:r>
              <a:rPr sz="3950" spc="4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395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activation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0927"/>
            <a:ext cx="13004800" cy="4085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7909" y="2374767"/>
            <a:ext cx="458986" cy="485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4883" y="2936477"/>
            <a:ext cx="305990" cy="970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8908" y="4315221"/>
            <a:ext cx="790475" cy="12766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60826" y="4315221"/>
            <a:ext cx="407987" cy="66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02300" y="2349235"/>
            <a:ext cx="1580951" cy="17617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5436" y="4774802"/>
            <a:ext cx="509984" cy="7915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3806" y="4417350"/>
            <a:ext cx="917971" cy="7404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03377" y="6102482"/>
            <a:ext cx="739477" cy="2297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40240" y="2910945"/>
            <a:ext cx="2141935" cy="20936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63284" y="6076950"/>
            <a:ext cx="1121965" cy="12766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1224" y="6076950"/>
            <a:ext cx="1402457" cy="1276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5928" y="6613127"/>
            <a:ext cx="5023346" cy="12510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54375" y="8221662"/>
            <a:ext cx="968970" cy="434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24265" y="7481225"/>
            <a:ext cx="3085405" cy="1174485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996157" y="3600316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4903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876" y="5004592"/>
            <a:ext cx="229870" cy="1609090"/>
          </a:xfrm>
          <a:custGeom>
            <a:avLst/>
            <a:gdLst/>
            <a:ahLst/>
            <a:cxnLst/>
            <a:rect l="l" t="t" r="r" b="b"/>
            <a:pathLst>
              <a:path w="229870" h="1609090">
                <a:moveTo>
                  <a:pt x="0" y="0"/>
                </a:moveTo>
                <a:lnTo>
                  <a:pt x="229492" y="0"/>
                </a:lnTo>
                <a:lnTo>
                  <a:pt x="229492" y="1608533"/>
                </a:lnTo>
                <a:lnTo>
                  <a:pt x="0" y="16085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2362" y="5208850"/>
            <a:ext cx="153035" cy="1404620"/>
          </a:xfrm>
          <a:custGeom>
            <a:avLst/>
            <a:gdLst/>
            <a:ahLst/>
            <a:cxnLst/>
            <a:rect l="l" t="t" r="r" b="b"/>
            <a:pathLst>
              <a:path w="153035" h="1404620">
                <a:moveTo>
                  <a:pt x="0" y="0"/>
                </a:moveTo>
                <a:lnTo>
                  <a:pt x="152995" y="0"/>
                </a:lnTo>
                <a:lnTo>
                  <a:pt x="152995" y="1404275"/>
                </a:lnTo>
                <a:lnTo>
                  <a:pt x="0" y="14042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36094" y="4672672"/>
            <a:ext cx="204470" cy="1940560"/>
          </a:xfrm>
          <a:custGeom>
            <a:avLst/>
            <a:gdLst/>
            <a:ahLst/>
            <a:cxnLst/>
            <a:rect l="l" t="t" r="r" b="b"/>
            <a:pathLst>
              <a:path w="204470" h="1940559">
                <a:moveTo>
                  <a:pt x="0" y="0"/>
                </a:moveTo>
                <a:lnTo>
                  <a:pt x="203993" y="0"/>
                </a:lnTo>
                <a:lnTo>
                  <a:pt x="203993" y="1940453"/>
                </a:lnTo>
                <a:lnTo>
                  <a:pt x="0" y="19404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87552" y="3983301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434048"/>
                </a:moveTo>
                <a:lnTo>
                  <a:pt x="0" y="0"/>
                </a:lnTo>
              </a:path>
            </a:pathLst>
          </a:custGeom>
          <a:ln w="50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14739" y="3779042"/>
            <a:ext cx="0" cy="1915160"/>
          </a:xfrm>
          <a:custGeom>
            <a:avLst/>
            <a:gdLst/>
            <a:ahLst/>
            <a:cxnLst/>
            <a:rect l="l" t="t" r="r" b="b"/>
            <a:pathLst>
              <a:path h="1915160">
                <a:moveTo>
                  <a:pt x="0" y="1914921"/>
                </a:moveTo>
                <a:lnTo>
                  <a:pt x="0" y="0"/>
                </a:lnTo>
              </a:path>
            </a:pathLst>
          </a:custGeom>
          <a:ln w="8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090935" y="2221573"/>
            <a:ext cx="9205595" cy="6409055"/>
            <a:chOff x="2090935" y="2221573"/>
            <a:chExt cx="9205595" cy="6409055"/>
          </a:xfrm>
        </p:grpSpPr>
        <p:sp>
          <p:nvSpPr>
            <p:cNvPr id="24" name="object 24"/>
            <p:cNvSpPr/>
            <p:nvPr/>
          </p:nvSpPr>
          <p:spPr>
            <a:xfrm>
              <a:off x="10856289" y="2221573"/>
              <a:ext cx="166370" cy="6409055"/>
            </a:xfrm>
            <a:custGeom>
              <a:avLst/>
              <a:gdLst/>
              <a:ahLst/>
              <a:cxnLst/>
              <a:rect l="l" t="t" r="r" b="b"/>
              <a:pathLst>
                <a:path w="166370" h="6409055">
                  <a:moveTo>
                    <a:pt x="0" y="0"/>
                  </a:moveTo>
                  <a:lnTo>
                    <a:pt x="165745" y="0"/>
                  </a:lnTo>
                  <a:lnTo>
                    <a:pt x="165745" y="6408603"/>
                  </a:lnTo>
                  <a:lnTo>
                    <a:pt x="0" y="6408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0935" y="2247105"/>
              <a:ext cx="9205595" cy="0"/>
            </a:xfrm>
            <a:custGeom>
              <a:avLst/>
              <a:gdLst/>
              <a:ahLst/>
              <a:cxnLst/>
              <a:rect l="l" t="t" r="r" b="b"/>
              <a:pathLst>
                <a:path w="9205595">
                  <a:moveTo>
                    <a:pt x="0" y="0"/>
                  </a:moveTo>
                  <a:lnTo>
                    <a:pt x="9205215" y="0"/>
                  </a:lnTo>
                </a:path>
              </a:pathLst>
            </a:custGeom>
            <a:ln w="3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3423" y="4864164"/>
              <a:ext cx="8823325" cy="0"/>
            </a:xfrm>
            <a:custGeom>
              <a:avLst/>
              <a:gdLst/>
              <a:ahLst/>
              <a:cxnLst/>
              <a:rect l="l" t="t" r="r" b="b"/>
              <a:pathLst>
                <a:path w="8823325">
                  <a:moveTo>
                    <a:pt x="0" y="0"/>
                  </a:moveTo>
                  <a:lnTo>
                    <a:pt x="535483" y="0"/>
                  </a:lnTo>
                </a:path>
                <a:path w="8823325">
                  <a:moveTo>
                    <a:pt x="8108749" y="0"/>
                  </a:moveTo>
                  <a:lnTo>
                    <a:pt x="8822727" y="0"/>
                  </a:lnTo>
                </a:path>
              </a:pathLst>
            </a:custGeom>
            <a:ln w="89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9842" y="4902463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0" y="0"/>
                  </a:moveTo>
                  <a:lnTo>
                    <a:pt x="1223962" y="0"/>
                  </a:lnTo>
                </a:path>
              </a:pathLst>
            </a:custGeom>
            <a:ln w="76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48226" y="5157785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24" y="0"/>
                  </a:lnTo>
                </a:path>
              </a:pathLst>
            </a:custGeom>
            <a:ln w="102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1795" y="5030124"/>
              <a:ext cx="459105" cy="459740"/>
            </a:xfrm>
            <a:custGeom>
              <a:avLst/>
              <a:gdLst/>
              <a:ahLst/>
              <a:cxnLst/>
              <a:rect l="l" t="t" r="r" b="b"/>
              <a:pathLst>
                <a:path w="459105" h="459739">
                  <a:moveTo>
                    <a:pt x="0" y="0"/>
                  </a:moveTo>
                  <a:lnTo>
                    <a:pt x="458985" y="0"/>
                  </a:lnTo>
                  <a:lnTo>
                    <a:pt x="458985" y="459581"/>
                  </a:lnTo>
                  <a:lnTo>
                    <a:pt x="0" y="459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85247" y="5859923"/>
              <a:ext cx="3111500" cy="281305"/>
            </a:xfrm>
            <a:custGeom>
              <a:avLst/>
              <a:gdLst/>
              <a:ahLst/>
              <a:cxnLst/>
              <a:rect l="l" t="t" r="r" b="b"/>
              <a:pathLst>
                <a:path w="3111500" h="281304">
                  <a:moveTo>
                    <a:pt x="356988" y="0"/>
                  </a:moveTo>
                  <a:lnTo>
                    <a:pt x="3110903" y="0"/>
                  </a:lnTo>
                </a:path>
                <a:path w="3111500" h="281304">
                  <a:moveTo>
                    <a:pt x="0" y="280855"/>
                  </a:moveTo>
                  <a:lnTo>
                    <a:pt x="815974" y="280855"/>
                  </a:lnTo>
                </a:path>
              </a:pathLst>
            </a:custGeom>
            <a:ln w="51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90935" y="6140779"/>
              <a:ext cx="9205595" cy="2438400"/>
            </a:xfrm>
            <a:custGeom>
              <a:avLst/>
              <a:gdLst/>
              <a:ahLst/>
              <a:cxnLst/>
              <a:rect l="l" t="t" r="r" b="b"/>
              <a:pathLst>
                <a:path w="9205595" h="2438400">
                  <a:moveTo>
                    <a:pt x="2269429" y="0"/>
                  </a:moveTo>
                  <a:lnTo>
                    <a:pt x="4972346" y="0"/>
                  </a:lnTo>
                </a:path>
                <a:path w="9205595" h="2438400">
                  <a:moveTo>
                    <a:pt x="127496" y="0"/>
                  </a:moveTo>
                  <a:lnTo>
                    <a:pt x="1912440" y="0"/>
                  </a:lnTo>
                </a:path>
                <a:path w="9205595" h="2438400">
                  <a:moveTo>
                    <a:pt x="8618733" y="1646832"/>
                  </a:moveTo>
                  <a:lnTo>
                    <a:pt x="9205215" y="1646832"/>
                  </a:lnTo>
                </a:path>
                <a:path w="9205595" h="2438400">
                  <a:moveTo>
                    <a:pt x="0" y="2438333"/>
                  </a:moveTo>
                  <a:lnTo>
                    <a:pt x="1963439" y="2438333"/>
                  </a:lnTo>
                </a:path>
              </a:pathLst>
            </a:custGeom>
            <a:ln w="38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16830" y="440762"/>
            <a:ext cx="721804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05" dirty="0">
                <a:solidFill>
                  <a:srgbClr val="6E5D56"/>
                </a:solidFill>
              </a:rPr>
              <a:t>Ion</a:t>
            </a:r>
            <a:r>
              <a:rPr sz="6250" spc="-120" dirty="0">
                <a:solidFill>
                  <a:srgbClr val="6E5D56"/>
                </a:solidFill>
              </a:rPr>
              <a:t> </a:t>
            </a:r>
            <a:r>
              <a:rPr sz="6250" spc="-265" dirty="0">
                <a:solidFill>
                  <a:srgbClr val="6E5D56"/>
                </a:solidFill>
              </a:rPr>
              <a:t>channel</a:t>
            </a:r>
            <a:r>
              <a:rPr sz="6250" spc="370" dirty="0">
                <a:solidFill>
                  <a:srgbClr val="6E5D56"/>
                </a:solidFill>
              </a:rPr>
              <a:t> </a:t>
            </a:r>
            <a:r>
              <a:rPr sz="6250" spc="-310" dirty="0">
                <a:solidFill>
                  <a:srgbClr val="6E5D56"/>
                </a:solidFill>
              </a:rPr>
              <a:t>receptor</a:t>
            </a:r>
            <a:endParaRPr sz="6250"/>
          </a:p>
        </p:txBody>
      </p:sp>
      <p:sp>
        <p:nvSpPr>
          <p:cNvPr id="33" name="object 33"/>
          <p:cNvSpPr txBox="1"/>
          <p:nvPr/>
        </p:nvSpPr>
        <p:spPr>
          <a:xfrm>
            <a:off x="3922460" y="2368451"/>
            <a:ext cx="14827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5" dirty="0">
                <a:solidFill>
                  <a:srgbClr val="384649"/>
                </a:solidFill>
                <a:latin typeface="Arial"/>
                <a:cs typeface="Arial"/>
              </a:rPr>
              <a:t>L</a:t>
            </a:r>
            <a:r>
              <a:rPr sz="1850" spc="-85" dirty="0">
                <a:solidFill>
                  <a:srgbClr val="606D75"/>
                </a:solidFill>
                <a:latin typeface="Arial"/>
                <a:cs typeface="Arial"/>
              </a:rPr>
              <a:t>iga</a:t>
            </a:r>
            <a:r>
              <a:rPr sz="1850" spc="10" dirty="0">
                <a:solidFill>
                  <a:srgbClr val="606D75"/>
                </a:solidFill>
                <a:latin typeface="Arial"/>
                <a:cs typeface="Arial"/>
              </a:rPr>
              <a:t>n</a:t>
            </a:r>
            <a:r>
              <a:rPr sz="1850" spc="65" dirty="0">
                <a:solidFill>
                  <a:srgbClr val="606D75"/>
                </a:solidFill>
                <a:latin typeface="Arial"/>
                <a:cs typeface="Arial"/>
              </a:rPr>
              <a:t>d</a:t>
            </a:r>
            <a:r>
              <a:rPr sz="1850" spc="-265" dirty="0">
                <a:solidFill>
                  <a:srgbClr val="606D75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6E8087"/>
                </a:solidFill>
                <a:latin typeface="Arial"/>
                <a:cs typeface="Arial"/>
              </a:rPr>
              <a:t>bi</a:t>
            </a:r>
            <a:r>
              <a:rPr sz="1850" spc="-295" dirty="0">
                <a:solidFill>
                  <a:srgbClr val="6E8087"/>
                </a:solidFill>
                <a:latin typeface="Arial"/>
                <a:cs typeface="Arial"/>
              </a:rPr>
              <a:t>n</a:t>
            </a:r>
            <a:r>
              <a:rPr sz="1850" spc="-90" dirty="0">
                <a:solidFill>
                  <a:srgbClr val="4F5D69"/>
                </a:solidFill>
                <a:latin typeface="Arial"/>
                <a:cs typeface="Arial"/>
              </a:rPr>
              <a:t>d</a:t>
            </a:r>
            <a:r>
              <a:rPr sz="1850" spc="45" dirty="0">
                <a:solidFill>
                  <a:srgbClr val="6E8087"/>
                </a:solidFill>
                <a:latin typeface="Arial"/>
                <a:cs typeface="Arial"/>
              </a:rPr>
              <a:t>ing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31896" y="2674839"/>
            <a:ext cx="7791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30" dirty="0">
                <a:solidFill>
                  <a:srgbClr val="6E8087"/>
                </a:solidFill>
                <a:latin typeface="Arial"/>
                <a:cs typeface="Arial"/>
              </a:rPr>
              <a:t>do</a:t>
            </a:r>
            <a:r>
              <a:rPr sz="1850" spc="-30" dirty="0">
                <a:solidFill>
                  <a:srgbClr val="384649"/>
                </a:solidFill>
                <a:latin typeface="Arial"/>
                <a:cs typeface="Arial"/>
              </a:rPr>
              <a:t>m</a:t>
            </a:r>
            <a:r>
              <a:rPr sz="1850" spc="-30" dirty="0">
                <a:solidFill>
                  <a:srgbClr val="606D75"/>
                </a:solidFill>
                <a:latin typeface="Arial"/>
                <a:cs typeface="Arial"/>
              </a:rPr>
              <a:t>ain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8678" y="3574851"/>
            <a:ext cx="211454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125" dirty="0">
                <a:solidFill>
                  <a:srgbClr val="384649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6914" y="3638682"/>
            <a:ext cx="17081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spc="-60" dirty="0">
                <a:solidFill>
                  <a:srgbClr val="505949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0752" y="2674839"/>
            <a:ext cx="1610360" cy="1304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65" dirty="0">
                <a:solidFill>
                  <a:srgbClr val="4F5D69"/>
                </a:solidFill>
                <a:latin typeface="Arial"/>
                <a:cs typeface="Arial"/>
              </a:rPr>
              <a:t>Eff</a:t>
            </a:r>
            <a:r>
              <a:rPr sz="1850" spc="-420" dirty="0">
                <a:solidFill>
                  <a:srgbClr val="4F5D69"/>
                </a:solidFill>
                <a:latin typeface="Arial"/>
                <a:cs typeface="Arial"/>
              </a:rPr>
              <a:t>e</a:t>
            </a:r>
            <a:r>
              <a:rPr sz="1850" spc="20" dirty="0">
                <a:solidFill>
                  <a:srgbClr val="6E8087"/>
                </a:solidFill>
                <a:latin typeface="Arial"/>
                <a:cs typeface="Arial"/>
              </a:rPr>
              <a:t>c</a:t>
            </a:r>
            <a:r>
              <a:rPr sz="1850" spc="-50" dirty="0">
                <a:solidFill>
                  <a:srgbClr val="384649"/>
                </a:solidFill>
                <a:latin typeface="Arial"/>
                <a:cs typeface="Arial"/>
              </a:rPr>
              <a:t>t</a:t>
            </a:r>
            <a:r>
              <a:rPr sz="1850" spc="-90" dirty="0">
                <a:solidFill>
                  <a:srgbClr val="606D75"/>
                </a:solidFill>
                <a:latin typeface="Arial"/>
                <a:cs typeface="Arial"/>
              </a:rPr>
              <a:t>o</a:t>
            </a:r>
            <a:r>
              <a:rPr sz="1850" spc="60" dirty="0">
                <a:solidFill>
                  <a:srgbClr val="384649"/>
                </a:solidFill>
                <a:latin typeface="Arial"/>
                <a:cs typeface="Arial"/>
              </a:rPr>
              <a:t>r</a:t>
            </a:r>
            <a:r>
              <a:rPr sz="1850" spc="-135" dirty="0">
                <a:solidFill>
                  <a:srgbClr val="384649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606D75"/>
                </a:solidFill>
                <a:latin typeface="Arial"/>
                <a:cs typeface="Arial"/>
              </a:rPr>
              <a:t>domain</a:t>
            </a:r>
            <a:endParaRPr sz="1850">
              <a:latin typeface="Arial"/>
              <a:cs typeface="Arial"/>
            </a:endParaRPr>
          </a:p>
          <a:p>
            <a:pPr marL="770890">
              <a:lnSpc>
                <a:spcPct val="100000"/>
              </a:lnSpc>
              <a:spcBef>
                <a:spcPts val="1395"/>
              </a:spcBef>
            </a:pPr>
            <a:r>
              <a:rPr sz="1750" spc="25" dirty="0">
                <a:solidFill>
                  <a:srgbClr val="4F5D69"/>
                </a:solidFill>
                <a:latin typeface="Arial"/>
                <a:cs typeface="Arial"/>
              </a:rPr>
              <a:t>A</a:t>
            </a:r>
            <a:r>
              <a:rPr sz="1750" spc="25" dirty="0">
                <a:solidFill>
                  <a:srgbClr val="6E8087"/>
                </a:solidFill>
                <a:latin typeface="Arial"/>
                <a:cs typeface="Arial"/>
              </a:rPr>
              <a:t>gon</a:t>
            </a:r>
            <a:r>
              <a:rPr sz="1750" spc="25" dirty="0">
                <a:solidFill>
                  <a:srgbClr val="9093A0"/>
                </a:solidFill>
                <a:latin typeface="Arial"/>
                <a:cs typeface="Arial"/>
              </a:rPr>
              <a:t>i</a:t>
            </a:r>
            <a:r>
              <a:rPr sz="1750" spc="25" dirty="0">
                <a:solidFill>
                  <a:srgbClr val="606D75"/>
                </a:solidFill>
                <a:latin typeface="Arial"/>
                <a:cs typeface="Arial"/>
              </a:rPr>
              <a:t>sl</a:t>
            </a:r>
            <a:endParaRPr sz="175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925"/>
              </a:spcBef>
            </a:pPr>
            <a:r>
              <a:rPr sz="2850" spc="-5" dirty="0">
                <a:solidFill>
                  <a:srgbClr val="505949"/>
                </a:solidFill>
                <a:latin typeface="Times New Roman"/>
                <a:cs typeface="Times New Roman"/>
              </a:rPr>
              <a:t>a.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9615" y="3855707"/>
            <a:ext cx="203200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solidFill>
                  <a:srgbClr val="384649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60246" y="2598241"/>
            <a:ext cx="117094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5" dirty="0">
                <a:solidFill>
                  <a:srgbClr val="384649"/>
                </a:solidFill>
                <a:latin typeface="Arial"/>
                <a:cs typeface="Arial"/>
              </a:rPr>
              <a:t>I</a:t>
            </a:r>
            <a:r>
              <a:rPr sz="1750" spc="-5" dirty="0">
                <a:solidFill>
                  <a:srgbClr val="6E8087"/>
                </a:solidFill>
                <a:latin typeface="Arial"/>
                <a:cs typeface="Arial"/>
              </a:rPr>
              <a:t>o</a:t>
            </a:r>
            <a:r>
              <a:rPr sz="1750" dirty="0">
                <a:solidFill>
                  <a:srgbClr val="6E8087"/>
                </a:solidFill>
                <a:latin typeface="Arial"/>
                <a:cs typeface="Arial"/>
              </a:rPr>
              <a:t>n</a:t>
            </a:r>
            <a:r>
              <a:rPr sz="1750" spc="-285" dirty="0">
                <a:solidFill>
                  <a:srgbClr val="6E8087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6E8087"/>
                </a:solidFill>
                <a:latin typeface="Arial"/>
                <a:cs typeface="Arial"/>
              </a:rPr>
              <a:t>(</a:t>
            </a:r>
            <a:r>
              <a:rPr sz="1750" spc="5" dirty="0">
                <a:solidFill>
                  <a:srgbClr val="6E8087"/>
                </a:solidFill>
                <a:latin typeface="Arial"/>
                <a:cs typeface="Arial"/>
              </a:rPr>
              <a:t> </a:t>
            </a:r>
            <a:r>
              <a:rPr sz="1750" spc="-5" dirty="0">
                <a:solidFill>
                  <a:srgbClr val="606D75"/>
                </a:solidFill>
                <a:latin typeface="Arial"/>
                <a:cs typeface="Arial"/>
              </a:rPr>
              <a:t>N</a:t>
            </a:r>
            <a:r>
              <a:rPr sz="1750" dirty="0">
                <a:solidFill>
                  <a:srgbClr val="606D75"/>
                </a:solidFill>
                <a:latin typeface="Arial"/>
                <a:cs typeface="Arial"/>
              </a:rPr>
              <a:t>a</a:t>
            </a:r>
            <a:r>
              <a:rPr sz="1750" spc="120" dirty="0">
                <a:solidFill>
                  <a:srgbClr val="384649"/>
                </a:solidFill>
                <a:latin typeface="Arial"/>
                <a:cs typeface="Arial"/>
              </a:rPr>
              <a:t>•</a:t>
            </a:r>
            <a:r>
              <a:rPr sz="1750" spc="45" dirty="0">
                <a:solidFill>
                  <a:srgbClr val="91AAB3"/>
                </a:solidFill>
                <a:latin typeface="Arial"/>
                <a:cs typeface="Arial"/>
              </a:rPr>
              <a:t>.</a:t>
            </a:r>
            <a:r>
              <a:rPr sz="1750" spc="-35" dirty="0">
                <a:solidFill>
                  <a:srgbClr val="606D75"/>
                </a:solidFill>
                <a:latin typeface="Arial"/>
                <a:cs typeface="Arial"/>
              </a:rPr>
              <a:t>K</a:t>
            </a:r>
            <a:r>
              <a:rPr sz="1750" dirty="0">
                <a:solidFill>
                  <a:srgbClr val="384649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99099" y="2719520"/>
            <a:ext cx="993775" cy="48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spc="-350" dirty="0">
                <a:solidFill>
                  <a:srgbClr val="606D75"/>
                </a:solidFill>
                <a:latin typeface="Times New Roman"/>
                <a:cs typeface="Times New Roman"/>
              </a:rPr>
              <a:t>ca</a:t>
            </a:r>
            <a:r>
              <a:rPr sz="3000" spc="-810" dirty="0">
                <a:solidFill>
                  <a:srgbClr val="606D75"/>
                </a:solidFill>
                <a:latin typeface="Times New Roman"/>
                <a:cs typeface="Times New Roman"/>
              </a:rPr>
              <a:t>2</a:t>
            </a:r>
            <a:r>
              <a:rPr sz="3000" spc="-70" dirty="0">
                <a:solidFill>
                  <a:srgbClr val="384649"/>
                </a:solidFill>
                <a:latin typeface="Times New Roman"/>
                <a:cs typeface="Times New Roman"/>
              </a:rPr>
              <a:t>·</a:t>
            </a:r>
            <a:r>
              <a:rPr sz="3000" spc="-270" dirty="0">
                <a:solidFill>
                  <a:srgbClr val="6E8087"/>
                </a:solidFill>
                <a:latin typeface="Times New Roman"/>
                <a:cs typeface="Times New Roman"/>
              </a:rPr>
              <a:t>.c</a:t>
            </a:r>
            <a:r>
              <a:rPr sz="3000" spc="-300" dirty="0">
                <a:solidFill>
                  <a:srgbClr val="6E8087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6E8087"/>
                </a:solidFill>
                <a:latin typeface="Times New Roman"/>
                <a:cs typeface="Times New Roman"/>
              </a:rPr>
              <a:t>r</a:t>
            </a:r>
            <a:r>
              <a:rPr sz="3000" spc="-944" dirty="0">
                <a:solidFill>
                  <a:srgbClr val="6E8087"/>
                </a:solidFill>
                <a:latin typeface="Times New Roman"/>
                <a:cs typeface="Times New Roman"/>
              </a:rPr>
              <a:t>&gt;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59778" y="4053582"/>
            <a:ext cx="18923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i="1" spc="-380" dirty="0">
                <a:solidFill>
                  <a:srgbClr val="505949"/>
                </a:solidFill>
                <a:latin typeface="Times New Roman"/>
                <a:cs typeface="Times New Roman"/>
              </a:rPr>
              <a:t>'Y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0227" y="7991937"/>
            <a:ext cx="1941195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75" dirty="0">
                <a:solidFill>
                  <a:srgbClr val="505949"/>
                </a:solidFill>
                <a:latin typeface="Arial"/>
                <a:cs typeface="Arial"/>
              </a:rPr>
              <a:t>I</a:t>
            </a:r>
            <a:r>
              <a:rPr sz="1700" spc="-245" dirty="0">
                <a:solidFill>
                  <a:srgbClr val="505949"/>
                </a:solidFill>
                <a:latin typeface="Arial"/>
                <a:cs typeface="Arial"/>
              </a:rPr>
              <a:t> </a:t>
            </a:r>
            <a:r>
              <a:rPr sz="1700" spc="-455" dirty="0">
                <a:solidFill>
                  <a:srgbClr val="777066"/>
                </a:solidFill>
                <a:latin typeface="Arial"/>
                <a:cs typeface="Arial"/>
              </a:rPr>
              <a:t>N</a:t>
            </a:r>
            <a:r>
              <a:rPr sz="1700" spc="145" dirty="0">
                <a:solidFill>
                  <a:srgbClr val="777066"/>
                </a:solidFill>
                <a:latin typeface="Arial"/>
                <a:cs typeface="Arial"/>
              </a:rPr>
              <a:t> </a:t>
            </a:r>
            <a:r>
              <a:rPr sz="1700" spc="-385" dirty="0">
                <a:solidFill>
                  <a:srgbClr val="777066"/>
                </a:solidFill>
                <a:latin typeface="Arial"/>
                <a:cs typeface="Arial"/>
              </a:rPr>
              <a:t>T</a:t>
            </a:r>
            <a:r>
              <a:rPr sz="1700" spc="-125" dirty="0">
                <a:solidFill>
                  <a:srgbClr val="777066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777066"/>
                </a:solidFill>
                <a:latin typeface="Arial"/>
                <a:cs typeface="Arial"/>
              </a:rPr>
              <a:t>RA</a:t>
            </a:r>
            <a:r>
              <a:rPr sz="1700" spc="-25" dirty="0">
                <a:solidFill>
                  <a:srgbClr val="777066"/>
                </a:solidFill>
                <a:latin typeface="Arial"/>
                <a:cs typeface="Arial"/>
              </a:rPr>
              <a:t>C</a:t>
            </a:r>
            <a:r>
              <a:rPr sz="1700" spc="105" dirty="0">
                <a:solidFill>
                  <a:srgbClr val="777066"/>
                </a:solidFill>
                <a:latin typeface="Arial"/>
                <a:cs typeface="Arial"/>
              </a:rPr>
              <a:t>ELLULAR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C4F47D-AD1D-46C0-B1F2-9A2909E087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73614" y="2157740"/>
            <a:ext cx="9405586" cy="67576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830" y="440762"/>
            <a:ext cx="721804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70" dirty="0">
                <a:solidFill>
                  <a:srgbClr val="705D54"/>
                </a:solidFill>
              </a:rPr>
              <a:t>Ion</a:t>
            </a:r>
            <a:r>
              <a:rPr sz="6250" spc="75" dirty="0">
                <a:solidFill>
                  <a:srgbClr val="705D54"/>
                </a:solidFill>
              </a:rPr>
              <a:t> </a:t>
            </a:r>
            <a:r>
              <a:rPr sz="6250" spc="-265" dirty="0">
                <a:solidFill>
                  <a:srgbClr val="705D54"/>
                </a:solidFill>
              </a:rPr>
              <a:t>channel</a:t>
            </a:r>
            <a:r>
              <a:rPr sz="6250" spc="370" dirty="0">
                <a:solidFill>
                  <a:srgbClr val="705D54"/>
                </a:solidFill>
              </a:rPr>
              <a:t> </a:t>
            </a:r>
            <a:r>
              <a:rPr sz="6250" spc="-310" dirty="0">
                <a:solidFill>
                  <a:srgbClr val="705D54"/>
                </a:solidFill>
              </a:rPr>
              <a:t>receptor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-68390" y="1608865"/>
            <a:ext cx="12685395" cy="760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285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280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1460" dirty="0">
                <a:solidFill>
                  <a:srgbClr val="D6824F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-16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280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228" y="2164191"/>
            <a:ext cx="10805795" cy="19894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85775" marR="5080" indent="-473709">
              <a:lnSpc>
                <a:spcPct val="83400"/>
              </a:lnSpc>
              <a:spcBef>
                <a:spcPts val="844"/>
              </a:spcBef>
              <a:tabLst>
                <a:tab pos="480695" algn="l"/>
                <a:tab pos="9488805" algn="l"/>
              </a:tabLst>
            </a:pPr>
            <a:r>
              <a:rPr sz="3650" spc="-215" dirty="0">
                <a:solidFill>
                  <a:srgbClr val="BC9E89"/>
                </a:solidFill>
                <a:latin typeface="Arial"/>
                <a:cs typeface="Arial"/>
              </a:rPr>
              <a:t>□	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Thes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e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 cell</a:t>
            </a:r>
            <a:r>
              <a:rPr sz="3650" spc="1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surface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receptors,</a:t>
            </a:r>
            <a:r>
              <a:rPr sz="3650" spc="21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als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o</a:t>
            </a:r>
            <a:r>
              <a:rPr sz="3650" spc="4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called</a:t>
            </a:r>
            <a:r>
              <a:rPr sz="3650" dirty="0">
                <a:solidFill>
                  <a:srgbClr val="030303"/>
                </a:solidFill>
                <a:latin typeface="Arial"/>
                <a:cs typeface="Arial"/>
              </a:rPr>
              <a:t>	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ligand 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gated </a:t>
            </a:r>
            <a:r>
              <a:rPr sz="3650" spc="130" dirty="0">
                <a:solidFill>
                  <a:srgbClr val="030303"/>
                </a:solidFill>
                <a:latin typeface="Arial"/>
                <a:cs typeface="Arial"/>
              </a:rPr>
              <a:t>ion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channels,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enclose </a:t>
            </a:r>
            <a:r>
              <a:rPr sz="3650" spc="130" dirty="0">
                <a:solidFill>
                  <a:srgbClr val="030303"/>
                </a:solidFill>
                <a:latin typeface="Arial"/>
                <a:cs typeface="Arial"/>
              </a:rPr>
              <a:t>ion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selective 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channels </a:t>
            </a:r>
            <a:r>
              <a:rPr sz="3650" spc="55" dirty="0">
                <a:solidFill>
                  <a:srgbClr val="131313"/>
                </a:solidFill>
                <a:latin typeface="Arial"/>
                <a:cs typeface="Arial"/>
              </a:rPr>
              <a:t>(for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Na+, 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K+, </a:t>
            </a:r>
            <a:r>
              <a:rPr sz="3650" spc="135" dirty="0">
                <a:solidFill>
                  <a:srgbClr val="030303"/>
                </a:solidFill>
                <a:latin typeface="Arial"/>
                <a:cs typeface="Arial"/>
              </a:rPr>
              <a:t>Ca2+ </a:t>
            </a:r>
            <a:r>
              <a:rPr sz="3650" spc="35" dirty="0">
                <a:solidFill>
                  <a:srgbClr val="030303"/>
                </a:solidFill>
                <a:latin typeface="Arial"/>
                <a:cs typeface="Arial"/>
              </a:rPr>
              <a:t>or </a:t>
            </a:r>
            <a:r>
              <a:rPr sz="3750" spc="114" dirty="0">
                <a:solidFill>
                  <a:srgbClr val="030303"/>
                </a:solidFill>
                <a:latin typeface="Arial"/>
                <a:cs typeface="Arial"/>
              </a:rPr>
              <a:t>c1-)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within </a:t>
            </a:r>
            <a:r>
              <a:rPr sz="3650" spc="55" dirty="0">
                <a:solidFill>
                  <a:srgbClr val="030303"/>
                </a:solidFill>
                <a:latin typeface="Arial"/>
                <a:cs typeface="Arial"/>
              </a:rPr>
              <a:t>their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molecules.</a:t>
            </a:r>
            <a:endParaRPr sz="3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228" y="4768486"/>
            <a:ext cx="11133455" cy="46062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84505" marR="29209" indent="-472440">
              <a:lnSpc>
                <a:spcPct val="84100"/>
              </a:lnSpc>
              <a:spcBef>
                <a:spcPts val="815"/>
              </a:spcBef>
              <a:buClr>
                <a:srgbClr val="BC9E89"/>
              </a:buClr>
              <a:buChar char="□"/>
              <a:tabLst>
                <a:tab pos="492759" algn="l"/>
                <a:tab pos="8239125" algn="l"/>
              </a:tabLst>
            </a:pPr>
            <a:r>
              <a:rPr sz="3650" spc="50" dirty="0">
                <a:solidFill>
                  <a:srgbClr val="030303"/>
                </a:solidFill>
                <a:latin typeface="Arial"/>
                <a:cs typeface="Arial"/>
              </a:rPr>
              <a:t>Agonist</a:t>
            </a:r>
            <a:r>
              <a:rPr sz="3650" spc="2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binding</a:t>
            </a:r>
            <a:r>
              <a:rPr sz="3650" spc="1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opens</a:t>
            </a:r>
            <a:r>
              <a:rPr sz="3650" spc="13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sz="3650" spc="-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channel	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and 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causes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depolarization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/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hyperpolarization</a:t>
            </a:r>
            <a:r>
              <a:rPr sz="3650" spc="80" dirty="0">
                <a:solidFill>
                  <a:srgbClr val="242424"/>
                </a:solidFill>
                <a:latin typeface="Arial"/>
                <a:cs typeface="Arial"/>
              </a:rPr>
              <a:t>/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changes </a:t>
            </a:r>
            <a:r>
              <a:rPr sz="3650" spc="125" dirty="0">
                <a:solidFill>
                  <a:srgbClr val="030303"/>
                </a:solidFill>
                <a:latin typeface="Arial"/>
                <a:cs typeface="Arial"/>
              </a:rPr>
              <a:t>in </a:t>
            </a:r>
            <a:r>
              <a:rPr sz="3650" spc="13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cytosolic</a:t>
            </a:r>
            <a:r>
              <a:rPr sz="3650" spc="24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5" dirty="0">
                <a:solidFill>
                  <a:srgbClr val="030303"/>
                </a:solidFill>
                <a:latin typeface="Arial"/>
                <a:cs typeface="Arial"/>
              </a:rPr>
              <a:t>ionic</a:t>
            </a:r>
            <a:r>
              <a:rPr sz="3650" spc="15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composition,</a:t>
            </a:r>
            <a:r>
              <a:rPr sz="3650" spc="30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depending</a:t>
            </a:r>
            <a:r>
              <a:rPr sz="3650" spc="26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85" dirty="0">
                <a:solidFill>
                  <a:srgbClr val="030303"/>
                </a:solidFill>
                <a:latin typeface="Arial"/>
                <a:cs typeface="Arial"/>
              </a:rPr>
              <a:t>on</a:t>
            </a:r>
            <a:r>
              <a:rPr sz="3650" spc="-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sz="3650" spc="-2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ion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that</a:t>
            </a:r>
            <a:r>
              <a:rPr sz="3650" spc="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flows</a:t>
            </a:r>
            <a:r>
              <a:rPr sz="3650" spc="-4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through.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C9E89"/>
              </a:buClr>
              <a:buFont typeface="Arial"/>
              <a:buChar char="□"/>
            </a:pPr>
            <a:endParaRPr sz="4950">
              <a:latin typeface="Arial"/>
              <a:cs typeface="Arial"/>
            </a:endParaRPr>
          </a:p>
          <a:p>
            <a:pPr marL="481965" marR="5080" indent="-469900">
              <a:lnSpc>
                <a:spcPts val="3720"/>
              </a:lnSpc>
              <a:buClr>
                <a:srgbClr val="BC9E89"/>
              </a:buClr>
              <a:buChar char="□"/>
              <a:tabLst>
                <a:tab pos="481330" algn="l"/>
              </a:tabLst>
            </a:pPr>
            <a:r>
              <a:rPr sz="3650" spc="150" dirty="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sz="3650" spc="-1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nicotinic</a:t>
            </a:r>
            <a:r>
              <a:rPr sz="3650" spc="2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cholinergic,</a:t>
            </a:r>
            <a:r>
              <a:rPr sz="3650" spc="23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GABAA,</a:t>
            </a:r>
            <a:r>
              <a:rPr sz="3650" spc="24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glycine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0" dirty="0">
                <a:solidFill>
                  <a:srgbClr val="131313"/>
                </a:solidFill>
                <a:latin typeface="Arial"/>
                <a:cs typeface="Arial"/>
              </a:rPr>
              <a:t>(inhibitory</a:t>
            </a:r>
            <a:r>
              <a:rPr sz="3650" spc="2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AA),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excitatory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AA-glutamate</a:t>
            </a:r>
            <a:r>
              <a:rPr sz="3650" spc="31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131313"/>
                </a:solidFill>
                <a:latin typeface="Arial"/>
                <a:cs typeface="Arial"/>
              </a:rPr>
              <a:t>(kainate, </a:t>
            </a:r>
            <a:r>
              <a:rPr sz="3650" spc="7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NMDA</a:t>
            </a:r>
            <a:r>
              <a:rPr sz="3650" spc="-4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and</a:t>
            </a:r>
            <a:r>
              <a:rPr sz="3650" spc="-19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030303"/>
                </a:solidFill>
                <a:latin typeface="Arial"/>
                <a:cs typeface="Arial"/>
              </a:rPr>
              <a:t>AMPA)</a:t>
            </a:r>
            <a:r>
              <a:rPr sz="3650" spc="30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and</a:t>
            </a:r>
            <a:r>
              <a:rPr sz="3650" spc="-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5HT3</a:t>
            </a:r>
            <a:r>
              <a:rPr sz="3650" spc="1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receptors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fall</a:t>
            </a:r>
            <a:r>
              <a:rPr sz="3650" spc="-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30" dirty="0">
                <a:solidFill>
                  <a:srgbClr val="030303"/>
                </a:solidFill>
                <a:latin typeface="Arial"/>
                <a:cs typeface="Arial"/>
              </a:rPr>
              <a:t>in</a:t>
            </a:r>
            <a:r>
              <a:rPr sz="3650" spc="-1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this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0" dirty="0">
                <a:solidFill>
                  <a:srgbClr val="030303"/>
                </a:solidFill>
                <a:latin typeface="Arial"/>
                <a:cs typeface="Arial"/>
              </a:rPr>
              <a:t>category.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2042847"/>
            <a:ext cx="12163425" cy="26034"/>
          </a:xfrm>
          <a:custGeom>
            <a:avLst/>
            <a:gdLst/>
            <a:ahLst/>
            <a:cxnLst/>
            <a:rect l="l" t="t" r="r" b="b"/>
            <a:pathLst>
              <a:path w="12163425" h="26035">
                <a:moveTo>
                  <a:pt x="0" y="0"/>
                </a:moveTo>
                <a:lnTo>
                  <a:pt x="12163325" y="0"/>
                </a:lnTo>
                <a:lnTo>
                  <a:pt x="12163325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537" y="83310"/>
            <a:ext cx="10149205" cy="86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23230" algn="l"/>
              </a:tabLst>
            </a:pPr>
            <a:r>
              <a:rPr sz="5450" b="0" spc="65" dirty="0">
                <a:solidFill>
                  <a:srgbClr val="705D56"/>
                </a:solidFill>
                <a:latin typeface="Arial"/>
                <a:cs typeface="Arial"/>
              </a:rPr>
              <a:t>Transmembrane	</a:t>
            </a:r>
            <a:r>
              <a:rPr sz="5450" b="0" spc="85" dirty="0">
                <a:solidFill>
                  <a:srgbClr val="705D56"/>
                </a:solidFill>
                <a:latin typeface="Arial"/>
                <a:cs typeface="Arial"/>
              </a:rPr>
              <a:t>enzyme-linked</a:t>
            </a:r>
            <a:endParaRPr sz="5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302" y="1647097"/>
            <a:ext cx="2945765" cy="0"/>
          </a:xfrm>
          <a:custGeom>
            <a:avLst/>
            <a:gdLst/>
            <a:ahLst/>
            <a:cxnLst/>
            <a:rect l="l" t="t" r="r" b="b"/>
            <a:pathLst>
              <a:path w="2945765">
                <a:moveTo>
                  <a:pt x="0" y="0"/>
                </a:moveTo>
                <a:lnTo>
                  <a:pt x="2945159" y="0"/>
                </a:lnTo>
              </a:path>
            </a:pathLst>
          </a:custGeom>
          <a:ln w="12766">
            <a:solidFill>
              <a:srgbClr val="705D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43621" y="1004733"/>
            <a:ext cx="12646025" cy="726059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920"/>
              </a:spcBef>
              <a:tabLst>
                <a:tab pos="1143635" algn="l"/>
              </a:tabLst>
            </a:pPr>
            <a:r>
              <a:rPr sz="3700" spc="-775" dirty="0">
                <a:solidFill>
                  <a:srgbClr val="D6824F"/>
                </a:solidFill>
                <a:latin typeface="Times New Roman"/>
                <a:cs typeface="Times New Roman"/>
              </a:rPr>
              <a:t>111111	</a:t>
            </a:r>
            <a:r>
              <a:rPr sz="8175" spc="127" baseline="23445" dirty="0">
                <a:solidFill>
                  <a:srgbClr val="705D56"/>
                </a:solidFill>
                <a:latin typeface="Arial"/>
                <a:cs typeface="Arial"/>
              </a:rPr>
              <a:t>rec</a:t>
            </a:r>
            <a:r>
              <a:rPr sz="8175" spc="7" baseline="23445" dirty="0">
                <a:solidFill>
                  <a:srgbClr val="705D56"/>
                </a:solidFill>
                <a:latin typeface="Arial"/>
                <a:cs typeface="Arial"/>
              </a:rPr>
              <a:t>e</a:t>
            </a:r>
            <a:r>
              <a:rPr sz="8175" spc="-4695" baseline="23445" dirty="0">
                <a:solidFill>
                  <a:srgbClr val="705D56"/>
                </a:solidFill>
                <a:latin typeface="Arial"/>
                <a:cs typeface="Arial"/>
              </a:rPr>
              <a:t>n</a:t>
            </a:r>
            <a:r>
              <a:rPr sz="4700" spc="-930" dirty="0">
                <a:solidFill>
                  <a:srgbClr val="777070"/>
                </a:solidFill>
                <a:latin typeface="Courier New"/>
                <a:cs typeface="Courier New"/>
              </a:rPr>
              <a:t>t</a:t>
            </a:r>
            <a:r>
              <a:rPr sz="4700" spc="-2105" dirty="0">
                <a:solidFill>
                  <a:srgbClr val="777070"/>
                </a:solidFill>
                <a:latin typeface="Courier New"/>
                <a:cs typeface="Courier New"/>
              </a:rPr>
              <a:t>!</a:t>
            </a:r>
            <a:r>
              <a:rPr sz="4700" spc="-230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8175" spc="112" baseline="23445" dirty="0">
                <a:solidFill>
                  <a:srgbClr val="705D56"/>
                </a:solidFill>
                <a:latin typeface="Arial"/>
                <a:cs typeface="Arial"/>
              </a:rPr>
              <a:t>to</a:t>
            </a:r>
            <a:r>
              <a:rPr sz="8175" spc="-2572" baseline="23445" dirty="0">
                <a:solidFill>
                  <a:srgbClr val="705D56"/>
                </a:solidFill>
                <a:latin typeface="Arial"/>
                <a:cs typeface="Arial"/>
              </a:rPr>
              <a:t>r</a:t>
            </a:r>
            <a:r>
              <a:rPr sz="4700" spc="-1050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8175" spc="135" baseline="23445" dirty="0">
                <a:solidFill>
                  <a:srgbClr val="705D56"/>
                </a:solidFill>
                <a:latin typeface="Arial"/>
                <a:cs typeface="Arial"/>
              </a:rPr>
              <a:t>s</a:t>
            </a:r>
            <a:r>
              <a:rPr sz="8175" spc="-1177" baseline="23445" dirty="0">
                <a:solidFill>
                  <a:srgbClr val="705D56"/>
                </a:solidFill>
                <a:latin typeface="Arial"/>
                <a:cs typeface="Arial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r>
              <a:rPr sz="4700" spc="600" dirty="0">
                <a:solidFill>
                  <a:srgbClr val="95B3CF"/>
                </a:solidFill>
                <a:latin typeface="Courier New"/>
                <a:cs typeface="Courier New"/>
              </a:rPr>
              <a:t> </a:t>
            </a:r>
            <a:r>
              <a:rPr sz="4700" spc="-925" dirty="0">
                <a:solidFill>
                  <a:srgbClr val="95B3CF"/>
                </a:solidFill>
                <a:latin typeface="Courier New"/>
                <a:cs typeface="Courier New"/>
              </a:rPr>
              <a:t>-</a:t>
            </a:r>
            <a:endParaRPr sz="4700">
              <a:latin typeface="Courier New"/>
              <a:cs typeface="Courier New"/>
            </a:endParaRPr>
          </a:p>
          <a:p>
            <a:pPr marL="1597660" indent="-468630">
              <a:lnSpc>
                <a:spcPct val="100000"/>
              </a:lnSpc>
              <a:spcBef>
                <a:spcPts val="1240"/>
              </a:spcBef>
              <a:buClr>
                <a:srgbClr val="B69780"/>
              </a:buClr>
              <a:buChar char="□"/>
              <a:tabLst>
                <a:tab pos="1598295" algn="l"/>
              </a:tabLst>
            </a:pP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Utilized</a:t>
            </a:r>
            <a:r>
              <a:rPr sz="3700" spc="-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primarily</a:t>
            </a:r>
            <a:r>
              <a:rPr sz="3700" spc="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60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37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peptide</a:t>
            </a:r>
            <a:r>
              <a:rPr sz="370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35" dirty="0">
                <a:solidFill>
                  <a:srgbClr val="010101"/>
                </a:solidFill>
                <a:latin typeface="Arial"/>
                <a:cs typeface="Arial"/>
              </a:rPr>
              <a:t>hormones.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69780"/>
              </a:buClr>
              <a:buFont typeface="Arial"/>
              <a:buChar char="□"/>
            </a:pPr>
            <a:endParaRPr sz="5600">
              <a:latin typeface="Arial"/>
              <a:cs typeface="Arial"/>
            </a:endParaRPr>
          </a:p>
          <a:p>
            <a:pPr marL="1602105" marR="480695" indent="-472440">
              <a:lnSpc>
                <a:spcPts val="4320"/>
              </a:lnSpc>
              <a:buClr>
                <a:srgbClr val="B69780"/>
              </a:buClr>
              <a:buChar char="□"/>
              <a:tabLst>
                <a:tab pos="1600200" algn="l"/>
                <a:tab pos="5300980" algn="l"/>
                <a:tab pos="8872220" algn="l"/>
              </a:tabLst>
            </a:pPr>
            <a:r>
              <a:rPr sz="3700" spc="170" dirty="0">
                <a:solidFill>
                  <a:srgbClr val="010101"/>
                </a:solidFill>
                <a:latin typeface="Arial"/>
                <a:cs typeface="Arial"/>
              </a:rPr>
              <a:t>Made</a:t>
            </a:r>
            <a:r>
              <a:rPr sz="37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50" dirty="0">
                <a:solidFill>
                  <a:srgbClr val="010101"/>
                </a:solidFill>
                <a:latin typeface="Arial"/>
                <a:cs typeface="Arial"/>
              </a:rPr>
              <a:t>up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70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large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010101"/>
                </a:solidFill>
                <a:latin typeface="Arial"/>
                <a:cs typeface="Arial"/>
              </a:rPr>
              <a:t>extracellular	</a:t>
            </a: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ligand </a:t>
            </a:r>
            <a:r>
              <a:rPr sz="3700" spc="100" dirty="0">
                <a:solidFill>
                  <a:srgbClr val="010101"/>
                </a:solidFill>
                <a:latin typeface="Arial"/>
                <a:cs typeface="Arial"/>
              </a:rPr>
              <a:t>binding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domain</a:t>
            </a:r>
            <a:r>
              <a:rPr sz="3700" spc="2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40" dirty="0">
                <a:solidFill>
                  <a:srgbClr val="010101"/>
                </a:solidFill>
                <a:latin typeface="Arial"/>
                <a:cs typeface="Arial"/>
              </a:rPr>
              <a:t>connected</a:t>
            </a:r>
            <a:r>
              <a:rPr sz="37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through</a:t>
            </a:r>
            <a:r>
              <a:rPr sz="37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5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70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010101"/>
                </a:solidFill>
                <a:latin typeface="Arial"/>
                <a:cs typeface="Arial"/>
              </a:rPr>
              <a:t>single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 transmembrane	helical peptide </a:t>
            </a: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chain </a:t>
            </a:r>
            <a:r>
              <a:rPr sz="3700" spc="140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700" spc="165" dirty="0">
                <a:solidFill>
                  <a:srgbClr val="010101"/>
                </a:solidFill>
                <a:latin typeface="Arial"/>
                <a:cs typeface="Arial"/>
              </a:rPr>
              <a:t>an </a:t>
            </a:r>
            <a:r>
              <a:rPr sz="37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85" dirty="0">
                <a:solidFill>
                  <a:srgbClr val="010101"/>
                </a:solidFill>
                <a:latin typeface="Arial"/>
                <a:cs typeface="Arial"/>
              </a:rPr>
              <a:t>intracellular</a:t>
            </a:r>
            <a:r>
              <a:rPr sz="3700" spc="4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subunit</a:t>
            </a:r>
            <a:r>
              <a:rPr sz="370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45" dirty="0">
                <a:solidFill>
                  <a:srgbClr val="010101"/>
                </a:solidFill>
                <a:latin typeface="Arial"/>
                <a:cs typeface="Arial"/>
              </a:rPr>
              <a:t>having</a:t>
            </a: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0" dirty="0">
                <a:solidFill>
                  <a:srgbClr val="010101"/>
                </a:solidFill>
                <a:latin typeface="Arial"/>
                <a:cs typeface="Arial"/>
              </a:rPr>
              <a:t>enzymatic</a:t>
            </a:r>
            <a:r>
              <a:rPr sz="3700" spc="3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property.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69780"/>
              </a:buClr>
              <a:buFont typeface="Arial"/>
              <a:buChar char="□"/>
            </a:pPr>
            <a:endParaRPr sz="5500">
              <a:latin typeface="Arial"/>
              <a:cs typeface="Arial"/>
            </a:endParaRPr>
          </a:p>
          <a:p>
            <a:pPr marL="1605915" marR="400685" indent="-476884">
              <a:lnSpc>
                <a:spcPts val="4320"/>
              </a:lnSpc>
              <a:buClr>
                <a:srgbClr val="B69780"/>
              </a:buClr>
              <a:buChar char="□"/>
              <a:tabLst>
                <a:tab pos="1610995" algn="l"/>
              </a:tabLst>
            </a:pP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Examples</a:t>
            </a:r>
            <a:r>
              <a:rPr sz="3700" spc="3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30" dirty="0">
                <a:solidFill>
                  <a:srgbClr val="010101"/>
                </a:solidFill>
                <a:latin typeface="Arial"/>
                <a:cs typeface="Arial"/>
              </a:rPr>
              <a:t>are-insulin,</a:t>
            </a:r>
            <a:r>
              <a:rPr sz="370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epidermal</a:t>
            </a:r>
            <a:r>
              <a:rPr sz="370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0" dirty="0">
                <a:solidFill>
                  <a:srgbClr val="010101"/>
                </a:solidFill>
                <a:latin typeface="Arial"/>
                <a:cs typeface="Arial"/>
              </a:rPr>
              <a:t>growth</a:t>
            </a:r>
            <a:r>
              <a:rPr sz="3700" spc="3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010101"/>
                </a:solidFill>
                <a:latin typeface="Arial"/>
                <a:cs typeface="Arial"/>
              </a:rPr>
              <a:t>factor </a:t>
            </a:r>
            <a:r>
              <a:rPr sz="3700" spc="-10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30" dirty="0">
                <a:solidFill>
                  <a:srgbClr val="111111"/>
                </a:solidFill>
                <a:latin typeface="Arial"/>
                <a:cs typeface="Arial"/>
              </a:rPr>
              <a:t>(EGF),</a:t>
            </a:r>
            <a:r>
              <a:rPr sz="3700" spc="9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3700" spc="150" dirty="0">
                <a:solidFill>
                  <a:srgbClr val="010101"/>
                </a:solidFill>
                <a:latin typeface="Arial"/>
                <a:cs typeface="Arial"/>
              </a:rPr>
              <a:t>nerve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0" dirty="0">
                <a:solidFill>
                  <a:srgbClr val="010101"/>
                </a:solidFill>
                <a:latin typeface="Arial"/>
                <a:cs typeface="Arial"/>
              </a:rPr>
              <a:t>growth</a:t>
            </a:r>
            <a:r>
              <a:rPr sz="3700" spc="2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010101"/>
                </a:solidFill>
                <a:latin typeface="Arial"/>
                <a:cs typeface="Arial"/>
              </a:rPr>
              <a:t>factor</a:t>
            </a:r>
            <a:r>
              <a:rPr sz="37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5" dirty="0">
                <a:solidFill>
                  <a:srgbClr val="111111"/>
                </a:solidFill>
                <a:latin typeface="Arial"/>
                <a:cs typeface="Arial"/>
              </a:rPr>
              <a:t>(NGF)</a:t>
            </a:r>
            <a:r>
              <a:rPr sz="3700" spc="28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3700" spc="190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37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45" dirty="0">
                <a:solidFill>
                  <a:srgbClr val="010101"/>
                </a:solidFill>
                <a:latin typeface="Arial"/>
                <a:cs typeface="Arial"/>
              </a:rPr>
              <a:t>many </a:t>
            </a:r>
            <a:r>
              <a:rPr sz="37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0" dirty="0">
                <a:solidFill>
                  <a:srgbClr val="010101"/>
                </a:solidFill>
                <a:latin typeface="Arial"/>
                <a:cs typeface="Arial"/>
              </a:rPr>
              <a:t>other</a:t>
            </a:r>
            <a:r>
              <a:rPr sz="3700" spc="2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0" dirty="0">
                <a:solidFill>
                  <a:srgbClr val="010101"/>
                </a:solidFill>
                <a:latin typeface="Arial"/>
                <a:cs typeface="Arial"/>
              </a:rPr>
              <a:t>growth</a:t>
            </a:r>
            <a:r>
              <a:rPr sz="3700" spc="2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0" dirty="0">
                <a:solidFill>
                  <a:srgbClr val="010101"/>
                </a:solidFill>
                <a:latin typeface="Arial"/>
                <a:cs typeface="Arial"/>
              </a:rPr>
              <a:t>factor</a:t>
            </a:r>
            <a:r>
              <a:rPr sz="3700" spc="1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receptors.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554" y="2831024"/>
            <a:ext cx="6961286" cy="2476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793" y="5693964"/>
            <a:ext cx="2294929" cy="9191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39168" y="4927995"/>
            <a:ext cx="0" cy="1889760"/>
          </a:xfrm>
          <a:custGeom>
            <a:avLst/>
            <a:gdLst/>
            <a:ahLst/>
            <a:cxnLst/>
            <a:rect l="l" t="t" r="r" b="b"/>
            <a:pathLst>
              <a:path h="1889759">
                <a:moveTo>
                  <a:pt x="0" y="1889388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7663" y="2553493"/>
            <a:ext cx="0" cy="766445"/>
          </a:xfrm>
          <a:custGeom>
            <a:avLst/>
            <a:gdLst/>
            <a:ahLst/>
            <a:cxnLst/>
            <a:rect l="l" t="t" r="r" b="b"/>
            <a:pathLst>
              <a:path h="766445">
                <a:moveTo>
                  <a:pt x="0" y="765968"/>
                </a:moveTo>
                <a:lnTo>
                  <a:pt x="0" y="0"/>
                </a:lnTo>
              </a:path>
            </a:pathLst>
          </a:custGeom>
          <a:ln w="76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2957" y="4391817"/>
            <a:ext cx="0" cy="2425700"/>
          </a:xfrm>
          <a:custGeom>
            <a:avLst/>
            <a:gdLst/>
            <a:ahLst/>
            <a:cxnLst/>
            <a:rect l="l" t="t" r="r" b="b"/>
            <a:pathLst>
              <a:path h="2425700">
                <a:moveTo>
                  <a:pt x="0" y="2425566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6418" y="2566259"/>
            <a:ext cx="6936105" cy="0"/>
          </a:xfrm>
          <a:custGeom>
            <a:avLst/>
            <a:gdLst/>
            <a:ahLst/>
            <a:cxnLst/>
            <a:rect l="l" t="t" r="r" b="b"/>
            <a:pathLst>
              <a:path w="6936105">
                <a:moveTo>
                  <a:pt x="0" y="0"/>
                </a:moveTo>
                <a:lnTo>
                  <a:pt x="6935785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7767" y="5298213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485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6418" y="6779086"/>
            <a:ext cx="6936105" cy="0"/>
          </a:xfrm>
          <a:custGeom>
            <a:avLst/>
            <a:gdLst/>
            <a:ahLst/>
            <a:cxnLst/>
            <a:rect l="l" t="t" r="r" b="b"/>
            <a:pathLst>
              <a:path w="6936105">
                <a:moveTo>
                  <a:pt x="0" y="0"/>
                </a:moveTo>
                <a:lnTo>
                  <a:pt x="6935785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0554" y="51394"/>
            <a:ext cx="10113645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09895" algn="l"/>
              </a:tabLst>
            </a:pPr>
            <a:r>
              <a:rPr b="0" spc="-90" dirty="0">
                <a:solidFill>
                  <a:srgbClr val="695D59"/>
                </a:solidFill>
                <a:latin typeface="Arial"/>
                <a:cs typeface="Arial"/>
              </a:rPr>
              <a:t>Transmembrane	</a:t>
            </a:r>
            <a:r>
              <a:rPr b="0" spc="-55" dirty="0">
                <a:solidFill>
                  <a:srgbClr val="695D59"/>
                </a:solidFill>
                <a:latin typeface="Arial"/>
                <a:cs typeface="Arial"/>
              </a:rPr>
              <a:t>enzyme-linked</a:t>
            </a:r>
          </a:p>
        </p:txBody>
      </p:sp>
      <p:sp>
        <p:nvSpPr>
          <p:cNvPr id="11" name="object 11"/>
          <p:cNvSpPr/>
          <p:nvPr/>
        </p:nvSpPr>
        <p:spPr>
          <a:xfrm>
            <a:off x="4065276" y="1756058"/>
            <a:ext cx="8444865" cy="0"/>
          </a:xfrm>
          <a:custGeom>
            <a:avLst/>
            <a:gdLst/>
            <a:ahLst/>
            <a:cxnLst/>
            <a:rect l="l" t="t" r="r" b="b"/>
            <a:pathLst>
              <a:path w="8444865">
                <a:moveTo>
                  <a:pt x="0" y="0"/>
                </a:moveTo>
                <a:lnTo>
                  <a:pt x="8444865" y="0"/>
                </a:lnTo>
              </a:path>
            </a:pathLst>
          </a:custGeom>
          <a:ln w="45783">
            <a:solidFill>
              <a:srgbClr val="96B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-68390" y="893961"/>
            <a:ext cx="13108940" cy="14965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66165">
              <a:lnSpc>
                <a:spcPts val="6230"/>
              </a:lnSpc>
              <a:spcBef>
                <a:spcPts val="130"/>
              </a:spcBef>
              <a:tabLst>
                <a:tab pos="12675235" algn="l"/>
              </a:tabLst>
            </a:pPr>
            <a:r>
              <a:rPr sz="5700" u="heavy" spc="-45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re</a:t>
            </a:r>
            <a:r>
              <a:rPr sz="5700" u="heavy" spc="150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c</a:t>
            </a:r>
            <a:r>
              <a:rPr sz="5700" u="heavy" spc="35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e</a:t>
            </a:r>
            <a:r>
              <a:rPr lang="en-US" sz="5700" u="heavy" spc="-275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p</a:t>
            </a:r>
            <a:r>
              <a:rPr sz="5700" u="heavy" spc="-3055" dirty="0" err="1">
                <a:solidFill>
                  <a:srgbClr val="97B5CD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_</a:t>
            </a:r>
            <a:r>
              <a:rPr sz="5700" u="heavy" spc="135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t</a:t>
            </a:r>
            <a:r>
              <a:rPr sz="5700" u="heavy" spc="-1714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o</a:t>
            </a:r>
            <a:r>
              <a:rPr sz="5700" u="heavy" spc="-1625" dirty="0" err="1">
                <a:solidFill>
                  <a:srgbClr val="97B5CD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_</a:t>
            </a:r>
            <a:r>
              <a:rPr sz="5700" u="heavy" spc="-40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r</a:t>
            </a:r>
            <a:r>
              <a:rPr sz="5700" u="heavy" spc="-3040" dirty="0" err="1">
                <a:solidFill>
                  <a:srgbClr val="97B5CD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_</a:t>
            </a:r>
            <a:r>
              <a:rPr sz="5700" u="heavy" spc="10" dirty="0" err="1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s</a:t>
            </a:r>
            <a:r>
              <a:rPr sz="5700" dirty="0">
                <a:solidFill>
                  <a:srgbClr val="695D59"/>
                </a:solidFill>
                <a:latin typeface="Arial"/>
                <a:cs typeface="Arial"/>
              </a:rPr>
              <a:t>	</a:t>
            </a:r>
            <a:r>
              <a:rPr sz="5700" spc="135" dirty="0">
                <a:solidFill>
                  <a:srgbClr val="97B5CD"/>
                </a:solidFill>
                <a:latin typeface="Arial"/>
                <a:cs typeface="Arial"/>
              </a:rPr>
              <a:t>_</a:t>
            </a:r>
            <a:endParaRPr sz="5700" dirty="0">
              <a:latin typeface="Arial"/>
              <a:cs typeface="Arial"/>
            </a:endParaRPr>
          </a:p>
          <a:p>
            <a:pPr marL="12700">
              <a:lnSpc>
                <a:spcPts val="5150"/>
              </a:lnSpc>
            </a:pPr>
            <a:r>
              <a:rPr sz="4800" spc="120" dirty="0">
                <a:solidFill>
                  <a:srgbClr val="D48250"/>
                </a:solidFill>
                <a:latin typeface="Courier New"/>
                <a:cs typeface="Courier New"/>
              </a:rPr>
              <a:t>-</a:t>
            </a:r>
            <a:r>
              <a:rPr sz="4800" spc="125" dirty="0">
                <a:solidFill>
                  <a:srgbClr val="D48250"/>
                </a:solidFill>
                <a:latin typeface="Courier New"/>
                <a:cs typeface="Courier New"/>
              </a:rPr>
              <a:t>-</a:t>
            </a:r>
            <a:r>
              <a:rPr sz="4800" spc="-2370" dirty="0">
                <a:solidFill>
                  <a:srgbClr val="D48250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6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r>
              <a:rPr sz="4800" spc="-570" dirty="0">
                <a:solidFill>
                  <a:srgbClr val="97B5CD"/>
                </a:solidFill>
                <a:latin typeface="Courier New"/>
                <a:cs typeface="Courier New"/>
              </a:rPr>
              <a:t> </a:t>
            </a:r>
            <a:r>
              <a:rPr sz="4800" spc="125" dirty="0">
                <a:solidFill>
                  <a:srgbClr val="97B5CD"/>
                </a:solidFill>
                <a:latin typeface="Courier New"/>
                <a:cs typeface="Courier New"/>
              </a:rPr>
              <a:t>-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8978" y="2598241"/>
            <a:ext cx="262001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0" dirty="0">
                <a:solidFill>
                  <a:srgbClr val="695D59"/>
                </a:solidFill>
                <a:latin typeface="Arial"/>
                <a:cs typeface="Arial"/>
              </a:rPr>
              <a:t>Hormon</a:t>
            </a:r>
            <a:r>
              <a:rPr sz="2250" spc="-60" dirty="0">
                <a:solidFill>
                  <a:srgbClr val="695D59"/>
                </a:solidFill>
                <a:latin typeface="Arial"/>
                <a:cs typeface="Arial"/>
              </a:rPr>
              <a:t>e</a:t>
            </a:r>
            <a:r>
              <a:rPr sz="2250" spc="-80" dirty="0">
                <a:solidFill>
                  <a:srgbClr val="695D59"/>
                </a:solidFill>
                <a:latin typeface="Arial"/>
                <a:cs typeface="Arial"/>
              </a:rPr>
              <a:t> </a:t>
            </a:r>
            <a:r>
              <a:rPr sz="2250" spc="-35" dirty="0">
                <a:solidFill>
                  <a:srgbClr val="695D59"/>
                </a:solidFill>
                <a:latin typeface="Arial"/>
                <a:cs typeface="Arial"/>
              </a:rPr>
              <a:t>binding</a:t>
            </a:r>
            <a:r>
              <a:rPr sz="2250" spc="-85" dirty="0">
                <a:solidFill>
                  <a:srgbClr val="695D59"/>
                </a:solidFill>
                <a:latin typeface="Arial"/>
                <a:cs typeface="Arial"/>
              </a:rPr>
              <a:t> </a:t>
            </a:r>
            <a:r>
              <a:rPr sz="2250" spc="-30" dirty="0">
                <a:solidFill>
                  <a:srgbClr val="727270"/>
                </a:solidFill>
                <a:latin typeface="Arial"/>
                <a:cs typeface="Arial"/>
              </a:rPr>
              <a:t>s</a:t>
            </a:r>
            <a:r>
              <a:rPr sz="2250" spc="40" dirty="0">
                <a:solidFill>
                  <a:srgbClr val="727270"/>
                </a:solidFill>
                <a:latin typeface="Arial"/>
                <a:cs typeface="Arial"/>
              </a:rPr>
              <a:t>i</a:t>
            </a:r>
            <a:r>
              <a:rPr sz="2250" spc="-75" dirty="0">
                <a:solidFill>
                  <a:srgbClr val="4D4941"/>
                </a:solidFill>
                <a:latin typeface="Arial"/>
                <a:cs typeface="Arial"/>
              </a:rPr>
              <a:t>t</a:t>
            </a:r>
            <a:r>
              <a:rPr sz="2250" dirty="0">
                <a:solidFill>
                  <a:srgbClr val="727270"/>
                </a:solidFill>
                <a:latin typeface="Arial"/>
                <a:cs typeface="Arial"/>
              </a:rPr>
              <a:t>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7617" y="2808883"/>
            <a:ext cx="182880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i="1" dirty="0">
                <a:solidFill>
                  <a:srgbClr val="858A80"/>
                </a:solidFill>
                <a:latin typeface="Times New Roman"/>
                <a:cs typeface="Times New Roman"/>
              </a:rPr>
              <a:t>(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4010" y="2572708"/>
            <a:ext cx="298005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30120" algn="l"/>
              </a:tabLst>
            </a:pPr>
            <a:r>
              <a:rPr sz="2250" u="heavy" spc="-45" dirty="0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Peptid</a:t>
            </a:r>
            <a:r>
              <a:rPr sz="2250" u="heavy" spc="-50" dirty="0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e</a:t>
            </a:r>
            <a:r>
              <a:rPr sz="2250" u="heavy" spc="-135" dirty="0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 </a:t>
            </a:r>
            <a:r>
              <a:rPr sz="2250" u="heavy" spc="-65" dirty="0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hormon</a:t>
            </a:r>
            <a:r>
              <a:rPr sz="2250" u="heavy" spc="-60" dirty="0">
                <a:solidFill>
                  <a:srgbClr val="695D59"/>
                </a:solidFill>
                <a:uFill>
                  <a:solidFill>
                    <a:srgbClr val="695D59"/>
                  </a:solidFill>
                </a:uFill>
                <a:latin typeface="Arial"/>
                <a:cs typeface="Arial"/>
              </a:rPr>
              <a:t>e</a:t>
            </a:r>
            <a:r>
              <a:rPr sz="2250" dirty="0">
                <a:solidFill>
                  <a:srgbClr val="695D59"/>
                </a:solidFill>
                <a:latin typeface="Arial"/>
                <a:cs typeface="Arial"/>
              </a:rPr>
              <a:t>	</a:t>
            </a:r>
            <a:r>
              <a:rPr sz="2250" spc="75" dirty="0">
                <a:solidFill>
                  <a:srgbClr val="A8705B"/>
                </a:solidFill>
                <a:latin typeface="Arial"/>
                <a:cs typeface="Arial"/>
              </a:rPr>
              <a:t>E</a:t>
            </a:r>
            <a:r>
              <a:rPr sz="2250" spc="-35" dirty="0">
                <a:solidFill>
                  <a:srgbClr val="B1A591"/>
                </a:solidFill>
                <a:latin typeface="Arial"/>
                <a:cs typeface="Arial"/>
              </a:rPr>
              <a:t>.</a:t>
            </a:r>
            <a:r>
              <a:rPr sz="2250" spc="-114" dirty="0">
                <a:solidFill>
                  <a:srgbClr val="A8705B"/>
                </a:solidFill>
                <a:latin typeface="Arial"/>
                <a:cs typeface="Arial"/>
              </a:rPr>
              <a:t>C</a:t>
            </a:r>
            <a:r>
              <a:rPr sz="2250" spc="-5" dirty="0">
                <a:solidFill>
                  <a:srgbClr val="A19089"/>
                </a:solidFill>
                <a:latin typeface="Arial"/>
                <a:cs typeface="Arial"/>
              </a:rPr>
              <a:t>.</a:t>
            </a:r>
            <a:r>
              <a:rPr sz="2250" spc="114" dirty="0">
                <a:solidFill>
                  <a:srgbClr val="A8705B"/>
                </a:solidFill>
                <a:latin typeface="Arial"/>
                <a:cs typeface="Arial"/>
              </a:rPr>
              <a:t>F</a:t>
            </a:r>
            <a:endParaRPr sz="2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8292" y="4396628"/>
            <a:ext cx="6795770" cy="22180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580"/>
              </a:spcBef>
            </a:pPr>
            <a:r>
              <a:rPr sz="2700" b="1" spc="-245" dirty="0">
                <a:solidFill>
                  <a:srgbClr val="695D59"/>
                </a:solidFill>
                <a:latin typeface="Courier New"/>
                <a:cs typeface="Courier New"/>
              </a:rPr>
              <a:t>RTK</a:t>
            </a:r>
            <a:endParaRPr sz="2700">
              <a:latin typeface="Courier New"/>
              <a:cs typeface="Courier New"/>
            </a:endParaRPr>
          </a:p>
          <a:p>
            <a:pPr marL="919480">
              <a:lnSpc>
                <a:spcPct val="100000"/>
              </a:lnSpc>
              <a:spcBef>
                <a:spcPts val="375"/>
              </a:spcBef>
            </a:pPr>
            <a:r>
              <a:rPr sz="2100" spc="-90" dirty="0">
                <a:solidFill>
                  <a:srgbClr val="4D4941"/>
                </a:solidFill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  <a:p>
            <a:pPr marL="668655">
              <a:lnSpc>
                <a:spcPct val="100000"/>
              </a:lnSpc>
              <a:spcBef>
                <a:spcPts val="844"/>
              </a:spcBef>
            </a:pPr>
            <a:r>
              <a:rPr sz="2050" spc="-220" dirty="0">
                <a:solidFill>
                  <a:srgbClr val="695D59"/>
                </a:solidFill>
                <a:latin typeface="Arial"/>
                <a:cs typeface="Arial"/>
              </a:rPr>
              <a:t>C</a:t>
            </a:r>
            <a:r>
              <a:rPr sz="2050" spc="-200" dirty="0">
                <a:solidFill>
                  <a:srgbClr val="695D59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695D59"/>
                </a:solidFill>
                <a:latin typeface="Arial"/>
                <a:cs typeface="Arial"/>
              </a:rPr>
              <a:t>at</a:t>
            </a:r>
            <a:r>
              <a:rPr sz="2050" spc="-180" dirty="0">
                <a:solidFill>
                  <a:srgbClr val="695D59"/>
                </a:solidFill>
                <a:latin typeface="Arial"/>
                <a:cs typeface="Arial"/>
              </a:rPr>
              <a:t>a</a:t>
            </a:r>
            <a:r>
              <a:rPr sz="2050" spc="140" dirty="0">
                <a:solidFill>
                  <a:srgbClr val="4D4941"/>
                </a:solidFill>
                <a:latin typeface="Arial"/>
                <a:cs typeface="Arial"/>
              </a:rPr>
              <a:t>l</a:t>
            </a:r>
            <a:r>
              <a:rPr sz="2050" spc="75" dirty="0">
                <a:solidFill>
                  <a:srgbClr val="695D59"/>
                </a:solidFill>
                <a:latin typeface="Arial"/>
                <a:cs typeface="Arial"/>
              </a:rPr>
              <a:t>y</a:t>
            </a:r>
            <a:r>
              <a:rPr sz="2050" spc="-75" dirty="0">
                <a:solidFill>
                  <a:srgbClr val="4D4941"/>
                </a:solidFill>
                <a:latin typeface="Arial"/>
                <a:cs typeface="Arial"/>
              </a:rPr>
              <a:t>t</a:t>
            </a:r>
            <a:r>
              <a:rPr sz="2050" spc="40" dirty="0">
                <a:solidFill>
                  <a:srgbClr val="727270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727270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72727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727270"/>
                </a:solidFill>
                <a:latin typeface="Arial"/>
                <a:cs typeface="Arial"/>
              </a:rPr>
              <a:t>s</a:t>
            </a:r>
            <a:r>
              <a:rPr sz="2000" b="1" spc="55" dirty="0">
                <a:solidFill>
                  <a:srgbClr val="858A8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695D59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</a:pPr>
            <a:r>
              <a:rPr sz="2050" b="1" spc="55" dirty="0">
                <a:solidFill>
                  <a:srgbClr val="A8705B"/>
                </a:solidFill>
                <a:latin typeface="Arial"/>
                <a:cs typeface="Arial"/>
              </a:rPr>
              <a:t>CYTOSOL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856" y="7500442"/>
            <a:ext cx="10564495" cy="1228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34620">
              <a:lnSpc>
                <a:spcPts val="4820"/>
              </a:lnSpc>
              <a:spcBef>
                <a:spcPts val="30"/>
              </a:spcBef>
            </a:pPr>
            <a:r>
              <a:rPr sz="3850" spc="90" dirty="0">
                <a:solidFill>
                  <a:srgbClr val="010101"/>
                </a:solidFill>
                <a:latin typeface="Arial"/>
                <a:cs typeface="Arial"/>
              </a:rPr>
              <a:t>Model</a:t>
            </a:r>
            <a:r>
              <a:rPr sz="38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-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8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receptor</a:t>
            </a:r>
            <a:r>
              <a:rPr sz="3850" spc="3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35" dirty="0">
                <a:solidFill>
                  <a:srgbClr val="010101"/>
                </a:solidFill>
                <a:latin typeface="Arial"/>
                <a:cs typeface="Arial"/>
              </a:rPr>
              <a:t>tyrosine</a:t>
            </a:r>
            <a:r>
              <a:rPr sz="385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85" dirty="0">
                <a:solidFill>
                  <a:srgbClr val="010101"/>
                </a:solidFill>
                <a:latin typeface="Arial"/>
                <a:cs typeface="Arial"/>
              </a:rPr>
              <a:t>kinase</a:t>
            </a:r>
            <a:r>
              <a:rPr sz="3850" spc="85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3850" spc="-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850" spc="90" dirty="0">
                <a:solidFill>
                  <a:srgbClr val="010101"/>
                </a:solidFill>
                <a:latin typeface="Arial"/>
                <a:cs typeface="Arial"/>
              </a:rPr>
              <a:t>an</a:t>
            </a:r>
            <a:r>
              <a:rPr sz="38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5" dirty="0">
                <a:solidFill>
                  <a:srgbClr val="010101"/>
                </a:solidFill>
                <a:latin typeface="Arial"/>
                <a:cs typeface="Arial"/>
              </a:rPr>
              <a:t>enzyme­ </a:t>
            </a:r>
            <a:r>
              <a:rPr sz="3850" spc="-10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65" dirty="0">
                <a:solidFill>
                  <a:srgbClr val="010101"/>
                </a:solidFill>
                <a:latin typeface="Arial"/>
                <a:cs typeface="Arial"/>
              </a:rPr>
              <a:t>linked</a:t>
            </a:r>
            <a:r>
              <a:rPr sz="38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receptor</a:t>
            </a:r>
            <a:endParaRPr sz="385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357997-29F9-43CA-9F4D-700A6376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335" y="2262410"/>
            <a:ext cx="7828800" cy="4517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474" y="2042847"/>
            <a:ext cx="12163425" cy="26034"/>
          </a:xfrm>
          <a:custGeom>
            <a:avLst/>
            <a:gdLst/>
            <a:ahLst/>
            <a:cxnLst/>
            <a:rect l="l" t="t" r="r" b="b"/>
            <a:pathLst>
              <a:path w="12163425" h="26035">
                <a:moveTo>
                  <a:pt x="0" y="0"/>
                </a:moveTo>
                <a:lnTo>
                  <a:pt x="12163325" y="0"/>
                </a:lnTo>
                <a:lnTo>
                  <a:pt x="12163325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9363" y="472677"/>
            <a:ext cx="869696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b="0" spc="75" dirty="0">
                <a:solidFill>
                  <a:srgbClr val="705D54"/>
                </a:solidFill>
                <a:latin typeface="Arial"/>
                <a:cs typeface="Arial"/>
              </a:rPr>
              <a:t>Principles</a:t>
            </a:r>
            <a:r>
              <a:rPr sz="6000" b="0" spc="459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6000" b="0" spc="-95" dirty="0">
                <a:solidFill>
                  <a:srgbClr val="705D54"/>
                </a:solidFill>
                <a:latin typeface="Arial"/>
                <a:cs typeface="Arial"/>
              </a:rPr>
              <a:t>of</a:t>
            </a:r>
            <a:r>
              <a:rPr sz="6000" b="0" spc="46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6000" b="0" spc="105" dirty="0">
                <a:solidFill>
                  <a:srgbClr val="705D54"/>
                </a:solidFill>
                <a:latin typeface="Arial"/>
                <a:cs typeface="Arial"/>
              </a:rPr>
              <a:t>Drug</a:t>
            </a:r>
            <a:r>
              <a:rPr sz="6000" b="0" spc="10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6000" b="0" spc="80" dirty="0">
                <a:solidFill>
                  <a:srgbClr val="705D54"/>
                </a:solidFill>
                <a:latin typeface="Arial"/>
                <a:cs typeface="Arial"/>
              </a:rPr>
              <a:t>Action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12" y="2233127"/>
            <a:ext cx="11078845" cy="509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045" marR="5080" indent="-474980">
              <a:lnSpc>
                <a:spcPct val="106000"/>
              </a:lnSpc>
              <a:spcBef>
                <a:spcPts val="95"/>
              </a:spcBef>
              <a:buClr>
                <a:srgbClr val="B69C85"/>
              </a:buClr>
              <a:buChar char="□"/>
              <a:tabLst>
                <a:tab pos="483234" algn="l"/>
              </a:tabLst>
            </a:pP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basic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types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action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can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be</a:t>
            </a:r>
            <a:r>
              <a:rPr sz="3950" spc="-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broadly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classed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as:</a:t>
            </a:r>
            <a:endParaRPr sz="3950">
              <a:latin typeface="Arial"/>
              <a:cs typeface="Arial"/>
            </a:endParaRPr>
          </a:p>
          <a:p>
            <a:pPr marL="483870" indent="-471805">
              <a:lnSpc>
                <a:spcPct val="100000"/>
              </a:lnSpc>
              <a:spcBef>
                <a:spcPts val="1190"/>
              </a:spcBef>
              <a:buClr>
                <a:srgbClr val="B69C85"/>
              </a:buClr>
              <a:buChar char="□"/>
              <a:tabLst>
                <a:tab pos="484505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Stimulation</a:t>
            </a:r>
            <a:endParaRPr sz="3950">
              <a:latin typeface="Arial"/>
              <a:cs typeface="Arial"/>
            </a:endParaRPr>
          </a:p>
          <a:p>
            <a:pPr marL="494030" indent="-481965">
              <a:lnSpc>
                <a:spcPct val="100000"/>
              </a:lnSpc>
              <a:spcBef>
                <a:spcPts val="1295"/>
              </a:spcBef>
              <a:buClr>
                <a:srgbClr val="B69C85"/>
              </a:buClr>
              <a:buChar char="□"/>
              <a:tabLst>
                <a:tab pos="494665" algn="l"/>
              </a:tabLst>
            </a:pP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Depression</a:t>
            </a:r>
            <a:endParaRPr sz="3950">
              <a:latin typeface="Arial"/>
              <a:cs typeface="Arial"/>
            </a:endParaRPr>
          </a:p>
          <a:p>
            <a:pPr marL="498475" indent="-486409">
              <a:lnSpc>
                <a:spcPct val="100000"/>
              </a:lnSpc>
              <a:spcBef>
                <a:spcPts val="1190"/>
              </a:spcBef>
              <a:buClr>
                <a:srgbClr val="B69C85"/>
              </a:buClr>
              <a:buChar char="□"/>
              <a:tabLst>
                <a:tab pos="499109" algn="l"/>
              </a:tabLst>
            </a:pPr>
            <a:r>
              <a:rPr sz="3950" spc="40" dirty="0">
                <a:solidFill>
                  <a:srgbClr val="010101"/>
                </a:solidFill>
                <a:latin typeface="Arial"/>
                <a:cs typeface="Arial"/>
              </a:rPr>
              <a:t>Irritation</a:t>
            </a:r>
            <a:endParaRPr sz="3950">
              <a:latin typeface="Arial"/>
              <a:cs typeface="Arial"/>
            </a:endParaRPr>
          </a:p>
          <a:p>
            <a:pPr marL="492759" indent="-480695">
              <a:lnSpc>
                <a:spcPct val="100000"/>
              </a:lnSpc>
              <a:spcBef>
                <a:spcPts val="1290"/>
              </a:spcBef>
              <a:buClr>
                <a:srgbClr val="B69C85"/>
              </a:buClr>
              <a:buChar char="□"/>
              <a:tabLst>
                <a:tab pos="493395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Replacement</a:t>
            </a:r>
            <a:endParaRPr sz="3950">
              <a:latin typeface="Arial"/>
              <a:cs typeface="Arial"/>
            </a:endParaRPr>
          </a:p>
          <a:p>
            <a:pPr marL="494665" indent="-482600">
              <a:lnSpc>
                <a:spcPct val="100000"/>
              </a:lnSpc>
              <a:spcBef>
                <a:spcPts val="1190"/>
              </a:spcBef>
              <a:buClr>
                <a:srgbClr val="B69C85"/>
              </a:buClr>
              <a:buChar char="□"/>
              <a:tabLst>
                <a:tab pos="495300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Cytotoxic</a:t>
            </a:r>
            <a:r>
              <a:rPr sz="395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action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2042847"/>
            <a:ext cx="12163425" cy="26034"/>
          </a:xfrm>
          <a:custGeom>
            <a:avLst/>
            <a:gdLst/>
            <a:ahLst/>
            <a:cxnLst/>
            <a:rect l="l" t="t" r="r" b="b"/>
            <a:pathLst>
              <a:path w="12163425" h="26035">
                <a:moveTo>
                  <a:pt x="0" y="0"/>
                </a:moveTo>
                <a:lnTo>
                  <a:pt x="12163325" y="0"/>
                </a:lnTo>
                <a:lnTo>
                  <a:pt x="12163325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0" dirty="0">
                <a:solidFill>
                  <a:srgbClr val="705D56"/>
                </a:solidFill>
              </a:rPr>
              <a:t>Transmembrane</a:t>
            </a:r>
            <a:r>
              <a:rPr spc="640" dirty="0">
                <a:solidFill>
                  <a:srgbClr val="705D56"/>
                </a:solidFill>
              </a:rPr>
              <a:t> </a:t>
            </a:r>
            <a:r>
              <a:rPr sz="5350" b="0" spc="75" dirty="0">
                <a:solidFill>
                  <a:srgbClr val="705D56"/>
                </a:solidFill>
                <a:latin typeface="Arial"/>
                <a:cs typeface="Arial"/>
              </a:rPr>
              <a:t>JAK-STAT</a:t>
            </a:r>
            <a:r>
              <a:rPr sz="5350" b="0" spc="210" dirty="0">
                <a:solidFill>
                  <a:srgbClr val="705D56"/>
                </a:solidFill>
                <a:latin typeface="Arial"/>
                <a:cs typeface="Arial"/>
              </a:rPr>
              <a:t> </a:t>
            </a:r>
            <a:r>
              <a:rPr spc="-350" dirty="0">
                <a:solidFill>
                  <a:srgbClr val="705D56"/>
                </a:solidFill>
              </a:rPr>
              <a:t>binding</a:t>
            </a:r>
            <a:endParaRPr sz="5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44643" y="728000"/>
            <a:ext cx="12550775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512040" algn="l"/>
              </a:tabLst>
            </a:pPr>
            <a:r>
              <a:rPr sz="10800" spc="-637" baseline="-16975" dirty="0">
                <a:solidFill>
                  <a:srgbClr val="D6824F"/>
                </a:solidFill>
                <a:latin typeface="Courier New"/>
                <a:cs typeface="Courier New"/>
              </a:rPr>
              <a:t>.</a:t>
            </a:r>
            <a:r>
              <a:rPr sz="10800" spc="-630" baseline="-16975" dirty="0">
                <a:solidFill>
                  <a:srgbClr val="D6824F"/>
                </a:solidFill>
                <a:latin typeface="Courier New"/>
                <a:cs typeface="Courier New"/>
              </a:rPr>
              <a:t>.</a:t>
            </a:r>
            <a:r>
              <a:rPr sz="10800" spc="-3975" baseline="-16975" dirty="0">
                <a:solidFill>
                  <a:srgbClr val="D6824F"/>
                </a:solidFill>
                <a:latin typeface="Courier New"/>
                <a:cs typeface="Courier New"/>
              </a:rPr>
              <a:t> </a:t>
            </a:r>
            <a:r>
              <a:rPr sz="5700" b="1" u="heavy" spc="-300" dirty="0">
                <a:solidFill>
                  <a:srgbClr val="705D56"/>
                </a:solidFill>
                <a:uFill>
                  <a:solidFill>
                    <a:srgbClr val="705D56"/>
                  </a:solidFill>
                </a:uFill>
                <a:latin typeface="Arial"/>
                <a:cs typeface="Arial"/>
              </a:rPr>
              <a:t>receg</a:t>
            </a:r>
            <a:r>
              <a:rPr sz="5700" b="1" u="heavy" spc="-250" dirty="0">
                <a:solidFill>
                  <a:srgbClr val="705D56"/>
                </a:solidFill>
                <a:uFill>
                  <a:solidFill>
                    <a:srgbClr val="94B2CE"/>
                  </a:solidFill>
                </a:uFill>
                <a:latin typeface="Arial"/>
                <a:cs typeface="Arial"/>
              </a:rPr>
              <a:t>tor</a:t>
            </a:r>
            <a:r>
              <a:rPr sz="5700" b="1" spc="-310" dirty="0">
                <a:solidFill>
                  <a:srgbClr val="705D56"/>
                </a:solidFill>
                <a:latin typeface="Arial"/>
                <a:cs typeface="Arial"/>
              </a:rPr>
              <a:t>s</a:t>
            </a:r>
            <a:r>
              <a:rPr sz="5700" b="1" dirty="0">
                <a:solidFill>
                  <a:srgbClr val="705D56"/>
                </a:solidFill>
                <a:latin typeface="Arial"/>
                <a:cs typeface="Arial"/>
              </a:rPr>
              <a:t>	</a:t>
            </a:r>
            <a:endParaRPr sz="5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228" y="2164191"/>
            <a:ext cx="11272520" cy="7210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86409" marR="194945" indent="-474345">
              <a:lnSpc>
                <a:spcPct val="84100"/>
              </a:lnSpc>
              <a:spcBef>
                <a:spcPts val="815"/>
              </a:spcBef>
            </a:pPr>
            <a:r>
              <a:rPr sz="3650" spc="240" dirty="0">
                <a:solidFill>
                  <a:srgbClr val="BC9E89"/>
                </a:solidFill>
                <a:latin typeface="Arial"/>
                <a:cs typeface="Arial"/>
              </a:rPr>
              <a:t>□</a:t>
            </a:r>
            <a:r>
              <a:rPr sz="3650" spc="240" dirty="0">
                <a:solidFill>
                  <a:srgbClr val="030303"/>
                </a:solidFill>
                <a:latin typeface="Arial"/>
                <a:cs typeface="Arial"/>
              </a:rPr>
              <a:t>Agonist 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induced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dimerization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alters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sz="3650" spc="1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0" dirty="0">
                <a:solidFill>
                  <a:srgbClr val="030303"/>
                </a:solidFill>
                <a:latin typeface="Arial"/>
                <a:cs typeface="Arial"/>
              </a:rPr>
              <a:t>intracellular</a:t>
            </a:r>
            <a:r>
              <a:rPr sz="3650" spc="4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domain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conformation 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to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increase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its 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0" dirty="0">
                <a:solidFill>
                  <a:srgbClr val="030303"/>
                </a:solidFill>
                <a:latin typeface="Arial"/>
                <a:cs typeface="Arial"/>
              </a:rPr>
              <a:t>affinity</a:t>
            </a:r>
            <a:r>
              <a:rPr sz="3650" spc="22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45" dirty="0">
                <a:solidFill>
                  <a:srgbClr val="030303"/>
                </a:solidFill>
                <a:latin typeface="Arial"/>
                <a:cs typeface="Arial"/>
              </a:rPr>
              <a:t>for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cytosolic</a:t>
            </a:r>
            <a:r>
              <a:rPr sz="3650" spc="22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tyrosine</a:t>
            </a:r>
            <a:r>
              <a:rPr sz="3650" spc="1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protein</a:t>
            </a:r>
            <a:r>
              <a:rPr sz="3650" spc="5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kinase</a:t>
            </a:r>
            <a:r>
              <a:rPr sz="3650" spc="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JAK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(Janus</a:t>
            </a:r>
            <a:r>
              <a:rPr sz="3650" spc="-6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Kinase).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0">
              <a:latin typeface="Arial"/>
              <a:cs typeface="Arial"/>
            </a:endParaRPr>
          </a:p>
          <a:p>
            <a:pPr marL="473709" marR="5080" indent="-461645">
              <a:lnSpc>
                <a:spcPct val="84100"/>
              </a:lnSpc>
              <a:buClr>
                <a:srgbClr val="BC9E89"/>
              </a:buClr>
              <a:buChar char="□"/>
              <a:tabLst>
                <a:tab pos="482600" algn="l"/>
              </a:tabLst>
            </a:pPr>
            <a:r>
              <a:rPr sz="3650" spc="200" dirty="0">
                <a:solidFill>
                  <a:srgbClr val="030303"/>
                </a:solidFill>
                <a:latin typeface="Arial"/>
                <a:cs typeface="Arial"/>
              </a:rPr>
              <a:t>On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binding, </a:t>
            </a:r>
            <a:r>
              <a:rPr sz="3650" spc="140" dirty="0">
                <a:solidFill>
                  <a:srgbClr val="030303"/>
                </a:solidFill>
                <a:latin typeface="Arial"/>
                <a:cs typeface="Arial"/>
              </a:rPr>
              <a:t>JAK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gets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activated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and </a:t>
            </a:r>
            <a:r>
              <a:rPr sz="3650" spc="1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phosphorylates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tyrosine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residues </a:t>
            </a:r>
            <a:r>
              <a:rPr sz="3650" spc="45" dirty="0">
                <a:solidFill>
                  <a:srgbClr val="030303"/>
                </a:solidFill>
                <a:latin typeface="Arial"/>
                <a:cs typeface="Arial"/>
              </a:rPr>
              <a:t>of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sz="3650" spc="-30" dirty="0">
                <a:solidFill>
                  <a:srgbClr val="030303"/>
                </a:solidFill>
                <a:latin typeface="Arial"/>
                <a:cs typeface="Arial"/>
              </a:rPr>
              <a:t>receRtor, </a:t>
            </a:r>
            <a:r>
              <a:rPr sz="3650" spc="-2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which now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bind </a:t>
            </a:r>
            <a:r>
              <a:rPr sz="3650" spc="55" dirty="0">
                <a:solidFill>
                  <a:srgbClr val="030303"/>
                </a:solidFill>
                <a:latin typeface="Arial"/>
                <a:cs typeface="Arial"/>
              </a:rPr>
              <a:t>another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free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moving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protein </a:t>
            </a:r>
            <a:r>
              <a:rPr sz="3650" spc="-20" dirty="0">
                <a:solidFill>
                  <a:srgbClr val="030303"/>
                </a:solidFill>
                <a:latin typeface="Arial"/>
                <a:cs typeface="Arial"/>
              </a:rPr>
              <a:t>STAT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(signal 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transducer</a:t>
            </a:r>
            <a:r>
              <a:rPr sz="3650" spc="30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and</a:t>
            </a:r>
            <a:r>
              <a:rPr sz="3650" spc="-3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activator</a:t>
            </a:r>
            <a:r>
              <a:rPr sz="3650" spc="254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030303"/>
                </a:solidFill>
                <a:latin typeface="Arial"/>
                <a:cs typeface="Arial"/>
              </a:rPr>
              <a:t>of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transcription).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C9E89"/>
              </a:buClr>
              <a:buFont typeface="Arial"/>
              <a:buChar char="□"/>
            </a:pPr>
            <a:endParaRPr sz="4950">
              <a:latin typeface="Arial"/>
              <a:cs typeface="Arial"/>
            </a:endParaRPr>
          </a:p>
          <a:p>
            <a:pPr marL="473709" marR="102870" indent="-461645">
              <a:lnSpc>
                <a:spcPts val="3720"/>
              </a:lnSpc>
              <a:buClr>
                <a:srgbClr val="BC9E89"/>
              </a:buClr>
              <a:buChar char="□"/>
              <a:tabLst>
                <a:tab pos="481330" algn="l"/>
              </a:tabLst>
            </a:pP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Thi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s</a:t>
            </a:r>
            <a:r>
              <a:rPr sz="3650" spc="3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i</a:t>
            </a:r>
            <a:r>
              <a:rPr sz="3650" spc="170" dirty="0">
                <a:solidFill>
                  <a:srgbClr val="030303"/>
                </a:solidFill>
                <a:latin typeface="Arial"/>
                <a:cs typeface="Arial"/>
              </a:rPr>
              <a:t>s</a:t>
            </a:r>
            <a:r>
              <a:rPr sz="3650" spc="-7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als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o</a:t>
            </a:r>
            <a:r>
              <a:rPr sz="3650" spc="-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25" dirty="0">
                <a:solidFill>
                  <a:srgbClr val="030303"/>
                </a:solidFill>
                <a:latin typeface="Arial"/>
                <a:cs typeface="Arial"/>
              </a:rPr>
              <a:t>phosphorylate</a:t>
            </a:r>
            <a:r>
              <a:rPr sz="3650" spc="150" dirty="0">
                <a:solidFill>
                  <a:srgbClr val="030303"/>
                </a:solidFill>
                <a:latin typeface="Arial"/>
                <a:cs typeface="Arial"/>
              </a:rPr>
              <a:t>d</a:t>
            </a:r>
            <a:r>
              <a:rPr sz="3650" spc="-31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b</a:t>
            </a:r>
            <a:r>
              <a:rPr sz="3650" spc="135" dirty="0">
                <a:solidFill>
                  <a:srgbClr val="030303"/>
                </a:solidFill>
                <a:latin typeface="Arial"/>
                <a:cs typeface="Arial"/>
              </a:rPr>
              <a:t>y</a:t>
            </a:r>
            <a:r>
              <a:rPr sz="36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00" dirty="0">
                <a:solidFill>
                  <a:srgbClr val="030303"/>
                </a:solidFill>
                <a:latin typeface="Arial"/>
                <a:cs typeface="Arial"/>
              </a:rPr>
              <a:t>JAK.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95" dirty="0">
                <a:solidFill>
                  <a:srgbClr val="030303"/>
                </a:solidFill>
                <a:latin typeface="Arial"/>
                <a:cs typeface="Arial"/>
              </a:rPr>
              <a:t>Pair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s</a:t>
            </a:r>
            <a:r>
              <a:rPr sz="3650" spc="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030303"/>
                </a:solidFill>
                <a:latin typeface="Arial"/>
                <a:cs typeface="Arial"/>
              </a:rPr>
              <a:t>of 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phosphorylated </a:t>
            </a:r>
            <a:r>
              <a:rPr sz="3650" spc="-20" dirty="0">
                <a:solidFill>
                  <a:srgbClr val="030303"/>
                </a:solidFill>
                <a:latin typeface="Arial"/>
                <a:cs typeface="Arial"/>
              </a:rPr>
              <a:t>STAT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dimerize </a:t>
            </a:r>
            <a:r>
              <a:rPr sz="3650" spc="145" dirty="0">
                <a:solidFill>
                  <a:srgbClr val="030303"/>
                </a:solidFill>
                <a:latin typeface="Arial"/>
                <a:cs typeface="Arial"/>
              </a:rPr>
              <a:t>and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translocate </a:t>
            </a:r>
            <a:r>
              <a:rPr sz="3650" spc="150" dirty="0">
                <a:solidFill>
                  <a:srgbClr val="030303"/>
                </a:solidFill>
                <a:latin typeface="Arial"/>
                <a:cs typeface="Arial"/>
              </a:rPr>
              <a:t>to </a:t>
            </a:r>
            <a:r>
              <a:rPr sz="3650" spc="-100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20" dirty="0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sz="3650" spc="90" dirty="0">
                <a:solidFill>
                  <a:srgbClr val="030303"/>
                </a:solidFill>
                <a:latin typeface="Arial"/>
                <a:cs typeface="Arial"/>
              </a:rPr>
              <a:t>nucleus </a:t>
            </a:r>
            <a:r>
              <a:rPr sz="3650" spc="110" dirty="0">
                <a:solidFill>
                  <a:srgbClr val="030303"/>
                </a:solidFill>
                <a:latin typeface="Arial"/>
                <a:cs typeface="Arial"/>
              </a:rPr>
              <a:t>to </a:t>
            </a:r>
            <a:r>
              <a:rPr sz="3650" spc="85" dirty="0">
                <a:solidFill>
                  <a:srgbClr val="030303"/>
                </a:solidFill>
                <a:latin typeface="Arial"/>
                <a:cs typeface="Arial"/>
              </a:rPr>
              <a:t>regulate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gene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transcription </a:t>
            </a:r>
            <a:r>
              <a:rPr sz="3650" spc="6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80" dirty="0">
                <a:solidFill>
                  <a:srgbClr val="030303"/>
                </a:solidFill>
                <a:latin typeface="Arial"/>
                <a:cs typeface="Arial"/>
              </a:rPr>
              <a:t>resulting</a:t>
            </a:r>
            <a:r>
              <a:rPr sz="3650" spc="-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030303"/>
                </a:solidFill>
                <a:latin typeface="Arial"/>
                <a:cs typeface="Arial"/>
              </a:rPr>
              <a:t>in</a:t>
            </a:r>
            <a:r>
              <a:rPr sz="3650" spc="114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105" dirty="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sz="3650" spc="50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60" dirty="0">
                <a:solidFill>
                  <a:srgbClr val="030303"/>
                </a:solidFill>
                <a:latin typeface="Arial"/>
                <a:cs typeface="Arial"/>
              </a:rPr>
              <a:t>biological</a:t>
            </a:r>
            <a:r>
              <a:rPr sz="3650" spc="265" dirty="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sz="3650" spc="75" dirty="0">
                <a:solidFill>
                  <a:srgbClr val="030303"/>
                </a:solidFill>
                <a:latin typeface="Arial"/>
                <a:cs typeface="Arial"/>
              </a:rPr>
              <a:t>response.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974" y="2049230"/>
            <a:ext cx="12188825" cy="5508625"/>
            <a:chOff x="815974" y="2049230"/>
            <a:chExt cx="12188825" cy="550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2409" y="2553493"/>
              <a:ext cx="6068814" cy="50043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57908" y="2119444"/>
              <a:ext cx="13335" cy="4774565"/>
            </a:xfrm>
            <a:custGeom>
              <a:avLst/>
              <a:gdLst/>
              <a:ahLst/>
              <a:cxnLst/>
              <a:rect l="l" t="t" r="r" b="b"/>
              <a:pathLst>
                <a:path w="13335" h="4774565">
                  <a:moveTo>
                    <a:pt x="12749" y="459581"/>
                  </a:moveTo>
                  <a:lnTo>
                    <a:pt x="12749" y="0"/>
                  </a:lnTo>
                </a:path>
                <a:path w="13335" h="4774565">
                  <a:moveTo>
                    <a:pt x="0" y="4774537"/>
                  </a:moveTo>
                  <a:lnTo>
                    <a:pt x="0" y="2629825"/>
                  </a:lnTo>
                </a:path>
              </a:pathLst>
            </a:custGeom>
            <a:ln w="38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7474" y="2119444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434048"/>
                  </a:moveTo>
                  <a:lnTo>
                    <a:pt x="0" y="0"/>
                  </a:lnTo>
                </a:path>
              </a:pathLst>
            </a:custGeom>
            <a:ln w="25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974" y="2049230"/>
              <a:ext cx="12188825" cy="38735"/>
            </a:xfrm>
            <a:custGeom>
              <a:avLst/>
              <a:gdLst/>
              <a:ahLst/>
              <a:cxnLst/>
              <a:rect l="l" t="t" r="r" b="b"/>
              <a:pathLst>
                <a:path w="12188825" h="38735">
                  <a:moveTo>
                    <a:pt x="0" y="0"/>
                  </a:moveTo>
                  <a:lnTo>
                    <a:pt x="12188824" y="0"/>
                  </a:lnTo>
                  <a:lnTo>
                    <a:pt x="12188824" y="38298"/>
                  </a:lnTo>
                  <a:lnTo>
                    <a:pt x="0" y="38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0" dirty="0"/>
              <a:t>Transmembrane</a:t>
            </a:r>
            <a:r>
              <a:rPr spc="690" dirty="0"/>
              <a:t> </a:t>
            </a:r>
            <a:r>
              <a:rPr spc="-310" dirty="0"/>
              <a:t>JAK-STAT</a:t>
            </a:r>
            <a:r>
              <a:rPr spc="195" dirty="0"/>
              <a:t> </a:t>
            </a:r>
            <a:r>
              <a:rPr spc="-350" dirty="0"/>
              <a:t>binding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64297" y="932259"/>
            <a:ext cx="4100829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1720" algn="l"/>
              </a:tabLst>
            </a:pPr>
            <a:r>
              <a:rPr sz="5700" b="1" spc="-190" dirty="0">
                <a:solidFill>
                  <a:srgbClr val="D6824F"/>
                </a:solidFill>
                <a:latin typeface="Arial"/>
                <a:cs typeface="Arial"/>
              </a:rPr>
              <a:t>..	</a:t>
            </a:r>
            <a:r>
              <a:rPr lang="en-US" sz="5700" u="heavy" spc="-980" dirty="0">
                <a:solidFill>
                  <a:srgbClr val="95B5CF"/>
                </a:solidFill>
                <a:uFill>
                  <a:solidFill>
                    <a:srgbClr val="6D5D56"/>
                  </a:solidFill>
                </a:uFill>
                <a:latin typeface="Algerian" panose="04020705040A02060702" pitchFamily="82" charset="0"/>
                <a:cs typeface="Arial"/>
              </a:rPr>
              <a:t>receptors</a:t>
            </a:r>
            <a:endParaRPr sz="57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0916" y="1784182"/>
            <a:ext cx="8485505" cy="0"/>
          </a:xfrm>
          <a:custGeom>
            <a:avLst/>
            <a:gdLst/>
            <a:ahLst/>
            <a:cxnLst/>
            <a:rect l="l" t="t" r="r" b="b"/>
            <a:pathLst>
              <a:path w="8485505">
                <a:moveTo>
                  <a:pt x="0" y="0"/>
                </a:moveTo>
                <a:lnTo>
                  <a:pt x="8485271" y="0"/>
                </a:lnTo>
              </a:path>
            </a:pathLst>
          </a:custGeom>
          <a:ln w="64678">
            <a:solidFill>
              <a:srgbClr val="94B4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90454" y="932259"/>
            <a:ext cx="454025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b="1" spc="200" dirty="0">
                <a:solidFill>
                  <a:srgbClr val="95B5CF"/>
                </a:solidFill>
                <a:latin typeface="Arial"/>
                <a:cs typeface="Arial"/>
              </a:rPr>
              <a:t>_</a:t>
            </a:r>
            <a:endParaRPr sz="5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1042" y="2298237"/>
            <a:ext cx="934719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75" dirty="0">
                <a:solidFill>
                  <a:srgbClr val="7B7269"/>
                </a:solidFill>
                <a:latin typeface="Arial"/>
                <a:cs typeface="Arial"/>
              </a:rPr>
              <a:t>C</a:t>
            </a:r>
            <a:r>
              <a:rPr sz="1800" b="1" spc="-60" dirty="0">
                <a:solidFill>
                  <a:srgbClr val="7B7269"/>
                </a:solidFill>
                <a:latin typeface="Arial"/>
                <a:cs typeface="Arial"/>
              </a:rPr>
              <a:t>yto</a:t>
            </a:r>
            <a:r>
              <a:rPr sz="1800" b="1" spc="-260" dirty="0">
                <a:solidFill>
                  <a:srgbClr val="7B7269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9CA791"/>
                </a:solidFill>
                <a:latin typeface="Arial"/>
                <a:cs typeface="Arial"/>
              </a:rPr>
              <a:t>l</a:t>
            </a:r>
            <a:r>
              <a:rPr sz="1800" b="1" spc="-65" dirty="0">
                <a:solidFill>
                  <a:srgbClr val="7B7269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2156" y="6409962"/>
            <a:ext cx="2169160" cy="10788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22070">
              <a:lnSpc>
                <a:spcPct val="100000"/>
              </a:lnSpc>
              <a:spcBef>
                <a:spcPts val="555"/>
              </a:spcBef>
            </a:pPr>
            <a:r>
              <a:rPr sz="2150" spc="-145" dirty="0">
                <a:solidFill>
                  <a:srgbClr val="6D5D56"/>
                </a:solidFill>
                <a:latin typeface="Arial"/>
                <a:cs typeface="Arial"/>
              </a:rPr>
              <a:t>-,,</a:t>
            </a:r>
            <a:endParaRPr sz="2150">
              <a:latin typeface="Arial"/>
              <a:cs typeface="Arial"/>
            </a:endParaRPr>
          </a:p>
          <a:p>
            <a:pPr marL="381000" marR="5080" indent="-368935">
              <a:lnSpc>
                <a:spcPts val="2710"/>
              </a:lnSpc>
              <a:tabLst>
                <a:tab pos="1277620" algn="l"/>
                <a:tab pos="2082164" algn="l"/>
                <a:tab pos="2155825" algn="l"/>
              </a:tabLst>
            </a:pPr>
            <a:r>
              <a:rPr sz="1800" b="1" spc="-250" dirty="0">
                <a:solidFill>
                  <a:srgbClr val="7B7269"/>
                </a:solidFill>
                <a:latin typeface="Arial"/>
                <a:cs typeface="Arial"/>
              </a:rPr>
              <a:t>T</a:t>
            </a:r>
            <a:r>
              <a:rPr sz="1800" b="1" spc="-330" dirty="0">
                <a:solidFill>
                  <a:srgbClr val="7B7269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7B7269"/>
                </a:solidFill>
                <a:latin typeface="Arial"/>
                <a:cs typeface="Arial"/>
              </a:rPr>
              <a:t>ranscnpb</a:t>
            </a:r>
            <a:r>
              <a:rPr sz="1800" b="1" spc="-320" dirty="0">
                <a:solidFill>
                  <a:srgbClr val="7B7269"/>
                </a:solidFill>
                <a:latin typeface="Arial"/>
                <a:cs typeface="Arial"/>
              </a:rPr>
              <a:t>o</a:t>
            </a:r>
            <a:r>
              <a:rPr sz="1800" b="1" spc="-75" dirty="0">
                <a:solidFill>
                  <a:srgbClr val="443B31"/>
                </a:solidFill>
                <a:latin typeface="Arial"/>
                <a:cs typeface="Arial"/>
              </a:rPr>
              <a:t>.</a:t>
            </a:r>
            <a:r>
              <a:rPr sz="1800" b="1" spc="-730" dirty="0">
                <a:solidFill>
                  <a:srgbClr val="7B7269"/>
                </a:solidFill>
                <a:latin typeface="Arial"/>
                <a:cs typeface="Arial"/>
              </a:rPr>
              <a:t>n</a:t>
            </a:r>
            <a:r>
              <a:rPr sz="1800" b="1" spc="300" dirty="0">
                <a:solidFill>
                  <a:srgbClr val="443B31"/>
                </a:solidFill>
                <a:latin typeface="Arial"/>
                <a:cs typeface="Arial"/>
              </a:rPr>
              <a:t>,. </a:t>
            </a:r>
            <a:r>
              <a:rPr sz="1800" b="1" u="heavy" dirty="0">
                <a:solidFill>
                  <a:srgbClr val="443B31"/>
                </a:solidFill>
                <a:uFill>
                  <a:solidFill>
                    <a:srgbClr val="433A30"/>
                  </a:solidFill>
                </a:uFill>
                <a:latin typeface="Arial"/>
                <a:cs typeface="Arial"/>
              </a:rPr>
              <a:t> 		</a:t>
            </a:r>
            <a:r>
              <a:rPr sz="1800" b="1" dirty="0">
                <a:solidFill>
                  <a:srgbClr val="443B31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443B31"/>
                </a:solidFill>
                <a:latin typeface="Arial"/>
                <a:cs typeface="Arial"/>
              </a:rPr>
              <a:t>             </a:t>
            </a:r>
            <a:r>
              <a:rPr sz="1800" b="1" spc="95" dirty="0">
                <a:solidFill>
                  <a:srgbClr val="443B31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7B7269"/>
                </a:solidFill>
                <a:latin typeface="Arial"/>
                <a:cs typeface="Arial"/>
              </a:rPr>
              <a:t>ge</a:t>
            </a:r>
            <a:r>
              <a:rPr sz="1800" b="1" dirty="0">
                <a:solidFill>
                  <a:srgbClr val="7B7269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B7269"/>
                </a:solidFill>
                <a:latin typeface="Arial"/>
                <a:cs typeface="Arial"/>
              </a:rPr>
              <a:t>nes	</a:t>
            </a:r>
            <a:r>
              <a:rPr sz="1800" dirty="0">
                <a:solidFill>
                  <a:srgbClr val="9CA791"/>
                </a:solidFill>
                <a:latin typeface="Arial"/>
                <a:cs typeface="Arial"/>
              </a:rPr>
              <a:t>_	</a:t>
            </a:r>
            <a:r>
              <a:rPr sz="1800" i="1" spc="-240" dirty="0">
                <a:solidFill>
                  <a:srgbClr val="6D5D56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2502" y="746860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052" y="0"/>
                </a:lnTo>
              </a:path>
            </a:pathLst>
          </a:custGeom>
          <a:ln w="14458">
            <a:solidFill>
              <a:srgbClr val="9BA6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79266" y="7187671"/>
            <a:ext cx="9207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480" dirty="0">
                <a:solidFill>
                  <a:srgbClr val="9CA791"/>
                </a:solidFill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2427" y="8355773"/>
            <a:ext cx="9247505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 marR="5080" indent="-3810">
              <a:lnSpc>
                <a:spcPct val="105700"/>
              </a:lnSpc>
              <a:spcBef>
                <a:spcPts val="95"/>
              </a:spcBef>
            </a:pP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Many</a:t>
            </a:r>
            <a:r>
              <a:rPr sz="3250" spc="1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cytokines,</a:t>
            </a:r>
            <a:r>
              <a:rPr sz="3250" spc="19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growth</a:t>
            </a:r>
            <a:r>
              <a:rPr sz="3250" spc="1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hormone,</a:t>
            </a:r>
            <a:r>
              <a:rPr sz="325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prolactin,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interferons,</a:t>
            </a:r>
            <a:r>
              <a:rPr sz="3250" spc="17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etc.</a:t>
            </a:r>
            <a:r>
              <a:rPr sz="325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act</a:t>
            </a:r>
            <a:r>
              <a:rPr sz="32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through</a:t>
            </a:r>
            <a:r>
              <a:rPr sz="3250" spc="1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this</a:t>
            </a:r>
            <a:r>
              <a:rPr sz="3250" spc="-114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080808"/>
                </a:solidFill>
                <a:latin typeface="Arial"/>
                <a:cs typeface="Arial"/>
              </a:rPr>
              <a:t>type</a:t>
            </a:r>
            <a:r>
              <a:rPr sz="325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5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3250" spc="1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receptor</a:t>
            </a:r>
            <a:endParaRPr sz="325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B307DF-7B67-4775-9D89-3B581E33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36" y="2087965"/>
            <a:ext cx="6616064" cy="58427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6669"/>
            <a:ext cx="13004800" cy="6383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050" y="0"/>
            <a:ext cx="10965815" cy="15855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335" marR="5080" indent="-1270">
              <a:lnSpc>
                <a:spcPct val="100200"/>
              </a:lnSpc>
              <a:spcBef>
                <a:spcPts val="115"/>
              </a:spcBef>
            </a:pPr>
            <a:r>
              <a:rPr sz="5100" spc="-220" dirty="0">
                <a:solidFill>
                  <a:srgbClr val="6B5D56"/>
                </a:solidFill>
              </a:rPr>
              <a:t>Receptors</a:t>
            </a:r>
            <a:r>
              <a:rPr sz="5100" spc="275" dirty="0">
                <a:solidFill>
                  <a:srgbClr val="6B5D56"/>
                </a:solidFill>
              </a:rPr>
              <a:t> </a:t>
            </a:r>
            <a:r>
              <a:rPr sz="5100" spc="-245" dirty="0">
                <a:solidFill>
                  <a:srgbClr val="6B5D56"/>
                </a:solidFill>
              </a:rPr>
              <a:t>regulating</a:t>
            </a:r>
            <a:r>
              <a:rPr sz="5100" spc="235" dirty="0">
                <a:solidFill>
                  <a:srgbClr val="6B5D56"/>
                </a:solidFill>
              </a:rPr>
              <a:t> </a:t>
            </a:r>
            <a:r>
              <a:rPr sz="5100" spc="-145" dirty="0">
                <a:solidFill>
                  <a:srgbClr val="6B5D56"/>
                </a:solidFill>
              </a:rPr>
              <a:t>gene</a:t>
            </a:r>
            <a:r>
              <a:rPr sz="5100" spc="135" dirty="0">
                <a:solidFill>
                  <a:srgbClr val="6B5D56"/>
                </a:solidFill>
              </a:rPr>
              <a:t> </a:t>
            </a:r>
            <a:r>
              <a:rPr sz="5100" spc="-240" dirty="0">
                <a:solidFill>
                  <a:srgbClr val="6B5D56"/>
                </a:solidFill>
              </a:rPr>
              <a:t>expression </a:t>
            </a:r>
            <a:r>
              <a:rPr sz="5100" spc="-1400" dirty="0">
                <a:solidFill>
                  <a:srgbClr val="6B5D56"/>
                </a:solidFill>
              </a:rPr>
              <a:t> </a:t>
            </a:r>
            <a:r>
              <a:rPr sz="5100" spc="-150" dirty="0">
                <a:solidFill>
                  <a:srgbClr val="6B5D56"/>
                </a:solidFill>
              </a:rPr>
              <a:t>(</a:t>
            </a:r>
            <a:r>
              <a:rPr sz="5100" spc="-220" dirty="0">
                <a:solidFill>
                  <a:srgbClr val="6B5D56"/>
                </a:solidFill>
              </a:rPr>
              <a:t>Transcriptio</a:t>
            </a:r>
            <a:r>
              <a:rPr sz="5100" spc="-270" dirty="0">
                <a:solidFill>
                  <a:srgbClr val="6B5D56"/>
                </a:solidFill>
              </a:rPr>
              <a:t>n</a:t>
            </a:r>
            <a:r>
              <a:rPr sz="5100" spc="-165" dirty="0">
                <a:solidFill>
                  <a:srgbClr val="6B5D56"/>
                </a:solidFill>
              </a:rPr>
              <a:t> </a:t>
            </a:r>
            <a:r>
              <a:rPr sz="5100" spc="-225" dirty="0">
                <a:solidFill>
                  <a:srgbClr val="6B5D56"/>
                </a:solidFill>
              </a:rPr>
              <a:t>factors,</a:t>
            </a:r>
            <a:r>
              <a:rPr sz="5100" spc="195" dirty="0">
                <a:solidFill>
                  <a:srgbClr val="6B5D56"/>
                </a:solidFill>
              </a:rPr>
              <a:t> </a:t>
            </a:r>
            <a:r>
              <a:rPr sz="5100" spc="-185" dirty="0">
                <a:solidFill>
                  <a:srgbClr val="6B5D56"/>
                </a:solidFill>
              </a:rPr>
              <a:t>Nuclear</a:t>
            </a:r>
            <a:endParaRPr sz="5100"/>
          </a:p>
        </p:txBody>
      </p:sp>
      <p:sp>
        <p:nvSpPr>
          <p:cNvPr id="4" name="object 4"/>
          <p:cNvSpPr txBox="1"/>
          <p:nvPr/>
        </p:nvSpPr>
        <p:spPr>
          <a:xfrm>
            <a:off x="977849" y="2253554"/>
            <a:ext cx="11367770" cy="680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709" marR="339090" indent="-461645">
              <a:lnSpc>
                <a:spcPct val="105700"/>
              </a:lnSpc>
              <a:spcBef>
                <a:spcPts val="95"/>
              </a:spcBef>
              <a:buClr>
                <a:srgbClr val="B19782"/>
              </a:buClr>
              <a:buChar char="□"/>
              <a:tabLst>
                <a:tab pos="478155" algn="l"/>
                <a:tab pos="479425" algn="l"/>
              </a:tabLst>
            </a:pP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These</a:t>
            </a: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080808"/>
                </a:solidFill>
                <a:latin typeface="Arial"/>
                <a:cs typeface="Arial"/>
              </a:rPr>
              <a:t>are</a:t>
            </a:r>
            <a:r>
              <a:rPr sz="3250" spc="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35" dirty="0">
                <a:solidFill>
                  <a:srgbClr val="080808"/>
                </a:solidFill>
                <a:latin typeface="Arial"/>
                <a:cs typeface="Arial"/>
              </a:rPr>
              <a:t>intracellular</a:t>
            </a:r>
            <a:r>
              <a:rPr sz="3250" spc="4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1C1C1C"/>
                </a:solidFill>
                <a:latin typeface="Arial"/>
                <a:cs typeface="Arial"/>
              </a:rPr>
              <a:t>(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cytoplasmic</a:t>
            </a:r>
            <a:r>
              <a:rPr sz="3250" spc="4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or</a:t>
            </a:r>
            <a:r>
              <a:rPr sz="325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45" dirty="0">
                <a:solidFill>
                  <a:srgbClr val="080808"/>
                </a:solidFill>
                <a:latin typeface="Arial"/>
                <a:cs typeface="Arial"/>
              </a:rPr>
              <a:t>nuclear)</a:t>
            </a:r>
            <a:r>
              <a:rPr sz="3250" spc="3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soluble </a:t>
            </a:r>
            <a:r>
              <a:rPr sz="3250" spc="-8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proteins</a:t>
            </a:r>
            <a:r>
              <a:rPr sz="3250" spc="1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which</a:t>
            </a:r>
            <a:r>
              <a:rPr sz="325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respond</a:t>
            </a:r>
            <a:r>
              <a:rPr sz="3250" spc="1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to</a:t>
            </a:r>
            <a:r>
              <a:rPr sz="325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lipid</a:t>
            </a:r>
            <a:r>
              <a:rPr sz="3250" spc="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080808"/>
                </a:solidFill>
                <a:latin typeface="Arial"/>
                <a:cs typeface="Arial"/>
              </a:rPr>
              <a:t>soluble</a:t>
            </a:r>
            <a:r>
              <a:rPr sz="3250" spc="254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chemical </a:t>
            </a:r>
            <a:r>
              <a:rPr sz="3250" spc="75" dirty="0">
                <a:solidFill>
                  <a:srgbClr val="080808"/>
                </a:solidFill>
                <a:latin typeface="Arial"/>
                <a:cs typeface="Arial"/>
              </a:rPr>
              <a:t> messengers</a:t>
            </a:r>
            <a:r>
              <a:rPr sz="3250" spc="1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080808"/>
                </a:solidFill>
                <a:latin typeface="Arial"/>
                <a:cs typeface="Arial"/>
              </a:rPr>
              <a:t>that</a:t>
            </a:r>
            <a:r>
              <a:rPr sz="3250" spc="-1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penetrate</a:t>
            </a:r>
            <a:r>
              <a:rPr sz="3250" spc="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0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325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cell.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□"/>
            </a:pPr>
            <a:endParaRPr sz="5200">
              <a:latin typeface="Arial"/>
              <a:cs typeface="Arial"/>
            </a:endParaRPr>
          </a:p>
          <a:p>
            <a:pPr marL="473709" marR="5080" indent="-461645">
              <a:lnSpc>
                <a:spcPct val="105700"/>
              </a:lnSpc>
              <a:buClr>
                <a:srgbClr val="B19782"/>
              </a:buClr>
              <a:buSzPct val="98461"/>
              <a:buChar char="□"/>
              <a:tabLst>
                <a:tab pos="478155" algn="l"/>
                <a:tab pos="479425" algn="l"/>
              </a:tabLst>
            </a:pPr>
            <a:r>
              <a:rPr sz="3250" spc="114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3250" spc="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liganded</a:t>
            </a:r>
            <a:r>
              <a:rPr sz="3250" spc="2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receptor</a:t>
            </a:r>
            <a:r>
              <a:rPr sz="3250" spc="1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diamer</a:t>
            </a:r>
            <a:r>
              <a:rPr sz="3250" spc="2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moves</a:t>
            </a:r>
            <a:r>
              <a:rPr sz="3250" spc="1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to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0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3250" spc="-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nucleus</a:t>
            </a:r>
            <a:r>
              <a:rPr sz="3250" spc="1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25" dirty="0">
                <a:solidFill>
                  <a:srgbClr val="080808"/>
                </a:solidFill>
                <a:latin typeface="Arial"/>
                <a:cs typeface="Arial"/>
              </a:rPr>
              <a:t>and </a:t>
            </a:r>
            <a:r>
              <a:rPr sz="3250" spc="-8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080808"/>
                </a:solidFill>
                <a:latin typeface="Arial"/>
                <a:cs typeface="Arial"/>
              </a:rPr>
              <a:t>binds </a:t>
            </a:r>
            <a:r>
              <a:rPr sz="3250" spc="45" dirty="0">
                <a:solidFill>
                  <a:srgbClr val="080808"/>
                </a:solidFill>
                <a:latin typeface="Arial"/>
                <a:cs typeface="Arial"/>
              </a:rPr>
              <a:t>other 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co-activator</a:t>
            </a:r>
            <a:r>
              <a:rPr sz="3250" spc="80" dirty="0">
                <a:solidFill>
                  <a:srgbClr val="2F2F2F"/>
                </a:solidFill>
                <a:latin typeface="Arial"/>
                <a:cs typeface="Arial"/>
              </a:rPr>
              <a:t>/</a:t>
            </a:r>
            <a:r>
              <a:rPr sz="3250" spc="80" dirty="0">
                <a:solidFill>
                  <a:srgbClr val="080808"/>
                </a:solidFill>
                <a:latin typeface="Arial"/>
                <a:cs typeface="Arial"/>
              </a:rPr>
              <a:t>co-repressor </a:t>
            </a: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proteins </a:t>
            </a:r>
            <a:r>
              <a:rPr sz="3250" spc="100" dirty="0">
                <a:solidFill>
                  <a:srgbClr val="080808"/>
                </a:solidFill>
                <a:latin typeface="Arial"/>
                <a:cs typeface="Arial"/>
              </a:rPr>
              <a:t>which </a:t>
            </a:r>
            <a:r>
              <a:rPr sz="3250" spc="105" dirty="0">
                <a:solidFill>
                  <a:srgbClr val="080808"/>
                </a:solidFill>
                <a:latin typeface="Arial"/>
                <a:cs typeface="Arial"/>
              </a:rPr>
              <a:t> have</a:t>
            </a:r>
            <a:r>
              <a:rPr sz="3250" spc="-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14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080808"/>
                </a:solidFill>
                <a:latin typeface="Arial"/>
                <a:cs typeface="Arial"/>
              </a:rPr>
              <a:t>modulatory</a:t>
            </a:r>
            <a:r>
              <a:rPr sz="3250" spc="3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influence</a:t>
            </a:r>
            <a:r>
              <a:rPr sz="3250" spc="1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45" dirty="0">
                <a:solidFill>
                  <a:srgbClr val="080808"/>
                </a:solidFill>
                <a:latin typeface="Arial"/>
                <a:cs typeface="Arial"/>
              </a:rPr>
              <a:t>on</a:t>
            </a:r>
            <a:r>
              <a:rPr sz="325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5" dirty="0">
                <a:solidFill>
                  <a:srgbClr val="080808"/>
                </a:solidFill>
                <a:latin typeface="Arial"/>
                <a:cs typeface="Arial"/>
              </a:rPr>
              <a:t>its</a:t>
            </a:r>
            <a:r>
              <a:rPr sz="325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080808"/>
                </a:solidFill>
                <a:latin typeface="Arial"/>
                <a:cs typeface="Arial"/>
              </a:rPr>
              <a:t>capacity</a:t>
            </a:r>
            <a:r>
              <a:rPr sz="3250" spc="2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10" dirty="0">
                <a:solidFill>
                  <a:srgbClr val="080808"/>
                </a:solidFill>
                <a:latin typeface="Arial"/>
                <a:cs typeface="Arial"/>
              </a:rPr>
              <a:t>to</a:t>
            </a:r>
            <a:r>
              <a:rPr sz="3250" spc="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080808"/>
                </a:solidFill>
                <a:latin typeface="Arial"/>
                <a:cs typeface="Arial"/>
              </a:rPr>
              <a:t>alter</a:t>
            </a:r>
            <a:r>
              <a:rPr sz="3250" spc="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25" dirty="0">
                <a:solidFill>
                  <a:srgbClr val="080808"/>
                </a:solidFill>
                <a:latin typeface="Arial"/>
                <a:cs typeface="Arial"/>
              </a:rPr>
              <a:t>gene </a:t>
            </a:r>
            <a:r>
              <a:rPr sz="3250" spc="-8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function.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□"/>
            </a:pPr>
            <a:endParaRPr sz="5300">
              <a:latin typeface="Arial"/>
              <a:cs typeface="Arial"/>
            </a:endParaRPr>
          </a:p>
          <a:p>
            <a:pPr marL="486409" marR="382905" indent="-474345">
              <a:lnSpc>
                <a:spcPct val="105700"/>
              </a:lnSpc>
              <a:buClr>
                <a:srgbClr val="B19782"/>
              </a:buClr>
              <a:buChar char="□"/>
              <a:tabLst>
                <a:tab pos="488315" algn="l"/>
                <a:tab pos="489584" algn="l"/>
              </a:tabLst>
            </a:pPr>
            <a:r>
              <a:rPr sz="3250" spc="45" dirty="0">
                <a:solidFill>
                  <a:srgbClr val="080808"/>
                </a:solidFill>
                <a:latin typeface="Arial"/>
                <a:cs typeface="Arial"/>
              </a:rPr>
              <a:t>All</a:t>
            </a:r>
            <a:r>
              <a:rPr sz="3250" spc="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steroidal</a:t>
            </a:r>
            <a:r>
              <a:rPr sz="3250" spc="2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080808"/>
                </a:solidFill>
                <a:latin typeface="Arial"/>
                <a:cs typeface="Arial"/>
              </a:rPr>
              <a:t>hormones</a:t>
            </a:r>
            <a:r>
              <a:rPr sz="3250" spc="1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80" dirty="0">
                <a:solidFill>
                  <a:srgbClr val="1C1C1C"/>
                </a:solidFill>
                <a:latin typeface="Arial"/>
                <a:cs typeface="Arial"/>
              </a:rPr>
              <a:t>(glucocorticoids, </a:t>
            </a:r>
            <a:r>
              <a:rPr sz="325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mineralocorticoids,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androgens,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estrogens, progeste­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0" dirty="0">
                <a:solidFill>
                  <a:srgbClr val="080808"/>
                </a:solidFill>
                <a:latin typeface="Arial"/>
                <a:cs typeface="Arial"/>
              </a:rPr>
              <a:t>rone),</a:t>
            </a:r>
            <a:r>
              <a:rPr sz="3250" spc="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thyroxine,</a:t>
            </a:r>
            <a:r>
              <a:rPr sz="3250" spc="1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vit</a:t>
            </a:r>
            <a:r>
              <a:rPr sz="3250" spc="-1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95" dirty="0">
                <a:solidFill>
                  <a:srgbClr val="080808"/>
                </a:solidFill>
                <a:latin typeface="Arial"/>
                <a:cs typeface="Arial"/>
              </a:rPr>
              <a:t>D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130" dirty="0">
                <a:solidFill>
                  <a:srgbClr val="080808"/>
                </a:solidFill>
                <a:latin typeface="Arial"/>
                <a:cs typeface="Arial"/>
              </a:rPr>
              <a:t>and</a:t>
            </a:r>
            <a:r>
              <a:rPr sz="3250" spc="-1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vit</a:t>
            </a:r>
            <a:r>
              <a:rPr sz="3250" spc="-1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3250" spc="-1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70" dirty="0">
                <a:solidFill>
                  <a:srgbClr val="080808"/>
                </a:solidFill>
                <a:latin typeface="Arial"/>
                <a:cs typeface="Arial"/>
              </a:rPr>
              <a:t>function</a:t>
            </a:r>
            <a:r>
              <a:rPr sz="325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sz="3250" spc="2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90" dirty="0">
                <a:solidFill>
                  <a:srgbClr val="080808"/>
                </a:solidFill>
                <a:latin typeface="Arial"/>
                <a:cs typeface="Arial"/>
              </a:rPr>
              <a:t>this</a:t>
            </a:r>
            <a:r>
              <a:rPr sz="325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250" spc="55" dirty="0">
                <a:solidFill>
                  <a:srgbClr val="080808"/>
                </a:solidFill>
                <a:latin typeface="Arial"/>
                <a:cs typeface="Arial"/>
              </a:rPr>
              <a:t>manner.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0927"/>
            <a:ext cx="2447925" cy="3829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868" y="2221574"/>
            <a:ext cx="662979" cy="382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0319" y="1430073"/>
            <a:ext cx="1325960" cy="893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1411" y="2579025"/>
            <a:ext cx="6094313" cy="2783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1411" y="5949288"/>
            <a:ext cx="3697386" cy="16085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39781" y="6000352"/>
            <a:ext cx="1835943" cy="163406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422425" y="2068379"/>
            <a:ext cx="0" cy="7264400"/>
          </a:xfrm>
          <a:custGeom>
            <a:avLst/>
            <a:gdLst/>
            <a:ahLst/>
            <a:cxnLst/>
            <a:rect l="l" t="t" r="r" b="b"/>
            <a:pathLst>
              <a:path h="7264400">
                <a:moveTo>
                  <a:pt x="0" y="7263934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2425" y="447079"/>
            <a:ext cx="0" cy="1251585"/>
          </a:xfrm>
          <a:custGeom>
            <a:avLst/>
            <a:gdLst/>
            <a:ahLst/>
            <a:cxnLst/>
            <a:rect l="l" t="t" r="r" b="b"/>
            <a:pathLst>
              <a:path h="1251585">
                <a:moveTo>
                  <a:pt x="0" y="1251081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3669" y="817297"/>
            <a:ext cx="0" cy="7724140"/>
          </a:xfrm>
          <a:custGeom>
            <a:avLst/>
            <a:gdLst/>
            <a:ahLst/>
            <a:cxnLst/>
            <a:rect l="l" t="t" r="r" b="b"/>
            <a:pathLst>
              <a:path h="7724140">
                <a:moveTo>
                  <a:pt x="0" y="7723515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5911" y="4851398"/>
            <a:ext cx="0" cy="1097915"/>
          </a:xfrm>
          <a:custGeom>
            <a:avLst/>
            <a:gdLst/>
            <a:ahLst/>
            <a:cxnLst/>
            <a:rect l="l" t="t" r="r" b="b"/>
            <a:pathLst>
              <a:path h="1097914">
                <a:moveTo>
                  <a:pt x="0" y="1097888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48" y="7430159"/>
            <a:ext cx="0" cy="727710"/>
          </a:xfrm>
          <a:custGeom>
            <a:avLst/>
            <a:gdLst/>
            <a:ahLst/>
            <a:cxnLst/>
            <a:rect l="l" t="t" r="r" b="b"/>
            <a:pathLst>
              <a:path h="727709">
                <a:moveTo>
                  <a:pt x="0" y="727670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8614" y="7659949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434048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3099" y="8425918"/>
            <a:ext cx="0" cy="485140"/>
          </a:xfrm>
          <a:custGeom>
            <a:avLst/>
            <a:gdLst/>
            <a:ahLst/>
            <a:cxnLst/>
            <a:rect l="l" t="t" r="r" b="b"/>
            <a:pathLst>
              <a:path h="485140">
                <a:moveTo>
                  <a:pt x="0" y="485113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88472" y="4800334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1200017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3187" y="830063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497879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409675" y="472611"/>
            <a:ext cx="10595610" cy="8885555"/>
            <a:chOff x="2409675" y="472611"/>
            <a:chExt cx="10595610" cy="8885555"/>
          </a:xfrm>
        </p:grpSpPr>
        <p:sp>
          <p:nvSpPr>
            <p:cNvPr id="18" name="object 18"/>
            <p:cNvSpPr/>
            <p:nvPr/>
          </p:nvSpPr>
          <p:spPr>
            <a:xfrm>
              <a:off x="2422425" y="472611"/>
              <a:ext cx="8415020" cy="8885555"/>
            </a:xfrm>
            <a:custGeom>
              <a:avLst/>
              <a:gdLst/>
              <a:ahLst/>
              <a:cxnLst/>
              <a:rect l="l" t="t" r="r" b="b"/>
              <a:pathLst>
                <a:path w="8415020" h="8885555">
                  <a:moveTo>
                    <a:pt x="8376491" y="8885234"/>
                  </a:moveTo>
                  <a:lnTo>
                    <a:pt x="8376491" y="0"/>
                  </a:lnTo>
                </a:path>
                <a:path w="8415020" h="8885555">
                  <a:moveTo>
                    <a:pt x="0" y="25532"/>
                  </a:moveTo>
                  <a:lnTo>
                    <a:pt x="8414740" y="25532"/>
                  </a:lnTo>
                </a:path>
                <a:path w="8415020" h="8885555">
                  <a:moveTo>
                    <a:pt x="305990" y="255322"/>
                  </a:moveTo>
                  <a:lnTo>
                    <a:pt x="7624264" y="255322"/>
                  </a:lnTo>
                </a:path>
              </a:pathLst>
            </a:custGeom>
            <a:ln w="25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86161" y="1742845"/>
              <a:ext cx="2218690" cy="313055"/>
            </a:xfrm>
            <a:custGeom>
              <a:avLst/>
              <a:gdLst/>
              <a:ahLst/>
              <a:cxnLst/>
              <a:rect l="l" t="t" r="r" b="b"/>
              <a:pathLst>
                <a:path w="2218690" h="313055">
                  <a:moveTo>
                    <a:pt x="2218626" y="287235"/>
                  </a:moveTo>
                  <a:lnTo>
                    <a:pt x="76492" y="287235"/>
                  </a:lnTo>
                  <a:lnTo>
                    <a:pt x="76492" y="312775"/>
                  </a:lnTo>
                  <a:lnTo>
                    <a:pt x="2218626" y="312775"/>
                  </a:lnTo>
                  <a:lnTo>
                    <a:pt x="2218626" y="287235"/>
                  </a:lnTo>
                  <a:close/>
                </a:path>
                <a:path w="2218690" h="313055">
                  <a:moveTo>
                    <a:pt x="2218626" y="0"/>
                  </a:moveTo>
                  <a:lnTo>
                    <a:pt x="0" y="0"/>
                  </a:lnTo>
                  <a:lnTo>
                    <a:pt x="0" y="38303"/>
                  </a:lnTo>
                  <a:lnTo>
                    <a:pt x="2218626" y="38303"/>
                  </a:lnTo>
                  <a:lnTo>
                    <a:pt x="2218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6847" y="2298170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10">
                  <a:moveTo>
                    <a:pt x="0" y="0"/>
                  </a:moveTo>
                  <a:lnTo>
                    <a:pt x="943470" y="0"/>
                  </a:lnTo>
                </a:path>
              </a:pathLst>
            </a:custGeom>
            <a:ln w="2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1149" y="7557820"/>
              <a:ext cx="1122045" cy="0"/>
            </a:xfrm>
            <a:custGeom>
              <a:avLst/>
              <a:gdLst/>
              <a:ahLst/>
              <a:cxnLst/>
              <a:rect l="l" t="t" r="r" b="b"/>
              <a:pathLst>
                <a:path w="1122045">
                  <a:moveTo>
                    <a:pt x="0" y="0"/>
                  </a:moveTo>
                  <a:lnTo>
                    <a:pt x="1121965" y="0"/>
                  </a:lnTo>
                </a:path>
              </a:pathLst>
            </a:custGeom>
            <a:ln w="51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6355" y="7736546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59">
                  <a:moveTo>
                    <a:pt x="0" y="0"/>
                  </a:moveTo>
                  <a:lnTo>
                    <a:pt x="2473423" y="0"/>
                  </a:lnTo>
                </a:path>
              </a:pathLst>
            </a:custGeom>
            <a:ln w="2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25650" y="8196128"/>
              <a:ext cx="1173480" cy="0"/>
            </a:xfrm>
            <a:custGeom>
              <a:avLst/>
              <a:gdLst/>
              <a:ahLst/>
              <a:cxnLst/>
              <a:rect l="l" t="t" r="r" b="b"/>
              <a:pathLst>
                <a:path w="1173479">
                  <a:moveTo>
                    <a:pt x="0" y="0"/>
                  </a:moveTo>
                  <a:lnTo>
                    <a:pt x="1172963" y="0"/>
                  </a:lnTo>
                </a:path>
              </a:pathLst>
            </a:custGeom>
            <a:ln w="89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9675" y="8681241"/>
              <a:ext cx="8415020" cy="651510"/>
            </a:xfrm>
            <a:custGeom>
              <a:avLst/>
              <a:gdLst/>
              <a:ahLst/>
              <a:cxnLst/>
              <a:rect l="l" t="t" r="r" b="b"/>
              <a:pathLst>
                <a:path w="8415020" h="651509">
                  <a:moveTo>
                    <a:pt x="344239" y="0"/>
                  </a:moveTo>
                  <a:lnTo>
                    <a:pt x="7598765" y="0"/>
                  </a:lnTo>
                </a:path>
                <a:path w="8415020" h="651509">
                  <a:moveTo>
                    <a:pt x="0" y="651073"/>
                  </a:moveTo>
                  <a:lnTo>
                    <a:pt x="8414740" y="651073"/>
                  </a:lnTo>
                </a:path>
              </a:pathLst>
            </a:custGeom>
            <a:ln w="25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5497" y="176199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4">
                  <a:moveTo>
                    <a:pt x="0" y="0"/>
                  </a:moveTo>
                  <a:lnTo>
                    <a:pt x="89247" y="0"/>
                  </a:lnTo>
                </a:path>
              </a:pathLst>
            </a:custGeom>
            <a:ln w="12766">
              <a:solidFill>
                <a:srgbClr val="1F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6612" y="1761992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>
                  <a:moveTo>
                    <a:pt x="0" y="0"/>
                  </a:moveTo>
                  <a:lnTo>
                    <a:pt x="38248" y="0"/>
                  </a:lnTo>
                </a:path>
              </a:pathLst>
            </a:custGeom>
            <a:ln w="12766">
              <a:solidFill>
                <a:srgbClr val="7B4B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23724" y="1761992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>
                  <a:moveTo>
                    <a:pt x="0" y="0"/>
                  </a:moveTo>
                  <a:lnTo>
                    <a:pt x="38248" y="0"/>
                  </a:lnTo>
                </a:path>
              </a:pathLst>
            </a:custGeom>
            <a:ln w="12766">
              <a:solidFill>
                <a:srgbClr val="9C7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85874" y="983323"/>
            <a:ext cx="19748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40" dirty="0">
                <a:solidFill>
                  <a:srgbClr val="7E7574"/>
                </a:solidFill>
                <a:latin typeface="Arial"/>
                <a:cs typeface="Arial"/>
              </a:rPr>
              <a:t>S</a:t>
            </a:r>
            <a:r>
              <a:rPr sz="1500" spc="-55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500" spc="60" dirty="0">
                <a:solidFill>
                  <a:srgbClr val="7E7574"/>
                </a:solidFill>
                <a:latin typeface="Arial"/>
                <a:cs typeface="Arial"/>
              </a:rPr>
              <a:t>eroi</a:t>
            </a:r>
            <a:r>
              <a:rPr sz="1500" spc="75" dirty="0">
                <a:solidFill>
                  <a:srgbClr val="7E7574"/>
                </a:solidFill>
                <a:latin typeface="Arial"/>
                <a:cs typeface="Arial"/>
              </a:rPr>
              <a:t>d</a:t>
            </a:r>
            <a:r>
              <a:rPr sz="1500" spc="60" dirty="0">
                <a:solidFill>
                  <a:srgbClr val="7E7574"/>
                </a:solidFill>
                <a:latin typeface="Arial"/>
                <a:cs typeface="Arial"/>
              </a:rPr>
              <a:t>bin</a:t>
            </a:r>
            <a:r>
              <a:rPr sz="1500" spc="-240" dirty="0">
                <a:solidFill>
                  <a:srgbClr val="7E7574"/>
                </a:solidFill>
                <a:latin typeface="Arial"/>
                <a:cs typeface="Arial"/>
              </a:rPr>
              <a:t>d</a:t>
            </a:r>
            <a:r>
              <a:rPr sz="1500" spc="-40" dirty="0">
                <a:solidFill>
                  <a:srgbClr val="9C9390"/>
                </a:solidFill>
                <a:latin typeface="Arial"/>
                <a:cs typeface="Arial"/>
              </a:rPr>
              <a:t>i</a:t>
            </a:r>
            <a:r>
              <a:rPr sz="1500" spc="80" dirty="0">
                <a:solidFill>
                  <a:srgbClr val="7E7574"/>
                </a:solidFill>
                <a:latin typeface="Arial"/>
                <a:cs typeface="Arial"/>
              </a:rPr>
              <a:t>n</a:t>
            </a:r>
            <a:r>
              <a:rPr sz="1500" spc="85" dirty="0">
                <a:solidFill>
                  <a:srgbClr val="7E7574"/>
                </a:solidFill>
                <a:latin typeface="Arial"/>
                <a:cs typeface="Arial"/>
              </a:rPr>
              <a:t>g</a:t>
            </a:r>
            <a:r>
              <a:rPr sz="1500" spc="-105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7E7574"/>
                </a:solidFill>
                <a:latin typeface="Arial"/>
                <a:cs typeface="Arial"/>
              </a:rPr>
              <a:t>domain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5601" y="983323"/>
            <a:ext cx="1209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1505">
              <a:lnSpc>
                <a:spcPts val="1530"/>
              </a:lnSpc>
              <a:spcBef>
                <a:spcPts val="105"/>
              </a:spcBef>
            </a:pPr>
            <a:r>
              <a:rPr sz="1500" spc="-35" dirty="0">
                <a:solidFill>
                  <a:srgbClr val="7E7574"/>
                </a:solidFill>
                <a:latin typeface="Arial"/>
                <a:cs typeface="Arial"/>
              </a:rPr>
              <a:t>C</a:t>
            </a:r>
            <a:r>
              <a:rPr sz="1500" spc="80" dirty="0">
                <a:solidFill>
                  <a:srgbClr val="7E7574"/>
                </a:solidFill>
                <a:latin typeface="Arial"/>
                <a:cs typeface="Arial"/>
              </a:rPr>
              <a:t>O</a:t>
            </a:r>
            <a:r>
              <a:rPr sz="1500" spc="65" dirty="0">
                <a:solidFill>
                  <a:srgbClr val="605B5B"/>
                </a:solidFill>
                <a:latin typeface="Arial"/>
                <a:cs typeface="Arial"/>
              </a:rPr>
              <a:t>OH</a:t>
            </a:r>
            <a:endParaRPr sz="1500">
              <a:latin typeface="Arial"/>
              <a:cs typeface="Arial"/>
            </a:endParaRPr>
          </a:p>
          <a:p>
            <a:pPr>
              <a:lnSpc>
                <a:spcPts val="1950"/>
              </a:lnSpc>
            </a:pPr>
            <a:r>
              <a:rPr sz="1850" spc="665" dirty="0">
                <a:solidFill>
                  <a:srgbClr val="9C7062"/>
                </a:solidFill>
                <a:latin typeface="Arial"/>
                <a:cs typeface="Arial"/>
              </a:rPr>
              <a:t>:::y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265498" y="913110"/>
            <a:ext cx="3276600" cy="1029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1045" indent="-741680">
              <a:lnSpc>
                <a:spcPts val="2985"/>
              </a:lnSpc>
              <a:spcBef>
                <a:spcPts val="135"/>
              </a:spcBef>
              <a:buClr>
                <a:srgbClr val="1F1A1A"/>
              </a:buClr>
              <a:buFont typeface="Arial"/>
              <a:buChar char="•"/>
              <a:tabLst>
                <a:tab pos="741045" algn="l"/>
                <a:tab pos="741680" algn="l"/>
                <a:tab pos="957580" algn="l"/>
                <a:tab pos="1285240" algn="l"/>
              </a:tabLst>
            </a:pPr>
            <a:r>
              <a:rPr sz="2150" spc="-170" dirty="0">
                <a:solidFill>
                  <a:srgbClr val="7B4B3D"/>
                </a:solidFill>
              </a:rPr>
              <a:t>j	</a:t>
            </a:r>
            <a:r>
              <a:rPr sz="2350" spc="-500" dirty="0">
                <a:solidFill>
                  <a:srgbClr val="9C7062"/>
                </a:solidFill>
              </a:rPr>
              <a:t>I	</a:t>
            </a:r>
            <a:r>
              <a:rPr sz="6550" u="heavy" spc="-2200" dirty="0">
                <a:solidFill>
                  <a:srgbClr val="7B4B3D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6550" u="heavy" spc="-1810" dirty="0">
                <a:solidFill>
                  <a:srgbClr val="605B5B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6550" spc="-114" dirty="0">
                <a:solidFill>
                  <a:srgbClr val="605B5B"/>
                </a:solidFill>
                <a:latin typeface="Times New Roman"/>
                <a:cs typeface="Times New Roman"/>
              </a:rPr>
              <a:t> </a:t>
            </a:r>
            <a:r>
              <a:rPr sz="6550" u="heavy" spc="-1810" dirty="0">
                <a:solidFill>
                  <a:srgbClr val="9C9390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6550" spc="-30" dirty="0">
                <a:solidFill>
                  <a:srgbClr val="9C9390"/>
                </a:solidFill>
                <a:latin typeface="Times New Roman"/>
                <a:cs typeface="Times New Roman"/>
              </a:rPr>
              <a:t> </a:t>
            </a:r>
            <a:r>
              <a:rPr sz="6550" u="heavy" spc="-1810" dirty="0">
                <a:solidFill>
                  <a:srgbClr val="9C9390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6550" spc="-30" dirty="0">
                <a:solidFill>
                  <a:srgbClr val="9C9390"/>
                </a:solidFill>
                <a:latin typeface="Times New Roman"/>
                <a:cs typeface="Times New Roman"/>
              </a:rPr>
              <a:t> </a:t>
            </a:r>
            <a:r>
              <a:rPr sz="6550" u="heavy" spc="-1810" dirty="0">
                <a:solidFill>
                  <a:srgbClr val="9C9390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6550" spc="-30" dirty="0">
                <a:solidFill>
                  <a:srgbClr val="9C9390"/>
                </a:solidFill>
                <a:latin typeface="Times New Roman"/>
                <a:cs typeface="Times New Roman"/>
              </a:rPr>
              <a:t> </a:t>
            </a:r>
            <a:r>
              <a:rPr sz="6550" u="heavy" spc="-1395" dirty="0">
                <a:solidFill>
                  <a:srgbClr val="9C9390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--</a:t>
            </a:r>
            <a:r>
              <a:rPr sz="6550" u="heavy" spc="-2125" dirty="0">
                <a:solidFill>
                  <a:srgbClr val="9C9390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6550" u="heavy" spc="-645" dirty="0">
                <a:solidFill>
                  <a:srgbClr val="7B4B3D"/>
                </a:solidFill>
                <a:uFill>
                  <a:solidFill>
                    <a:srgbClr val="7B4B3D"/>
                  </a:solidFill>
                </a:uFill>
                <a:latin typeface="Times New Roman"/>
                <a:cs typeface="Times New Roman"/>
              </a:rPr>
              <a:t>0</a:t>
            </a:r>
            <a:endParaRPr sz="6550">
              <a:latin typeface="Times New Roman"/>
              <a:cs typeface="Times New Roman"/>
            </a:endParaRPr>
          </a:p>
          <a:p>
            <a:pPr marL="1022985">
              <a:lnSpc>
                <a:spcPts val="980"/>
              </a:lnSpc>
            </a:pPr>
            <a:r>
              <a:rPr sz="1650" b="0" spc="105" dirty="0">
                <a:solidFill>
                  <a:srgbClr val="7E7574"/>
                </a:solidFill>
                <a:latin typeface="Arial"/>
                <a:cs typeface="Arial"/>
              </a:rPr>
              <a:t>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6530" y="1966316"/>
            <a:ext cx="679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85" dirty="0">
                <a:solidFill>
                  <a:srgbClr val="526980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36321" y="1966316"/>
            <a:ext cx="1764664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15" dirty="0">
                <a:solidFill>
                  <a:srgbClr val="7E7574"/>
                </a:solidFill>
                <a:latin typeface="Arial"/>
                <a:cs typeface="Arial"/>
              </a:rPr>
              <a:t>H</a:t>
            </a:r>
            <a:r>
              <a:rPr sz="1500" spc="-160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500" spc="-28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500" spc="-170" dirty="0">
                <a:solidFill>
                  <a:srgbClr val="7E7574"/>
                </a:solidFill>
                <a:latin typeface="Arial"/>
                <a:cs typeface="Arial"/>
              </a:rPr>
              <a:t>n</a:t>
            </a:r>
            <a:r>
              <a:rPr sz="1500" spc="-165" dirty="0">
                <a:solidFill>
                  <a:srgbClr val="7E7574"/>
                </a:solidFill>
                <a:latin typeface="Arial"/>
                <a:cs typeface="Arial"/>
              </a:rPr>
              <a:t>g</a:t>
            </a:r>
            <a:r>
              <a:rPr sz="1500" spc="-110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7E7574"/>
                </a:solidFill>
                <a:latin typeface="Arial"/>
                <a:cs typeface="Arial"/>
              </a:rPr>
              <a:t>e</a:t>
            </a:r>
            <a:r>
              <a:rPr sz="1500" spc="-180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7E7574"/>
                </a:solidFill>
                <a:latin typeface="Arial"/>
                <a:cs typeface="Arial"/>
              </a:rPr>
              <a:t>region</a:t>
            </a:r>
            <a:endParaRPr sz="15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115"/>
              </a:spcBef>
            </a:pPr>
            <a:r>
              <a:rPr sz="1500" spc="-25" dirty="0">
                <a:solidFill>
                  <a:srgbClr val="7E7574"/>
                </a:solidFill>
                <a:latin typeface="Arial"/>
                <a:cs typeface="Arial"/>
              </a:rPr>
              <a:t>D</a:t>
            </a:r>
            <a:r>
              <a:rPr sz="1500" spc="-2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500" spc="-25" dirty="0">
                <a:solidFill>
                  <a:srgbClr val="7E7574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7E7574"/>
                </a:solidFill>
                <a:latin typeface="Arial"/>
                <a:cs typeface="Arial"/>
              </a:rPr>
              <a:t>binding</a:t>
            </a:r>
            <a:r>
              <a:rPr sz="1500" spc="-85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7E7574"/>
                </a:solidFill>
                <a:latin typeface="Arial"/>
                <a:cs typeface="Arial"/>
              </a:rPr>
              <a:t>doma</a:t>
            </a:r>
            <a:r>
              <a:rPr sz="1500" spc="-10" dirty="0">
                <a:solidFill>
                  <a:srgbClr val="9C9390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7E7574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0869" y="2272705"/>
            <a:ext cx="3588385" cy="7023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5535">
              <a:lnSpc>
                <a:spcPct val="100000"/>
              </a:lnSpc>
              <a:spcBef>
                <a:spcPts val="110"/>
              </a:spcBef>
              <a:tabLst>
                <a:tab pos="2292985" algn="l"/>
                <a:tab pos="3152775" algn="l"/>
              </a:tabLst>
            </a:pPr>
            <a:r>
              <a:rPr sz="1950" u="heavy" dirty="0">
                <a:solidFill>
                  <a:srgbClr val="625934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50" dirty="0">
                <a:solidFill>
                  <a:srgbClr val="625934"/>
                </a:solidFill>
                <a:latin typeface="Arial"/>
                <a:cs typeface="Arial"/>
              </a:rPr>
              <a:t> </a:t>
            </a:r>
            <a:r>
              <a:rPr sz="1950" spc="-100" dirty="0">
                <a:solidFill>
                  <a:srgbClr val="625934"/>
                </a:solidFill>
                <a:latin typeface="Arial"/>
                <a:cs typeface="Arial"/>
              </a:rPr>
              <a:t> </a:t>
            </a:r>
            <a:r>
              <a:rPr sz="1950" spc="-30" dirty="0">
                <a:solidFill>
                  <a:srgbClr val="625934"/>
                </a:solidFill>
                <a:latin typeface="Arial"/>
                <a:cs typeface="Arial"/>
              </a:rPr>
              <a:t>GR</a:t>
            </a:r>
            <a:r>
              <a:rPr sz="1950" spc="114" dirty="0">
                <a:solidFill>
                  <a:srgbClr val="62593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B59354"/>
                </a:solidFill>
                <a:latin typeface="Times New Roman"/>
                <a:cs typeface="Times New Roman"/>
              </a:rPr>
              <a:t>_	</a:t>
            </a:r>
            <a:r>
              <a:rPr sz="2000" spc="-15" dirty="0">
                <a:solidFill>
                  <a:srgbClr val="B59354"/>
                </a:solidFill>
                <a:latin typeface="Times New Roman"/>
                <a:cs typeface="Times New Roman"/>
              </a:rPr>
              <a:t>.,7</a:t>
            </a:r>
            <a:r>
              <a:rPr sz="2000" spc="130" dirty="0">
                <a:solidFill>
                  <a:srgbClr val="B5935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9C9390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500" spc="75" dirty="0">
                <a:solidFill>
                  <a:srgbClr val="7E7574"/>
                </a:solidFill>
                <a:latin typeface="Arial"/>
                <a:cs typeface="Arial"/>
              </a:rPr>
              <a:t>Co-ac</a:t>
            </a:r>
            <a:r>
              <a:rPr sz="1500" spc="-165" dirty="0">
                <a:solidFill>
                  <a:srgbClr val="7E7574"/>
                </a:solidFill>
                <a:latin typeface="Arial"/>
                <a:cs typeface="Arial"/>
              </a:rPr>
              <a:t>t</a:t>
            </a:r>
            <a:r>
              <a:rPr sz="1500" spc="-555" dirty="0">
                <a:solidFill>
                  <a:srgbClr val="605B5B"/>
                </a:solidFill>
                <a:latin typeface="Arial"/>
                <a:cs typeface="Arial"/>
              </a:rPr>
              <a:t>v</a:t>
            </a:r>
            <a:r>
              <a:rPr sz="1500" spc="30" dirty="0">
                <a:solidFill>
                  <a:srgbClr val="7E7574"/>
                </a:solidFill>
                <a:latin typeface="Arial"/>
                <a:cs typeface="Arial"/>
              </a:rPr>
              <a:t>i</a:t>
            </a:r>
            <a:r>
              <a:rPr sz="1500" spc="-220" dirty="0">
                <a:solidFill>
                  <a:srgbClr val="7E757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7E7574"/>
                </a:solidFill>
                <a:latin typeface="Arial"/>
                <a:cs typeface="Arial"/>
              </a:rPr>
              <a:t>ators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7316" y="5119555"/>
            <a:ext cx="3536950" cy="225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100" marR="1094740" indent="1840864">
              <a:lnSpc>
                <a:spcPct val="47700"/>
              </a:lnSpc>
            </a:pPr>
            <a:r>
              <a:rPr sz="1950" spc="-70" dirty="0">
                <a:solidFill>
                  <a:srgbClr val="605B5B"/>
                </a:solidFill>
                <a:latin typeface="Arial"/>
                <a:cs typeface="Arial"/>
              </a:rPr>
              <a:t>TRANS</a:t>
            </a:r>
            <a:r>
              <a:rPr sz="1950" spc="-1175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0800" spc="-1957" baseline="-32407" dirty="0">
                <a:solidFill>
                  <a:srgbClr val="605B5B"/>
                </a:solidFill>
                <a:latin typeface="Arial"/>
                <a:cs typeface="Arial"/>
              </a:rPr>
              <a:t>·</a:t>
            </a:r>
            <a:r>
              <a:rPr sz="1950" spc="-395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10800" spc="-3120" baseline="-32407" dirty="0">
                <a:solidFill>
                  <a:srgbClr val="526980"/>
                </a:solidFill>
                <a:latin typeface="Arial"/>
                <a:cs typeface="Arial"/>
              </a:rPr>
              <a:t>-</a:t>
            </a:r>
            <a:r>
              <a:rPr sz="1950" spc="-50" dirty="0">
                <a:solidFill>
                  <a:srgbClr val="605B5B"/>
                </a:solidFill>
                <a:latin typeface="Arial"/>
                <a:cs typeface="Arial"/>
              </a:rPr>
              <a:t>IPTION  </a:t>
            </a:r>
            <a:r>
              <a:rPr sz="1950" spc="40" dirty="0">
                <a:solidFill>
                  <a:srgbClr val="605B5B"/>
                </a:solidFill>
                <a:latin typeface="Arial"/>
                <a:cs typeface="Arial"/>
              </a:rPr>
              <a:t>GRE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505"/>
              </a:spcBef>
            </a:pPr>
            <a:r>
              <a:rPr sz="1950" spc="-55" dirty="0">
                <a:solidFill>
                  <a:srgbClr val="605B5B"/>
                </a:solidFill>
                <a:latin typeface="Arial"/>
                <a:cs typeface="Arial"/>
              </a:rPr>
              <a:t>NUCLEUS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0837" y="7736615"/>
            <a:ext cx="10509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5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1500" spc="30" dirty="0">
                <a:solidFill>
                  <a:srgbClr val="7E7574"/>
                </a:solidFill>
                <a:latin typeface="Arial"/>
                <a:cs typeface="Arial"/>
              </a:rPr>
              <a:t>IBOS</a:t>
            </a:r>
            <a:r>
              <a:rPr sz="1500" spc="-60" dirty="0">
                <a:solidFill>
                  <a:srgbClr val="7E7574"/>
                </a:solidFill>
                <a:latin typeface="Arial"/>
                <a:cs typeface="Arial"/>
              </a:rPr>
              <a:t>O</a:t>
            </a:r>
            <a:r>
              <a:rPr sz="1500" spc="-55" dirty="0">
                <a:solidFill>
                  <a:srgbClr val="605B5B"/>
                </a:solidFill>
                <a:latin typeface="Arial"/>
                <a:cs typeface="Arial"/>
              </a:rPr>
              <a:t>M</a:t>
            </a:r>
            <a:r>
              <a:rPr sz="1500" spc="40" dirty="0">
                <a:solidFill>
                  <a:srgbClr val="7E7574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6933" y="8196195"/>
            <a:ext cx="8832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" dirty="0">
                <a:solidFill>
                  <a:srgbClr val="7E7574"/>
                </a:solidFill>
                <a:latin typeface="Arial"/>
                <a:cs typeface="Arial"/>
              </a:rPr>
              <a:t>P</a:t>
            </a:r>
            <a:r>
              <a:rPr sz="1500" spc="65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1500" spc="-30" dirty="0">
                <a:solidFill>
                  <a:srgbClr val="7E7574"/>
                </a:solidFill>
                <a:latin typeface="Arial"/>
                <a:cs typeface="Arial"/>
              </a:rPr>
              <a:t>O</a:t>
            </a:r>
            <a:r>
              <a:rPr sz="1500" spc="35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500" spc="-6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500" spc="5" dirty="0">
                <a:solidFill>
                  <a:srgbClr val="7E7574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96370" y="8202579"/>
            <a:ext cx="148209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70" dirty="0">
                <a:solidFill>
                  <a:srgbClr val="605B5B"/>
                </a:solidFill>
                <a:latin typeface="Arial"/>
                <a:cs typeface="Arial"/>
              </a:rPr>
              <a:t>CYTOPLASM</a:t>
            </a:r>
            <a:endParaRPr sz="1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51294" y="8904717"/>
            <a:ext cx="46977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solidFill>
                  <a:srgbClr val="605B5B"/>
                </a:solidFill>
                <a:latin typeface="Arial"/>
                <a:cs typeface="Arial"/>
              </a:rPr>
              <a:t>MODIF</a:t>
            </a:r>
            <a:r>
              <a:rPr sz="195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950" spc="-15" dirty="0">
                <a:solidFill>
                  <a:srgbClr val="605B5B"/>
                </a:solidFill>
                <a:latin typeface="Arial"/>
                <a:cs typeface="Arial"/>
              </a:rPr>
              <a:t>CATIONOF</a:t>
            </a:r>
            <a:r>
              <a:rPr sz="1950" spc="-1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950" spc="-80" dirty="0">
                <a:solidFill>
                  <a:srgbClr val="605B5B"/>
                </a:solidFill>
                <a:latin typeface="Arial"/>
                <a:cs typeface="Arial"/>
              </a:rPr>
              <a:t>CELLULAR</a:t>
            </a:r>
            <a:r>
              <a:rPr sz="1950" spc="1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950" spc="-80" dirty="0">
                <a:solidFill>
                  <a:srgbClr val="605B5B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36E9D-9270-4A78-8A37-C5B8D3096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404" y="472583"/>
            <a:ext cx="8839191" cy="905241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0927"/>
            <a:ext cx="13004800" cy="408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854" y="479060"/>
            <a:ext cx="919353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b="0" spc="135" dirty="0">
                <a:solidFill>
                  <a:srgbClr val="705D54"/>
                </a:solidFill>
                <a:latin typeface="Arial"/>
                <a:cs typeface="Arial"/>
              </a:rPr>
              <a:t>Drug</a:t>
            </a:r>
            <a:r>
              <a:rPr sz="5950" b="0" spc="90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50" b="0" spc="125" dirty="0">
                <a:solidFill>
                  <a:srgbClr val="705D54"/>
                </a:solidFill>
                <a:latin typeface="Arial"/>
                <a:cs typeface="Arial"/>
              </a:rPr>
              <a:t>potency</a:t>
            </a:r>
            <a:r>
              <a:rPr sz="5950" b="0" spc="440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50" b="0" spc="175" dirty="0">
                <a:solidFill>
                  <a:srgbClr val="705D54"/>
                </a:solidFill>
                <a:latin typeface="Arial"/>
                <a:cs typeface="Arial"/>
              </a:rPr>
              <a:t>and</a:t>
            </a:r>
            <a:r>
              <a:rPr sz="5950" b="0" spc="10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50" b="0" spc="80" dirty="0">
                <a:solidFill>
                  <a:srgbClr val="705D54"/>
                </a:solidFill>
                <a:latin typeface="Arial"/>
                <a:cs typeface="Arial"/>
              </a:rPr>
              <a:t>efficacy</a:t>
            </a:r>
            <a:endParaRPr sz="5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12" y="2233127"/>
            <a:ext cx="10680065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220" marR="5080" indent="-478155">
              <a:lnSpc>
                <a:spcPct val="106000"/>
              </a:lnSpc>
              <a:spcBef>
                <a:spcPts val="95"/>
              </a:spcBef>
              <a:buClr>
                <a:srgbClr val="B89C82"/>
              </a:buClr>
              <a:buChar char="□"/>
              <a:tabLst>
                <a:tab pos="494665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potency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which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refers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amount </a:t>
            </a:r>
            <a:r>
              <a:rPr sz="3950" spc="15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needed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950" spc="-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produce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certain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response.</a:t>
            </a:r>
            <a:endParaRPr sz="3950">
              <a:latin typeface="Arial"/>
              <a:cs typeface="Arial"/>
            </a:endParaRPr>
          </a:p>
          <a:p>
            <a:pPr marL="487045" marR="574040" indent="-474980">
              <a:lnSpc>
                <a:spcPct val="106000"/>
              </a:lnSpc>
              <a:spcBef>
                <a:spcPts val="905"/>
              </a:spcBef>
              <a:buClr>
                <a:srgbClr val="B89C82"/>
              </a:buClr>
              <a:buChar char="□"/>
              <a:tabLst>
                <a:tab pos="494665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35" dirty="0">
                <a:solidFill>
                  <a:srgbClr val="010101"/>
                </a:solidFill>
                <a:latin typeface="Arial"/>
                <a:cs typeface="Arial"/>
              </a:rPr>
              <a:t>efficacy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refers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to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maximal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response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that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can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be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elicited</a:t>
            </a:r>
            <a:r>
              <a:rPr sz="3950" spc="-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drug.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6460"/>
            <a:ext cx="13004800" cy="3574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1380" y="2681155"/>
            <a:ext cx="4819352" cy="44681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1533" y="2227956"/>
          <a:ext cx="5673725" cy="559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678180">
                        <a:lnSpc>
                          <a:spcPts val="2050"/>
                        </a:lnSpc>
                        <a:spcBef>
                          <a:spcPts val="1265"/>
                        </a:spcBef>
                      </a:pPr>
                      <a:r>
                        <a:rPr sz="2150" b="1" dirty="0">
                          <a:solidFill>
                            <a:srgbClr val="7E697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150" b="1" spc="-940" dirty="0">
                          <a:solidFill>
                            <a:srgbClr val="7E697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-5" dirty="0">
                          <a:solidFill>
                            <a:srgbClr val="7E6975"/>
                          </a:solidFill>
                          <a:latin typeface="Courier New"/>
                          <a:cs typeface="Courier New"/>
                        </a:rPr>
                        <a:t>-.-</a:t>
                      </a:r>
                      <a:r>
                        <a:rPr sz="2150" b="1" spc="-254" dirty="0">
                          <a:solidFill>
                            <a:srgbClr val="7E697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150" b="1" dirty="0">
                          <a:solidFill>
                            <a:srgbClr val="ACA5A3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160655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050"/>
                        </a:lnSpc>
                        <a:spcBef>
                          <a:spcPts val="1265"/>
                        </a:spcBef>
                      </a:pPr>
                      <a:r>
                        <a:rPr sz="2150" b="1" dirty="0">
                          <a:solidFill>
                            <a:srgbClr val="ACA5A3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160655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050"/>
                        </a:lnSpc>
                        <a:spcBef>
                          <a:spcPts val="1265"/>
                        </a:spcBef>
                        <a:tabLst>
                          <a:tab pos="556895" algn="l"/>
                          <a:tab pos="951865" algn="l"/>
                          <a:tab pos="1347470" algn="l"/>
                          <a:tab pos="2101215" algn="l"/>
                          <a:tab pos="2927985" algn="l"/>
                          <a:tab pos="3323590" algn="l"/>
                        </a:tabLst>
                      </a:pPr>
                      <a:r>
                        <a:rPr sz="2150" b="1" spc="-475" dirty="0">
                          <a:solidFill>
                            <a:srgbClr val="ACA5A3"/>
                          </a:solidFill>
                          <a:latin typeface="Courier New"/>
                          <a:cs typeface="Courier New"/>
                        </a:rPr>
                        <a:t>-	-	-	-	</a:t>
                      </a:r>
                      <a:r>
                        <a:rPr sz="2150" b="1" spc="-155" dirty="0">
                          <a:solidFill>
                            <a:srgbClr val="AA776B"/>
                          </a:solidFill>
                          <a:latin typeface="Courier New"/>
                          <a:cs typeface="Courier New"/>
                        </a:rPr>
                        <a:t>.,_</a:t>
                      </a:r>
                      <a:r>
                        <a:rPr sz="2150" b="1" spc="-155" dirty="0">
                          <a:solidFill>
                            <a:srgbClr val="ACA5A3"/>
                          </a:solidFill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2150" b="1" spc="-125" dirty="0">
                          <a:solidFill>
                            <a:srgbClr val="ACA5A3"/>
                          </a:solidFill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2150" b="1" spc="-405" dirty="0">
                          <a:solidFill>
                            <a:srgbClr val="7C9377"/>
                          </a:solidFill>
                          <a:latin typeface="Courier New"/>
                          <a:cs typeface="Courier New"/>
                        </a:rPr>
                        <a:t>-fn-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160655" marB="0"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1325"/>
                        </a:spcBef>
                        <a:tabLst>
                          <a:tab pos="321310" algn="l"/>
                        </a:tabLst>
                      </a:pPr>
                      <a:r>
                        <a:rPr sz="2100" b="1" spc="-75" dirty="0">
                          <a:solidFill>
                            <a:srgbClr val="543D66"/>
                          </a:solidFill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2100" b="1" spc="-10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0.62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475"/>
                        </a:lnSpc>
                        <a:spcBef>
                          <a:spcPts val="1650"/>
                        </a:spcBef>
                      </a:pPr>
                      <a:r>
                        <a:rPr sz="2450" i="1" spc="-675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75" spc="-1012" baseline="3523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450" i="1" spc="-675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2360"/>
                        </a:lnSpc>
                        <a:tabLst>
                          <a:tab pos="448945" algn="l"/>
                        </a:tabLst>
                      </a:pPr>
                      <a:r>
                        <a:rPr sz="2950" spc="-965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3825" b="1" baseline="23965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sz="215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50" spc="-24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135" dirty="0">
                          <a:solidFill>
                            <a:srgbClr val="ACA5A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15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225"/>
                        </a:lnSpc>
                      </a:pPr>
                      <a:r>
                        <a:rPr sz="3675" i="1" spc="-742" baseline="-31746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50" b="1" spc="-495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Q.</a:t>
                      </a:r>
                      <a:r>
                        <a:rPr sz="3675" i="1" spc="-742" baseline="-31746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3675" baseline="-31746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ts val="1950"/>
                        </a:lnSpc>
                        <a:spcBef>
                          <a:spcPts val="275"/>
                        </a:spcBef>
                      </a:pPr>
                      <a:r>
                        <a:rPr sz="195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490"/>
                        </a:lnSpc>
                      </a:pPr>
                      <a:r>
                        <a:rPr sz="2400" b="1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b="1" spc="175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5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50" spc="-33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90" dirty="0">
                          <a:solidFill>
                            <a:srgbClr val="ACA5A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50" dirty="0">
                          <a:solidFill>
                            <a:srgbClr val="7E6975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415415" marR="2728595">
                        <a:lnSpc>
                          <a:spcPct val="248400"/>
                        </a:lnSpc>
                        <a:spcBef>
                          <a:spcPts val="990"/>
                        </a:spcBef>
                      </a:pPr>
                      <a:r>
                        <a:rPr sz="14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  I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 marL="1415415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2971165" algn="l"/>
                        </a:tabLst>
                      </a:pPr>
                      <a:r>
                        <a:rPr sz="14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	</a:t>
                      </a:r>
                      <a:r>
                        <a:rPr sz="1450" spc="-35" dirty="0">
                          <a:solidFill>
                            <a:srgbClr val="3D2F2A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50" spc="-5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DRU</a:t>
                      </a:r>
                      <a:r>
                        <a:rPr sz="195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950" spc="-165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50" spc="-5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195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g </a:t>
                      </a:r>
                      <a:r>
                        <a:rPr sz="1950" spc="-14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concentr</a:t>
                      </a:r>
                      <a:r>
                        <a:rPr sz="1950" spc="-705" dirty="0">
                          <a:solidFill>
                            <a:srgbClr val="7E697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950" spc="-85" dirty="0">
                          <a:solidFill>
                            <a:srgbClr val="674B6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50" spc="-5" dirty="0">
                          <a:solidFill>
                            <a:srgbClr val="918087"/>
                          </a:solidFill>
                          <a:latin typeface="Arial"/>
                          <a:cs typeface="Arial"/>
                        </a:rPr>
                        <a:t>ion</a:t>
                      </a:r>
                      <a:r>
                        <a:rPr sz="1950" spc="-55" dirty="0">
                          <a:solidFill>
                            <a:srgbClr val="918087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950" spc="-5" dirty="0">
                          <a:solidFill>
                            <a:srgbClr val="543D66"/>
                          </a:solidFill>
                          <a:latin typeface="Arial"/>
                          <a:cs typeface="Arial"/>
                        </a:rPr>
                        <a:t>_.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100686" y="3893937"/>
            <a:ext cx="38735" cy="638810"/>
            <a:chOff x="6100686" y="3893937"/>
            <a:chExt cx="38735" cy="638810"/>
          </a:xfrm>
        </p:grpSpPr>
        <p:sp>
          <p:nvSpPr>
            <p:cNvPr id="6" name="object 6"/>
            <p:cNvSpPr/>
            <p:nvPr/>
          </p:nvSpPr>
          <p:spPr>
            <a:xfrm>
              <a:off x="6119810" y="3893937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39">
                  <a:moveTo>
                    <a:pt x="0" y="459581"/>
                  </a:moveTo>
                  <a:lnTo>
                    <a:pt x="0" y="0"/>
                  </a:lnTo>
                </a:path>
              </a:pathLst>
            </a:custGeom>
            <a:ln w="12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9810" y="4353519"/>
              <a:ext cx="0" cy="179070"/>
            </a:xfrm>
            <a:custGeom>
              <a:avLst/>
              <a:gdLst/>
              <a:ahLst/>
              <a:cxnLst/>
              <a:rect l="l" t="t" r="r" b="b"/>
              <a:pathLst>
                <a:path h="179070">
                  <a:moveTo>
                    <a:pt x="0" y="178725"/>
                  </a:moveTo>
                  <a:lnTo>
                    <a:pt x="0" y="0"/>
                  </a:lnTo>
                </a:path>
              </a:pathLst>
            </a:custGeom>
            <a:ln w="38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928566" y="4710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661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1269" y="4710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661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8566" y="4838632"/>
            <a:ext cx="0" cy="242570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242556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1269" y="4838632"/>
            <a:ext cx="0" cy="242570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242556"/>
                </a:moveTo>
                <a:lnTo>
                  <a:pt x="0" y="0"/>
                </a:lnTo>
              </a:path>
            </a:pathLst>
          </a:custGeom>
          <a:ln w="38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00562" y="447145"/>
            <a:ext cx="9196705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-285" dirty="0">
                <a:solidFill>
                  <a:srgbClr val="705D56"/>
                </a:solidFill>
              </a:rPr>
              <a:t>Drug</a:t>
            </a:r>
            <a:r>
              <a:rPr sz="6200" spc="95" dirty="0">
                <a:solidFill>
                  <a:srgbClr val="705D56"/>
                </a:solidFill>
              </a:rPr>
              <a:t> </a:t>
            </a:r>
            <a:r>
              <a:rPr sz="6200" spc="-300" dirty="0">
                <a:solidFill>
                  <a:srgbClr val="705D56"/>
                </a:solidFill>
              </a:rPr>
              <a:t>potency</a:t>
            </a:r>
            <a:r>
              <a:rPr sz="6200" spc="465" dirty="0">
                <a:solidFill>
                  <a:srgbClr val="705D56"/>
                </a:solidFill>
              </a:rPr>
              <a:t> </a:t>
            </a:r>
            <a:r>
              <a:rPr sz="6200" spc="-250" dirty="0">
                <a:solidFill>
                  <a:srgbClr val="705D56"/>
                </a:solidFill>
              </a:rPr>
              <a:t>and</a:t>
            </a:r>
            <a:r>
              <a:rPr sz="6200" spc="245" dirty="0">
                <a:solidFill>
                  <a:srgbClr val="705D56"/>
                </a:solidFill>
              </a:rPr>
              <a:t> </a:t>
            </a:r>
            <a:r>
              <a:rPr sz="6200" spc="-285" dirty="0">
                <a:solidFill>
                  <a:srgbClr val="705D56"/>
                </a:solidFill>
              </a:rPr>
              <a:t>efficacy</a:t>
            </a:r>
            <a:endParaRPr sz="6200"/>
          </a:p>
        </p:txBody>
      </p:sp>
      <p:sp>
        <p:nvSpPr>
          <p:cNvPr id="13" name="object 13"/>
          <p:cNvSpPr txBox="1"/>
          <p:nvPr/>
        </p:nvSpPr>
        <p:spPr>
          <a:xfrm>
            <a:off x="663507" y="7697041"/>
            <a:ext cx="10817860" cy="159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2942590">
              <a:lnSpc>
                <a:spcPct val="106000"/>
              </a:lnSpc>
              <a:spcBef>
                <a:spcPts val="95"/>
              </a:spcBef>
            </a:pPr>
            <a:r>
              <a:rPr sz="2450" spc="65" dirty="0">
                <a:solidFill>
                  <a:srgbClr val="1A1A1A"/>
                </a:solidFill>
                <a:latin typeface="Arial"/>
                <a:cs typeface="Arial"/>
              </a:rPr>
              <a:t>Drug</a:t>
            </a:r>
            <a:r>
              <a:rPr sz="2450" spc="-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1A1A1A"/>
                </a:solidFill>
                <a:latin typeface="Arial"/>
                <a:cs typeface="Arial"/>
              </a:rPr>
              <a:t>B</a:t>
            </a:r>
            <a:r>
              <a:rPr sz="2450" spc="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2450" spc="-1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1A1A1A"/>
                </a:solidFill>
                <a:latin typeface="Arial"/>
                <a:cs typeface="Arial"/>
              </a:rPr>
              <a:t>less</a:t>
            </a:r>
            <a:r>
              <a:rPr sz="2450" spc="-9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1A1A1A"/>
                </a:solidFill>
                <a:latin typeface="Arial"/>
                <a:cs typeface="Arial"/>
              </a:rPr>
              <a:t>potent</a:t>
            </a:r>
            <a:r>
              <a:rPr sz="245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1A1A1A"/>
                </a:solidFill>
                <a:latin typeface="Arial"/>
                <a:cs typeface="Arial"/>
              </a:rPr>
              <a:t>but</a:t>
            </a:r>
            <a:r>
              <a:rPr sz="2450" spc="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1A1A1A"/>
                </a:solidFill>
                <a:latin typeface="Arial"/>
                <a:cs typeface="Arial"/>
              </a:rPr>
              <a:t>equally</a:t>
            </a:r>
            <a:r>
              <a:rPr sz="2450" spc="1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1A1A1A"/>
                </a:solidFill>
                <a:latin typeface="Arial"/>
                <a:cs typeface="Arial"/>
              </a:rPr>
              <a:t>efficacious</a:t>
            </a:r>
            <a:r>
              <a:rPr sz="2450" spc="1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1A1A1A"/>
                </a:solidFill>
                <a:latin typeface="Arial"/>
                <a:cs typeface="Arial"/>
              </a:rPr>
              <a:t>as</a:t>
            </a:r>
            <a:r>
              <a:rPr sz="2450" spc="-1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1A1A1A"/>
                </a:solidFill>
                <a:latin typeface="Arial"/>
                <a:cs typeface="Arial"/>
              </a:rPr>
              <a:t>drug</a:t>
            </a:r>
            <a:r>
              <a:rPr sz="2450" spc="-1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sz="2450" spc="50" dirty="0">
                <a:latin typeface="Arial"/>
                <a:cs typeface="Arial"/>
              </a:rPr>
              <a:t>. </a:t>
            </a:r>
            <a:r>
              <a:rPr sz="2450" spc="-665" dirty="0"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1A1A1A"/>
                </a:solidFill>
                <a:latin typeface="Arial"/>
                <a:cs typeface="Arial"/>
              </a:rPr>
              <a:t>Dru</a:t>
            </a:r>
            <a:r>
              <a:rPr sz="2450" spc="70" dirty="0">
                <a:solidFill>
                  <a:srgbClr val="1A1A1A"/>
                </a:solidFill>
                <a:latin typeface="Arial"/>
                <a:cs typeface="Arial"/>
              </a:rPr>
              <a:t>g</a:t>
            </a:r>
            <a:r>
              <a:rPr sz="2450" spc="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1A1A1A"/>
                </a:solidFill>
                <a:latin typeface="Arial"/>
                <a:cs typeface="Arial"/>
              </a:rPr>
              <a:t>C</a:t>
            </a:r>
            <a:r>
              <a:rPr sz="2450" spc="-1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sz="2450" spc="100" dirty="0">
                <a:solidFill>
                  <a:srgbClr val="1A1A1A"/>
                </a:solidFill>
                <a:latin typeface="Arial"/>
                <a:cs typeface="Arial"/>
              </a:rPr>
              <a:t>s</a:t>
            </a:r>
            <a:r>
              <a:rPr sz="2450" spc="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1A1A1A"/>
                </a:solidFill>
                <a:latin typeface="Arial"/>
                <a:cs typeface="Arial"/>
              </a:rPr>
              <a:t>les</a:t>
            </a:r>
            <a:r>
              <a:rPr sz="2450" spc="65" dirty="0">
                <a:solidFill>
                  <a:srgbClr val="1A1A1A"/>
                </a:solidFill>
                <a:latin typeface="Arial"/>
                <a:cs typeface="Arial"/>
              </a:rPr>
              <a:t>s</a:t>
            </a:r>
            <a:r>
              <a:rPr sz="2450" spc="-6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1A1A1A"/>
                </a:solidFill>
                <a:latin typeface="Arial"/>
                <a:cs typeface="Arial"/>
              </a:rPr>
              <a:t>poten</a:t>
            </a:r>
            <a:r>
              <a:rPr sz="2450" spc="35" dirty="0">
                <a:solidFill>
                  <a:srgbClr val="1A1A1A"/>
                </a:solidFill>
                <a:latin typeface="Arial"/>
                <a:cs typeface="Arial"/>
              </a:rPr>
              <a:t>t</a:t>
            </a:r>
            <a:r>
              <a:rPr sz="2450" spc="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1A1A1A"/>
                </a:solidFill>
                <a:latin typeface="Arial"/>
                <a:cs typeface="Arial"/>
              </a:rPr>
              <a:t>an</a:t>
            </a:r>
            <a:r>
              <a:rPr sz="2450" spc="110" dirty="0">
                <a:solidFill>
                  <a:srgbClr val="1A1A1A"/>
                </a:solidFill>
                <a:latin typeface="Arial"/>
                <a:cs typeface="Arial"/>
              </a:rPr>
              <a:t>d</a:t>
            </a:r>
            <a:r>
              <a:rPr sz="2450" spc="-16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1A1A1A"/>
                </a:solidFill>
                <a:latin typeface="Arial"/>
                <a:cs typeface="Arial"/>
              </a:rPr>
              <a:t>les</a:t>
            </a:r>
            <a:r>
              <a:rPr sz="2450" spc="100" dirty="0">
                <a:solidFill>
                  <a:srgbClr val="1A1A1A"/>
                </a:solidFill>
                <a:latin typeface="Arial"/>
                <a:cs typeface="Arial"/>
              </a:rPr>
              <a:t>s</a:t>
            </a:r>
            <a:r>
              <a:rPr sz="2450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1A1A1A"/>
                </a:solidFill>
                <a:latin typeface="Arial"/>
                <a:cs typeface="Arial"/>
              </a:rPr>
              <a:t>efficaciou</a:t>
            </a:r>
            <a:r>
              <a:rPr sz="2450" spc="40" dirty="0">
                <a:solidFill>
                  <a:srgbClr val="1A1A1A"/>
                </a:solidFill>
                <a:latin typeface="Arial"/>
                <a:cs typeface="Arial"/>
              </a:rPr>
              <a:t>s</a:t>
            </a:r>
            <a:r>
              <a:rPr sz="2450" spc="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1A1A1A"/>
                </a:solidFill>
                <a:latin typeface="Arial"/>
                <a:cs typeface="Arial"/>
              </a:rPr>
              <a:t>tha</a:t>
            </a:r>
            <a:r>
              <a:rPr sz="2450" spc="110" dirty="0">
                <a:solidFill>
                  <a:srgbClr val="1A1A1A"/>
                </a:solidFill>
                <a:latin typeface="Arial"/>
                <a:cs typeface="Arial"/>
              </a:rPr>
              <a:t>n</a:t>
            </a:r>
            <a:r>
              <a:rPr sz="2450" spc="-16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1A1A1A"/>
                </a:solidFill>
                <a:latin typeface="Arial"/>
                <a:cs typeface="Arial"/>
              </a:rPr>
              <a:t>dru</a:t>
            </a:r>
            <a:r>
              <a:rPr sz="2450" spc="110" dirty="0">
                <a:solidFill>
                  <a:srgbClr val="1A1A1A"/>
                </a:solidFill>
                <a:latin typeface="Arial"/>
                <a:cs typeface="Arial"/>
              </a:rPr>
              <a:t>g</a:t>
            </a:r>
            <a:r>
              <a:rPr sz="2450" spc="-19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sz="2450" spc="55" dirty="0"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  <a:p>
            <a:pPr marL="12700" marR="5080" indent="635">
              <a:lnSpc>
                <a:spcPts val="3120"/>
              </a:lnSpc>
            </a:pPr>
            <a:r>
              <a:rPr sz="2450" spc="65" dirty="0">
                <a:solidFill>
                  <a:srgbClr val="1A1A1A"/>
                </a:solidFill>
                <a:latin typeface="Arial"/>
                <a:cs typeface="Arial"/>
              </a:rPr>
              <a:t>Drug</a:t>
            </a:r>
            <a:r>
              <a:rPr sz="2450" spc="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1A1A1A"/>
                </a:solidFill>
                <a:latin typeface="Arial"/>
                <a:cs typeface="Arial"/>
              </a:rPr>
              <a:t>D</a:t>
            </a:r>
            <a:r>
              <a:rPr sz="2450" spc="-16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sz="2450" spc="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1A1A1A"/>
                </a:solidFill>
                <a:latin typeface="Arial"/>
                <a:cs typeface="Arial"/>
              </a:rPr>
              <a:t>more</a:t>
            </a:r>
            <a:r>
              <a:rPr sz="2450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1A1A1A"/>
                </a:solidFill>
                <a:latin typeface="Arial"/>
                <a:cs typeface="Arial"/>
              </a:rPr>
              <a:t>potent</a:t>
            </a:r>
            <a:r>
              <a:rPr sz="2450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than</a:t>
            </a:r>
            <a:r>
              <a:rPr sz="2450" spc="-16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1A1A1A"/>
                </a:solidFill>
                <a:latin typeface="Arial"/>
                <a:cs typeface="Arial"/>
              </a:rPr>
              <a:t>drugs</a:t>
            </a:r>
            <a:r>
              <a:rPr sz="245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A,</a:t>
            </a:r>
            <a:r>
              <a:rPr sz="2450" spc="-16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B,</a:t>
            </a:r>
            <a:r>
              <a:rPr sz="24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1A1A1A"/>
                </a:solidFill>
                <a:latin typeface="Arial"/>
                <a:cs typeface="Arial"/>
              </a:rPr>
              <a:t>&amp;</a:t>
            </a:r>
            <a:r>
              <a:rPr sz="2400" spc="7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1A1A1A"/>
                </a:solidFill>
                <a:latin typeface="Arial"/>
                <a:cs typeface="Arial"/>
              </a:rPr>
              <a:t>C,</a:t>
            </a:r>
            <a:r>
              <a:rPr sz="2450" spc="-1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1A1A1A"/>
                </a:solidFill>
                <a:latin typeface="Arial"/>
                <a:cs typeface="Arial"/>
              </a:rPr>
              <a:t>but</a:t>
            </a:r>
            <a:r>
              <a:rPr sz="2450" spc="-1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1A1A1A"/>
                </a:solidFill>
                <a:latin typeface="Arial"/>
                <a:cs typeface="Arial"/>
              </a:rPr>
              <a:t>less</a:t>
            </a:r>
            <a:r>
              <a:rPr sz="2450" spc="-1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1A1A1A"/>
                </a:solidFill>
                <a:latin typeface="Arial"/>
                <a:cs typeface="Arial"/>
              </a:rPr>
              <a:t>efficacious</a:t>
            </a:r>
            <a:r>
              <a:rPr sz="2450" spc="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than</a:t>
            </a:r>
            <a:r>
              <a:rPr sz="2450" spc="-16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1A1A1A"/>
                </a:solidFill>
                <a:latin typeface="Arial"/>
                <a:cs typeface="Arial"/>
              </a:rPr>
              <a:t>drugs </a:t>
            </a:r>
            <a:r>
              <a:rPr sz="2450" spc="-67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sz="2450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1A1A1A"/>
                </a:solidFill>
                <a:latin typeface="Arial"/>
                <a:cs typeface="Arial"/>
              </a:rPr>
              <a:t>&amp;</a:t>
            </a:r>
            <a:r>
              <a:rPr sz="2300" spc="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B,</a:t>
            </a:r>
            <a:r>
              <a:rPr sz="2450" spc="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2450" spc="-7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1A1A1A"/>
                </a:solidFill>
                <a:latin typeface="Arial"/>
                <a:cs typeface="Arial"/>
              </a:rPr>
              <a:t>equally</a:t>
            </a:r>
            <a:r>
              <a:rPr sz="2450" spc="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1A1A1A"/>
                </a:solidFill>
                <a:latin typeface="Arial"/>
                <a:cs typeface="Arial"/>
              </a:rPr>
              <a:t>efficacious</a:t>
            </a:r>
            <a:r>
              <a:rPr sz="2450" spc="30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1A1A1A"/>
                </a:solidFill>
                <a:latin typeface="Arial"/>
                <a:cs typeface="Arial"/>
              </a:rPr>
              <a:t>as</a:t>
            </a:r>
            <a:r>
              <a:rPr sz="2450" spc="-11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drug</a:t>
            </a:r>
            <a:r>
              <a:rPr sz="2450" spc="-11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1A1A1A"/>
                </a:solidFill>
                <a:latin typeface="Arial"/>
                <a:cs typeface="Arial"/>
              </a:rPr>
              <a:t>C</a:t>
            </a:r>
            <a:r>
              <a:rPr sz="2450" spc="95" dirty="0"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56F065-ED46-4997-AAFB-9EE6B39D7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74" y="1931173"/>
            <a:ext cx="5932858" cy="58892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0927"/>
            <a:ext cx="13004800" cy="408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9738" y="440762"/>
            <a:ext cx="631825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254" dirty="0">
                <a:solidFill>
                  <a:srgbClr val="6E5D56"/>
                </a:solidFill>
              </a:rPr>
              <a:t>Therapeutic</a:t>
            </a:r>
            <a:r>
              <a:rPr sz="6250" spc="365" dirty="0">
                <a:solidFill>
                  <a:srgbClr val="6E5D56"/>
                </a:solidFill>
              </a:rPr>
              <a:t> </a:t>
            </a:r>
            <a:r>
              <a:rPr sz="6250" spc="-320" dirty="0">
                <a:solidFill>
                  <a:srgbClr val="6E5D56"/>
                </a:solidFill>
              </a:rPr>
              <a:t>index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6063482" y="2764201"/>
            <a:ext cx="335915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72565" algn="l"/>
                <a:tab pos="2580640" algn="l"/>
              </a:tabLst>
            </a:pPr>
            <a:r>
              <a:rPr sz="2950" spc="70" dirty="0">
                <a:solidFill>
                  <a:srgbClr val="5B8297"/>
                </a:solidFill>
                <a:latin typeface="Times New Roman"/>
                <a:cs typeface="Times New Roman"/>
              </a:rPr>
              <a:t>1nedian	</a:t>
            </a:r>
            <a:r>
              <a:rPr sz="2950" spc="90" dirty="0">
                <a:solidFill>
                  <a:srgbClr val="5B8297"/>
                </a:solidFill>
                <a:latin typeface="Times New Roman"/>
                <a:cs typeface="Times New Roman"/>
              </a:rPr>
              <a:t>letha</a:t>
            </a:r>
            <a:r>
              <a:rPr sz="2950" spc="65" dirty="0">
                <a:solidFill>
                  <a:srgbClr val="5B8297"/>
                </a:solidFill>
                <a:latin typeface="Times New Roman"/>
                <a:cs typeface="Times New Roman"/>
              </a:rPr>
              <a:t>l</a:t>
            </a:r>
            <a:r>
              <a:rPr sz="2950" dirty="0">
                <a:solidFill>
                  <a:srgbClr val="5B8297"/>
                </a:solidFill>
                <a:latin typeface="Times New Roman"/>
                <a:cs typeface="Times New Roman"/>
              </a:rPr>
              <a:t>	</a:t>
            </a:r>
            <a:r>
              <a:rPr sz="2950" spc="150" dirty="0">
                <a:solidFill>
                  <a:srgbClr val="5B8297"/>
                </a:solidFill>
                <a:latin typeface="Times New Roman"/>
                <a:cs typeface="Times New Roman"/>
              </a:rPr>
              <a:t>dose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441" y="3064205"/>
            <a:ext cx="3545840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92655" algn="l"/>
                <a:tab pos="3291840" algn="l"/>
              </a:tabLst>
            </a:pPr>
            <a:r>
              <a:rPr lang="en-US" sz="2950" spc="100" dirty="0">
                <a:solidFill>
                  <a:srgbClr val="5B8297"/>
                </a:solidFill>
                <a:latin typeface="Arial Black" panose="020B0A04020102020204" pitchFamily="34" charset="0"/>
                <a:cs typeface="Times New Roman"/>
              </a:rPr>
              <a:t>T</a:t>
            </a:r>
            <a:r>
              <a:rPr lang="en-US" sz="2950" spc="-475" dirty="0">
                <a:solidFill>
                  <a:srgbClr val="3F6980"/>
                </a:solidFill>
                <a:latin typeface="Arial Black" panose="020B0A04020102020204" pitchFamily="34" charset="0"/>
                <a:cs typeface="Times New Roman"/>
              </a:rPr>
              <a:t>herapeuti</a:t>
            </a:r>
            <a:r>
              <a:rPr sz="2950" spc="55" dirty="0">
                <a:solidFill>
                  <a:srgbClr val="5B8297"/>
                </a:solidFill>
                <a:latin typeface="Arial Black" panose="020B0A04020102020204" pitchFamily="34" charset="0"/>
                <a:cs typeface="Times New Roman"/>
              </a:rPr>
              <a:t>c</a:t>
            </a:r>
            <a:r>
              <a:rPr sz="2950" dirty="0">
                <a:solidFill>
                  <a:srgbClr val="5B8297"/>
                </a:solidFill>
                <a:latin typeface="Times New Roman"/>
                <a:cs typeface="Times New Roman"/>
              </a:rPr>
              <a:t>	</a:t>
            </a:r>
            <a:r>
              <a:rPr sz="2950" spc="110" dirty="0">
                <a:solidFill>
                  <a:srgbClr val="5B8297"/>
                </a:solidFill>
                <a:latin typeface="Times New Roman"/>
                <a:cs typeface="Times New Roman"/>
              </a:rPr>
              <a:t>inde</a:t>
            </a:r>
            <a:r>
              <a:rPr sz="2950" spc="135" dirty="0">
                <a:solidFill>
                  <a:srgbClr val="5B8297"/>
                </a:solidFill>
                <a:latin typeface="Times New Roman"/>
                <a:cs typeface="Times New Roman"/>
              </a:rPr>
              <a:t>x</a:t>
            </a:r>
            <a:r>
              <a:rPr sz="2950" dirty="0">
                <a:solidFill>
                  <a:srgbClr val="5B8297"/>
                </a:solidFill>
                <a:latin typeface="Times New Roman"/>
                <a:cs typeface="Times New Roman"/>
              </a:rPr>
              <a:t>	</a:t>
            </a:r>
            <a:r>
              <a:rPr sz="3600" spc="-135" dirty="0">
                <a:solidFill>
                  <a:srgbClr val="90A3AF"/>
                </a:solidFill>
                <a:latin typeface="Times New Roman"/>
                <a:cs typeface="Times New Roman"/>
              </a:rPr>
              <a:t>=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8244" y="3433214"/>
            <a:ext cx="4047490" cy="0"/>
          </a:xfrm>
          <a:custGeom>
            <a:avLst/>
            <a:gdLst/>
            <a:ahLst/>
            <a:cxnLst/>
            <a:rect l="l" t="t" r="r" b="b"/>
            <a:pathLst>
              <a:path w="4047490">
                <a:moveTo>
                  <a:pt x="0" y="0"/>
                </a:moveTo>
                <a:lnTo>
                  <a:pt x="4047263" y="0"/>
                </a:lnTo>
              </a:path>
            </a:pathLst>
          </a:custGeom>
          <a:ln w="33964">
            <a:solidFill>
              <a:srgbClr val="8FA2A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2731" y="3269498"/>
            <a:ext cx="3840479" cy="1419860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  <a:tabLst>
                <a:tab pos="1444625" algn="l"/>
                <a:tab pos="3077845" algn="l"/>
              </a:tabLst>
            </a:pPr>
            <a:r>
              <a:rPr sz="2950" spc="30" dirty="0">
                <a:solidFill>
                  <a:srgbClr val="5B8297"/>
                </a:solidFill>
                <a:latin typeface="Times New Roman"/>
                <a:cs typeface="Times New Roman"/>
              </a:rPr>
              <a:t>1nedian	</a:t>
            </a:r>
            <a:r>
              <a:rPr sz="2950" spc="100" dirty="0">
                <a:solidFill>
                  <a:srgbClr val="5B8297"/>
                </a:solidFill>
                <a:latin typeface="Times New Roman"/>
                <a:cs typeface="Times New Roman"/>
              </a:rPr>
              <a:t>effectiv</a:t>
            </a:r>
            <a:r>
              <a:rPr sz="2950" spc="120" dirty="0">
                <a:solidFill>
                  <a:srgbClr val="5B8297"/>
                </a:solidFill>
                <a:latin typeface="Times New Roman"/>
                <a:cs typeface="Times New Roman"/>
              </a:rPr>
              <a:t>e</a:t>
            </a:r>
            <a:r>
              <a:rPr sz="2950" dirty="0">
                <a:solidFill>
                  <a:srgbClr val="5B8297"/>
                </a:solidFill>
                <a:latin typeface="Times New Roman"/>
                <a:cs typeface="Times New Roman"/>
              </a:rPr>
              <a:t>	</a:t>
            </a:r>
            <a:r>
              <a:rPr sz="2950" spc="120" dirty="0">
                <a:solidFill>
                  <a:srgbClr val="5B8297"/>
                </a:solidFill>
                <a:latin typeface="Times New Roman"/>
                <a:cs typeface="Times New Roman"/>
              </a:rPr>
              <a:t>d</a:t>
            </a:r>
            <a:r>
              <a:rPr sz="2950" spc="85" dirty="0">
                <a:solidFill>
                  <a:srgbClr val="5B8297"/>
                </a:solidFill>
                <a:latin typeface="Times New Roman"/>
                <a:cs typeface="Times New Roman"/>
              </a:rPr>
              <a:t>o</a:t>
            </a:r>
            <a:r>
              <a:rPr sz="2950" spc="185" dirty="0">
                <a:solidFill>
                  <a:srgbClr val="7993A5"/>
                </a:solidFill>
                <a:latin typeface="Times New Roman"/>
                <a:cs typeface="Times New Roman"/>
              </a:rPr>
              <a:t>s</a:t>
            </a:r>
            <a:r>
              <a:rPr sz="2950" spc="80" dirty="0">
                <a:solidFill>
                  <a:srgbClr val="5B8297"/>
                </a:solidFill>
                <a:latin typeface="Times New Roman"/>
                <a:cs typeface="Times New Roman"/>
              </a:rPr>
              <a:t>e</a:t>
            </a:r>
            <a:endParaRPr sz="2950">
              <a:latin typeface="Times New Roman"/>
              <a:cs typeface="Times New Roman"/>
            </a:endParaRPr>
          </a:p>
          <a:p>
            <a:pPr marL="719455">
              <a:lnSpc>
                <a:spcPct val="100000"/>
              </a:lnSpc>
              <a:spcBef>
                <a:spcPts val="1889"/>
              </a:spcBef>
            </a:pPr>
            <a:r>
              <a:rPr sz="3150" i="1" spc="-150" dirty="0">
                <a:solidFill>
                  <a:srgbClr val="5B8297"/>
                </a:solidFill>
                <a:latin typeface="Times New Roman"/>
                <a:cs typeface="Times New Roman"/>
              </a:rPr>
              <a:t>LD</a:t>
            </a:r>
            <a:r>
              <a:rPr sz="3150" i="1" spc="-150" dirty="0">
                <a:solidFill>
                  <a:srgbClr val="90A3AF"/>
                </a:solidFill>
                <a:latin typeface="Times New Roman"/>
                <a:cs typeface="Times New Roman"/>
              </a:rPr>
              <a:t>so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369" y="4564228"/>
            <a:ext cx="116776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48640" algn="l"/>
                <a:tab pos="1071245" algn="l"/>
              </a:tabLst>
            </a:pPr>
            <a:r>
              <a:rPr sz="2850" spc="-330" dirty="0">
                <a:solidFill>
                  <a:srgbClr val="6E5D56"/>
                </a:solidFill>
                <a:latin typeface="Arial"/>
                <a:cs typeface="Arial"/>
              </a:rPr>
              <a:t>o</a:t>
            </a:r>
            <a:r>
              <a:rPr sz="2850" spc="-535" dirty="0">
                <a:solidFill>
                  <a:srgbClr val="6E5D56"/>
                </a:solidFill>
                <a:latin typeface="Arial"/>
                <a:cs typeface="Arial"/>
              </a:rPr>
              <a:t> </a:t>
            </a:r>
            <a:r>
              <a:rPr sz="2850" spc="-200" dirty="0">
                <a:solidFill>
                  <a:srgbClr val="524950"/>
                </a:solidFill>
                <a:latin typeface="Arial"/>
                <a:cs typeface="Arial"/>
              </a:rPr>
              <a:t>r</a:t>
            </a:r>
            <a:r>
              <a:rPr sz="2850" dirty="0">
                <a:solidFill>
                  <a:srgbClr val="524950"/>
                </a:solidFill>
                <a:latin typeface="Arial"/>
                <a:cs typeface="Arial"/>
              </a:rPr>
              <a:t>	</a:t>
            </a:r>
            <a:r>
              <a:rPr sz="2850" spc="-200" dirty="0">
                <a:solidFill>
                  <a:srgbClr val="90A3AF"/>
                </a:solidFill>
                <a:latin typeface="Arial"/>
                <a:cs typeface="Arial"/>
              </a:rPr>
              <a:t>-</a:t>
            </a:r>
            <a:r>
              <a:rPr sz="2850" dirty="0">
                <a:solidFill>
                  <a:srgbClr val="90A3AF"/>
                </a:solidFill>
                <a:latin typeface="Arial"/>
                <a:cs typeface="Arial"/>
              </a:rPr>
              <a:t>	</a:t>
            </a:r>
            <a:r>
              <a:rPr sz="2850" spc="-200" dirty="0">
                <a:solidFill>
                  <a:srgbClr val="90A3AF"/>
                </a:solidFill>
                <a:latin typeface="Arial"/>
                <a:cs typeface="Arial"/>
              </a:rPr>
              <a:t>-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5947" y="4851466"/>
            <a:ext cx="813435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3300" i="1" spc="-50" dirty="0">
                <a:solidFill>
                  <a:srgbClr val="5B8297"/>
                </a:solidFill>
                <a:latin typeface="Times New Roman"/>
                <a:cs typeface="Times New Roman"/>
              </a:rPr>
              <a:t>ED</a:t>
            </a:r>
            <a:r>
              <a:rPr sz="2700" i="1" spc="-75" baseline="-15432" dirty="0">
                <a:solidFill>
                  <a:srgbClr val="90A3AF"/>
                </a:solidFill>
                <a:latin typeface="Times New Roman"/>
                <a:cs typeface="Times New Roman"/>
              </a:rPr>
              <a:t>50</a:t>
            </a:r>
            <a:endParaRPr sz="2700" baseline="-1543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8865" y="6625959"/>
            <a:ext cx="10436860" cy="2625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62230" indent="1270">
              <a:lnSpc>
                <a:spcPts val="4120"/>
              </a:lnSpc>
              <a:spcBef>
                <a:spcPts val="120"/>
              </a:spcBef>
            </a:pPr>
            <a:r>
              <a:rPr sz="3300" spc="50" dirty="0">
                <a:solidFill>
                  <a:srgbClr val="080808"/>
                </a:solidFill>
                <a:latin typeface="Arial"/>
                <a:cs typeface="Arial"/>
              </a:rPr>
              <a:t>where: </a:t>
            </a:r>
            <a:r>
              <a:rPr sz="3300" spc="60" dirty="0">
                <a:solidFill>
                  <a:srgbClr val="080808"/>
                </a:solidFill>
                <a:latin typeface="Arial"/>
                <a:cs typeface="Arial"/>
              </a:rPr>
              <a:t>Median </a:t>
            </a:r>
            <a:r>
              <a:rPr sz="3300" spc="25" dirty="0">
                <a:solidFill>
                  <a:srgbClr val="080808"/>
                </a:solidFill>
                <a:latin typeface="Arial"/>
                <a:cs typeface="Arial"/>
              </a:rPr>
              <a:t>effective </a:t>
            </a:r>
            <a:r>
              <a:rPr sz="3300" spc="75" dirty="0">
                <a:solidFill>
                  <a:srgbClr val="080808"/>
                </a:solidFill>
                <a:latin typeface="Arial"/>
                <a:cs typeface="Arial"/>
              </a:rPr>
              <a:t>dose </a:t>
            </a:r>
            <a:r>
              <a:rPr sz="3300" spc="7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3300" spc="70" dirty="0">
                <a:solidFill>
                  <a:srgbClr val="080808"/>
                </a:solidFill>
                <a:latin typeface="Arial"/>
                <a:cs typeface="Arial"/>
              </a:rPr>
              <a:t>ED50) </a:t>
            </a:r>
            <a:r>
              <a:rPr sz="3300" spc="105" dirty="0">
                <a:solidFill>
                  <a:srgbClr val="080808"/>
                </a:solidFill>
                <a:latin typeface="Arial"/>
                <a:cs typeface="Arial"/>
              </a:rPr>
              <a:t>is </a:t>
            </a:r>
            <a:r>
              <a:rPr sz="3300" spc="110" dirty="0">
                <a:solidFill>
                  <a:srgbClr val="080808"/>
                </a:solidFill>
                <a:latin typeface="Arial"/>
                <a:cs typeface="Arial"/>
              </a:rPr>
              <a:t>the </a:t>
            </a:r>
            <a:r>
              <a:rPr sz="3300" spc="90" dirty="0">
                <a:solidFill>
                  <a:srgbClr val="080808"/>
                </a:solidFill>
                <a:latin typeface="Arial"/>
                <a:cs typeface="Arial"/>
              </a:rPr>
              <a:t>dose </a:t>
            </a:r>
            <a:r>
              <a:rPr sz="3300" spc="9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50" dirty="0">
                <a:solidFill>
                  <a:srgbClr val="080808"/>
                </a:solidFill>
                <a:latin typeface="Arial"/>
                <a:cs typeface="Arial"/>
              </a:rPr>
              <a:t>which produces </a:t>
            </a:r>
            <a:r>
              <a:rPr sz="3300" spc="110" dirty="0">
                <a:solidFill>
                  <a:srgbClr val="080808"/>
                </a:solidFill>
                <a:latin typeface="Arial"/>
                <a:cs typeface="Arial"/>
              </a:rPr>
              <a:t>the </a:t>
            </a:r>
            <a:r>
              <a:rPr sz="3300" spc="45" dirty="0">
                <a:solidFill>
                  <a:srgbClr val="080808"/>
                </a:solidFill>
                <a:latin typeface="Arial"/>
                <a:cs typeface="Arial"/>
              </a:rPr>
              <a:t>specified </a:t>
            </a:r>
            <a:r>
              <a:rPr sz="3300" spc="25" dirty="0">
                <a:solidFill>
                  <a:srgbClr val="080808"/>
                </a:solidFill>
                <a:latin typeface="Arial"/>
                <a:cs typeface="Arial"/>
              </a:rPr>
              <a:t>effect in </a:t>
            </a:r>
            <a:r>
              <a:rPr sz="3600" i="1" spc="-345" dirty="0">
                <a:solidFill>
                  <a:srgbClr val="080808"/>
                </a:solidFill>
                <a:latin typeface="Times New Roman"/>
                <a:cs typeface="Times New Roman"/>
              </a:rPr>
              <a:t>50</a:t>
            </a:r>
            <a:r>
              <a:rPr lang="en-US" sz="3600" i="1" spc="-345" dirty="0">
                <a:solidFill>
                  <a:srgbClr val="212121"/>
                </a:solidFill>
                <a:latin typeface="Times New Roman"/>
                <a:cs typeface="Times New Roman"/>
              </a:rPr>
              <a:t>%</a:t>
            </a:r>
            <a:r>
              <a:rPr sz="3600" i="1" spc="-3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3300" spc="25" dirty="0">
                <a:solidFill>
                  <a:srgbClr val="080808"/>
                </a:solidFill>
                <a:latin typeface="Arial"/>
                <a:cs typeface="Arial"/>
              </a:rPr>
              <a:t>individuals </a:t>
            </a:r>
            <a:r>
              <a:rPr sz="3300" spc="-9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080808"/>
                </a:solidFill>
                <a:latin typeface="Arial"/>
                <a:cs typeface="Arial"/>
              </a:rPr>
              <a:t>and</a:t>
            </a:r>
            <a:endParaRPr sz="3300" dirty="0">
              <a:latin typeface="Arial"/>
              <a:cs typeface="Arial"/>
            </a:endParaRPr>
          </a:p>
          <a:p>
            <a:pPr marL="12700">
              <a:lnSpc>
                <a:spcPts val="4020"/>
              </a:lnSpc>
            </a:pPr>
            <a:r>
              <a:rPr sz="3300" spc="60" dirty="0">
                <a:solidFill>
                  <a:srgbClr val="080808"/>
                </a:solidFill>
                <a:latin typeface="Arial"/>
                <a:cs typeface="Arial"/>
              </a:rPr>
              <a:t>median</a:t>
            </a:r>
            <a:r>
              <a:rPr sz="33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50" dirty="0">
                <a:solidFill>
                  <a:srgbClr val="080808"/>
                </a:solidFill>
                <a:latin typeface="Arial"/>
                <a:cs typeface="Arial"/>
              </a:rPr>
              <a:t>lethal</a:t>
            </a:r>
            <a:r>
              <a:rPr sz="3300" spc="90" dirty="0">
                <a:solidFill>
                  <a:srgbClr val="080808"/>
                </a:solidFill>
                <a:latin typeface="Arial"/>
                <a:cs typeface="Arial"/>
              </a:rPr>
              <a:t> dose</a:t>
            </a:r>
            <a:r>
              <a:rPr sz="33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20" dirty="0">
                <a:solidFill>
                  <a:srgbClr val="080808"/>
                </a:solidFill>
                <a:latin typeface="Arial"/>
                <a:cs typeface="Arial"/>
              </a:rPr>
              <a:t>(LD50)</a:t>
            </a:r>
            <a:r>
              <a:rPr sz="3300" spc="3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70" dirty="0">
                <a:solidFill>
                  <a:srgbClr val="080808"/>
                </a:solidFill>
                <a:latin typeface="Arial"/>
                <a:cs typeface="Arial"/>
              </a:rPr>
              <a:t>is</a:t>
            </a:r>
            <a:r>
              <a:rPr sz="3300" spc="-7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7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33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080808"/>
                </a:solidFill>
                <a:latin typeface="Arial"/>
                <a:cs typeface="Arial"/>
              </a:rPr>
              <a:t>dose</a:t>
            </a:r>
            <a:r>
              <a:rPr sz="33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70" dirty="0">
                <a:solidFill>
                  <a:srgbClr val="080808"/>
                </a:solidFill>
                <a:latin typeface="Arial"/>
                <a:cs typeface="Arial"/>
              </a:rPr>
              <a:t>which</a:t>
            </a:r>
            <a:r>
              <a:rPr sz="3300" spc="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55" dirty="0">
                <a:solidFill>
                  <a:srgbClr val="080808"/>
                </a:solidFill>
                <a:latin typeface="Arial"/>
                <a:cs typeface="Arial"/>
              </a:rPr>
              <a:t>kills</a:t>
            </a:r>
            <a:r>
              <a:rPr sz="33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i="1" spc="-375" dirty="0">
                <a:solidFill>
                  <a:srgbClr val="080808"/>
                </a:solidFill>
                <a:latin typeface="Times New Roman"/>
                <a:cs typeface="Times New Roman"/>
              </a:rPr>
              <a:t>50</a:t>
            </a:r>
            <a:r>
              <a:rPr lang="en-US" sz="3600" i="1" spc="-375" dirty="0">
                <a:solidFill>
                  <a:srgbClr val="212121"/>
                </a:solidFill>
                <a:latin typeface="Times New Roman"/>
                <a:cs typeface="Times New Roman"/>
              </a:rPr>
              <a:t>%</a:t>
            </a:r>
            <a:endParaRPr sz="36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3300" spc="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7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3300" spc="-1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300" spc="45" dirty="0">
                <a:solidFill>
                  <a:srgbClr val="080808"/>
                </a:solidFill>
                <a:latin typeface="Arial"/>
                <a:cs typeface="Arial"/>
              </a:rPr>
              <a:t>recipients.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19243" y="485443"/>
            <a:ext cx="10261600" cy="1562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14120">
              <a:lnSpc>
                <a:spcPts val="5250"/>
              </a:lnSpc>
              <a:spcBef>
                <a:spcPts val="130"/>
              </a:spcBef>
            </a:pPr>
            <a:r>
              <a:rPr sz="5900" spc="175" dirty="0">
                <a:solidFill>
                  <a:srgbClr val="705D54"/>
                </a:solidFill>
                <a:latin typeface="Arial"/>
                <a:cs typeface="Arial"/>
              </a:rPr>
              <a:t>Combined</a:t>
            </a:r>
            <a:r>
              <a:rPr sz="5900" spc="49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00" spc="75" dirty="0">
                <a:solidFill>
                  <a:srgbClr val="705D54"/>
                </a:solidFill>
                <a:latin typeface="Arial"/>
                <a:cs typeface="Arial"/>
              </a:rPr>
              <a:t>effect</a:t>
            </a:r>
            <a:r>
              <a:rPr sz="5900" spc="409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00" spc="-20" dirty="0">
                <a:solidFill>
                  <a:srgbClr val="705D54"/>
                </a:solidFill>
                <a:latin typeface="Arial"/>
                <a:cs typeface="Arial"/>
              </a:rPr>
              <a:t>of</a:t>
            </a:r>
            <a:r>
              <a:rPr sz="5900" spc="51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5900" spc="165" dirty="0">
                <a:solidFill>
                  <a:srgbClr val="705D54"/>
                </a:solidFill>
                <a:latin typeface="Arial"/>
                <a:cs typeface="Arial"/>
              </a:rPr>
              <a:t>Drugs</a:t>
            </a:r>
            <a:endParaRPr sz="5900">
              <a:latin typeface="Arial"/>
              <a:cs typeface="Arial"/>
            </a:endParaRPr>
          </a:p>
          <a:p>
            <a:pPr marL="12700">
              <a:lnSpc>
                <a:spcPts val="6809"/>
              </a:lnSpc>
            </a:pPr>
            <a:r>
              <a:rPr sz="7200" spc="225" dirty="0">
                <a:solidFill>
                  <a:srgbClr val="D6824F"/>
                </a:solidFill>
                <a:latin typeface="Courier New"/>
                <a:cs typeface="Courier New"/>
              </a:rPr>
              <a:t>..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474" y="2074366"/>
            <a:ext cx="11401425" cy="0"/>
          </a:xfrm>
          <a:custGeom>
            <a:avLst/>
            <a:gdLst/>
            <a:ahLst/>
            <a:cxnLst/>
            <a:rect l="l" t="t" r="r" b="b"/>
            <a:pathLst>
              <a:path w="11401425">
                <a:moveTo>
                  <a:pt x="0" y="0"/>
                </a:moveTo>
                <a:lnTo>
                  <a:pt x="11401208" y="0"/>
                </a:lnTo>
              </a:path>
            </a:pathLst>
          </a:custGeom>
          <a:ln w="36068">
            <a:solidFill>
              <a:srgbClr val="96B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2424" y="957792"/>
            <a:ext cx="738505" cy="1082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00" b="0" spc="1470" dirty="0">
                <a:solidFill>
                  <a:srgbClr val="97B3CD"/>
                </a:solidFill>
                <a:latin typeface="Courier New"/>
                <a:cs typeface="Courier New"/>
              </a:rPr>
              <a:t>_</a:t>
            </a:r>
            <a:endParaRPr sz="6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12" y="2105467"/>
            <a:ext cx="10591165" cy="282130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385"/>
              </a:spcBef>
              <a:buClr>
                <a:srgbClr val="BA9A80"/>
              </a:buClr>
              <a:buChar char="□"/>
              <a:tabLst>
                <a:tab pos="484505" algn="l"/>
              </a:tabLst>
            </a:pP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Synergism</a:t>
            </a:r>
            <a:endParaRPr sz="3950">
              <a:latin typeface="Arial"/>
              <a:cs typeface="Arial"/>
            </a:endParaRPr>
          </a:p>
          <a:p>
            <a:pPr marL="486409" marR="5080" indent="-474345">
              <a:lnSpc>
                <a:spcPct val="105000"/>
              </a:lnSpc>
              <a:spcBef>
                <a:spcPts val="1055"/>
              </a:spcBef>
              <a:buClr>
                <a:srgbClr val="BA9A80"/>
              </a:buClr>
              <a:buChar char="□"/>
              <a:tabLst>
                <a:tab pos="488950" algn="l"/>
              </a:tabLst>
            </a:pP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When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action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one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95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facilitated</a:t>
            </a:r>
            <a:r>
              <a:rPr sz="3950" spc="2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increased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by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35" dirty="0">
                <a:solidFill>
                  <a:srgbClr val="010101"/>
                </a:solidFill>
                <a:latin typeface="Arial"/>
                <a:cs typeface="Arial"/>
              </a:rPr>
              <a:t>other,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they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are said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to be </a:t>
            </a:r>
            <a:r>
              <a:rPr sz="39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synergistic.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392" y="4672672"/>
            <a:ext cx="0" cy="2119630"/>
          </a:xfrm>
          <a:custGeom>
            <a:avLst/>
            <a:gdLst/>
            <a:ahLst/>
            <a:cxnLst/>
            <a:rect l="l" t="t" r="r" b="b"/>
            <a:pathLst>
              <a:path h="2119629">
                <a:moveTo>
                  <a:pt x="0" y="2119179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9962" y="4672672"/>
            <a:ext cx="0" cy="2119630"/>
          </a:xfrm>
          <a:custGeom>
            <a:avLst/>
            <a:gdLst/>
            <a:ahLst/>
            <a:cxnLst/>
            <a:rect l="l" t="t" r="r" b="b"/>
            <a:pathLst>
              <a:path h="2119629">
                <a:moveTo>
                  <a:pt x="0" y="2119179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4343" y="1742843"/>
            <a:ext cx="7930515" cy="38735"/>
          </a:xfrm>
          <a:custGeom>
            <a:avLst/>
            <a:gdLst/>
            <a:ahLst/>
            <a:cxnLst/>
            <a:rect l="l" t="t" r="r" b="b"/>
            <a:pathLst>
              <a:path w="7930515" h="38735">
                <a:moveTo>
                  <a:pt x="0" y="0"/>
                </a:moveTo>
                <a:lnTo>
                  <a:pt x="7930455" y="0"/>
                </a:lnTo>
                <a:lnTo>
                  <a:pt x="793045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474" y="1761992"/>
            <a:ext cx="3391535" cy="0"/>
          </a:xfrm>
          <a:custGeom>
            <a:avLst/>
            <a:gdLst/>
            <a:ahLst/>
            <a:cxnLst/>
            <a:rect l="l" t="t" r="r" b="b"/>
            <a:pathLst>
              <a:path w="3391535">
                <a:moveTo>
                  <a:pt x="0" y="0"/>
                </a:moveTo>
                <a:lnTo>
                  <a:pt x="3391395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892" y="4698205"/>
            <a:ext cx="5890895" cy="0"/>
          </a:xfrm>
          <a:custGeom>
            <a:avLst/>
            <a:gdLst/>
            <a:ahLst/>
            <a:cxnLst/>
            <a:rect l="l" t="t" r="r" b="b"/>
            <a:pathLst>
              <a:path w="5890895">
                <a:moveTo>
                  <a:pt x="0" y="0"/>
                </a:moveTo>
                <a:lnTo>
                  <a:pt x="5890318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7892" y="6766319"/>
            <a:ext cx="5890895" cy="0"/>
          </a:xfrm>
          <a:custGeom>
            <a:avLst/>
            <a:gdLst/>
            <a:ahLst/>
            <a:cxnLst/>
            <a:rect l="l" t="t" r="r" b="b"/>
            <a:pathLst>
              <a:path w="5890895">
                <a:moveTo>
                  <a:pt x="0" y="0"/>
                </a:moveTo>
                <a:lnTo>
                  <a:pt x="5890318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7268" y="440762"/>
            <a:ext cx="677164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65" dirty="0">
                <a:solidFill>
                  <a:srgbClr val="646264"/>
                </a:solidFill>
              </a:rPr>
              <a:t>Additive</a:t>
            </a:r>
            <a:r>
              <a:rPr sz="6250" spc="400" dirty="0">
                <a:solidFill>
                  <a:srgbClr val="646264"/>
                </a:solidFill>
              </a:rPr>
              <a:t> </a:t>
            </a:r>
            <a:r>
              <a:rPr sz="6250" spc="-320" dirty="0">
                <a:solidFill>
                  <a:srgbClr val="646264"/>
                </a:solidFill>
              </a:rPr>
              <a:t>Synergism</a:t>
            </a:r>
            <a:endParaRPr sz="6250"/>
          </a:p>
        </p:txBody>
      </p:sp>
      <p:sp>
        <p:nvSpPr>
          <p:cNvPr id="9" name="object 9"/>
          <p:cNvSpPr txBox="1"/>
          <p:nvPr/>
        </p:nvSpPr>
        <p:spPr>
          <a:xfrm>
            <a:off x="-59108" y="1672696"/>
            <a:ext cx="30416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4000" spc="-210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2316" y="2051971"/>
            <a:ext cx="979169" cy="0"/>
          </a:xfrm>
          <a:custGeom>
            <a:avLst/>
            <a:gdLst/>
            <a:ahLst/>
            <a:cxnLst/>
            <a:rect l="l" t="t" r="r" b="b"/>
            <a:pathLst>
              <a:path w="979169">
                <a:moveTo>
                  <a:pt x="0" y="0"/>
                </a:moveTo>
                <a:lnTo>
                  <a:pt x="979169" y="0"/>
                </a:lnTo>
              </a:path>
            </a:pathLst>
          </a:custGeom>
          <a:ln w="30089">
            <a:solidFill>
              <a:srgbClr val="98B2C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8324" y="1672696"/>
            <a:ext cx="1040638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90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90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r>
              <a:rPr sz="4000" spc="985" dirty="0">
                <a:solidFill>
                  <a:srgbClr val="99B3CF"/>
                </a:solidFill>
                <a:latin typeface="Courier New"/>
                <a:cs typeface="Courier New"/>
              </a:rPr>
              <a:t> </a:t>
            </a:r>
            <a:r>
              <a:rPr sz="4000" spc="-475" dirty="0">
                <a:solidFill>
                  <a:srgbClr val="99B3CF"/>
                </a:solidFill>
                <a:latin typeface="Courier New"/>
                <a:cs typeface="Courier New"/>
              </a:rPr>
              <a:t>-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282" y="2208874"/>
            <a:ext cx="11451590" cy="17799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87680" marR="5080" indent="-475615">
              <a:lnSpc>
                <a:spcPts val="4220"/>
              </a:lnSpc>
              <a:spcBef>
                <a:spcPts val="440"/>
              </a:spcBef>
              <a:buClr>
                <a:srgbClr val="BDA189"/>
              </a:buClr>
              <a:buChar char="□"/>
              <a:tabLst>
                <a:tab pos="481965" algn="l"/>
              </a:tabLst>
            </a:pP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70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7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70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14" dirty="0">
                <a:solidFill>
                  <a:srgbClr val="010101"/>
                </a:solidFill>
                <a:latin typeface="Arial"/>
                <a:cs typeface="Arial"/>
              </a:rPr>
              <a:t>two</a:t>
            </a:r>
            <a:r>
              <a:rPr sz="370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70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70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70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7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010101"/>
                </a:solidFill>
                <a:latin typeface="Arial"/>
                <a:cs typeface="Arial"/>
              </a:rPr>
              <a:t>same</a:t>
            </a:r>
            <a:r>
              <a:rPr sz="370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010101"/>
                </a:solidFill>
                <a:latin typeface="Arial"/>
                <a:cs typeface="Arial"/>
              </a:rPr>
              <a:t>direction </a:t>
            </a:r>
            <a:r>
              <a:rPr sz="3700" spc="-10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37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55" dirty="0">
                <a:solidFill>
                  <a:srgbClr val="010101"/>
                </a:solidFill>
                <a:latin typeface="Arial"/>
                <a:cs typeface="Arial"/>
              </a:rPr>
              <a:t>simply</a:t>
            </a:r>
            <a:r>
              <a:rPr sz="370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80" dirty="0">
                <a:solidFill>
                  <a:srgbClr val="010101"/>
                </a:solidFill>
                <a:latin typeface="Arial"/>
                <a:cs typeface="Arial"/>
              </a:rPr>
              <a:t>adds</a:t>
            </a: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up:</a:t>
            </a:r>
            <a:endParaRPr sz="3700">
              <a:latin typeface="Arial"/>
              <a:cs typeface="Arial"/>
            </a:endParaRPr>
          </a:p>
          <a:p>
            <a:pPr marL="493395" indent="-481330">
              <a:lnSpc>
                <a:spcPct val="100000"/>
              </a:lnSpc>
              <a:spcBef>
                <a:spcPts val="585"/>
              </a:spcBef>
              <a:buClr>
                <a:srgbClr val="BDA189"/>
              </a:buClr>
              <a:buChar char="□"/>
              <a:tabLst>
                <a:tab pos="494030" algn="l"/>
                <a:tab pos="4601210" algn="l"/>
                <a:tab pos="5497830" algn="l"/>
                <a:tab pos="9310370" algn="l"/>
              </a:tabLst>
            </a:pP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70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700" spc="-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A+	</a:t>
            </a:r>
            <a:r>
              <a:rPr sz="3700" spc="130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37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00" dirty="0">
                <a:solidFill>
                  <a:srgbClr val="010101"/>
                </a:solidFill>
                <a:latin typeface="Arial"/>
                <a:cs typeface="Arial"/>
              </a:rPr>
              <a:t>=	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7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700" spc="-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20" dirty="0">
                <a:solidFill>
                  <a:srgbClr val="010101"/>
                </a:solidFill>
                <a:latin typeface="Arial"/>
                <a:cs typeface="Arial"/>
              </a:rPr>
              <a:t>A+	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7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endParaRPr sz="3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8444" y="3919537"/>
            <a:ext cx="162115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114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700" spc="-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85" dirty="0">
                <a:solidFill>
                  <a:srgbClr val="010101"/>
                </a:solidFill>
                <a:latin typeface="Arial"/>
                <a:cs typeface="Arial"/>
              </a:rPr>
              <a:t>B.</a:t>
            </a:r>
            <a:endParaRPr sz="3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2100" y="4213066"/>
            <a:ext cx="3187700" cy="329565"/>
          </a:xfrm>
          <a:prstGeom prst="rect">
            <a:avLst/>
          </a:prstGeom>
          <a:solidFill>
            <a:srgbClr val="95212A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b="1" spc="25" dirty="0">
                <a:solidFill>
                  <a:srgbClr val="F9CACA"/>
                </a:solidFill>
                <a:latin typeface="Arial"/>
                <a:cs typeface="Arial"/>
              </a:rPr>
              <a:t>Additive</a:t>
            </a:r>
            <a:r>
              <a:rPr sz="1800" b="1" spc="85" dirty="0">
                <a:solidFill>
                  <a:srgbClr val="F9CACA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F9CACA"/>
                </a:solidFill>
                <a:latin typeface="Arial"/>
                <a:cs typeface="Arial"/>
              </a:rPr>
              <a:t>drug</a:t>
            </a:r>
            <a:r>
              <a:rPr sz="1800" b="1" spc="-60" dirty="0">
                <a:solidFill>
                  <a:srgbClr val="F9CACA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0AFB5"/>
                </a:solidFill>
                <a:latin typeface="Arial"/>
                <a:cs typeface="Arial"/>
              </a:rPr>
              <a:t>c</a:t>
            </a:r>
            <a:r>
              <a:rPr sz="1800" b="1" spc="50" dirty="0">
                <a:solidFill>
                  <a:srgbClr val="F9CACA"/>
                </a:solidFill>
                <a:latin typeface="Arial"/>
                <a:cs typeface="Arial"/>
              </a:rPr>
              <a:t>ombinations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0282" y="4653590"/>
            <a:ext cx="247078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0" dirty="0">
                <a:solidFill>
                  <a:srgbClr val="646264"/>
                </a:solidFill>
                <a:latin typeface="Arial"/>
                <a:cs typeface="Arial"/>
              </a:rPr>
              <a:t>Aspirin</a:t>
            </a:r>
            <a:r>
              <a:rPr sz="1750" spc="46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646264"/>
                </a:solidFill>
                <a:latin typeface="Arial"/>
                <a:cs typeface="Arial"/>
              </a:rPr>
              <a:t>+</a:t>
            </a:r>
            <a:r>
              <a:rPr sz="2050" spc="23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65" dirty="0">
                <a:solidFill>
                  <a:srgbClr val="646264"/>
                </a:solidFill>
                <a:latin typeface="Arial"/>
                <a:cs typeface="Arial"/>
              </a:rPr>
              <a:t>paracetamol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733" y="5228067"/>
            <a:ext cx="294132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08455" algn="l"/>
              </a:tabLst>
            </a:pPr>
            <a:r>
              <a:rPr sz="1750" spc="60" dirty="0">
                <a:solidFill>
                  <a:srgbClr val="646264"/>
                </a:solidFill>
                <a:latin typeface="Arial"/>
                <a:cs typeface="Arial"/>
              </a:rPr>
              <a:t>Nitrous</a:t>
            </a:r>
            <a:r>
              <a:rPr sz="1750" spc="500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950" b="1" spc="-114" dirty="0">
                <a:solidFill>
                  <a:srgbClr val="646264"/>
                </a:solidFill>
                <a:latin typeface="Arial"/>
                <a:cs typeface="Arial"/>
              </a:rPr>
              <a:t>oxide	</a:t>
            </a:r>
            <a:r>
              <a:rPr sz="2050" spc="15" dirty="0">
                <a:solidFill>
                  <a:srgbClr val="646264"/>
                </a:solidFill>
                <a:latin typeface="Arial"/>
                <a:cs typeface="Arial"/>
              </a:rPr>
              <a:t>+</a:t>
            </a:r>
            <a:r>
              <a:rPr sz="2050" spc="23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646264"/>
                </a:solidFill>
                <a:latin typeface="Arial"/>
                <a:cs typeface="Arial"/>
              </a:rPr>
              <a:t>hafothane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0282" y="5834459"/>
            <a:ext cx="24403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25245" algn="l"/>
                <a:tab pos="1597660" algn="l"/>
              </a:tabLst>
            </a:pPr>
            <a:r>
              <a:rPr sz="1750" spc="50" dirty="0">
                <a:solidFill>
                  <a:srgbClr val="646264"/>
                </a:solidFill>
                <a:latin typeface="Arial"/>
                <a:cs typeface="Arial"/>
              </a:rPr>
              <a:t>Amlodipine	</a:t>
            </a:r>
            <a:r>
              <a:rPr sz="1800" spc="65" dirty="0">
                <a:solidFill>
                  <a:srgbClr val="646264"/>
                </a:solidFill>
                <a:latin typeface="Arial"/>
                <a:cs typeface="Arial"/>
              </a:rPr>
              <a:t>+	</a:t>
            </a:r>
            <a:r>
              <a:rPr sz="1750" spc="30" dirty="0">
                <a:solidFill>
                  <a:srgbClr val="646264"/>
                </a:solidFill>
                <a:latin typeface="Arial"/>
                <a:cs typeface="Arial"/>
              </a:rPr>
              <a:t>ateno</a:t>
            </a:r>
            <a:r>
              <a:rPr sz="1750" spc="30" dirty="0">
                <a:solidFill>
                  <a:srgbClr val="4B494D"/>
                </a:solidFill>
                <a:latin typeface="Arial"/>
                <a:cs typeface="Arial"/>
              </a:rPr>
              <a:t>l</a:t>
            </a:r>
            <a:r>
              <a:rPr sz="1750" spc="30" dirty="0">
                <a:solidFill>
                  <a:srgbClr val="646264"/>
                </a:solidFill>
                <a:latin typeface="Arial"/>
                <a:cs typeface="Arial"/>
              </a:rPr>
              <a:t>of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0864" y="6121698"/>
            <a:ext cx="83883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40" dirty="0">
                <a:solidFill>
                  <a:srgbClr val="646264"/>
                </a:solidFill>
                <a:latin typeface="Arial"/>
                <a:cs typeface="Arial"/>
              </a:rPr>
              <a:t>Glibenclam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6426" y="6108931"/>
            <a:ext cx="5740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0375" algn="l"/>
              </a:tabLst>
            </a:pPr>
            <a:r>
              <a:rPr sz="1750" spc="-105" dirty="0">
                <a:solidFill>
                  <a:srgbClr val="4B494D"/>
                </a:solidFill>
                <a:latin typeface="Arial"/>
                <a:cs typeface="Arial"/>
              </a:rPr>
              <a:t>i</a:t>
            </a:r>
            <a:r>
              <a:rPr sz="1750" spc="-315" dirty="0">
                <a:solidFill>
                  <a:srgbClr val="4B494D"/>
                </a:solidFill>
                <a:latin typeface="Arial"/>
                <a:cs typeface="Arial"/>
              </a:rPr>
              <a:t> </a:t>
            </a:r>
            <a:r>
              <a:rPr sz="1750" spc="-265" dirty="0">
                <a:solidFill>
                  <a:srgbClr val="646264"/>
                </a:solidFill>
                <a:latin typeface="Arial"/>
                <a:cs typeface="Arial"/>
              </a:rPr>
              <a:t>d</a:t>
            </a:r>
            <a:r>
              <a:rPr sz="1750" spc="-260" dirty="0">
                <a:solidFill>
                  <a:srgbClr val="646264"/>
                </a:solidFill>
                <a:latin typeface="Arial"/>
                <a:cs typeface="Arial"/>
              </a:rPr>
              <a:t>e</a:t>
            </a:r>
            <a:r>
              <a:rPr sz="1750" dirty="0">
                <a:solidFill>
                  <a:srgbClr val="646264"/>
                </a:solidFill>
                <a:latin typeface="Arial"/>
                <a:cs typeface="Arial"/>
              </a:rPr>
              <a:t>	</a:t>
            </a:r>
            <a:r>
              <a:rPr sz="1850" spc="-290" dirty="0">
                <a:solidFill>
                  <a:srgbClr val="646264"/>
                </a:solidFill>
                <a:latin typeface="Arial"/>
                <a:cs typeface="Arial"/>
              </a:rPr>
              <a:t>+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0423" y="6121698"/>
            <a:ext cx="110299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390" dirty="0">
                <a:solidFill>
                  <a:srgbClr val="646264"/>
                </a:solidFill>
                <a:latin typeface="Arial"/>
                <a:cs typeface="Arial"/>
              </a:rPr>
              <a:t>m</a:t>
            </a:r>
            <a:r>
              <a:rPr sz="1750" spc="100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-260" dirty="0">
                <a:solidFill>
                  <a:srgbClr val="646264"/>
                </a:solidFill>
                <a:latin typeface="Arial"/>
                <a:cs typeface="Arial"/>
              </a:rPr>
              <a:t>e</a:t>
            </a:r>
            <a:r>
              <a:rPr sz="1750" spc="-60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646264"/>
                </a:solidFill>
                <a:latin typeface="Arial"/>
                <a:cs typeface="Arial"/>
              </a:rPr>
              <a:t>tfor</a:t>
            </a:r>
            <a:r>
              <a:rPr sz="1750" spc="30" dirty="0">
                <a:solidFill>
                  <a:srgbClr val="646264"/>
                </a:solidFill>
                <a:latin typeface="Arial"/>
                <a:cs typeface="Arial"/>
              </a:rPr>
              <a:t>m</a:t>
            </a:r>
            <a:r>
              <a:rPr sz="1750" spc="10" dirty="0">
                <a:solidFill>
                  <a:srgbClr val="4B494D"/>
                </a:solidFill>
                <a:latin typeface="Arial"/>
                <a:cs typeface="Arial"/>
              </a:rPr>
              <a:t>i</a:t>
            </a:r>
            <a:r>
              <a:rPr sz="1750" spc="80" dirty="0">
                <a:solidFill>
                  <a:srgbClr val="646264"/>
                </a:solidFill>
                <a:latin typeface="Arial"/>
                <a:cs typeface="Arial"/>
              </a:rPr>
              <a:t>n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5064" y="6389787"/>
            <a:ext cx="27927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28090" algn="l"/>
                <a:tab pos="1518285" algn="l"/>
              </a:tabLst>
            </a:pPr>
            <a:r>
              <a:rPr sz="1750" spc="60" dirty="0">
                <a:solidFill>
                  <a:srgbClr val="646264"/>
                </a:solidFill>
                <a:latin typeface="Arial"/>
                <a:cs typeface="Arial"/>
              </a:rPr>
              <a:t>Ephedrine	</a:t>
            </a:r>
            <a:r>
              <a:rPr sz="1850" spc="80" dirty="0">
                <a:solidFill>
                  <a:srgbClr val="646264"/>
                </a:solidFill>
                <a:latin typeface="Arial"/>
                <a:cs typeface="Arial"/>
              </a:rPr>
              <a:t>+	</a:t>
            </a:r>
            <a:r>
              <a:rPr sz="1750" spc="35" dirty="0">
                <a:solidFill>
                  <a:srgbClr val="646264"/>
                </a:solidFill>
                <a:latin typeface="Arial"/>
                <a:cs typeface="Arial"/>
              </a:rPr>
              <a:t>theophyfline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9801" y="4666355"/>
            <a:ext cx="2174875" cy="203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691515" indent="-13335">
              <a:lnSpc>
                <a:spcPct val="110100"/>
              </a:lnSpc>
              <a:spcBef>
                <a:spcPts val="95"/>
              </a:spcBef>
              <a:tabLst>
                <a:tab pos="407670" algn="l"/>
              </a:tabLst>
            </a:pPr>
            <a:r>
              <a:rPr sz="1750" spc="45" dirty="0">
                <a:solidFill>
                  <a:srgbClr val="646264"/>
                </a:solidFill>
                <a:latin typeface="Arial"/>
                <a:cs typeface="Arial"/>
              </a:rPr>
              <a:t>as</a:t>
            </a:r>
            <a:r>
              <a:rPr sz="1750" dirty="0">
                <a:solidFill>
                  <a:srgbClr val="646264"/>
                </a:solidFill>
                <a:latin typeface="Arial"/>
                <a:cs typeface="Arial"/>
              </a:rPr>
              <a:t>	</a:t>
            </a:r>
            <a:r>
              <a:rPr sz="1750" spc="35" dirty="0">
                <a:solidFill>
                  <a:srgbClr val="646264"/>
                </a:solidFill>
                <a:latin typeface="Arial"/>
                <a:cs typeface="Arial"/>
              </a:rPr>
              <a:t>anal</a:t>
            </a:r>
            <a:r>
              <a:rPr sz="1750" spc="150" dirty="0">
                <a:solidFill>
                  <a:srgbClr val="646264"/>
                </a:solidFill>
                <a:latin typeface="Arial"/>
                <a:cs typeface="Arial"/>
              </a:rPr>
              <a:t>g</a:t>
            </a:r>
            <a:r>
              <a:rPr sz="1750" spc="35" dirty="0">
                <a:solidFill>
                  <a:srgbClr val="646264"/>
                </a:solidFill>
                <a:latin typeface="Arial"/>
                <a:cs typeface="Arial"/>
              </a:rPr>
              <a:t>esic</a:t>
            </a:r>
            <a:r>
              <a:rPr sz="1750" spc="25" dirty="0">
                <a:solidFill>
                  <a:srgbClr val="858587"/>
                </a:solidFill>
                <a:latin typeface="Arial"/>
                <a:cs typeface="Arial"/>
              </a:rPr>
              <a:t>/  </a:t>
            </a:r>
            <a:r>
              <a:rPr sz="1750" spc="45" dirty="0">
                <a:solidFill>
                  <a:srgbClr val="646264"/>
                </a:solidFill>
                <a:latin typeface="Arial"/>
                <a:cs typeface="Arial"/>
              </a:rPr>
              <a:t>antipyretlc</a:t>
            </a:r>
            <a:endParaRPr sz="1750">
              <a:latin typeface="Arial"/>
              <a:cs typeface="Arial"/>
            </a:endParaRPr>
          </a:p>
          <a:p>
            <a:pPr marL="25400" marR="932180" indent="-13335">
              <a:lnSpc>
                <a:spcPct val="105300"/>
              </a:lnSpc>
              <a:tabLst>
                <a:tab pos="395605" algn="l"/>
              </a:tabLst>
            </a:pPr>
            <a:r>
              <a:rPr sz="1750" spc="65" dirty="0">
                <a:solidFill>
                  <a:srgbClr val="646264"/>
                </a:solidFill>
                <a:latin typeface="Arial"/>
                <a:cs typeface="Arial"/>
              </a:rPr>
              <a:t>as	</a:t>
            </a:r>
            <a:r>
              <a:rPr sz="1750" spc="55" dirty="0">
                <a:solidFill>
                  <a:srgbClr val="646264"/>
                </a:solidFill>
                <a:latin typeface="Arial"/>
                <a:cs typeface="Arial"/>
              </a:rPr>
              <a:t>gene</a:t>
            </a:r>
            <a:r>
              <a:rPr sz="1750" spc="55" dirty="0">
                <a:solidFill>
                  <a:srgbClr val="4B494D"/>
                </a:solidFill>
                <a:latin typeface="Arial"/>
                <a:cs typeface="Arial"/>
              </a:rPr>
              <a:t>r</a:t>
            </a:r>
            <a:r>
              <a:rPr sz="1750" spc="55" dirty="0">
                <a:solidFill>
                  <a:srgbClr val="646264"/>
                </a:solidFill>
                <a:latin typeface="Arial"/>
                <a:cs typeface="Arial"/>
              </a:rPr>
              <a:t>al </a:t>
            </a:r>
            <a:r>
              <a:rPr sz="1750" spc="-47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45" dirty="0">
                <a:solidFill>
                  <a:srgbClr val="646264"/>
                </a:solidFill>
                <a:latin typeface="Arial"/>
                <a:cs typeface="Arial"/>
              </a:rPr>
              <a:t>anaesthetic</a:t>
            </a:r>
            <a:endParaRPr sz="1750">
              <a:latin typeface="Arial"/>
              <a:cs typeface="Arial"/>
            </a:endParaRPr>
          </a:p>
          <a:p>
            <a:pPr marL="12700" marR="5080" indent="12700">
              <a:lnSpc>
                <a:spcPct val="105300"/>
              </a:lnSpc>
              <a:spcBef>
                <a:spcPts val="100"/>
              </a:spcBef>
              <a:tabLst>
                <a:tab pos="401320" algn="l"/>
              </a:tabLst>
            </a:pPr>
            <a:r>
              <a:rPr sz="1750" spc="80" dirty="0">
                <a:solidFill>
                  <a:srgbClr val="646264"/>
                </a:solidFill>
                <a:latin typeface="Arial"/>
                <a:cs typeface="Arial"/>
              </a:rPr>
              <a:t>as</a:t>
            </a:r>
            <a:r>
              <a:rPr sz="1750" spc="44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60" dirty="0">
                <a:solidFill>
                  <a:srgbClr val="646264"/>
                </a:solidFill>
                <a:latin typeface="Arial"/>
                <a:cs typeface="Arial"/>
              </a:rPr>
              <a:t>antihypertensive </a:t>
            </a:r>
            <a:r>
              <a:rPr sz="1750" spc="-470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75" dirty="0">
                <a:solidFill>
                  <a:srgbClr val="646264"/>
                </a:solidFill>
                <a:latin typeface="Arial"/>
                <a:cs typeface="Arial"/>
              </a:rPr>
              <a:t>as  </a:t>
            </a:r>
            <a:r>
              <a:rPr sz="1750" spc="60" dirty="0">
                <a:solidFill>
                  <a:srgbClr val="646264"/>
                </a:solidFill>
                <a:latin typeface="Arial"/>
                <a:cs typeface="Arial"/>
              </a:rPr>
              <a:t>hypoglyca</a:t>
            </a:r>
            <a:r>
              <a:rPr sz="1750" spc="60" dirty="0">
                <a:solidFill>
                  <a:srgbClr val="4B494D"/>
                </a:solidFill>
                <a:latin typeface="Arial"/>
                <a:cs typeface="Arial"/>
              </a:rPr>
              <a:t>e</a:t>
            </a:r>
            <a:r>
              <a:rPr sz="1750" spc="60" dirty="0">
                <a:solidFill>
                  <a:srgbClr val="646264"/>
                </a:solidFill>
                <a:latin typeface="Arial"/>
                <a:cs typeface="Arial"/>
              </a:rPr>
              <a:t>mic </a:t>
            </a:r>
            <a:r>
              <a:rPr sz="1750" spc="65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75" dirty="0">
                <a:solidFill>
                  <a:srgbClr val="646264"/>
                </a:solidFill>
                <a:latin typeface="Arial"/>
                <a:cs typeface="Arial"/>
              </a:rPr>
              <a:t>as	</a:t>
            </a:r>
            <a:r>
              <a:rPr sz="1750" spc="20" dirty="0">
                <a:solidFill>
                  <a:srgbClr val="646264"/>
                </a:solidFill>
                <a:latin typeface="Arial"/>
                <a:cs typeface="Arial"/>
              </a:rPr>
              <a:t>b</a:t>
            </a:r>
            <a:r>
              <a:rPr sz="1750" spc="20" dirty="0">
                <a:solidFill>
                  <a:srgbClr val="4B494D"/>
                </a:solidFill>
                <a:latin typeface="Arial"/>
                <a:cs typeface="Arial"/>
              </a:rPr>
              <a:t>r</a:t>
            </a:r>
            <a:r>
              <a:rPr sz="1750" spc="20" dirty="0">
                <a:solidFill>
                  <a:srgbClr val="646264"/>
                </a:solidFill>
                <a:latin typeface="Arial"/>
                <a:cs typeface="Arial"/>
              </a:rPr>
              <a:t>onchodifa</a:t>
            </a:r>
            <a:r>
              <a:rPr sz="1750" spc="-80" dirty="0">
                <a:solidFill>
                  <a:srgbClr val="646264"/>
                </a:solidFill>
                <a:latin typeface="Arial"/>
                <a:cs typeface="Arial"/>
              </a:rPr>
              <a:t> </a:t>
            </a:r>
            <a:r>
              <a:rPr sz="1750" spc="-190" dirty="0">
                <a:solidFill>
                  <a:srgbClr val="646264"/>
                </a:solidFill>
                <a:latin typeface="Arial"/>
                <a:cs typeface="Arial"/>
              </a:rPr>
              <a:t>tor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282" y="7213203"/>
            <a:ext cx="11381105" cy="2175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85775" marR="5080" indent="-473709">
              <a:lnSpc>
                <a:spcPct val="93600"/>
              </a:lnSpc>
              <a:spcBef>
                <a:spcPts val="400"/>
              </a:spcBef>
            </a:pPr>
            <a:r>
              <a:rPr sz="3700" spc="210" dirty="0">
                <a:solidFill>
                  <a:srgbClr val="BDA189"/>
                </a:solidFill>
                <a:latin typeface="Arial"/>
                <a:cs typeface="Arial"/>
              </a:rPr>
              <a:t>□</a:t>
            </a:r>
            <a:r>
              <a:rPr sz="3700" spc="229" dirty="0">
                <a:solidFill>
                  <a:srgbClr val="BDA189"/>
                </a:solidFill>
                <a:latin typeface="Arial"/>
                <a:cs typeface="Arial"/>
              </a:rPr>
              <a:t> </a:t>
            </a:r>
            <a:r>
              <a:rPr sz="3700" spc="95" dirty="0">
                <a:solidFill>
                  <a:srgbClr val="010101"/>
                </a:solidFill>
                <a:latin typeface="Arial"/>
                <a:cs typeface="Arial"/>
              </a:rPr>
              <a:t>Side</a:t>
            </a:r>
            <a:r>
              <a:rPr sz="37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effects</a:t>
            </a:r>
            <a:r>
              <a:rPr sz="37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2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70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65" dirty="0">
                <a:solidFill>
                  <a:srgbClr val="010101"/>
                </a:solidFill>
                <a:latin typeface="Arial"/>
                <a:cs typeface="Arial"/>
              </a:rPr>
              <a:t>components</a:t>
            </a:r>
            <a:r>
              <a:rPr sz="3700" spc="2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700" spc="2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an</a:t>
            </a:r>
            <a:r>
              <a:rPr sz="37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additive</a:t>
            </a:r>
            <a:r>
              <a:rPr sz="37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010101"/>
                </a:solidFill>
                <a:latin typeface="Arial"/>
                <a:cs typeface="Arial"/>
              </a:rPr>
              <a:t>pair </a:t>
            </a:r>
            <a:r>
              <a:rPr sz="37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0" dirty="0">
                <a:solidFill>
                  <a:srgbClr val="010101"/>
                </a:solidFill>
                <a:latin typeface="Arial"/>
                <a:cs typeface="Arial"/>
              </a:rPr>
              <a:t>may </a:t>
            </a:r>
            <a:r>
              <a:rPr sz="3700" spc="170" dirty="0">
                <a:solidFill>
                  <a:srgbClr val="010101"/>
                </a:solidFill>
                <a:latin typeface="Arial"/>
                <a:cs typeface="Arial"/>
              </a:rPr>
              <a:t>be </a:t>
            </a:r>
            <a:r>
              <a:rPr sz="3700" spc="265" dirty="0">
                <a:solidFill>
                  <a:srgbClr val="010101"/>
                </a:solidFill>
                <a:latin typeface="Arial"/>
                <a:cs typeface="Arial"/>
              </a:rPr>
              <a:t>different-do </a:t>
            </a:r>
            <a:r>
              <a:rPr sz="3700" spc="55" dirty="0">
                <a:solidFill>
                  <a:srgbClr val="010101"/>
                </a:solidFill>
                <a:latin typeface="Arial"/>
                <a:cs typeface="Arial"/>
              </a:rPr>
              <a:t>not </a:t>
            </a:r>
            <a:r>
              <a:rPr sz="3700" spc="85" dirty="0">
                <a:solidFill>
                  <a:srgbClr val="010101"/>
                </a:solidFill>
                <a:latin typeface="Arial"/>
                <a:cs typeface="Arial"/>
              </a:rPr>
              <a:t>add up. </a:t>
            </a:r>
            <a:r>
              <a:rPr sz="3700" spc="55" dirty="0">
                <a:solidFill>
                  <a:srgbClr val="010101"/>
                </a:solidFill>
                <a:latin typeface="Arial"/>
                <a:cs typeface="Arial"/>
              </a:rPr>
              <a:t>Thus,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70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60" dirty="0">
                <a:solidFill>
                  <a:srgbClr val="010101"/>
                </a:solidFill>
                <a:latin typeface="Arial"/>
                <a:cs typeface="Arial"/>
              </a:rPr>
              <a:t>combination</a:t>
            </a:r>
            <a:r>
              <a:rPr sz="37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7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better</a:t>
            </a:r>
            <a:r>
              <a:rPr sz="370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50" dirty="0">
                <a:solidFill>
                  <a:srgbClr val="010101"/>
                </a:solidFill>
                <a:latin typeface="Arial"/>
                <a:cs typeface="Arial"/>
              </a:rPr>
              <a:t>tolerated</a:t>
            </a:r>
            <a:r>
              <a:rPr sz="37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75" dirty="0">
                <a:solidFill>
                  <a:srgbClr val="010101"/>
                </a:solidFill>
                <a:latin typeface="Arial"/>
                <a:cs typeface="Arial"/>
              </a:rPr>
              <a:t>than</a:t>
            </a:r>
            <a:r>
              <a:rPr sz="37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35" dirty="0">
                <a:solidFill>
                  <a:srgbClr val="010101"/>
                </a:solidFill>
                <a:latin typeface="Arial"/>
                <a:cs typeface="Arial"/>
              </a:rPr>
              <a:t>higher</a:t>
            </a:r>
            <a:r>
              <a:rPr sz="3700" spc="3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80" dirty="0">
                <a:solidFill>
                  <a:srgbClr val="010101"/>
                </a:solidFill>
                <a:latin typeface="Arial"/>
                <a:cs typeface="Arial"/>
              </a:rPr>
              <a:t>dose</a:t>
            </a:r>
            <a:r>
              <a:rPr sz="37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-3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700" spc="-10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105" dirty="0">
                <a:solidFill>
                  <a:srgbClr val="010101"/>
                </a:solidFill>
                <a:latin typeface="Arial"/>
                <a:cs typeface="Arial"/>
              </a:rPr>
              <a:t>one</a:t>
            </a:r>
            <a:r>
              <a:rPr sz="370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45" dirty="0">
                <a:solidFill>
                  <a:srgbClr val="010101"/>
                </a:solidFill>
                <a:latin typeface="Arial"/>
                <a:cs typeface="Arial"/>
              </a:rPr>
              <a:t>component.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4280" y="1742843"/>
            <a:ext cx="5890895" cy="38735"/>
          </a:xfrm>
          <a:custGeom>
            <a:avLst/>
            <a:gdLst/>
            <a:ahLst/>
            <a:cxnLst/>
            <a:rect l="l" t="t" r="r" b="b"/>
            <a:pathLst>
              <a:path w="5890894" h="38735">
                <a:moveTo>
                  <a:pt x="0" y="0"/>
                </a:moveTo>
                <a:lnTo>
                  <a:pt x="5890518" y="0"/>
                </a:lnTo>
                <a:lnTo>
                  <a:pt x="5890518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1474" y="1761992"/>
            <a:ext cx="5431790" cy="0"/>
          </a:xfrm>
          <a:custGeom>
            <a:avLst/>
            <a:gdLst/>
            <a:ahLst/>
            <a:cxnLst/>
            <a:rect l="l" t="t" r="r" b="b"/>
            <a:pathLst>
              <a:path w="5431790">
                <a:moveTo>
                  <a:pt x="0" y="0"/>
                </a:moveTo>
                <a:lnTo>
                  <a:pt x="5431332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128" y="440762"/>
            <a:ext cx="882713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285" dirty="0">
                <a:solidFill>
                  <a:srgbClr val="705D54"/>
                </a:solidFill>
              </a:rPr>
              <a:t>Supraadditive</a:t>
            </a:r>
            <a:r>
              <a:rPr sz="6250" spc="670" dirty="0">
                <a:solidFill>
                  <a:srgbClr val="705D54"/>
                </a:solidFill>
              </a:rPr>
              <a:t> </a:t>
            </a:r>
            <a:r>
              <a:rPr sz="6250" spc="-320" dirty="0">
                <a:solidFill>
                  <a:srgbClr val="705D54"/>
                </a:solidFill>
              </a:rPr>
              <a:t>Synergism</a:t>
            </a:r>
            <a:endParaRPr sz="6250"/>
          </a:p>
        </p:txBody>
      </p:sp>
      <p:sp>
        <p:nvSpPr>
          <p:cNvPr id="5" name="object 5"/>
          <p:cNvSpPr/>
          <p:nvPr/>
        </p:nvSpPr>
        <p:spPr>
          <a:xfrm>
            <a:off x="-55690" y="2061455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283" y="0"/>
                </a:lnTo>
              </a:path>
            </a:pathLst>
          </a:custGeom>
          <a:ln w="36106">
            <a:solidFill>
              <a:srgbClr val="D5814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783" y="2061455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4065" y="0"/>
                </a:lnTo>
              </a:path>
            </a:pathLst>
          </a:custGeom>
          <a:ln w="36106">
            <a:solidFill>
              <a:srgbClr val="96B2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1512" y="1608865"/>
            <a:ext cx="11560810" cy="5335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5225">
              <a:lnSpc>
                <a:spcPts val="5465"/>
              </a:lnSpc>
              <a:spcBef>
                <a:spcPts val="125"/>
              </a:spcBef>
            </a:pP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500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r>
              <a:rPr sz="4800" spc="495" dirty="0">
                <a:solidFill>
                  <a:srgbClr val="97B3CD"/>
                </a:solidFill>
                <a:latin typeface="Courier New"/>
                <a:cs typeface="Courier New"/>
              </a:rPr>
              <a:t> </a:t>
            </a:r>
            <a:r>
              <a:rPr sz="4800" spc="-944" dirty="0">
                <a:solidFill>
                  <a:srgbClr val="97B3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482600" indent="-470534" algn="just">
              <a:lnSpc>
                <a:spcPts val="4445"/>
              </a:lnSpc>
              <a:buClr>
                <a:srgbClr val="B89A82"/>
              </a:buClr>
              <a:buChar char="□"/>
              <a:tabLst>
                <a:tab pos="483234" algn="l"/>
              </a:tabLst>
            </a:pP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9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combination</a:t>
            </a:r>
            <a:r>
              <a:rPr sz="3950" spc="3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95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greater</a:t>
            </a:r>
            <a:r>
              <a:rPr sz="3950" spc="1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than</a:t>
            </a:r>
            <a:r>
              <a:rPr sz="395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endParaRPr sz="3950">
              <a:latin typeface="Arial"/>
              <a:cs typeface="Arial"/>
            </a:endParaRPr>
          </a:p>
          <a:p>
            <a:pPr marL="486409" algn="just">
              <a:lnSpc>
                <a:spcPct val="100000"/>
              </a:lnSpc>
              <a:spcBef>
                <a:spcPts val="285"/>
              </a:spcBef>
            </a:pP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individual</a:t>
            </a:r>
            <a:r>
              <a:rPr sz="395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effects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components:</a:t>
            </a:r>
            <a:endParaRPr sz="3950">
              <a:latin typeface="Arial"/>
              <a:cs typeface="Arial"/>
            </a:endParaRPr>
          </a:p>
          <a:p>
            <a:pPr marL="490220" marR="679450" indent="-478155" algn="just">
              <a:lnSpc>
                <a:spcPct val="106000"/>
              </a:lnSpc>
              <a:spcBef>
                <a:spcPts val="905"/>
              </a:spcBef>
              <a:buClr>
                <a:srgbClr val="B89A82"/>
              </a:buClr>
              <a:buChar char="□"/>
              <a:tabLst>
                <a:tab pos="488950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effect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A+ </a:t>
            </a:r>
            <a:r>
              <a:rPr sz="3950" spc="270" dirty="0">
                <a:solidFill>
                  <a:srgbClr val="010101"/>
                </a:solidFill>
                <a:latin typeface="Arial"/>
                <a:cs typeface="Arial"/>
              </a:rPr>
              <a:t>B </a:t>
            </a:r>
            <a:r>
              <a:rPr sz="3750" spc="220" dirty="0">
                <a:solidFill>
                  <a:srgbClr val="010101"/>
                </a:solidFill>
                <a:latin typeface="Times New Roman"/>
                <a:cs typeface="Times New Roman"/>
              </a:rPr>
              <a:t>&gt;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effect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A+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effect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70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endParaRPr sz="3950">
              <a:latin typeface="Arial"/>
              <a:cs typeface="Arial"/>
            </a:endParaRPr>
          </a:p>
          <a:p>
            <a:pPr marL="486409" marR="492759" indent="-474345" algn="just">
              <a:lnSpc>
                <a:spcPct val="105000"/>
              </a:lnSpc>
              <a:spcBef>
                <a:spcPts val="955"/>
              </a:spcBef>
              <a:buClr>
                <a:srgbClr val="B89A82"/>
              </a:buClr>
              <a:buChar char="□"/>
              <a:tabLst>
                <a:tab pos="483234" algn="l"/>
              </a:tabLst>
            </a:pP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This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95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always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case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when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one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component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given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alone</a:t>
            </a:r>
            <a:r>
              <a:rPr sz="395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produces</a:t>
            </a:r>
            <a:r>
              <a:rPr sz="395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no</a:t>
            </a:r>
            <a:r>
              <a:rPr sz="39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effect,</a:t>
            </a:r>
            <a:r>
              <a:rPr sz="39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but</a:t>
            </a:r>
            <a:r>
              <a:rPr sz="39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enhances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35" dirty="0">
                <a:solidFill>
                  <a:srgbClr val="010101"/>
                </a:solidFill>
                <a:latin typeface="Arial"/>
                <a:cs typeface="Arial"/>
              </a:rPr>
              <a:t>other</a:t>
            </a:r>
            <a:r>
              <a:rPr sz="3950" spc="3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(potentiation).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351" y="447145"/>
            <a:ext cx="3891279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-310" dirty="0">
                <a:solidFill>
                  <a:srgbClr val="705E57"/>
                </a:solidFill>
              </a:rPr>
              <a:t>Stimulation</a:t>
            </a:r>
            <a:endParaRPr sz="6200"/>
          </a:p>
        </p:txBody>
      </p:sp>
      <p:sp>
        <p:nvSpPr>
          <p:cNvPr id="5" name="object 5"/>
          <p:cNvSpPr txBox="1"/>
          <p:nvPr/>
        </p:nvSpPr>
        <p:spPr>
          <a:xfrm>
            <a:off x="971512" y="2233127"/>
            <a:ext cx="10960735" cy="3574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220" marR="5080" indent="-478155">
              <a:lnSpc>
                <a:spcPct val="106000"/>
              </a:lnSpc>
              <a:spcBef>
                <a:spcPts val="95"/>
              </a:spcBef>
              <a:buClr>
                <a:srgbClr val="B69A82"/>
              </a:buClr>
              <a:buChar char="□"/>
              <a:tabLst>
                <a:tab pos="497205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Selective</a:t>
            </a:r>
            <a:r>
              <a:rPr sz="395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enhancement</a:t>
            </a:r>
            <a:r>
              <a:rPr sz="3950" spc="3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level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activity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specialized</a:t>
            </a:r>
            <a:r>
              <a:rPr sz="39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cells.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69A82"/>
              </a:buClr>
              <a:buFont typeface="Arial"/>
              <a:buChar char="□"/>
            </a:pPr>
            <a:endParaRPr sz="6250">
              <a:latin typeface="Arial"/>
              <a:cs typeface="Arial"/>
            </a:endParaRPr>
          </a:p>
          <a:p>
            <a:pPr marL="495300" indent="-483234">
              <a:lnSpc>
                <a:spcPct val="100000"/>
              </a:lnSpc>
              <a:buClr>
                <a:srgbClr val="B69A82"/>
              </a:buClr>
              <a:buChar char="□"/>
              <a:tabLst>
                <a:tab pos="495934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Adrenaline</a:t>
            </a:r>
            <a:r>
              <a:rPr sz="395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stimulates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heart.</a:t>
            </a:r>
            <a:endParaRPr sz="3950">
              <a:latin typeface="Arial"/>
              <a:cs typeface="Arial"/>
            </a:endParaRPr>
          </a:p>
          <a:p>
            <a:pPr marL="494030" indent="-481965">
              <a:lnSpc>
                <a:spcPct val="100000"/>
              </a:lnSpc>
              <a:spcBef>
                <a:spcPts val="1190"/>
              </a:spcBef>
              <a:buClr>
                <a:srgbClr val="B69A82"/>
              </a:buClr>
              <a:buChar char="□"/>
              <a:tabLst>
                <a:tab pos="494665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Pilocarpine</a:t>
            </a:r>
            <a:r>
              <a:rPr sz="3950" spc="2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stimulates</a:t>
            </a:r>
            <a:r>
              <a:rPr sz="395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0" dirty="0">
                <a:solidFill>
                  <a:srgbClr val="010101"/>
                </a:solidFill>
                <a:latin typeface="Arial"/>
                <a:cs typeface="Arial"/>
              </a:rPr>
              <a:t>salivary</a:t>
            </a:r>
            <a:r>
              <a:rPr sz="3950" spc="3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glands.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76648" y="2808815"/>
            <a:ext cx="0" cy="5821680"/>
          </a:xfrm>
          <a:custGeom>
            <a:avLst/>
            <a:gdLst/>
            <a:ahLst/>
            <a:cxnLst/>
            <a:rect l="l" t="t" r="r" b="b"/>
            <a:pathLst>
              <a:path h="5821680">
                <a:moveTo>
                  <a:pt x="0" y="5821360"/>
                </a:moveTo>
                <a:lnTo>
                  <a:pt x="0" y="0"/>
                </a:lnTo>
              </a:path>
            </a:pathLst>
          </a:custGeom>
          <a:ln w="25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3899" y="2808815"/>
            <a:ext cx="6859905" cy="5821680"/>
            <a:chOff x="3263899" y="2808815"/>
            <a:chExt cx="6859905" cy="5821680"/>
          </a:xfrm>
        </p:grpSpPr>
        <p:sp>
          <p:nvSpPr>
            <p:cNvPr id="5" name="object 5"/>
            <p:cNvSpPr/>
            <p:nvPr/>
          </p:nvSpPr>
          <p:spPr>
            <a:xfrm>
              <a:off x="10084938" y="2808815"/>
              <a:ext cx="0" cy="5821680"/>
            </a:xfrm>
            <a:custGeom>
              <a:avLst/>
              <a:gdLst/>
              <a:ahLst/>
              <a:cxnLst/>
              <a:rect l="l" t="t" r="r" b="b"/>
              <a:pathLst>
                <a:path h="5821680">
                  <a:moveTo>
                    <a:pt x="0" y="5821360"/>
                  </a:moveTo>
                  <a:lnTo>
                    <a:pt x="0" y="0"/>
                  </a:lnTo>
                </a:path>
              </a:pathLst>
            </a:custGeom>
            <a:ln w="12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3899" y="2834348"/>
              <a:ext cx="6859905" cy="434340"/>
            </a:xfrm>
            <a:custGeom>
              <a:avLst/>
              <a:gdLst/>
              <a:ahLst/>
              <a:cxnLst/>
              <a:rect l="l" t="t" r="r" b="b"/>
              <a:pathLst>
                <a:path w="6859905" h="434339">
                  <a:moveTo>
                    <a:pt x="0" y="0"/>
                  </a:moveTo>
                  <a:lnTo>
                    <a:pt x="6859288" y="0"/>
                  </a:lnTo>
                </a:path>
                <a:path w="6859905" h="434339">
                  <a:moveTo>
                    <a:pt x="2396925" y="434048"/>
                  </a:moveTo>
                  <a:lnTo>
                    <a:pt x="3340396" y="434048"/>
                  </a:lnTo>
                </a:path>
              </a:pathLst>
            </a:custGeom>
            <a:ln w="25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3899" y="8591878"/>
              <a:ext cx="6859905" cy="0"/>
            </a:xfrm>
            <a:custGeom>
              <a:avLst/>
              <a:gdLst/>
              <a:ahLst/>
              <a:cxnLst/>
              <a:rect l="l" t="t" r="r" b="b"/>
              <a:pathLst>
                <a:path w="6859905">
                  <a:moveTo>
                    <a:pt x="0" y="0"/>
                  </a:moveTo>
                  <a:lnTo>
                    <a:pt x="6859288" y="0"/>
                  </a:lnTo>
                </a:path>
              </a:pathLst>
            </a:custGeom>
            <a:ln w="12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4493" y="1596099"/>
            <a:ext cx="815340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700" b="0" spc="65" dirty="0">
                <a:solidFill>
                  <a:srgbClr val="D6824F"/>
                </a:solidFill>
                <a:latin typeface="Times New Roman"/>
                <a:cs typeface="Times New Roman"/>
              </a:rPr>
              <a:t>IEII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8490" y="2308780"/>
            <a:ext cx="4435475" cy="384175"/>
          </a:xfrm>
          <a:prstGeom prst="rect">
            <a:avLst/>
          </a:prstGeom>
          <a:solidFill>
            <a:srgbClr val="951F26"/>
          </a:solidFill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100" b="1" spc="20" dirty="0">
                <a:solidFill>
                  <a:srgbClr val="FBDDDB"/>
                </a:solidFill>
                <a:latin typeface="Arial"/>
                <a:cs typeface="Arial"/>
              </a:rPr>
              <a:t>Supraadditive</a:t>
            </a:r>
            <a:r>
              <a:rPr sz="2100" b="1" spc="220" dirty="0">
                <a:solidFill>
                  <a:srgbClr val="FBDDDB"/>
                </a:solidFill>
                <a:latin typeface="Arial"/>
                <a:cs typeface="Arial"/>
              </a:rPr>
              <a:t> </a:t>
            </a:r>
            <a:r>
              <a:rPr sz="2100" b="1" spc="70" dirty="0">
                <a:solidFill>
                  <a:srgbClr val="FBDDDB"/>
                </a:solidFill>
                <a:latin typeface="Arial"/>
                <a:cs typeface="Arial"/>
              </a:rPr>
              <a:t>drug</a:t>
            </a:r>
            <a:r>
              <a:rPr sz="2100" b="1" spc="-55" dirty="0">
                <a:solidFill>
                  <a:srgbClr val="FBDDDB"/>
                </a:solidFill>
                <a:latin typeface="Arial"/>
                <a:cs typeface="Arial"/>
              </a:rPr>
              <a:t> </a:t>
            </a:r>
            <a:r>
              <a:rPr sz="2100" b="1" spc="45" dirty="0">
                <a:solidFill>
                  <a:srgbClr val="FBDDDB"/>
                </a:solidFill>
                <a:latin typeface="Arial"/>
                <a:cs typeface="Arial"/>
              </a:rPr>
              <a:t>combinations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1445" y="2847181"/>
            <a:ext cx="1987550" cy="1201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0"/>
              </a:spcBef>
              <a:tabLst>
                <a:tab pos="770890" algn="l"/>
              </a:tabLst>
            </a:pPr>
            <a:r>
              <a:rPr sz="2100" i="1" spc="55" dirty="0">
                <a:solidFill>
                  <a:srgbClr val="565659"/>
                </a:solidFill>
                <a:latin typeface="Arial"/>
                <a:cs typeface="Arial"/>
              </a:rPr>
              <a:t>Drug	</a:t>
            </a:r>
            <a:r>
              <a:rPr sz="2100" i="1" spc="50" dirty="0">
                <a:solidFill>
                  <a:srgbClr val="565659"/>
                </a:solidFill>
                <a:latin typeface="Arial"/>
                <a:cs typeface="Arial"/>
              </a:rPr>
              <a:t>pair</a:t>
            </a:r>
            <a:endParaRPr sz="2100">
              <a:latin typeface="Arial"/>
              <a:cs typeface="Arial"/>
            </a:endParaRPr>
          </a:p>
          <a:p>
            <a:pPr marL="12700" marR="5080" indent="4445">
              <a:lnSpc>
                <a:spcPct val="110300"/>
              </a:lnSpc>
              <a:spcBef>
                <a:spcPts val="1295"/>
              </a:spcBef>
              <a:tabLst>
                <a:tab pos="1812925" algn="l"/>
              </a:tabLst>
            </a:pP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Acetylcholin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45" dirty="0">
                <a:solidFill>
                  <a:srgbClr val="565659"/>
                </a:solidFill>
                <a:latin typeface="Arial"/>
                <a:cs typeface="Arial"/>
              </a:rPr>
              <a:t>+  </a:t>
            </a: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physostigmine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7321" y="4188903"/>
            <a:ext cx="3038475" cy="436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2540">
              <a:lnSpc>
                <a:spcPct val="106200"/>
              </a:lnSpc>
              <a:spcBef>
                <a:spcPts val="95"/>
              </a:spcBef>
              <a:tabLst>
                <a:tab pos="1395730" algn="l"/>
                <a:tab pos="1718945" algn="l"/>
              </a:tabLst>
            </a:pPr>
            <a:r>
              <a:rPr sz="2050" spc="65" dirty="0">
                <a:solidFill>
                  <a:srgbClr val="565659"/>
                </a:solidFill>
                <a:latin typeface="Arial"/>
                <a:cs typeface="Arial"/>
              </a:rPr>
              <a:t>Levodop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a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75" dirty="0">
                <a:solidFill>
                  <a:srgbClr val="565659"/>
                </a:solidFill>
                <a:latin typeface="Arial"/>
                <a:cs typeface="Arial"/>
              </a:rPr>
              <a:t>+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65" dirty="0">
                <a:solidFill>
                  <a:srgbClr val="676769"/>
                </a:solidFill>
                <a:latin typeface="Arial"/>
                <a:cs typeface="Arial"/>
              </a:rPr>
              <a:t>carbidopa/  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benserazlde</a:t>
            </a:r>
            <a:endParaRPr sz="2050">
              <a:latin typeface="Arial"/>
              <a:cs typeface="Arial"/>
            </a:endParaRPr>
          </a:p>
          <a:p>
            <a:pPr marL="12700" marR="167005" indent="8890">
              <a:lnSpc>
                <a:spcPct val="106200"/>
              </a:lnSpc>
              <a:spcBef>
                <a:spcPts val="1310"/>
              </a:spcBef>
              <a:tabLst>
                <a:tab pos="1510665" algn="l"/>
                <a:tab pos="1821180" algn="l"/>
              </a:tabLst>
            </a:pP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Adrenalin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75" dirty="0">
                <a:solidFill>
                  <a:srgbClr val="565659"/>
                </a:solidFill>
                <a:latin typeface="Arial"/>
                <a:cs typeface="Arial"/>
              </a:rPr>
              <a:t>+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65" dirty="0">
                <a:solidFill>
                  <a:srgbClr val="565659"/>
                </a:solidFill>
                <a:latin typeface="Arial"/>
                <a:cs typeface="Arial"/>
              </a:rPr>
              <a:t>cocaine/  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desipramine</a:t>
            </a:r>
            <a:endParaRPr sz="2050">
              <a:latin typeface="Arial"/>
              <a:cs typeface="Arial"/>
            </a:endParaRPr>
          </a:p>
          <a:p>
            <a:pPr marL="29845" marR="475615" indent="-8255">
              <a:lnSpc>
                <a:spcPct val="106200"/>
              </a:lnSpc>
              <a:spcBef>
                <a:spcPts val="1310"/>
              </a:spcBef>
              <a:tabLst>
                <a:tab pos="2390775" algn="l"/>
              </a:tabLst>
            </a:pP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Sulfamethoxazol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+  trimethoprim</a:t>
            </a:r>
            <a:endParaRPr sz="2050">
              <a:latin typeface="Arial"/>
              <a:cs typeface="Arial"/>
            </a:endParaRPr>
          </a:p>
          <a:p>
            <a:pPr marL="16510" marR="495934" indent="4445">
              <a:lnSpc>
                <a:spcPct val="106200"/>
              </a:lnSpc>
              <a:spcBef>
                <a:spcPts val="1405"/>
              </a:spcBef>
            </a:pP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Antihypertensives 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676769"/>
                </a:solidFill>
                <a:latin typeface="Arial"/>
                <a:cs typeface="Arial"/>
              </a:rPr>
              <a:t>(</a:t>
            </a: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ena</a:t>
            </a:r>
            <a:r>
              <a:rPr sz="2050" spc="50" dirty="0">
                <a:solidFill>
                  <a:srgbClr val="463D34"/>
                </a:solidFill>
                <a:latin typeface="Arial"/>
                <a:cs typeface="Arial"/>
              </a:rPr>
              <a:t>l</a:t>
            </a: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april+ </a:t>
            </a: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hydrochlorothiazide)</a:t>
            </a:r>
            <a:endParaRPr sz="2050">
              <a:latin typeface="Arial"/>
              <a:cs typeface="Arial"/>
            </a:endParaRPr>
          </a:p>
          <a:p>
            <a:pPr marL="16510" marR="746760" indent="-1905">
              <a:lnSpc>
                <a:spcPct val="106200"/>
              </a:lnSpc>
              <a:spcBef>
                <a:spcPts val="1410"/>
              </a:spcBef>
              <a:tabLst>
                <a:tab pos="1332230" algn="l"/>
                <a:tab pos="1645920" algn="l"/>
              </a:tabLst>
            </a:pP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Tyramin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85" dirty="0">
                <a:solidFill>
                  <a:srgbClr val="565659"/>
                </a:solidFill>
                <a:latin typeface="Arial"/>
                <a:cs typeface="Arial"/>
              </a:rPr>
              <a:t>+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85" dirty="0">
                <a:solidFill>
                  <a:srgbClr val="565659"/>
                </a:solidFill>
                <a:latin typeface="Arial"/>
                <a:cs typeface="Arial"/>
              </a:rPr>
              <a:t>MAO  </a:t>
            </a:r>
            <a:r>
              <a:rPr sz="2050" spc="55" dirty="0">
                <a:solidFill>
                  <a:srgbClr val="676769"/>
                </a:solidFill>
                <a:latin typeface="Arial"/>
                <a:cs typeface="Arial"/>
              </a:rPr>
              <a:t>inhibitors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2063" y="2847181"/>
            <a:ext cx="2947035" cy="3359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865505" algn="l"/>
                <a:tab pos="1250315" algn="l"/>
              </a:tabLst>
            </a:pPr>
            <a:r>
              <a:rPr sz="2100" i="1" spc="50" dirty="0">
                <a:solidFill>
                  <a:srgbClr val="565659"/>
                </a:solidFill>
                <a:latin typeface="Arial"/>
                <a:cs typeface="Arial"/>
              </a:rPr>
              <a:t>Basis	</a:t>
            </a:r>
            <a:r>
              <a:rPr sz="2100" i="1" spc="60" dirty="0">
                <a:solidFill>
                  <a:srgbClr val="565659"/>
                </a:solidFill>
                <a:latin typeface="Arial"/>
                <a:cs typeface="Arial"/>
              </a:rPr>
              <a:t>of	</a:t>
            </a:r>
            <a:r>
              <a:rPr sz="2100" i="1" spc="30" dirty="0">
                <a:solidFill>
                  <a:srgbClr val="565659"/>
                </a:solidFill>
                <a:latin typeface="Arial"/>
                <a:cs typeface="Arial"/>
              </a:rPr>
              <a:t>potentiation</a:t>
            </a:r>
            <a:endParaRPr sz="2100">
              <a:latin typeface="Arial"/>
              <a:cs typeface="Arial"/>
            </a:endParaRPr>
          </a:p>
          <a:p>
            <a:pPr marL="28575" marR="541655" indent="-3175">
              <a:lnSpc>
                <a:spcPct val="110300"/>
              </a:lnSpc>
              <a:spcBef>
                <a:spcPts val="1295"/>
              </a:spcBef>
              <a:tabLst>
                <a:tab pos="1303655" algn="l"/>
                <a:tab pos="1690370" algn="l"/>
              </a:tabLst>
            </a:pP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Inhibitio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75" dirty="0">
                <a:solidFill>
                  <a:srgbClr val="565659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565659"/>
                </a:solidFill>
                <a:latin typeface="Arial"/>
                <a:cs typeface="Arial"/>
              </a:rPr>
              <a:t>f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break  </a:t>
            </a:r>
            <a:r>
              <a:rPr sz="2050" spc="85" dirty="0">
                <a:solidFill>
                  <a:srgbClr val="565659"/>
                </a:solidFill>
                <a:latin typeface="Arial"/>
                <a:cs typeface="Arial"/>
              </a:rPr>
              <a:t>down</a:t>
            </a:r>
            <a:endParaRPr sz="2050">
              <a:latin typeface="Arial"/>
              <a:cs typeface="Arial"/>
            </a:endParaRPr>
          </a:p>
          <a:p>
            <a:pPr marL="32384" marR="5080" indent="-7620">
              <a:lnSpc>
                <a:spcPct val="106200"/>
              </a:lnSpc>
              <a:spcBef>
                <a:spcPts val="1310"/>
              </a:spcBef>
              <a:tabLst>
                <a:tab pos="1303655" algn="l"/>
                <a:tab pos="1689735" algn="l"/>
              </a:tabLst>
            </a:pP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Inhibitio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75" dirty="0">
                <a:solidFill>
                  <a:srgbClr val="565659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565659"/>
                </a:solidFill>
                <a:latin typeface="Arial"/>
                <a:cs typeface="Arial"/>
              </a:rPr>
              <a:t>f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peripheral  </a:t>
            </a:r>
            <a:r>
              <a:rPr sz="2050" spc="65" dirty="0">
                <a:solidFill>
                  <a:srgbClr val="565659"/>
                </a:solidFill>
                <a:latin typeface="Arial"/>
                <a:cs typeface="Arial"/>
              </a:rPr>
              <a:t>metabolism</a:t>
            </a:r>
            <a:endParaRPr sz="2050">
              <a:latin typeface="Arial"/>
              <a:cs typeface="Arial"/>
            </a:endParaRPr>
          </a:p>
          <a:p>
            <a:pPr marL="19685" marR="833755" indent="5080">
              <a:lnSpc>
                <a:spcPct val="106200"/>
              </a:lnSpc>
              <a:spcBef>
                <a:spcPts val="1305"/>
              </a:spcBef>
              <a:tabLst>
                <a:tab pos="1257300" algn="l"/>
                <a:tab pos="1303655" algn="l"/>
              </a:tabLst>
            </a:pP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Inhibition		</a:t>
            </a:r>
            <a:r>
              <a:rPr sz="2050" spc="75" dirty="0">
                <a:solidFill>
                  <a:srgbClr val="565659"/>
                </a:solidFill>
                <a:latin typeface="Arial"/>
                <a:cs typeface="Arial"/>
              </a:rPr>
              <a:t>of 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neurona</a:t>
            </a:r>
            <a:r>
              <a:rPr sz="2050" spc="30" dirty="0">
                <a:solidFill>
                  <a:srgbClr val="565659"/>
                </a:solidFill>
                <a:latin typeface="Arial"/>
                <a:cs typeface="Arial"/>
              </a:rPr>
              <a:t>l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uptake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  <a:tabLst>
                <a:tab pos="1486535" algn="l"/>
              </a:tabLst>
            </a:pPr>
            <a:r>
              <a:rPr sz="2050" spc="65" dirty="0">
                <a:solidFill>
                  <a:srgbClr val="565659"/>
                </a:solidFill>
                <a:latin typeface="Arial"/>
                <a:cs typeface="Arial"/>
              </a:rPr>
              <a:t>Sequential	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blockade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8074" y="6691067"/>
            <a:ext cx="3022600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 marR="5080" indent="-3810">
              <a:lnSpc>
                <a:spcPct val="106200"/>
              </a:lnSpc>
              <a:spcBef>
                <a:spcPts val="95"/>
              </a:spcBef>
            </a:pPr>
            <a:r>
              <a:rPr sz="2050" spc="45" dirty="0">
                <a:solidFill>
                  <a:srgbClr val="565659"/>
                </a:solidFill>
                <a:latin typeface="Arial"/>
                <a:cs typeface="Arial"/>
              </a:rPr>
              <a:t>Tacklin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g</a:t>
            </a:r>
            <a:r>
              <a:rPr sz="2050" spc="-60" dirty="0">
                <a:solidFill>
                  <a:srgbClr val="565659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565659"/>
                </a:solidFill>
                <a:latin typeface="Arial"/>
                <a:cs typeface="Arial"/>
              </a:rPr>
              <a:t>tw</a:t>
            </a:r>
            <a:r>
              <a:rPr sz="2050" spc="95" dirty="0">
                <a:solidFill>
                  <a:srgbClr val="565659"/>
                </a:solidFill>
                <a:latin typeface="Arial"/>
                <a:cs typeface="Arial"/>
              </a:rPr>
              <a:t>o</a:t>
            </a:r>
            <a:r>
              <a:rPr sz="2050" spc="-160" dirty="0">
                <a:solidFill>
                  <a:srgbClr val="565659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565659"/>
                </a:solidFill>
                <a:latin typeface="Arial"/>
                <a:cs typeface="Arial"/>
              </a:rPr>
              <a:t>contributory  </a:t>
            </a:r>
            <a:r>
              <a:rPr sz="2050" spc="60" dirty="0">
                <a:solidFill>
                  <a:srgbClr val="565659"/>
                </a:solidFill>
                <a:latin typeface="Arial"/>
                <a:cs typeface="Arial"/>
              </a:rPr>
              <a:t>factors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3766" y="7865554"/>
            <a:ext cx="2894965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06200"/>
              </a:lnSpc>
              <a:spcBef>
                <a:spcPts val="95"/>
              </a:spcBef>
              <a:tabLst>
                <a:tab pos="553085" algn="l"/>
                <a:tab pos="1449070" algn="l"/>
              </a:tabLst>
            </a:pPr>
            <a:r>
              <a:rPr sz="2050" spc="50" dirty="0">
                <a:solidFill>
                  <a:srgbClr val="565659"/>
                </a:solidFill>
                <a:latin typeface="Arial"/>
                <a:cs typeface="Arial"/>
              </a:rPr>
              <a:t>Increasin</a:t>
            </a:r>
            <a:r>
              <a:rPr sz="2050" spc="70" dirty="0">
                <a:solidFill>
                  <a:srgbClr val="565659"/>
                </a:solidFill>
                <a:latin typeface="Arial"/>
                <a:cs typeface="Arial"/>
              </a:rPr>
              <a:t>g</a:t>
            </a:r>
            <a:r>
              <a:rPr sz="2050" dirty="0">
                <a:solidFill>
                  <a:srgbClr val="565659"/>
                </a:solidFill>
                <a:latin typeface="Arial"/>
                <a:cs typeface="Arial"/>
              </a:rPr>
              <a:t>	</a:t>
            </a:r>
            <a:r>
              <a:rPr sz="2050" spc="55" dirty="0">
                <a:solidFill>
                  <a:srgbClr val="565659"/>
                </a:solidFill>
                <a:latin typeface="Arial"/>
                <a:cs typeface="Arial"/>
              </a:rPr>
              <a:t>releaseable  </a:t>
            </a:r>
            <a:r>
              <a:rPr sz="2050" spc="100" dirty="0">
                <a:solidFill>
                  <a:srgbClr val="565659"/>
                </a:solidFill>
                <a:latin typeface="Arial"/>
                <a:cs typeface="Arial"/>
              </a:rPr>
              <a:t>CA	</a:t>
            </a:r>
            <a:r>
              <a:rPr sz="2050" spc="85" dirty="0">
                <a:solidFill>
                  <a:srgbClr val="565659"/>
                </a:solidFill>
                <a:latin typeface="Arial"/>
                <a:cs typeface="Arial"/>
              </a:rPr>
              <a:t>store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268" y="447145"/>
            <a:ext cx="413512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-355" dirty="0">
                <a:solidFill>
                  <a:srgbClr val="705D56"/>
                </a:solidFill>
              </a:rPr>
              <a:t>Antagonism</a:t>
            </a:r>
            <a:endParaRPr sz="6200"/>
          </a:p>
        </p:txBody>
      </p:sp>
      <p:sp>
        <p:nvSpPr>
          <p:cNvPr id="4" name="object 4"/>
          <p:cNvSpPr txBox="1"/>
          <p:nvPr/>
        </p:nvSpPr>
        <p:spPr>
          <a:xfrm>
            <a:off x="-24334" y="1505751"/>
            <a:ext cx="12162155" cy="404685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650" spc="75" dirty="0">
                <a:solidFill>
                  <a:srgbClr val="D6824F"/>
                </a:solidFill>
                <a:latin typeface="Times New Roman"/>
                <a:cs typeface="Times New Roman"/>
              </a:rPr>
              <a:t>IEII</a:t>
            </a:r>
            <a:endParaRPr sz="3650" dirty="0">
              <a:latin typeface="Times New Roman"/>
              <a:cs typeface="Times New Roman"/>
            </a:endParaRPr>
          </a:p>
          <a:p>
            <a:pPr marL="1484630" marR="648970" indent="-476884">
              <a:lnSpc>
                <a:spcPct val="105000"/>
              </a:lnSpc>
              <a:spcBef>
                <a:spcPts val="610"/>
              </a:spcBef>
              <a:buClr>
                <a:srgbClr val="B69A83"/>
              </a:buClr>
              <a:buChar char="□"/>
              <a:tabLst>
                <a:tab pos="1497330" algn="l"/>
              </a:tabLst>
            </a:pP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When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one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decreases</a:t>
            </a:r>
            <a:r>
              <a:rPr sz="3950" spc="2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abolishes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action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 </a:t>
            </a:r>
            <a:r>
              <a:rPr sz="3950" spc="35" dirty="0">
                <a:solidFill>
                  <a:srgbClr val="010101"/>
                </a:solidFill>
                <a:latin typeface="Arial"/>
                <a:cs typeface="Arial"/>
              </a:rPr>
              <a:t>another,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they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are said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to be </a:t>
            </a:r>
            <a:r>
              <a:rPr sz="39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antagonistic:</a:t>
            </a:r>
            <a:endParaRPr sz="3950" dirty="0">
              <a:latin typeface="Arial"/>
              <a:cs typeface="Arial"/>
            </a:endParaRPr>
          </a:p>
          <a:p>
            <a:pPr marL="1486535" marR="5080" indent="-478155">
              <a:lnSpc>
                <a:spcPct val="103899"/>
              </a:lnSpc>
              <a:spcBef>
                <a:spcPts val="1105"/>
              </a:spcBef>
              <a:buClr>
                <a:srgbClr val="B69A83"/>
              </a:buClr>
              <a:buChar char="□"/>
              <a:tabLst>
                <a:tab pos="1485265" algn="l"/>
                <a:tab pos="5842635" algn="l"/>
                <a:tab pos="10868025" algn="l"/>
              </a:tabLst>
            </a:pP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effec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39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3950" spc="15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3950" spc="-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sz="395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lang="en-US" sz="3950" spc="95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3650" spc="90" dirty="0">
                <a:solidFill>
                  <a:srgbClr val="010101"/>
                </a:solidFill>
                <a:latin typeface="Times New Roman"/>
                <a:cs typeface="Times New Roman"/>
              </a:rPr>
              <a:t>&lt;</a:t>
            </a:r>
            <a:r>
              <a:rPr sz="3650" spc="370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effec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39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3950" spc="15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dru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3950" spc="-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 err="1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lang="en-US" sz="3950" spc="120" dirty="0" err="1">
                <a:solidFill>
                  <a:srgbClr val="010101"/>
                </a:solidFill>
                <a:latin typeface="Arial"/>
                <a:cs typeface="Arial"/>
              </a:rPr>
              <a:t>+</a:t>
            </a:r>
            <a:r>
              <a:rPr sz="3950" spc="60" dirty="0" err="1">
                <a:solidFill>
                  <a:srgbClr val="010101"/>
                </a:solidFill>
                <a:latin typeface="Arial"/>
                <a:cs typeface="Arial"/>
              </a:rPr>
              <a:t>effect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 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drug</a:t>
            </a:r>
            <a:r>
              <a:rPr sz="3950" spc="1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3950" spc="114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6840" y="440762"/>
            <a:ext cx="728535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15" dirty="0">
                <a:solidFill>
                  <a:srgbClr val="705D56"/>
                </a:solidFill>
              </a:rPr>
              <a:t>Physical</a:t>
            </a:r>
            <a:r>
              <a:rPr sz="6250" spc="440" dirty="0">
                <a:solidFill>
                  <a:srgbClr val="705D56"/>
                </a:solidFill>
              </a:rPr>
              <a:t> </a:t>
            </a:r>
            <a:r>
              <a:rPr sz="6250" spc="-310" dirty="0">
                <a:solidFill>
                  <a:srgbClr val="705D56"/>
                </a:solidFill>
              </a:rPr>
              <a:t>antagonism</a:t>
            </a:r>
            <a:endParaRPr sz="6250"/>
          </a:p>
        </p:txBody>
      </p:sp>
      <p:sp>
        <p:nvSpPr>
          <p:cNvPr id="4" name="object 4"/>
          <p:cNvSpPr txBox="1"/>
          <p:nvPr/>
        </p:nvSpPr>
        <p:spPr>
          <a:xfrm>
            <a:off x="-219243" y="906727"/>
            <a:ext cx="1028065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00" spc="-380" dirty="0">
                <a:solidFill>
                  <a:srgbClr val="D6824D"/>
                </a:solidFill>
                <a:latin typeface="Courier New"/>
                <a:cs typeface="Courier New"/>
              </a:rPr>
              <a:t>..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474" y="2061599"/>
            <a:ext cx="12216765" cy="0"/>
          </a:xfrm>
          <a:custGeom>
            <a:avLst/>
            <a:gdLst/>
            <a:ahLst/>
            <a:cxnLst/>
            <a:rect l="l" t="t" r="r" b="b"/>
            <a:pathLst>
              <a:path w="12216765">
                <a:moveTo>
                  <a:pt x="0" y="0"/>
                </a:moveTo>
                <a:lnTo>
                  <a:pt x="12216224" y="0"/>
                </a:lnTo>
              </a:path>
            </a:pathLst>
          </a:custGeom>
          <a:ln w="36068">
            <a:solidFill>
              <a:srgbClr val="96B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302" y="2247171"/>
            <a:ext cx="10832465" cy="25558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4150" spc="85" dirty="0">
                <a:solidFill>
                  <a:srgbClr val="BC9A80"/>
                </a:solidFill>
                <a:latin typeface="Arial"/>
                <a:cs typeface="Arial"/>
              </a:rPr>
              <a:t>□</a:t>
            </a:r>
            <a:r>
              <a:rPr sz="4150" spc="65" dirty="0">
                <a:solidFill>
                  <a:srgbClr val="BC9A80"/>
                </a:solidFill>
                <a:latin typeface="Arial"/>
                <a:cs typeface="Arial"/>
              </a:rPr>
              <a:t> </a:t>
            </a:r>
            <a:r>
              <a:rPr sz="4100" spc="25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410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100" spc="-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physical</a:t>
            </a:r>
            <a:r>
              <a:rPr sz="4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property</a:t>
            </a:r>
            <a:r>
              <a:rPr sz="4100" spc="3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10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drugs,</a:t>
            </a:r>
            <a:endParaRPr sz="4100" dirty="0">
              <a:latin typeface="Arial"/>
              <a:cs typeface="Arial"/>
            </a:endParaRPr>
          </a:p>
          <a:p>
            <a:pPr marL="499745" marR="250825" indent="14604">
              <a:lnSpc>
                <a:spcPct val="101099"/>
              </a:lnSpc>
              <a:spcBef>
                <a:spcPts val="40"/>
              </a:spcBef>
            </a:pP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e.g.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charcoal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adsorbs alkaloids </a:t>
            </a:r>
            <a:r>
              <a:rPr sz="4100" spc="70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can </a:t>
            </a:r>
            <a:r>
              <a:rPr sz="41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prevent their</a:t>
            </a:r>
            <a:r>
              <a:rPr sz="410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15" dirty="0">
                <a:solidFill>
                  <a:srgbClr val="010101"/>
                </a:solidFill>
                <a:latin typeface="Arial"/>
                <a:cs typeface="Arial"/>
              </a:rPr>
              <a:t>absorption-used</a:t>
            </a:r>
            <a:r>
              <a:rPr sz="4100" spc="-2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6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4100" spc="-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alkaloidal </a:t>
            </a:r>
            <a:r>
              <a:rPr sz="4100" spc="-1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75" dirty="0">
                <a:solidFill>
                  <a:srgbClr val="010101"/>
                </a:solidFill>
                <a:latin typeface="Arial"/>
                <a:cs typeface="Arial"/>
              </a:rPr>
              <a:t>po</a:t>
            </a:r>
            <a:r>
              <a:rPr sz="4100" spc="-1420" dirty="0">
                <a:solidFill>
                  <a:srgbClr val="010101"/>
                </a:solidFill>
                <a:latin typeface="Arial"/>
                <a:cs typeface="Arial"/>
              </a:rPr>
              <a:t>1</a:t>
            </a:r>
            <a:r>
              <a:rPr lang="en-IN" sz="4100" spc="-26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4100" spc="-26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lang="en-IN" sz="4100" spc="-1639" dirty="0">
                <a:solidFill>
                  <a:srgbClr val="010101"/>
                </a:solidFill>
                <a:latin typeface="Arial"/>
                <a:cs typeface="Arial"/>
              </a:rPr>
              <a:t>1</a:t>
            </a:r>
            <a:r>
              <a:rPr lang="en-IN" sz="2625" baseline="69841" dirty="0">
                <a:solidFill>
                  <a:srgbClr val="010101"/>
                </a:solidFill>
                <a:latin typeface="Arial"/>
                <a:cs typeface="Arial"/>
              </a:rPr>
              <a:t>• </a:t>
            </a:r>
            <a:r>
              <a:rPr sz="2625" spc="-337" baseline="69841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35" dirty="0">
                <a:solidFill>
                  <a:srgbClr val="010101"/>
                </a:solidFill>
                <a:latin typeface="Arial"/>
                <a:cs typeface="Arial"/>
              </a:rPr>
              <a:t>ngs.</a:t>
            </a:r>
            <a:endParaRPr sz="4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19243" y="440762"/>
            <a:ext cx="8848725" cy="1594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1420" algn="ctr">
              <a:lnSpc>
                <a:spcPts val="5585"/>
              </a:lnSpc>
              <a:spcBef>
                <a:spcPts val="130"/>
              </a:spcBef>
            </a:pPr>
            <a:r>
              <a:rPr sz="6250" spc="-235" dirty="0">
                <a:solidFill>
                  <a:srgbClr val="705D54"/>
                </a:solidFill>
              </a:rPr>
              <a:t>Chemical</a:t>
            </a:r>
            <a:r>
              <a:rPr sz="6250" spc="225" dirty="0">
                <a:solidFill>
                  <a:srgbClr val="705D54"/>
                </a:solidFill>
              </a:rPr>
              <a:t> </a:t>
            </a:r>
            <a:r>
              <a:rPr sz="6250" spc="-310" dirty="0">
                <a:solidFill>
                  <a:srgbClr val="705D54"/>
                </a:solidFill>
              </a:rPr>
              <a:t>antagonism</a:t>
            </a:r>
            <a:endParaRPr sz="6250"/>
          </a:p>
          <a:p>
            <a:pPr marL="12700">
              <a:lnSpc>
                <a:spcPts val="6725"/>
              </a:lnSpc>
            </a:pPr>
            <a:r>
              <a:rPr sz="7200" b="0" spc="-380" dirty="0">
                <a:solidFill>
                  <a:srgbClr val="D6824F"/>
                </a:solidFill>
                <a:latin typeface="Courier New"/>
                <a:cs typeface="Courier New"/>
              </a:rPr>
              <a:t>..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724" y="2061599"/>
            <a:ext cx="12113895" cy="0"/>
          </a:xfrm>
          <a:custGeom>
            <a:avLst/>
            <a:gdLst/>
            <a:ahLst/>
            <a:cxnLst/>
            <a:rect l="l" t="t" r="r" b="b"/>
            <a:pathLst>
              <a:path w="12113895">
                <a:moveTo>
                  <a:pt x="0" y="0"/>
                </a:moveTo>
                <a:lnTo>
                  <a:pt x="12113430" y="0"/>
                </a:lnTo>
              </a:path>
            </a:pathLst>
          </a:custGeom>
          <a:ln w="36068">
            <a:solidFill>
              <a:srgbClr val="94B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512" y="2233127"/>
            <a:ext cx="10696575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 marR="5080" indent="-474345">
              <a:lnSpc>
                <a:spcPct val="106000"/>
              </a:lnSpc>
              <a:spcBef>
                <a:spcPts val="95"/>
              </a:spcBef>
              <a:buClr>
                <a:srgbClr val="B89A82"/>
              </a:buClr>
              <a:buChar char="□"/>
              <a:tabLst>
                <a:tab pos="483234" algn="l"/>
              </a:tabLst>
            </a:pP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two</a:t>
            </a:r>
            <a:r>
              <a:rPr sz="39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395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react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chemically</a:t>
            </a:r>
            <a:r>
              <a:rPr sz="3950" spc="3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39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form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an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inactive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product,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e.g</a:t>
            </a:r>
            <a:endParaRPr sz="3950">
              <a:latin typeface="Arial"/>
              <a:cs typeface="Arial"/>
            </a:endParaRPr>
          </a:p>
          <a:p>
            <a:pPr marL="487680" marR="61594" indent="-475615">
              <a:lnSpc>
                <a:spcPct val="106000"/>
              </a:lnSpc>
              <a:spcBef>
                <a:spcPts val="905"/>
              </a:spcBef>
              <a:buClr>
                <a:srgbClr val="B89A82"/>
              </a:buClr>
              <a:buChar char="□"/>
              <a:tabLst>
                <a:tab pos="496570" algn="l"/>
              </a:tabLst>
            </a:pPr>
            <a:r>
              <a:rPr sz="3950" spc="305" dirty="0">
                <a:solidFill>
                  <a:srgbClr val="010101"/>
                </a:solidFill>
                <a:latin typeface="Arial"/>
                <a:cs typeface="Arial"/>
              </a:rPr>
              <a:t>KMn04</a:t>
            </a:r>
            <a:r>
              <a:rPr sz="39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oxidizes</a:t>
            </a:r>
            <a:r>
              <a:rPr sz="395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90" dirty="0">
                <a:solidFill>
                  <a:srgbClr val="010101"/>
                </a:solidFill>
                <a:latin typeface="Arial"/>
                <a:cs typeface="Arial"/>
              </a:rPr>
              <a:t>alkaloids-used</a:t>
            </a:r>
            <a:r>
              <a:rPr sz="395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395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gastric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lavage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poisoning.</a:t>
            </a:r>
            <a:endParaRPr sz="3950">
              <a:latin typeface="Arial"/>
              <a:cs typeface="Arial"/>
            </a:endParaRPr>
          </a:p>
          <a:p>
            <a:pPr marL="487045" marR="123825" indent="-474980">
              <a:lnSpc>
                <a:spcPct val="106000"/>
              </a:lnSpc>
              <a:spcBef>
                <a:spcPts val="910"/>
              </a:spcBef>
              <a:buClr>
                <a:srgbClr val="B89A82"/>
              </a:buClr>
              <a:buChar char="□"/>
              <a:tabLst>
                <a:tab pos="495300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Chelating</a:t>
            </a:r>
            <a:r>
              <a:rPr sz="3950" spc="1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agents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(BAL,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Cal.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disod.</a:t>
            </a:r>
            <a:r>
              <a:rPr sz="395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edetate)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complex</a:t>
            </a:r>
            <a:r>
              <a:rPr sz="3950" spc="2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toxic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metals</a:t>
            </a:r>
            <a:r>
              <a:rPr sz="395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(As,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Pb).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0830" y="1857738"/>
            <a:ext cx="8544560" cy="13335"/>
          </a:xfrm>
          <a:custGeom>
            <a:avLst/>
            <a:gdLst/>
            <a:ahLst/>
            <a:cxnLst/>
            <a:rect l="l" t="t" r="r" b="b"/>
            <a:pathLst>
              <a:path w="8544560" h="13335">
                <a:moveTo>
                  <a:pt x="0" y="0"/>
                </a:moveTo>
                <a:lnTo>
                  <a:pt x="8543968" y="0"/>
                </a:lnTo>
                <a:lnTo>
                  <a:pt x="8543968" y="12766"/>
                </a:lnTo>
                <a:lnTo>
                  <a:pt x="0" y="12766"/>
                </a:lnTo>
                <a:lnTo>
                  <a:pt x="0" y="0"/>
                </a:lnTo>
                <a:close/>
              </a:path>
            </a:pathLst>
          </a:custGeom>
          <a:solidFill>
            <a:srgbClr val="97B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85213" y="0"/>
            <a:ext cx="12332970" cy="21958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097915">
              <a:lnSpc>
                <a:spcPct val="100000"/>
              </a:lnSpc>
              <a:spcBef>
                <a:spcPts val="1135"/>
              </a:spcBef>
            </a:pPr>
            <a:r>
              <a:rPr sz="6250" spc="-270" dirty="0">
                <a:solidFill>
                  <a:srgbClr val="705E57"/>
                </a:solidFill>
              </a:rPr>
              <a:t>Physiological/functional</a:t>
            </a:r>
            <a:endParaRPr sz="6250"/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089025" algn="l"/>
                <a:tab pos="7607934" algn="l"/>
                <a:tab pos="8526145" algn="l"/>
                <a:tab pos="9443720" algn="l"/>
                <a:tab pos="10361930" algn="l"/>
                <a:tab pos="11279505" algn="l"/>
                <a:tab pos="12197715" algn="l"/>
              </a:tabLst>
            </a:pPr>
            <a:r>
              <a:rPr sz="6250" b="0" spc="-160" dirty="0">
                <a:solidFill>
                  <a:srgbClr val="D6824F"/>
                </a:solidFill>
                <a:latin typeface="Arial"/>
                <a:cs typeface="Arial"/>
              </a:rPr>
              <a:t>.</a:t>
            </a:r>
            <a:r>
              <a:rPr sz="6250" b="0" spc="-155" dirty="0">
                <a:solidFill>
                  <a:srgbClr val="D6824F"/>
                </a:solidFill>
                <a:latin typeface="Arial"/>
                <a:cs typeface="Arial"/>
              </a:rPr>
              <a:t>.</a:t>
            </a:r>
            <a:r>
              <a:rPr sz="6250" b="0" dirty="0">
                <a:solidFill>
                  <a:srgbClr val="D6824F"/>
                </a:solidFill>
                <a:latin typeface="Arial"/>
                <a:cs typeface="Arial"/>
              </a:rPr>
              <a:t>	</a:t>
            </a:r>
            <a:r>
              <a:rPr sz="6250" b="0" u="heavy" spc="-55" dirty="0">
                <a:solidFill>
                  <a:srgbClr val="705E57"/>
                </a:solidFill>
                <a:uFill>
                  <a:solidFill>
                    <a:srgbClr val="705E57"/>
                  </a:solidFill>
                </a:uFill>
                <a:latin typeface="Arial"/>
                <a:cs typeface="Arial"/>
              </a:rPr>
              <a:t>antagoni</a:t>
            </a:r>
            <a:r>
              <a:rPr sz="6250" b="0" u="heavy" spc="-1060" dirty="0">
                <a:solidFill>
                  <a:srgbClr val="705E57"/>
                </a:solidFill>
                <a:uFill>
                  <a:solidFill>
                    <a:srgbClr val="705E57"/>
                  </a:solidFill>
                </a:uFill>
                <a:latin typeface="Arial"/>
                <a:cs typeface="Arial"/>
              </a:rPr>
              <a:t>s</a:t>
            </a:r>
            <a:r>
              <a:rPr sz="6250" b="0" u="heavy" spc="-1345" dirty="0">
                <a:solidFill>
                  <a:srgbClr val="8EA3B6"/>
                </a:solidFill>
                <a:uFill>
                  <a:solidFill>
                    <a:srgbClr val="705E57"/>
                  </a:solidFill>
                </a:uFill>
                <a:latin typeface="Arial"/>
                <a:cs typeface="Arial"/>
              </a:rPr>
              <a:t>...</a:t>
            </a:r>
            <a:r>
              <a:rPr sz="6250" b="0" spc="-1380" dirty="0">
                <a:solidFill>
                  <a:srgbClr val="8EA3B6"/>
                </a:solidFill>
                <a:latin typeface="Arial"/>
                <a:cs typeface="Arial"/>
              </a:rPr>
              <a:t>.</a:t>
            </a:r>
            <a:r>
              <a:rPr sz="6250" b="0" spc="-5175" dirty="0">
                <a:solidFill>
                  <a:srgbClr val="705E57"/>
                </a:solidFill>
                <a:latin typeface="Arial"/>
                <a:cs typeface="Arial"/>
              </a:rPr>
              <a:t>m</a:t>
            </a:r>
            <a:r>
              <a:rPr sz="6250" b="0" spc="-1345" dirty="0">
                <a:solidFill>
                  <a:srgbClr val="8EA3B6"/>
                </a:solidFill>
                <a:latin typeface="Arial"/>
                <a:cs typeface="Arial"/>
              </a:rPr>
              <a:t>.....</a:t>
            </a:r>
            <a:r>
              <a:rPr sz="6250" b="0" spc="-1445" dirty="0">
                <a:solidFill>
                  <a:srgbClr val="8EA3B6"/>
                </a:solidFill>
                <a:latin typeface="Arial"/>
                <a:cs typeface="Arial"/>
              </a:rPr>
              <a:t>.</a:t>
            </a:r>
            <a:r>
              <a:rPr sz="6250" b="0" spc="-1115" dirty="0">
                <a:solidFill>
                  <a:srgbClr val="97B3CD"/>
                </a:solidFill>
                <a:latin typeface="Arial"/>
                <a:cs typeface="Arial"/>
              </a:rPr>
              <a:t>"""""'---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r>
              <a:rPr sz="6250" b="0" dirty="0">
                <a:solidFill>
                  <a:srgbClr val="97B3CD"/>
                </a:solidFill>
                <a:latin typeface="Arial"/>
                <a:cs typeface="Arial"/>
              </a:rPr>
              <a:t>	</a:t>
            </a:r>
            <a:r>
              <a:rPr sz="6250" b="0" spc="-1125" dirty="0">
                <a:solidFill>
                  <a:srgbClr val="97B3CD"/>
                </a:solidFill>
                <a:latin typeface="Arial"/>
                <a:cs typeface="Arial"/>
              </a:rPr>
              <a:t>-</a:t>
            </a:r>
            <a:endParaRPr sz="6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702" y="2247171"/>
            <a:ext cx="11228705" cy="6041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87045" marR="5080" indent="-474980">
              <a:lnSpc>
                <a:spcPct val="101099"/>
              </a:lnSpc>
              <a:spcBef>
                <a:spcPts val="15"/>
              </a:spcBef>
              <a:buClr>
                <a:srgbClr val="B8977E"/>
              </a:buClr>
              <a:buSzPct val="101219"/>
              <a:buChar char="□"/>
              <a:tabLst>
                <a:tab pos="484505" algn="l"/>
              </a:tabLst>
            </a:pPr>
            <a:r>
              <a:rPr sz="4100" spc="2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10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two</a:t>
            </a:r>
            <a:r>
              <a:rPr sz="410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drugs</a:t>
            </a:r>
            <a:r>
              <a:rPr sz="41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40" dirty="0">
                <a:solidFill>
                  <a:srgbClr val="010101"/>
                </a:solidFill>
                <a:latin typeface="Arial"/>
                <a:cs typeface="Arial"/>
              </a:rPr>
              <a:t>act</a:t>
            </a:r>
            <a:r>
              <a:rPr sz="4100" spc="-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different</a:t>
            </a:r>
            <a:r>
              <a:rPr sz="41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receptors</a:t>
            </a:r>
            <a:r>
              <a:rPr sz="410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4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45" dirty="0">
                <a:solidFill>
                  <a:srgbClr val="010101"/>
                </a:solidFill>
                <a:latin typeface="Arial"/>
                <a:cs typeface="Arial"/>
              </a:rPr>
              <a:t>by 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different</a:t>
            </a:r>
            <a:r>
              <a:rPr sz="41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mechanisms,</a:t>
            </a:r>
            <a:r>
              <a:rPr sz="410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40" dirty="0">
                <a:solidFill>
                  <a:srgbClr val="010101"/>
                </a:solidFill>
                <a:latin typeface="Arial"/>
                <a:cs typeface="Arial"/>
              </a:rPr>
              <a:t>but</a:t>
            </a:r>
            <a:r>
              <a:rPr sz="410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5" dirty="0">
                <a:solidFill>
                  <a:srgbClr val="010101"/>
                </a:solidFill>
                <a:latin typeface="Arial"/>
                <a:cs typeface="Arial"/>
              </a:rPr>
              <a:t>have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opposite</a:t>
            </a:r>
            <a:r>
              <a:rPr sz="410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overt </a:t>
            </a:r>
            <a:r>
              <a:rPr sz="4100" spc="-1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effects</a:t>
            </a:r>
            <a:r>
              <a:rPr sz="41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4100" spc="-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410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35" dirty="0">
                <a:solidFill>
                  <a:srgbClr val="010101"/>
                </a:solidFill>
                <a:latin typeface="Arial"/>
                <a:cs typeface="Arial"/>
              </a:rPr>
              <a:t>same</a:t>
            </a:r>
            <a:r>
              <a:rPr sz="4100" spc="-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physiological</a:t>
            </a:r>
            <a:r>
              <a:rPr sz="41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function,</a:t>
            </a:r>
            <a:r>
              <a:rPr sz="4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40" dirty="0">
                <a:solidFill>
                  <a:srgbClr val="010101"/>
                </a:solidFill>
                <a:latin typeface="Arial"/>
                <a:cs typeface="Arial"/>
              </a:rPr>
              <a:t>i.e. </a:t>
            </a:r>
            <a:r>
              <a:rPr sz="4100" spc="-1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have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pharmacological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effects </a:t>
            </a:r>
            <a:r>
              <a:rPr sz="4100" spc="65" dirty="0">
                <a:solidFill>
                  <a:srgbClr val="010101"/>
                </a:solidFill>
                <a:latin typeface="Arial"/>
                <a:cs typeface="Arial"/>
              </a:rPr>
              <a:t>in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opposite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direction.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□"/>
            </a:pPr>
            <a:endParaRPr sz="6200">
              <a:latin typeface="Arial"/>
              <a:cs typeface="Arial"/>
            </a:endParaRPr>
          </a:p>
          <a:p>
            <a:pPr marL="490220" marR="63500" indent="-475615">
              <a:lnSpc>
                <a:spcPts val="4830"/>
              </a:lnSpc>
              <a:spcBef>
                <a:spcPts val="5"/>
              </a:spcBef>
              <a:buClr>
                <a:srgbClr val="B8977E"/>
              </a:buClr>
              <a:buSzPct val="93902"/>
              <a:buChar char="□"/>
              <a:tabLst>
                <a:tab pos="492759" algn="l"/>
              </a:tabLst>
            </a:pPr>
            <a:r>
              <a:rPr sz="4100" spc="-80" dirty="0">
                <a:solidFill>
                  <a:srgbClr val="010101"/>
                </a:solidFill>
                <a:latin typeface="Arial"/>
                <a:cs typeface="Arial"/>
              </a:rPr>
              <a:t>Histamine</a:t>
            </a:r>
            <a:r>
              <a:rPr sz="41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4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410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75" dirty="0">
                <a:solidFill>
                  <a:srgbClr val="010101"/>
                </a:solidFill>
                <a:latin typeface="Arial"/>
                <a:cs typeface="Arial"/>
              </a:rPr>
              <a:t>adrenaline</a:t>
            </a:r>
            <a:r>
              <a:rPr sz="410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6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4100" spc="-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5" dirty="0">
                <a:solidFill>
                  <a:srgbClr val="010101"/>
                </a:solidFill>
                <a:latin typeface="Arial"/>
                <a:cs typeface="Arial"/>
              </a:rPr>
              <a:t>bronchial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60" dirty="0">
                <a:solidFill>
                  <a:srgbClr val="010101"/>
                </a:solidFill>
                <a:latin typeface="Arial"/>
                <a:cs typeface="Arial"/>
              </a:rPr>
              <a:t>muscles </a:t>
            </a:r>
            <a:r>
              <a:rPr sz="4100" spc="-1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4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4100" spc="-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0" dirty="0">
                <a:solidFill>
                  <a:srgbClr val="010101"/>
                </a:solidFill>
                <a:latin typeface="Arial"/>
                <a:cs typeface="Arial"/>
              </a:rPr>
              <a:t>BP.</a:t>
            </a:r>
            <a:endParaRPr sz="4100">
              <a:latin typeface="Arial"/>
              <a:cs typeface="Arial"/>
            </a:endParaRPr>
          </a:p>
          <a:p>
            <a:pPr marL="481330" indent="-466725">
              <a:lnSpc>
                <a:spcPct val="100000"/>
              </a:lnSpc>
              <a:spcBef>
                <a:spcPts val="755"/>
              </a:spcBef>
              <a:buClr>
                <a:srgbClr val="B8977E"/>
              </a:buClr>
              <a:buSzPct val="93902"/>
              <a:buChar char="□"/>
              <a:tabLst>
                <a:tab pos="481965" algn="l"/>
              </a:tabLst>
            </a:pPr>
            <a:r>
              <a:rPr sz="4100" spc="-85" dirty="0">
                <a:solidFill>
                  <a:srgbClr val="010101"/>
                </a:solidFill>
                <a:latin typeface="Arial"/>
                <a:cs typeface="Arial"/>
              </a:rPr>
              <a:t>Glucagon</a:t>
            </a:r>
            <a:r>
              <a:rPr sz="410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4100" spc="-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insulin</a:t>
            </a:r>
            <a:r>
              <a:rPr sz="4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6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4100" spc="-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40" dirty="0">
                <a:solidFill>
                  <a:srgbClr val="010101"/>
                </a:solidFill>
                <a:latin typeface="Arial"/>
                <a:cs typeface="Arial"/>
              </a:rPr>
              <a:t>blood</a:t>
            </a:r>
            <a:r>
              <a:rPr sz="41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75" dirty="0">
                <a:solidFill>
                  <a:srgbClr val="010101"/>
                </a:solidFill>
                <a:latin typeface="Arial"/>
                <a:cs typeface="Arial"/>
              </a:rPr>
              <a:t>sugar</a:t>
            </a:r>
            <a:r>
              <a:rPr sz="4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level.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3791" y="7991871"/>
            <a:ext cx="5482332" cy="114895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622110" y="7098239"/>
            <a:ext cx="0" cy="2298065"/>
          </a:xfrm>
          <a:custGeom>
            <a:avLst/>
            <a:gdLst/>
            <a:ahLst/>
            <a:cxnLst/>
            <a:rect l="l" t="t" r="r" b="b"/>
            <a:pathLst>
              <a:path h="2298065">
                <a:moveTo>
                  <a:pt x="0" y="2297905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49146" y="7136538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79">
                <a:moveTo>
                  <a:pt x="0" y="0"/>
                </a:moveTo>
                <a:lnTo>
                  <a:pt x="1198462" y="0"/>
                </a:lnTo>
              </a:path>
            </a:pathLst>
          </a:custGeom>
          <a:ln w="38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296" y="9357846"/>
            <a:ext cx="6043930" cy="0"/>
          </a:xfrm>
          <a:custGeom>
            <a:avLst/>
            <a:gdLst/>
            <a:ahLst/>
            <a:cxnLst/>
            <a:rect l="l" t="t" r="r" b="b"/>
            <a:pathLst>
              <a:path w="6043930">
                <a:moveTo>
                  <a:pt x="0" y="0"/>
                </a:moveTo>
                <a:lnTo>
                  <a:pt x="6043313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19243" y="364166"/>
            <a:ext cx="8758555" cy="1671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16025" algn="ctr">
              <a:lnSpc>
                <a:spcPts val="5770"/>
              </a:lnSpc>
              <a:spcBef>
                <a:spcPts val="130"/>
              </a:spcBef>
            </a:pPr>
            <a:r>
              <a:rPr sz="6050" b="0" spc="35" dirty="0">
                <a:solidFill>
                  <a:srgbClr val="705D54"/>
                </a:solidFill>
                <a:latin typeface="Arial"/>
                <a:cs typeface="Arial"/>
              </a:rPr>
              <a:t>Receptor</a:t>
            </a:r>
            <a:r>
              <a:rPr sz="6050" b="0" spc="53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6050" b="0" spc="70" dirty="0">
                <a:solidFill>
                  <a:srgbClr val="705D54"/>
                </a:solidFill>
                <a:latin typeface="Arial"/>
                <a:cs typeface="Arial"/>
              </a:rPr>
              <a:t>antagonism</a:t>
            </a:r>
            <a:endParaRPr sz="6050">
              <a:latin typeface="Arial"/>
              <a:cs typeface="Arial"/>
            </a:endParaRPr>
          </a:p>
          <a:p>
            <a:pPr marL="12700">
              <a:lnSpc>
                <a:spcPts val="7150"/>
              </a:lnSpc>
            </a:pPr>
            <a:r>
              <a:rPr sz="7200" b="0" spc="95" dirty="0">
                <a:solidFill>
                  <a:srgbClr val="D6824D"/>
                </a:solidFill>
                <a:latin typeface="Courier New"/>
                <a:cs typeface="Courier New"/>
              </a:rPr>
              <a:t>..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8724" y="2061599"/>
            <a:ext cx="12113895" cy="0"/>
          </a:xfrm>
          <a:custGeom>
            <a:avLst/>
            <a:gdLst/>
            <a:ahLst/>
            <a:cxnLst/>
            <a:rect l="l" t="t" r="r" b="b"/>
            <a:pathLst>
              <a:path w="12113895">
                <a:moveTo>
                  <a:pt x="0" y="0"/>
                </a:moveTo>
                <a:lnTo>
                  <a:pt x="12113430" y="0"/>
                </a:lnTo>
              </a:path>
            </a:pathLst>
          </a:custGeom>
          <a:ln w="36068">
            <a:solidFill>
              <a:srgbClr val="94B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285"/>
              </a:spcBef>
              <a:buClr>
                <a:srgbClr val="B6A18E"/>
              </a:buClr>
              <a:buChar char="□"/>
              <a:tabLst>
                <a:tab pos="495300" algn="l"/>
              </a:tabLst>
            </a:pPr>
            <a:r>
              <a:rPr spc="60" dirty="0"/>
              <a:t>Competitive</a:t>
            </a:r>
            <a:r>
              <a:rPr spc="270" dirty="0"/>
              <a:t> </a:t>
            </a:r>
            <a:r>
              <a:rPr spc="65" dirty="0"/>
              <a:t>antagonism</a:t>
            </a:r>
            <a:r>
              <a:rPr spc="365" dirty="0"/>
              <a:t> </a:t>
            </a:r>
            <a:r>
              <a:rPr spc="50" dirty="0"/>
              <a:t>(equilibrium</a:t>
            </a:r>
            <a:r>
              <a:rPr spc="250" dirty="0"/>
              <a:t> </a:t>
            </a:r>
            <a:r>
              <a:rPr spc="55" dirty="0"/>
              <a:t>type)</a:t>
            </a:r>
          </a:p>
          <a:p>
            <a:pPr marL="486409" marR="1028700" indent="-474345">
              <a:lnSpc>
                <a:spcPct val="105300"/>
              </a:lnSpc>
              <a:spcBef>
                <a:spcPts val="940"/>
              </a:spcBef>
              <a:buClr>
                <a:srgbClr val="B6A18E"/>
              </a:buClr>
              <a:buChar char="□"/>
              <a:tabLst>
                <a:tab pos="483234" algn="l"/>
              </a:tabLst>
            </a:pPr>
            <a:r>
              <a:rPr spc="114" dirty="0"/>
              <a:t>The</a:t>
            </a:r>
            <a:r>
              <a:rPr spc="10" dirty="0"/>
              <a:t> </a:t>
            </a:r>
            <a:r>
              <a:rPr spc="55" dirty="0"/>
              <a:t>antagonist</a:t>
            </a:r>
            <a:r>
              <a:rPr spc="315" dirty="0"/>
              <a:t> </a:t>
            </a:r>
            <a:r>
              <a:rPr spc="130" dirty="0"/>
              <a:t>is</a:t>
            </a:r>
            <a:r>
              <a:rPr spc="-100" dirty="0"/>
              <a:t> </a:t>
            </a:r>
            <a:r>
              <a:rPr spc="60" dirty="0"/>
              <a:t>chemically</a:t>
            </a:r>
            <a:r>
              <a:rPr spc="345" dirty="0"/>
              <a:t> </a:t>
            </a:r>
            <a:r>
              <a:rPr spc="55" dirty="0"/>
              <a:t>similar</a:t>
            </a:r>
            <a:r>
              <a:rPr spc="210" dirty="0"/>
              <a:t> </a:t>
            </a:r>
            <a:r>
              <a:rPr spc="85" dirty="0"/>
              <a:t>to</a:t>
            </a:r>
            <a:r>
              <a:rPr spc="-55" dirty="0"/>
              <a:t> </a:t>
            </a:r>
            <a:r>
              <a:rPr spc="110" dirty="0"/>
              <a:t>the </a:t>
            </a:r>
            <a:r>
              <a:rPr spc="-1080" dirty="0"/>
              <a:t> </a:t>
            </a:r>
            <a:r>
              <a:rPr spc="70" dirty="0"/>
              <a:t>agonist, </a:t>
            </a:r>
            <a:r>
              <a:rPr spc="90" dirty="0"/>
              <a:t>competes with </a:t>
            </a:r>
            <a:r>
              <a:rPr spc="50" dirty="0"/>
              <a:t>it </a:t>
            </a:r>
            <a:r>
              <a:rPr spc="114" dirty="0"/>
              <a:t>and </a:t>
            </a:r>
            <a:r>
              <a:rPr spc="95" dirty="0"/>
              <a:t>binds </a:t>
            </a:r>
            <a:r>
              <a:rPr spc="135" dirty="0"/>
              <a:t>to </a:t>
            </a:r>
            <a:r>
              <a:rPr spc="90" dirty="0"/>
              <a:t>the </a:t>
            </a:r>
            <a:r>
              <a:rPr spc="-1085" dirty="0"/>
              <a:t> </a:t>
            </a:r>
            <a:r>
              <a:rPr spc="105" dirty="0"/>
              <a:t>same </a:t>
            </a:r>
            <a:r>
              <a:rPr spc="65" dirty="0"/>
              <a:t>site </a:t>
            </a:r>
            <a:r>
              <a:rPr spc="135" dirty="0"/>
              <a:t>to </a:t>
            </a:r>
            <a:r>
              <a:rPr spc="110" dirty="0"/>
              <a:t>the </a:t>
            </a:r>
            <a:r>
              <a:rPr spc="55" dirty="0"/>
              <a:t>exclusion </a:t>
            </a:r>
            <a:r>
              <a:rPr spc="20" dirty="0"/>
              <a:t>of </a:t>
            </a:r>
            <a:r>
              <a:rPr spc="95" dirty="0"/>
              <a:t>the </a:t>
            </a:r>
            <a:r>
              <a:rPr spc="75" dirty="0"/>
              <a:t>agonist </a:t>
            </a:r>
            <a:r>
              <a:rPr spc="80" dirty="0"/>
              <a:t> molecules.</a:t>
            </a:r>
          </a:p>
          <a:p>
            <a:pPr marL="486409" marR="5080" indent="-474345">
              <a:lnSpc>
                <a:spcPct val="106000"/>
              </a:lnSpc>
              <a:spcBef>
                <a:spcPts val="905"/>
              </a:spcBef>
              <a:buClr>
                <a:srgbClr val="B6A18E"/>
              </a:buClr>
              <a:buChar char="□"/>
              <a:tabLst>
                <a:tab pos="496570" algn="l"/>
              </a:tabLst>
            </a:pPr>
            <a:r>
              <a:rPr spc="70" dirty="0"/>
              <a:t>Because</a:t>
            </a:r>
            <a:r>
              <a:rPr spc="215" dirty="0"/>
              <a:t> </a:t>
            </a:r>
            <a:r>
              <a:rPr spc="95" dirty="0"/>
              <a:t>the</a:t>
            </a:r>
            <a:r>
              <a:rPr spc="-35" dirty="0"/>
              <a:t> </a:t>
            </a:r>
            <a:r>
              <a:rPr spc="55" dirty="0"/>
              <a:t>antagonist</a:t>
            </a:r>
            <a:r>
              <a:rPr spc="320" dirty="0"/>
              <a:t> </a:t>
            </a:r>
            <a:r>
              <a:rPr spc="110" dirty="0"/>
              <a:t>has</a:t>
            </a:r>
            <a:r>
              <a:rPr spc="35" dirty="0"/>
              <a:t> </a:t>
            </a:r>
            <a:r>
              <a:rPr spc="25" dirty="0"/>
              <a:t>affinity</a:t>
            </a:r>
            <a:r>
              <a:rPr spc="145" dirty="0"/>
              <a:t> </a:t>
            </a:r>
            <a:r>
              <a:rPr spc="110" dirty="0"/>
              <a:t>but</a:t>
            </a:r>
            <a:r>
              <a:rPr spc="-20" dirty="0"/>
              <a:t> </a:t>
            </a:r>
            <a:r>
              <a:rPr spc="135" dirty="0"/>
              <a:t>no </a:t>
            </a:r>
            <a:r>
              <a:rPr spc="140" dirty="0"/>
              <a:t> </a:t>
            </a:r>
            <a:r>
              <a:rPr spc="45" dirty="0"/>
              <a:t>intrinsic</a:t>
            </a:r>
            <a:r>
              <a:rPr spc="235" dirty="0"/>
              <a:t> </a:t>
            </a:r>
            <a:r>
              <a:rPr spc="30" dirty="0"/>
              <a:t>activity</a:t>
            </a:r>
            <a:r>
              <a:rPr spc="310" dirty="0"/>
              <a:t> </a:t>
            </a:r>
            <a:r>
              <a:rPr spc="25" dirty="0"/>
              <a:t>,</a:t>
            </a:r>
            <a:r>
              <a:rPr spc="50" dirty="0"/>
              <a:t> </a:t>
            </a:r>
            <a:r>
              <a:rPr spc="135" dirty="0"/>
              <a:t>no</a:t>
            </a:r>
            <a:r>
              <a:rPr spc="-50" dirty="0"/>
              <a:t> </a:t>
            </a:r>
            <a:r>
              <a:rPr spc="85" dirty="0"/>
              <a:t>response</a:t>
            </a:r>
            <a:r>
              <a:rPr spc="100" dirty="0"/>
              <a:t> </a:t>
            </a:r>
            <a:r>
              <a:rPr spc="130" dirty="0"/>
              <a:t>is</a:t>
            </a:r>
            <a:r>
              <a:rPr spc="-105" dirty="0"/>
              <a:t> </a:t>
            </a:r>
            <a:r>
              <a:rPr spc="85" dirty="0"/>
              <a:t>produced</a:t>
            </a:r>
            <a:r>
              <a:rPr spc="200" dirty="0"/>
              <a:t> </a:t>
            </a:r>
            <a:r>
              <a:rPr spc="110" dirty="0"/>
              <a:t>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72766" y="6766388"/>
            <a:ext cx="3323590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u="heavy" spc="49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·-=-.L</a:t>
            </a:r>
            <a:r>
              <a:rPr sz="1550" spc="4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550" spc="-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i="1" u="heavy" spc="-37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=</a:t>
            </a:r>
            <a:r>
              <a:rPr sz="3700" i="1" u="heavy" spc="-21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-</a:t>
            </a:r>
            <a:r>
              <a:rPr sz="3700" i="1" u="heavy" spc="345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 </a:t>
            </a:r>
            <a:r>
              <a:rPr sz="3700" i="1" u="heavy" spc="-405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-'-=.t.&amp;.-</a:t>
            </a:r>
            <a:r>
              <a:rPr sz="3700" i="1" spc="-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700" spc="-275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3300" spc="-277" baseline="17676" dirty="0">
                <a:solidFill>
                  <a:srgbClr val="41342F"/>
                </a:solidFill>
                <a:latin typeface="Times New Roman"/>
                <a:cs typeface="Times New Roman"/>
              </a:rPr>
              <a:t>1</a:t>
            </a:r>
            <a:r>
              <a:rPr sz="1850" spc="-229" dirty="0">
                <a:solidFill>
                  <a:srgbClr val="41342F"/>
                </a:solidFill>
                <a:latin typeface="Times New Roman"/>
                <a:cs typeface="Times New Roman"/>
              </a:rPr>
              <a:t>J</a:t>
            </a:r>
            <a:r>
              <a:rPr sz="1850" spc="-145" dirty="0">
                <a:solidFill>
                  <a:srgbClr val="41342F"/>
                </a:solidFill>
                <a:latin typeface="Times New Roman"/>
                <a:cs typeface="Times New Roman"/>
              </a:rPr>
              <a:t>.</a:t>
            </a:r>
            <a:r>
              <a:rPr sz="1850" spc="120" dirty="0">
                <a:solidFill>
                  <a:srgbClr val="41342F"/>
                </a:solidFill>
                <a:latin typeface="Times New Roman"/>
                <a:cs typeface="Times New Roman"/>
              </a:rPr>
              <a:t> </a:t>
            </a:r>
            <a:r>
              <a:rPr sz="1850" spc="-190" dirty="0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104" y="6684047"/>
            <a:ext cx="5135880" cy="13614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15"/>
              </a:spcBef>
            </a:pP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log</a:t>
            </a:r>
            <a:r>
              <a:rPr sz="39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0" dirty="0">
                <a:solidFill>
                  <a:srgbClr val="010101"/>
                </a:solidFill>
                <a:latin typeface="Arial"/>
                <a:cs typeface="Arial"/>
              </a:rPr>
              <a:t>DRC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ag</a:t>
            </a:r>
            <a:endParaRPr sz="3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4100" b="1" spc="-660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4100" b="1" spc="-1800" dirty="0">
                <a:solidFill>
                  <a:srgbClr val="010101"/>
                </a:solidFill>
                <a:latin typeface="Arial"/>
                <a:cs typeface="Arial"/>
              </a:rPr>
              <a:t>1</a:t>
            </a:r>
            <a:r>
              <a:rPr sz="2700" spc="585" baseline="74074" dirty="0">
                <a:solidFill>
                  <a:srgbClr val="010101"/>
                </a:solidFill>
                <a:latin typeface="Arial"/>
                <a:cs typeface="Arial"/>
              </a:rPr>
              <a:t>,</a:t>
            </a:r>
            <a:r>
              <a:rPr sz="4100" b="1" spc="229" dirty="0">
                <a:solidFill>
                  <a:srgbClr val="010101"/>
                </a:solidFill>
                <a:latin typeface="Times New Roman"/>
                <a:cs typeface="Times New Roman"/>
              </a:rPr>
              <a:t>g</a:t>
            </a:r>
            <a:r>
              <a:rPr sz="4000" b="1" spc="-114" dirty="0">
                <a:solidFill>
                  <a:srgbClr val="010101"/>
                </a:solidFill>
                <a:latin typeface="Arial"/>
                <a:cs typeface="Arial"/>
              </a:rPr>
              <a:t>ht.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8743" y="7040860"/>
            <a:ext cx="49657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170" dirty="0">
                <a:solidFill>
                  <a:srgbClr val="010101"/>
                </a:solidFill>
                <a:latin typeface="Arial"/>
                <a:cs typeface="Arial"/>
              </a:rPr>
              <a:t>.LI--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7342" y="7379162"/>
            <a:ext cx="76009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210" dirty="0">
                <a:solidFill>
                  <a:srgbClr val="857C74"/>
                </a:solidFill>
                <a:latin typeface="Arial"/>
                <a:cs typeface="Arial"/>
              </a:rPr>
              <a:t>Agon1st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0101" y="7698316"/>
            <a:ext cx="347345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35" dirty="0">
                <a:solidFill>
                  <a:srgbClr val="52443F"/>
                </a:solidFill>
                <a:latin typeface="Times New Roman"/>
                <a:cs typeface="Times New Roman"/>
              </a:rPr>
              <a:t>"'ll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2449" y="7336750"/>
            <a:ext cx="3400425" cy="650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89255" algn="l"/>
                <a:tab pos="957580" algn="l"/>
                <a:tab pos="1736089" algn="l"/>
                <a:tab pos="2183130" algn="l"/>
              </a:tabLst>
            </a:pPr>
            <a:r>
              <a:rPr sz="1900" b="1" u="heavy" spc="10" dirty="0">
                <a:solidFill>
                  <a:srgbClr val="462618"/>
                </a:solidFill>
                <a:uFill>
                  <a:solidFill>
                    <a:srgbClr val="462618"/>
                  </a:solidFill>
                </a:uFill>
                <a:latin typeface="Arial"/>
                <a:cs typeface="Arial"/>
              </a:rPr>
              <a:t>j</a:t>
            </a:r>
            <a:r>
              <a:rPr sz="1900" b="1" spc="10" dirty="0">
                <a:solidFill>
                  <a:srgbClr val="462618"/>
                </a:solidFill>
                <a:latin typeface="Arial"/>
                <a:cs typeface="Arial"/>
              </a:rPr>
              <a:t>	</a:t>
            </a:r>
            <a:r>
              <a:rPr sz="1900" u="heavy" spc="10" dirty="0">
                <a:solidFill>
                  <a:srgbClr val="994642"/>
                </a:solidFill>
                <a:uFill>
                  <a:solidFill>
                    <a:srgbClr val="41342F"/>
                  </a:solidFill>
                </a:uFill>
                <a:latin typeface="Arial"/>
                <a:cs typeface="Arial"/>
              </a:rPr>
              <a:t>;	</a:t>
            </a:r>
            <a:r>
              <a:rPr sz="1900" spc="10" dirty="0">
                <a:solidFill>
                  <a:srgbClr val="994642"/>
                </a:solidFill>
                <a:latin typeface="Arial"/>
                <a:cs typeface="Arial"/>
              </a:rPr>
              <a:t>	</a:t>
            </a:r>
            <a:r>
              <a:rPr sz="1900" spc="10" dirty="0">
                <a:solidFill>
                  <a:srgbClr val="746E69"/>
                </a:solidFill>
                <a:latin typeface="Arial"/>
                <a:cs typeface="Arial"/>
              </a:rPr>
              <a:t>/	</a:t>
            </a:r>
            <a:r>
              <a:rPr sz="1800" b="1" spc="-235" dirty="0">
                <a:solidFill>
                  <a:srgbClr val="958C85"/>
                </a:solidFill>
                <a:latin typeface="Arial"/>
                <a:cs typeface="Arial"/>
              </a:rPr>
              <a:t>Co1T1p</a:t>
            </a:r>
            <a:r>
              <a:rPr sz="1800" b="1" spc="-235" dirty="0">
                <a:solidFill>
                  <a:srgbClr val="B6A18E"/>
                </a:solidFill>
                <a:latin typeface="Arial"/>
                <a:cs typeface="Arial"/>
              </a:rPr>
              <a:t>_</a:t>
            </a:r>
            <a:r>
              <a:rPr sz="1800" b="1" spc="-235" dirty="0">
                <a:solidFill>
                  <a:srgbClr val="958C85"/>
                </a:solidFill>
                <a:latin typeface="Arial"/>
                <a:cs typeface="Arial"/>
              </a:rPr>
              <a:t>elitive</a:t>
            </a:r>
            <a:endParaRPr sz="1800">
              <a:latin typeface="Arial"/>
              <a:cs typeface="Arial"/>
            </a:endParaRPr>
          </a:p>
          <a:p>
            <a:pPr marL="1998345">
              <a:lnSpc>
                <a:spcPct val="100000"/>
              </a:lnSpc>
              <a:spcBef>
                <a:spcPts val="235"/>
              </a:spcBef>
            </a:pPr>
            <a:r>
              <a:rPr sz="1350" spc="-225" dirty="0">
                <a:solidFill>
                  <a:srgbClr val="8C4260"/>
                </a:solidFill>
                <a:latin typeface="Arial"/>
                <a:cs typeface="Arial"/>
              </a:rPr>
              <a:t>I</a:t>
            </a:r>
            <a:r>
              <a:rPr sz="1350" spc="90" dirty="0">
                <a:solidFill>
                  <a:srgbClr val="8C426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958C85"/>
                </a:solidFill>
                <a:latin typeface="Arial"/>
                <a:cs typeface="Arial"/>
              </a:rPr>
              <a:t>a</a:t>
            </a:r>
            <a:r>
              <a:rPr sz="1800" spc="-100" dirty="0">
                <a:solidFill>
                  <a:srgbClr val="958C85"/>
                </a:solidFill>
                <a:latin typeface="Arial"/>
                <a:cs typeface="Arial"/>
              </a:rPr>
              <a:t>n</a:t>
            </a:r>
            <a:r>
              <a:rPr sz="1800" spc="-95" dirty="0">
                <a:solidFill>
                  <a:srgbClr val="958C85"/>
                </a:solidFill>
                <a:latin typeface="Arial"/>
                <a:cs typeface="Arial"/>
              </a:rPr>
              <a:t> </a:t>
            </a:r>
            <a:r>
              <a:rPr sz="1800" spc="-310" dirty="0">
                <a:solidFill>
                  <a:srgbClr val="958C85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958C85"/>
                </a:solidFill>
                <a:latin typeface="Arial"/>
                <a:cs typeface="Arial"/>
              </a:rPr>
              <a:t>a</a:t>
            </a:r>
            <a:r>
              <a:rPr sz="1800" spc="-195" dirty="0">
                <a:solidFill>
                  <a:srgbClr val="958C85"/>
                </a:solidFill>
                <a:latin typeface="Arial"/>
                <a:cs typeface="Arial"/>
              </a:rPr>
              <a:t>g</a:t>
            </a:r>
            <a:r>
              <a:rPr sz="1800" spc="-190" dirty="0">
                <a:solidFill>
                  <a:srgbClr val="958C85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958C85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958C8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958C85"/>
                </a:solidFill>
                <a:latin typeface="Arial"/>
                <a:cs typeface="Arial"/>
              </a:rPr>
              <a:t> </a:t>
            </a:r>
            <a:r>
              <a:rPr sz="1800" spc="-229" dirty="0">
                <a:solidFill>
                  <a:srgbClr val="958C85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958C85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958C85"/>
                </a:solidFill>
                <a:latin typeface="Arial"/>
                <a:cs typeface="Arial"/>
              </a:rPr>
              <a:t>s</a:t>
            </a:r>
            <a:r>
              <a:rPr sz="1800" spc="-50" dirty="0">
                <a:solidFill>
                  <a:srgbClr val="705D54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6D8EE2-3621-4D95-B690-02743061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6" y="6934729"/>
            <a:ext cx="6476994" cy="246157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8767" y="7736549"/>
            <a:ext cx="4895850" cy="130214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18274" y="7072707"/>
            <a:ext cx="0" cy="2221865"/>
          </a:xfrm>
          <a:custGeom>
            <a:avLst/>
            <a:gdLst/>
            <a:ahLst/>
            <a:cxnLst/>
            <a:rect l="l" t="t" r="r" b="b"/>
            <a:pathLst>
              <a:path h="2221865">
                <a:moveTo>
                  <a:pt x="0" y="2221308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5105" y="8068466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1225549"/>
                </a:moveTo>
                <a:lnTo>
                  <a:pt x="0" y="0"/>
                </a:lnTo>
              </a:path>
            </a:pathLst>
          </a:custGeom>
          <a:ln w="12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92775" y="7098239"/>
            <a:ext cx="5507990" cy="0"/>
          </a:xfrm>
          <a:custGeom>
            <a:avLst/>
            <a:gdLst/>
            <a:ahLst/>
            <a:cxnLst/>
            <a:rect l="l" t="t" r="r" b="b"/>
            <a:pathLst>
              <a:path w="5507990">
                <a:moveTo>
                  <a:pt x="0" y="0"/>
                </a:moveTo>
                <a:lnTo>
                  <a:pt x="5507829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2775" y="9268483"/>
            <a:ext cx="5507990" cy="0"/>
          </a:xfrm>
          <a:custGeom>
            <a:avLst/>
            <a:gdLst/>
            <a:ahLst/>
            <a:cxnLst/>
            <a:rect l="l" t="t" r="r" b="b"/>
            <a:pathLst>
              <a:path w="5507990">
                <a:moveTo>
                  <a:pt x="0" y="0"/>
                </a:moveTo>
                <a:lnTo>
                  <a:pt x="5507829" y="0"/>
                </a:lnTo>
              </a:path>
            </a:pathLst>
          </a:custGeom>
          <a:ln w="12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6894" y="466294"/>
            <a:ext cx="9822180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b="0" spc="125" dirty="0">
                <a:solidFill>
                  <a:srgbClr val="705D54"/>
                </a:solidFill>
                <a:latin typeface="Arial"/>
                <a:cs typeface="Arial"/>
              </a:rPr>
              <a:t>Noncompetitive</a:t>
            </a:r>
            <a:r>
              <a:rPr sz="6050" b="0" spc="-155" dirty="0">
                <a:solidFill>
                  <a:srgbClr val="705D54"/>
                </a:solidFill>
                <a:latin typeface="Arial"/>
                <a:cs typeface="Arial"/>
              </a:rPr>
              <a:t> </a:t>
            </a:r>
            <a:r>
              <a:rPr sz="6050" b="0" spc="70" dirty="0">
                <a:solidFill>
                  <a:srgbClr val="705D54"/>
                </a:solidFill>
                <a:latin typeface="Arial"/>
                <a:cs typeface="Arial"/>
              </a:rPr>
              <a:t>antagonism</a:t>
            </a:r>
            <a:endParaRPr sz="6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68390" y="1608865"/>
            <a:ext cx="12718415" cy="3711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465"/>
              </a:lnSpc>
              <a:spcBef>
                <a:spcPts val="125"/>
              </a:spcBef>
            </a:pPr>
            <a:r>
              <a:rPr sz="4800" spc="60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65" dirty="0">
                <a:solidFill>
                  <a:srgbClr val="D6824F"/>
                </a:solidFill>
                <a:latin typeface="Courier New"/>
                <a:cs typeface="Courier New"/>
              </a:rPr>
              <a:t>-</a:t>
            </a:r>
            <a:r>
              <a:rPr sz="4800" spc="-2255" dirty="0">
                <a:solidFill>
                  <a:srgbClr val="D6824F"/>
                </a:solidFill>
                <a:latin typeface="Courier New"/>
                <a:cs typeface="Courier New"/>
              </a:rPr>
              <a:t> </a:t>
            </a:r>
            <a:r>
              <a:rPr sz="4800" spc="175" dirty="0">
                <a:solidFill>
                  <a:srgbClr val="95B5CD"/>
                </a:solidFill>
                <a:latin typeface="Courier New"/>
                <a:cs typeface="Courier New"/>
              </a:rPr>
              <a:t>--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153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r>
              <a:rPr sz="4800" spc="-625" dirty="0">
                <a:solidFill>
                  <a:srgbClr val="95B5CD"/>
                </a:solidFill>
                <a:latin typeface="Courier New"/>
                <a:cs typeface="Courier New"/>
              </a:rPr>
              <a:t> </a:t>
            </a:r>
            <a:r>
              <a:rPr sz="4800" spc="180" dirty="0">
                <a:solidFill>
                  <a:srgbClr val="95B5CD"/>
                </a:solidFill>
                <a:latin typeface="Courier New"/>
                <a:cs typeface="Courier New"/>
              </a:rPr>
              <a:t>-</a:t>
            </a:r>
            <a:endParaRPr sz="4800">
              <a:latin typeface="Courier New"/>
              <a:cs typeface="Courier New"/>
            </a:endParaRPr>
          </a:p>
          <a:p>
            <a:pPr marL="1053465">
              <a:lnSpc>
                <a:spcPts val="4325"/>
              </a:lnSpc>
            </a:pPr>
            <a:r>
              <a:rPr sz="3850" spc="125" dirty="0">
                <a:solidFill>
                  <a:srgbClr val="B39980"/>
                </a:solidFill>
                <a:latin typeface="Arial"/>
                <a:cs typeface="Arial"/>
              </a:rPr>
              <a:t>□</a:t>
            </a:r>
            <a:r>
              <a:rPr sz="3850" spc="165" dirty="0">
                <a:solidFill>
                  <a:srgbClr val="B39980"/>
                </a:solidFill>
                <a:latin typeface="Arial"/>
                <a:cs typeface="Arial"/>
              </a:rPr>
              <a:t> </a:t>
            </a:r>
            <a:r>
              <a:rPr sz="3850" spc="7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85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20" dirty="0">
                <a:solidFill>
                  <a:srgbClr val="010101"/>
                </a:solidFill>
                <a:latin typeface="Arial"/>
                <a:cs typeface="Arial"/>
              </a:rPr>
              <a:t>antagonist</a:t>
            </a:r>
            <a:r>
              <a:rPr sz="3850" spc="4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8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60" dirty="0">
                <a:solidFill>
                  <a:srgbClr val="010101"/>
                </a:solidFill>
                <a:latin typeface="Arial"/>
                <a:cs typeface="Arial"/>
              </a:rPr>
              <a:t>chemically</a:t>
            </a:r>
            <a:r>
              <a:rPr sz="385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55" dirty="0">
                <a:solidFill>
                  <a:srgbClr val="010101"/>
                </a:solidFill>
                <a:latin typeface="Arial"/>
                <a:cs typeface="Arial"/>
              </a:rPr>
              <a:t>unrelated</a:t>
            </a:r>
            <a:r>
              <a:rPr sz="3850" spc="80" dirty="0">
                <a:solidFill>
                  <a:srgbClr val="010101"/>
                </a:solidFill>
                <a:latin typeface="Arial"/>
                <a:cs typeface="Arial"/>
              </a:rPr>
              <a:t> to</a:t>
            </a:r>
            <a:r>
              <a:rPr sz="38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9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endParaRPr sz="3850">
              <a:latin typeface="Arial"/>
              <a:cs typeface="Arial"/>
            </a:endParaRPr>
          </a:p>
          <a:p>
            <a:pPr marL="1526540" marR="332740" indent="2540">
              <a:lnSpc>
                <a:spcPct val="103699"/>
              </a:lnSpc>
              <a:spcBef>
                <a:spcPts val="35"/>
              </a:spcBef>
              <a:tabLst>
                <a:tab pos="7903845" algn="l"/>
              </a:tabLst>
            </a:pPr>
            <a:r>
              <a:rPr sz="3850" spc="60" dirty="0">
                <a:solidFill>
                  <a:srgbClr val="010101"/>
                </a:solidFill>
                <a:latin typeface="Arial"/>
                <a:cs typeface="Arial"/>
              </a:rPr>
              <a:t>agonist</a:t>
            </a:r>
            <a:r>
              <a:rPr sz="3850" spc="60" dirty="0">
                <a:solidFill>
                  <a:srgbClr val="1C1C1C"/>
                </a:solidFill>
                <a:latin typeface="Arial"/>
                <a:cs typeface="Arial"/>
              </a:rPr>
              <a:t>,</a:t>
            </a:r>
            <a:r>
              <a:rPr sz="3850" spc="-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50" spc="95" dirty="0">
                <a:solidFill>
                  <a:srgbClr val="010101"/>
                </a:solidFill>
                <a:latin typeface="Arial"/>
                <a:cs typeface="Arial"/>
              </a:rPr>
              <a:t>binds</a:t>
            </a:r>
            <a:r>
              <a:rPr sz="38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8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85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114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850" spc="-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5" dirty="0">
                <a:solidFill>
                  <a:srgbClr val="010101"/>
                </a:solidFill>
                <a:latin typeface="Arial"/>
                <a:cs typeface="Arial"/>
              </a:rPr>
              <a:t>different	</a:t>
            </a:r>
            <a:r>
              <a:rPr sz="3850" spc="30" dirty="0">
                <a:solidFill>
                  <a:srgbClr val="010101"/>
                </a:solidFill>
                <a:latin typeface="Arial"/>
                <a:cs typeface="Arial"/>
              </a:rPr>
              <a:t>allosteric</a:t>
            </a:r>
            <a:r>
              <a:rPr sz="3850" spc="3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20" dirty="0">
                <a:solidFill>
                  <a:srgbClr val="010101"/>
                </a:solidFill>
                <a:latin typeface="Arial"/>
                <a:cs typeface="Arial"/>
              </a:rPr>
              <a:t>site </a:t>
            </a:r>
            <a:r>
              <a:rPr sz="385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30" dirty="0">
                <a:solidFill>
                  <a:srgbClr val="010101"/>
                </a:solidFill>
                <a:latin typeface="Arial"/>
                <a:cs typeface="Arial"/>
              </a:rPr>
              <a:t>altering</a:t>
            </a:r>
            <a:r>
              <a:rPr sz="38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9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8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receptor</a:t>
            </a:r>
            <a:r>
              <a:rPr sz="385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10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8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65" dirty="0">
                <a:solidFill>
                  <a:srgbClr val="010101"/>
                </a:solidFill>
                <a:latin typeface="Arial"/>
                <a:cs typeface="Arial"/>
              </a:rPr>
              <a:t>such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7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8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50" dirty="0">
                <a:solidFill>
                  <a:srgbClr val="010101"/>
                </a:solidFill>
                <a:latin typeface="Arial"/>
                <a:cs typeface="Arial"/>
              </a:rPr>
              <a:t>way</a:t>
            </a:r>
            <a:r>
              <a:rPr sz="38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30" dirty="0">
                <a:solidFill>
                  <a:srgbClr val="010101"/>
                </a:solidFill>
                <a:latin typeface="Arial"/>
                <a:cs typeface="Arial"/>
              </a:rPr>
              <a:t>that</a:t>
            </a:r>
            <a:r>
              <a:rPr sz="38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75" dirty="0">
                <a:solidFill>
                  <a:srgbClr val="010101"/>
                </a:solidFill>
                <a:latin typeface="Arial"/>
                <a:cs typeface="Arial"/>
              </a:rPr>
              <a:t>it</a:t>
            </a:r>
            <a:r>
              <a:rPr sz="38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95" dirty="0">
                <a:solidFill>
                  <a:srgbClr val="010101"/>
                </a:solidFill>
                <a:latin typeface="Arial"/>
                <a:cs typeface="Arial"/>
              </a:rPr>
              <a:t>is </a:t>
            </a:r>
            <a:r>
              <a:rPr sz="38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unable</a:t>
            </a:r>
            <a:r>
              <a:rPr sz="385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8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8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5" dirty="0">
                <a:solidFill>
                  <a:srgbClr val="010101"/>
                </a:solidFill>
                <a:latin typeface="Arial"/>
                <a:cs typeface="Arial"/>
              </a:rPr>
              <a:t>combine</a:t>
            </a:r>
            <a:r>
              <a:rPr sz="3850" spc="3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35" dirty="0">
                <a:solidFill>
                  <a:srgbClr val="010101"/>
                </a:solidFill>
                <a:latin typeface="Arial"/>
                <a:cs typeface="Arial"/>
              </a:rPr>
              <a:t>with</a:t>
            </a:r>
            <a:r>
              <a:rPr sz="385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5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3850" spc="35" dirty="0">
                <a:solidFill>
                  <a:srgbClr val="010101"/>
                </a:solidFill>
                <a:latin typeface="Arial"/>
                <a:cs typeface="Arial"/>
              </a:rPr>
              <a:t>agonist</a:t>
            </a:r>
            <a:r>
              <a:rPr sz="3850" spc="2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25" dirty="0">
                <a:solidFill>
                  <a:srgbClr val="1C1C1C"/>
                </a:solidFill>
                <a:latin typeface="Arial"/>
                <a:cs typeface="Arial"/>
              </a:rPr>
              <a:t>,</a:t>
            </a:r>
            <a:r>
              <a:rPr sz="385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3850" spc="35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385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38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unable </a:t>
            </a:r>
            <a:r>
              <a:rPr sz="3850" spc="-10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8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8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40" dirty="0">
                <a:solidFill>
                  <a:srgbClr val="010101"/>
                </a:solidFill>
                <a:latin typeface="Arial"/>
                <a:cs typeface="Arial"/>
              </a:rPr>
              <a:t>transduce</a:t>
            </a:r>
            <a:r>
              <a:rPr sz="3850" spc="3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9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8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850" spc="60" dirty="0">
                <a:solidFill>
                  <a:srgbClr val="010101"/>
                </a:solidFill>
                <a:latin typeface="Arial"/>
                <a:cs typeface="Arial"/>
              </a:rPr>
              <a:t>response.</a:t>
            </a:r>
            <a:endParaRPr sz="3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4745" y="7194054"/>
            <a:ext cx="1434465" cy="52133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4445">
              <a:lnSpc>
                <a:spcPts val="1910"/>
              </a:lnSpc>
              <a:spcBef>
                <a:spcPts val="229"/>
              </a:spcBef>
            </a:pPr>
            <a:r>
              <a:rPr sz="1650" b="1" spc="-95" dirty="0">
                <a:solidFill>
                  <a:srgbClr val="827970"/>
                </a:solidFill>
                <a:latin typeface="Arial"/>
                <a:cs typeface="Arial"/>
              </a:rPr>
              <a:t>Noncompetitive  </a:t>
            </a:r>
            <a:r>
              <a:rPr sz="1650" b="1" spc="-95" dirty="0">
                <a:solidFill>
                  <a:srgbClr val="979087"/>
                </a:solidFill>
                <a:latin typeface="Arial"/>
                <a:cs typeface="Arial"/>
              </a:rPr>
              <a:t>antagonist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43996" y="7296182"/>
            <a:ext cx="904240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50" b="1" u="heavy" spc="-275" dirty="0">
                <a:solidFill>
                  <a:srgbClr val="6E2B26"/>
                </a:solidFill>
                <a:uFill>
                  <a:solidFill>
                    <a:srgbClr val="6E2B26"/>
                  </a:solidFill>
                </a:uFill>
                <a:latin typeface="Arial"/>
                <a:cs typeface="Arial"/>
              </a:rPr>
              <a:t>c::,::;:J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4436" y="7436610"/>
            <a:ext cx="6908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35" dirty="0">
                <a:solidFill>
                  <a:srgbClr val="979087"/>
                </a:solidFill>
                <a:latin typeface="Arial"/>
                <a:cs typeface="Arial"/>
              </a:rPr>
              <a:t>Agon,st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889D8-DB44-43BF-8546-7F6B7077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18" y="6938935"/>
            <a:ext cx="5507989" cy="235507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96235" y="1149284"/>
            <a:ext cx="457834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200" spc="-305" dirty="0">
                <a:solidFill>
                  <a:srgbClr val="D6824F"/>
                </a:solidFill>
                <a:latin typeface="Arial"/>
                <a:cs typeface="Arial"/>
              </a:rPr>
              <a:t>..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956" y="3543199"/>
            <a:ext cx="3385820" cy="320040"/>
          </a:xfrm>
          <a:prstGeom prst="rect">
            <a:avLst/>
          </a:prstGeom>
          <a:solidFill>
            <a:srgbClr val="9C242D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38910" algn="l"/>
              </a:tabLst>
            </a:pPr>
            <a:r>
              <a:rPr sz="1750" spc="5" dirty="0">
                <a:solidFill>
                  <a:srgbClr val="F9CDCD"/>
                </a:solidFill>
              </a:rPr>
              <a:t>Competitive	</a:t>
            </a:r>
            <a:r>
              <a:rPr sz="1750" spc="15" dirty="0">
                <a:solidFill>
                  <a:srgbClr val="F9BAB6"/>
                </a:solidFill>
              </a:rPr>
              <a:t>(equilibrium</a:t>
            </a:r>
            <a:r>
              <a:rPr sz="1750" spc="-5" dirty="0">
                <a:solidFill>
                  <a:srgbClr val="F9BAB6"/>
                </a:solidFill>
              </a:rPr>
              <a:t> </a:t>
            </a:r>
            <a:r>
              <a:rPr sz="1750" spc="35" dirty="0">
                <a:solidFill>
                  <a:srgbClr val="F9CDCD"/>
                </a:solidFill>
              </a:rPr>
              <a:t>type)</a:t>
            </a:r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8117961" y="3543199"/>
            <a:ext cx="1696085" cy="320040"/>
          </a:xfrm>
          <a:custGeom>
            <a:avLst/>
            <a:gdLst/>
            <a:ahLst/>
            <a:cxnLst/>
            <a:rect l="l" t="t" r="r" b="b"/>
            <a:pathLst>
              <a:path w="1696084" h="320039">
                <a:moveTo>
                  <a:pt x="1695697" y="319948"/>
                </a:moveTo>
                <a:lnTo>
                  <a:pt x="0" y="319948"/>
                </a:lnTo>
                <a:lnTo>
                  <a:pt x="0" y="0"/>
                </a:lnTo>
                <a:lnTo>
                  <a:pt x="1695697" y="0"/>
                </a:lnTo>
                <a:lnTo>
                  <a:pt x="1695697" y="319948"/>
                </a:lnTo>
                <a:close/>
              </a:path>
            </a:pathLst>
          </a:custGeom>
          <a:solidFill>
            <a:srgbClr val="9C2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5263" y="3542936"/>
            <a:ext cx="176593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35" dirty="0">
                <a:solidFill>
                  <a:srgbClr val="F9CDCD"/>
                </a:solidFill>
                <a:latin typeface="Arial"/>
                <a:cs typeface="Arial"/>
              </a:rPr>
              <a:t>Noncompetitive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860" y="4001240"/>
            <a:ext cx="5963920" cy="3230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Antagonist</a:t>
            </a:r>
            <a:r>
              <a:rPr sz="1700" spc="-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6E6E70"/>
                </a:solidFill>
                <a:latin typeface="Arial"/>
                <a:cs typeface="Arial"/>
              </a:rPr>
              <a:t>binds</a:t>
            </a:r>
            <a:r>
              <a:rPr sz="1700" spc="1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with</a:t>
            </a:r>
            <a:r>
              <a:rPr sz="1700" spc="-5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the</a:t>
            </a:r>
            <a:r>
              <a:rPr sz="1700" spc="-5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same</a:t>
            </a:r>
            <a:r>
              <a:rPr sz="1700" spc="-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receptor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as</a:t>
            </a:r>
            <a:r>
              <a:rPr sz="1700" spc="8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575459"/>
                </a:solidFill>
                <a:latin typeface="Arial"/>
                <a:cs typeface="Arial"/>
              </a:rPr>
              <a:t>t</a:t>
            </a:r>
            <a:r>
              <a:rPr sz="1700" spc="10" dirty="0">
                <a:solidFill>
                  <a:srgbClr val="6E6E70"/>
                </a:solidFill>
                <a:latin typeface="Arial"/>
                <a:cs typeface="Arial"/>
              </a:rPr>
              <a:t>he</a:t>
            </a:r>
            <a:r>
              <a:rPr sz="1700" spc="1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agonist</a:t>
            </a:r>
            <a:endParaRPr sz="1700">
              <a:latin typeface="Arial"/>
              <a:cs typeface="Arial"/>
            </a:endParaRPr>
          </a:p>
          <a:p>
            <a:pPr marL="418465" indent="-40195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18465" algn="l"/>
                <a:tab pos="419100" algn="l"/>
              </a:tabLst>
            </a:pPr>
            <a:r>
              <a:rPr sz="1700" spc="30" dirty="0">
                <a:solidFill>
                  <a:srgbClr val="6E6E70"/>
                </a:solidFill>
                <a:latin typeface="Arial"/>
                <a:cs typeface="Arial"/>
              </a:rPr>
              <a:t>Antagonist</a:t>
            </a:r>
            <a:r>
              <a:rPr sz="1700" spc="6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resembles</a:t>
            </a:r>
            <a:r>
              <a:rPr sz="1700" spc="-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chemically</a:t>
            </a:r>
            <a:r>
              <a:rPr sz="1700" spc="-2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6E6E70"/>
                </a:solidFill>
                <a:latin typeface="Arial"/>
                <a:cs typeface="Arial"/>
              </a:rPr>
              <a:t>with</a:t>
            </a:r>
            <a:r>
              <a:rPr sz="1700" spc="-8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the</a:t>
            </a:r>
            <a:r>
              <a:rPr sz="1700" spc="-6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agon</a:t>
            </a:r>
            <a:r>
              <a:rPr sz="1700" spc="50" dirty="0">
                <a:solidFill>
                  <a:srgbClr val="89898C"/>
                </a:solidFill>
                <a:latin typeface="Arial"/>
                <a:cs typeface="Arial"/>
              </a:rPr>
              <a:t>i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st</a:t>
            </a:r>
            <a:endParaRPr sz="1700">
              <a:latin typeface="Arial"/>
              <a:cs typeface="Arial"/>
            </a:endParaRPr>
          </a:p>
          <a:p>
            <a:pPr marL="401320" indent="-38798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Parallel</a:t>
            </a:r>
            <a:r>
              <a:rPr sz="1700" spc="-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rightward</a:t>
            </a:r>
            <a:r>
              <a:rPr sz="1700" spc="-2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shift</a:t>
            </a:r>
            <a:r>
              <a:rPr sz="1700" spc="2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o</a:t>
            </a:r>
            <a:r>
              <a:rPr sz="1700" spc="60" dirty="0">
                <a:solidFill>
                  <a:srgbClr val="575459"/>
                </a:solidFill>
                <a:latin typeface="Arial"/>
                <a:cs typeface="Arial"/>
              </a:rPr>
              <a:t>f</a:t>
            </a:r>
            <a:r>
              <a:rPr sz="1700" spc="-20" dirty="0">
                <a:solidFill>
                  <a:srgbClr val="575459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agonist</a:t>
            </a:r>
            <a:r>
              <a:rPr sz="1700" spc="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6E6E70"/>
                </a:solidFill>
                <a:latin typeface="Arial"/>
                <a:cs typeface="Arial"/>
              </a:rPr>
              <a:t>DRC</a:t>
            </a:r>
            <a:endParaRPr sz="1700">
              <a:latin typeface="Arial"/>
              <a:cs typeface="Arial"/>
            </a:endParaRPr>
          </a:p>
          <a:p>
            <a:pPr marL="413384" indent="-39370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The</a:t>
            </a:r>
            <a:r>
              <a:rPr sz="1700" spc="-5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same</a:t>
            </a:r>
            <a:r>
              <a:rPr sz="17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maximal</a:t>
            </a:r>
            <a:r>
              <a:rPr sz="1700" spc="-8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response</a:t>
            </a:r>
            <a:r>
              <a:rPr sz="1700" spc="2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can</a:t>
            </a:r>
            <a:r>
              <a:rPr sz="17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be</a:t>
            </a:r>
            <a:endParaRPr sz="1700">
              <a:latin typeface="Arial"/>
              <a:cs typeface="Arial"/>
            </a:endParaRPr>
          </a:p>
          <a:p>
            <a:pPr marL="405130" marR="1702435" indent="5080">
              <a:lnSpc>
                <a:spcPct val="123200"/>
              </a:lnSpc>
              <a:spcBef>
                <a:spcPts val="100"/>
              </a:spcBef>
            </a:pP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attained</a:t>
            </a:r>
            <a:r>
              <a:rPr sz="1700" spc="-4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by</a:t>
            </a:r>
            <a:r>
              <a:rPr sz="1700" spc="2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increasing</a:t>
            </a:r>
            <a:r>
              <a:rPr sz="1700" spc="-4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6E6E70"/>
                </a:solidFill>
                <a:latin typeface="Arial"/>
                <a:cs typeface="Arial"/>
              </a:rPr>
              <a:t>dose</a:t>
            </a:r>
            <a:r>
              <a:rPr sz="1700" spc="-6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of</a:t>
            </a:r>
            <a:r>
              <a:rPr sz="1700" spc="-2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agon</a:t>
            </a:r>
            <a:r>
              <a:rPr sz="1700" spc="50" dirty="0">
                <a:solidFill>
                  <a:srgbClr val="89898C"/>
                </a:solidFill>
                <a:latin typeface="Arial"/>
                <a:cs typeface="Arial"/>
              </a:rPr>
              <a:t>i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st </a:t>
            </a:r>
            <a:r>
              <a:rPr sz="1700" spc="-45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(surmountable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an</a:t>
            </a:r>
            <a:r>
              <a:rPr sz="1700" spc="40" dirty="0">
                <a:solidFill>
                  <a:srgbClr val="575459"/>
                </a:solidFill>
                <a:latin typeface="Arial"/>
                <a:cs typeface="Arial"/>
              </a:rPr>
              <a:t>t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agonism)</a:t>
            </a:r>
            <a:endParaRPr sz="1700">
              <a:latin typeface="Arial"/>
              <a:cs typeface="Arial"/>
            </a:endParaRPr>
          </a:p>
          <a:p>
            <a:pPr marL="414655" marR="929005" indent="-401320">
              <a:lnSpc>
                <a:spcPct val="123200"/>
              </a:lnSpc>
              <a:buAutoNum type="arabicPeriod" startAt="5"/>
              <a:tabLst>
                <a:tab pos="410845" algn="l"/>
                <a:tab pos="411480" algn="l"/>
              </a:tabLst>
            </a:pPr>
            <a:r>
              <a:rPr sz="1700" spc="30" dirty="0">
                <a:solidFill>
                  <a:srgbClr val="6E6E70"/>
                </a:solidFill>
                <a:latin typeface="Arial"/>
                <a:cs typeface="Arial"/>
              </a:rPr>
              <a:t>Intensity</a:t>
            </a:r>
            <a:r>
              <a:rPr sz="1700" spc="-1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of</a:t>
            </a: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response</a:t>
            </a:r>
            <a:r>
              <a:rPr sz="1700" spc="-6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depends</a:t>
            </a:r>
            <a:r>
              <a:rPr sz="1700" spc="1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on</a:t>
            </a:r>
            <a:r>
              <a:rPr sz="1700" spc="14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6E6E70"/>
                </a:solidFill>
                <a:latin typeface="Arial"/>
                <a:cs typeface="Arial"/>
              </a:rPr>
              <a:t>the</a:t>
            </a:r>
            <a:r>
              <a:rPr sz="1700" spc="-7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concen­ </a:t>
            </a:r>
            <a:r>
              <a:rPr sz="1700" spc="-459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tratio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n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 o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f</a:t>
            </a:r>
            <a:r>
              <a:rPr sz="1700" spc="-1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6E6E70"/>
                </a:solidFill>
                <a:latin typeface="Arial"/>
                <a:cs typeface="Arial"/>
              </a:rPr>
              <a:t>bot</a:t>
            </a:r>
            <a:r>
              <a:rPr sz="1700" spc="114" dirty="0">
                <a:solidFill>
                  <a:srgbClr val="6E6E70"/>
                </a:solidFill>
                <a:latin typeface="Arial"/>
                <a:cs typeface="Arial"/>
              </a:rPr>
              <a:t>h</a:t>
            </a:r>
            <a:r>
              <a:rPr sz="1700" spc="-1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agonis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t</a:t>
            </a: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6E6E70"/>
                </a:solidFill>
                <a:latin typeface="Arial"/>
                <a:cs typeface="Arial"/>
              </a:rPr>
              <a:t>an</a:t>
            </a:r>
            <a:r>
              <a:rPr sz="1700" spc="70" dirty="0">
                <a:solidFill>
                  <a:srgbClr val="6E6E70"/>
                </a:solidFill>
                <a:latin typeface="Arial"/>
                <a:cs typeface="Arial"/>
              </a:rPr>
              <a:t>d</a:t>
            </a:r>
            <a:r>
              <a:rPr sz="1700" spc="-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antagonist</a:t>
            </a:r>
            <a:endParaRPr sz="1700">
              <a:latin typeface="Arial"/>
              <a:cs typeface="Arial"/>
            </a:endParaRPr>
          </a:p>
          <a:p>
            <a:pPr marL="401955" marR="2908300" indent="-387350">
              <a:lnSpc>
                <a:spcPct val="123200"/>
              </a:lnSpc>
              <a:buAutoNum type="arabicPeriod" startAt="5"/>
              <a:tabLst>
                <a:tab pos="401320" algn="l"/>
                <a:tab pos="401955" algn="l"/>
              </a:tabLst>
            </a:pP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Examples</a:t>
            </a:r>
            <a:r>
              <a:rPr sz="1700" spc="50" dirty="0">
                <a:solidFill>
                  <a:srgbClr val="89898C"/>
                </a:solidFill>
                <a:latin typeface="Arial"/>
                <a:cs typeface="Arial"/>
              </a:rPr>
              <a:t>: </a:t>
            </a:r>
            <a:r>
              <a:rPr sz="1700" spc="130" dirty="0">
                <a:solidFill>
                  <a:srgbClr val="6E6E70"/>
                </a:solidFill>
                <a:latin typeface="Arial"/>
                <a:cs typeface="Arial"/>
              </a:rPr>
              <a:t>ACh-Atropine </a:t>
            </a:r>
            <a:r>
              <a:rPr sz="1700" spc="-459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6E6E70"/>
                </a:solidFill>
                <a:latin typeface="Arial"/>
                <a:cs typeface="Arial"/>
              </a:rPr>
              <a:t>Morphni</a:t>
            </a:r>
            <a:r>
              <a:rPr sz="1700" spc="1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6E6E70"/>
                </a:solidFill>
                <a:latin typeface="Arial"/>
                <a:cs typeface="Arial"/>
              </a:rPr>
              <a:t>e-</a:t>
            </a:r>
            <a:r>
              <a:rPr sz="1700" spc="35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575459"/>
                </a:solidFill>
                <a:latin typeface="Arial"/>
                <a:cs typeface="Arial"/>
              </a:rPr>
              <a:t>Na</a:t>
            </a:r>
            <a:r>
              <a:rPr sz="1700" spc="114" dirty="0">
                <a:solidFill>
                  <a:srgbClr val="6E6E70"/>
                </a:solidFill>
                <a:latin typeface="Arial"/>
                <a:cs typeface="Arial"/>
              </a:rPr>
              <a:t>loxone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0621" y="4001240"/>
            <a:ext cx="3605529" cy="2910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3535" indent="635">
              <a:lnSpc>
                <a:spcPct val="123200"/>
              </a:lnSpc>
              <a:spcBef>
                <a:spcPts val="95"/>
              </a:spcBef>
            </a:pP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Bind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s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 t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o</a:t>
            </a:r>
            <a:r>
              <a:rPr sz="1700" spc="-1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anothe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r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site</a:t>
            </a:r>
            <a:r>
              <a:rPr sz="1700" spc="-16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6E6E70"/>
                </a:solidFill>
                <a:latin typeface="Arial"/>
                <a:cs typeface="Arial"/>
              </a:rPr>
              <a:t>o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f</a:t>
            </a:r>
            <a:r>
              <a:rPr sz="1700" spc="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rece</a:t>
            </a:r>
            <a:r>
              <a:rPr sz="1700" spc="-70" dirty="0">
                <a:solidFill>
                  <a:srgbClr val="6E6E70"/>
                </a:solidFill>
                <a:latin typeface="Arial"/>
                <a:cs typeface="Arial"/>
              </a:rPr>
              <a:t>p</a:t>
            </a:r>
            <a:r>
              <a:rPr sz="1700" spc="-5" dirty="0">
                <a:solidFill>
                  <a:srgbClr val="575459"/>
                </a:solidFill>
                <a:latin typeface="Arial"/>
                <a:cs typeface="Arial"/>
              </a:rPr>
              <a:t>t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or  </a:t>
            </a:r>
            <a:r>
              <a:rPr sz="1700" spc="70" dirty="0">
                <a:solidFill>
                  <a:srgbClr val="6E6E70"/>
                </a:solidFill>
                <a:latin typeface="Arial"/>
                <a:cs typeface="Arial"/>
              </a:rPr>
              <a:t>Doe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6E6E70"/>
                </a:solidFill>
                <a:latin typeface="Arial"/>
                <a:cs typeface="Arial"/>
              </a:rPr>
              <a:t>no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t</a:t>
            </a:r>
            <a:r>
              <a:rPr sz="1700" spc="-17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resemble</a:t>
            </a:r>
            <a:endParaRPr sz="1700">
              <a:latin typeface="Arial"/>
              <a:cs typeface="Arial"/>
            </a:endParaRPr>
          </a:p>
          <a:p>
            <a:pPr marL="12700" marR="269240" indent="10795">
              <a:lnSpc>
                <a:spcPct val="123200"/>
              </a:lnSpc>
            </a:pP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Flattening</a:t>
            </a:r>
            <a:r>
              <a:rPr sz="1700" spc="-2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of</a:t>
            </a:r>
            <a:r>
              <a:rPr sz="1700" spc="1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agonist</a:t>
            </a:r>
            <a:r>
              <a:rPr sz="17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6E6E70"/>
                </a:solidFill>
                <a:latin typeface="Arial"/>
                <a:cs typeface="Arial"/>
              </a:rPr>
              <a:t>DRC </a:t>
            </a:r>
            <a:r>
              <a:rPr sz="1700" spc="9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6E6E70"/>
                </a:solidFill>
                <a:latin typeface="Arial"/>
                <a:cs typeface="Arial"/>
              </a:rPr>
              <a:t>Maximal</a:t>
            </a:r>
            <a:r>
              <a:rPr sz="1700" spc="-1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response</a:t>
            </a:r>
            <a:r>
              <a:rPr sz="1700" spc="-16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E6E70"/>
                </a:solidFill>
                <a:latin typeface="Arial"/>
                <a:cs typeface="Arial"/>
              </a:rPr>
              <a:t>i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s</a:t>
            </a:r>
            <a:r>
              <a:rPr sz="1700" spc="7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E6E70"/>
                </a:solidFill>
                <a:latin typeface="Arial"/>
                <a:cs typeface="Arial"/>
              </a:rPr>
              <a:t>suppressed</a:t>
            </a:r>
            <a:endParaRPr sz="17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575"/>
              </a:spcBef>
            </a:pP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(unsurmountable</a:t>
            </a:r>
            <a:r>
              <a:rPr sz="1700" spc="22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antagon</a:t>
            </a:r>
            <a:r>
              <a:rPr sz="1700" spc="50" dirty="0">
                <a:solidFill>
                  <a:srgbClr val="89898C"/>
                </a:solidFill>
                <a:latin typeface="Arial"/>
                <a:cs typeface="Arial"/>
              </a:rPr>
              <a:t>i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sm)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23200"/>
              </a:lnSpc>
            </a:pPr>
            <a:r>
              <a:rPr sz="1700" spc="65" dirty="0">
                <a:solidFill>
                  <a:srgbClr val="6E6E70"/>
                </a:solidFill>
                <a:latin typeface="Arial"/>
                <a:cs typeface="Arial"/>
              </a:rPr>
              <a:t>Maximal</a:t>
            </a:r>
            <a:r>
              <a:rPr sz="1700" spc="-1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response</a:t>
            </a:r>
            <a:r>
              <a:rPr sz="1700" spc="-10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6E6E70"/>
                </a:solidFill>
                <a:latin typeface="Arial"/>
                <a:cs typeface="Arial"/>
              </a:rPr>
              <a:t>depend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s</a:t>
            </a:r>
            <a:r>
              <a:rPr sz="1700" spc="15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onl</a:t>
            </a:r>
            <a:r>
              <a:rPr sz="1700" spc="50" dirty="0">
                <a:solidFill>
                  <a:srgbClr val="6E6E70"/>
                </a:solidFill>
                <a:latin typeface="Arial"/>
                <a:cs typeface="Arial"/>
              </a:rPr>
              <a:t>y</a:t>
            </a:r>
            <a:r>
              <a:rPr sz="1700" spc="-8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on  </a:t>
            </a:r>
            <a:r>
              <a:rPr sz="1700" spc="60" dirty="0">
                <a:solidFill>
                  <a:srgbClr val="6E6E70"/>
                </a:solidFill>
                <a:latin typeface="Arial"/>
                <a:cs typeface="Arial"/>
              </a:rPr>
              <a:t>the </a:t>
            </a:r>
            <a:r>
              <a:rPr sz="1700" spc="40" dirty="0">
                <a:solidFill>
                  <a:srgbClr val="6E6E70"/>
                </a:solidFill>
                <a:latin typeface="Arial"/>
                <a:cs typeface="Arial"/>
              </a:rPr>
              <a:t>concentration </a:t>
            </a:r>
            <a:r>
              <a:rPr sz="1700" spc="35" dirty="0">
                <a:solidFill>
                  <a:srgbClr val="6E6E70"/>
                </a:solidFill>
                <a:latin typeface="Arial"/>
                <a:cs typeface="Arial"/>
              </a:rPr>
              <a:t>of </a:t>
            </a:r>
            <a:r>
              <a:rPr sz="1700" spc="25" dirty="0">
                <a:solidFill>
                  <a:srgbClr val="6E6E70"/>
                </a:solidFill>
                <a:latin typeface="Arial"/>
                <a:cs typeface="Arial"/>
              </a:rPr>
              <a:t>antagonist </a:t>
            </a:r>
            <a:r>
              <a:rPr sz="1700" spc="30" dirty="0">
                <a:solidFill>
                  <a:srgbClr val="6E6E70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6E6E70"/>
                </a:solidFill>
                <a:latin typeface="Arial"/>
                <a:cs typeface="Arial"/>
              </a:rPr>
              <a:t>Diazepam-Bicuculline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335" y="1628014"/>
            <a:ext cx="81153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b="0" spc="35" dirty="0">
                <a:solidFill>
                  <a:srgbClr val="D6824D"/>
                </a:solidFill>
                <a:latin typeface="Times New Roman"/>
                <a:cs typeface="Times New Roman"/>
              </a:rPr>
              <a:t>lllfll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41474" y="1742843"/>
            <a:ext cx="12163425" cy="38735"/>
          </a:xfrm>
          <a:custGeom>
            <a:avLst/>
            <a:gdLst/>
            <a:ahLst/>
            <a:cxnLst/>
            <a:rect l="l" t="t" r="r" b="b"/>
            <a:pathLst>
              <a:path w="12163425" h="38735">
                <a:moveTo>
                  <a:pt x="0" y="0"/>
                </a:moveTo>
                <a:lnTo>
                  <a:pt x="12163325" y="0"/>
                </a:lnTo>
                <a:lnTo>
                  <a:pt x="12163325" y="38298"/>
                </a:lnTo>
                <a:lnTo>
                  <a:pt x="0" y="382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974" y="2042847"/>
            <a:ext cx="12188825" cy="26034"/>
          </a:xfrm>
          <a:custGeom>
            <a:avLst/>
            <a:gdLst/>
            <a:ahLst/>
            <a:cxnLst/>
            <a:rect l="l" t="t" r="r" b="b"/>
            <a:pathLst>
              <a:path w="12188825" h="26035">
                <a:moveTo>
                  <a:pt x="0" y="0"/>
                </a:moveTo>
                <a:lnTo>
                  <a:pt x="12188824" y="0"/>
                </a:lnTo>
                <a:lnTo>
                  <a:pt x="12188824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097" y="440762"/>
            <a:ext cx="3973829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00" dirty="0">
                <a:solidFill>
                  <a:srgbClr val="705D54"/>
                </a:solidFill>
              </a:rPr>
              <a:t>Depression</a:t>
            </a:r>
            <a:endParaRPr sz="6250"/>
          </a:p>
        </p:txBody>
      </p:sp>
      <p:sp>
        <p:nvSpPr>
          <p:cNvPr id="6" name="object 6"/>
          <p:cNvSpPr txBox="1"/>
          <p:nvPr/>
        </p:nvSpPr>
        <p:spPr>
          <a:xfrm>
            <a:off x="969702" y="2247171"/>
            <a:ext cx="11148695" cy="35655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9584" marR="322580" indent="-477520">
              <a:lnSpc>
                <a:spcPts val="5030"/>
              </a:lnSpc>
              <a:spcBef>
                <a:spcPts val="195"/>
              </a:spcBef>
              <a:buClr>
                <a:srgbClr val="B69C82"/>
              </a:buClr>
              <a:buSzPct val="101219"/>
              <a:buChar char="□"/>
              <a:tabLst>
                <a:tab pos="485775" algn="l"/>
              </a:tabLst>
            </a:pP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Selective</a:t>
            </a:r>
            <a:r>
              <a:rPr sz="4100" spc="3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diminution</a:t>
            </a:r>
            <a:r>
              <a:rPr sz="4100" spc="2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10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15" dirty="0">
                <a:solidFill>
                  <a:srgbClr val="010101"/>
                </a:solidFill>
                <a:latin typeface="Arial"/>
                <a:cs typeface="Arial"/>
              </a:rPr>
              <a:t>activity</a:t>
            </a:r>
            <a:r>
              <a:rPr sz="410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410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specialized </a:t>
            </a:r>
            <a:r>
              <a:rPr sz="4100" spc="-1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65" dirty="0">
                <a:solidFill>
                  <a:srgbClr val="010101"/>
                </a:solidFill>
                <a:latin typeface="Arial"/>
                <a:cs typeface="Arial"/>
              </a:rPr>
              <a:t>eelIs.</a:t>
            </a:r>
            <a:endParaRPr sz="4100">
              <a:latin typeface="Arial"/>
              <a:cs typeface="Arial"/>
            </a:endParaRPr>
          </a:p>
          <a:p>
            <a:pPr marL="496570" indent="-484505">
              <a:lnSpc>
                <a:spcPct val="100000"/>
              </a:lnSpc>
              <a:spcBef>
                <a:spcPts val="770"/>
              </a:spcBef>
              <a:buClr>
                <a:srgbClr val="B69C82"/>
              </a:buClr>
              <a:buSzPct val="101219"/>
              <a:buChar char="□"/>
              <a:tabLst>
                <a:tab pos="497205" algn="l"/>
              </a:tabLst>
            </a:pP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Barbiturates</a:t>
            </a:r>
            <a:r>
              <a:rPr sz="4100" spc="2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depress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60" dirty="0">
                <a:solidFill>
                  <a:srgbClr val="010101"/>
                </a:solidFill>
                <a:latin typeface="Arial"/>
                <a:cs typeface="Arial"/>
              </a:rPr>
              <a:t>CNS</a:t>
            </a:r>
            <a:endParaRPr sz="4100">
              <a:latin typeface="Arial"/>
              <a:cs typeface="Arial"/>
            </a:endParaRPr>
          </a:p>
          <a:p>
            <a:pPr marL="486409" indent="-474345">
              <a:lnSpc>
                <a:spcPct val="100000"/>
              </a:lnSpc>
              <a:spcBef>
                <a:spcPts val="1055"/>
              </a:spcBef>
              <a:buClr>
                <a:srgbClr val="B69C82"/>
              </a:buClr>
              <a:buSzPct val="101219"/>
              <a:buChar char="□"/>
              <a:tabLst>
                <a:tab pos="487045" algn="l"/>
              </a:tabLst>
            </a:pP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Quinidine</a:t>
            </a:r>
            <a:r>
              <a:rPr sz="4100" spc="3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depresses</a:t>
            </a:r>
            <a:r>
              <a:rPr sz="4100" spc="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20" dirty="0">
                <a:solidFill>
                  <a:srgbClr val="010101"/>
                </a:solidFill>
                <a:latin typeface="Arial"/>
                <a:cs typeface="Arial"/>
              </a:rPr>
              <a:t>heart</a:t>
            </a:r>
            <a:endParaRPr sz="4100">
              <a:latin typeface="Arial"/>
              <a:cs typeface="Arial"/>
            </a:endParaRPr>
          </a:p>
          <a:p>
            <a:pPr marL="483870" indent="-471805">
              <a:lnSpc>
                <a:spcPct val="100000"/>
              </a:lnSpc>
              <a:spcBef>
                <a:spcPts val="950"/>
              </a:spcBef>
              <a:buClr>
                <a:srgbClr val="B69C82"/>
              </a:buClr>
              <a:buSzPct val="101219"/>
              <a:buChar char="□"/>
              <a:tabLst>
                <a:tab pos="484505" algn="l"/>
              </a:tabLst>
            </a:pP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Omeprazole</a:t>
            </a:r>
            <a:r>
              <a:rPr sz="41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-20" dirty="0">
                <a:solidFill>
                  <a:srgbClr val="010101"/>
                </a:solidFill>
                <a:latin typeface="Arial"/>
                <a:cs typeface="Arial"/>
              </a:rPr>
              <a:t>depresses</a:t>
            </a:r>
            <a:r>
              <a:rPr sz="4100" spc="2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dirty="0">
                <a:solidFill>
                  <a:srgbClr val="010101"/>
                </a:solidFill>
                <a:latin typeface="Arial"/>
                <a:cs typeface="Arial"/>
              </a:rPr>
              <a:t>gastric</a:t>
            </a:r>
            <a:r>
              <a:rPr sz="4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60" dirty="0">
                <a:solidFill>
                  <a:srgbClr val="010101"/>
                </a:solidFill>
                <a:latin typeface="Arial"/>
                <a:cs typeface="Arial"/>
              </a:rPr>
              <a:t>acid</a:t>
            </a:r>
            <a:r>
              <a:rPr sz="4100" spc="-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4100" spc="5" dirty="0">
                <a:solidFill>
                  <a:srgbClr val="010101"/>
                </a:solidFill>
                <a:latin typeface="Arial"/>
                <a:cs typeface="Arial"/>
              </a:rPr>
              <a:t>secretion.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264" y="447145"/>
            <a:ext cx="280924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-325" dirty="0">
                <a:solidFill>
                  <a:srgbClr val="705E57"/>
                </a:solidFill>
              </a:rPr>
              <a:t>Irritation</a:t>
            </a:r>
            <a:endParaRPr sz="6200"/>
          </a:p>
        </p:txBody>
      </p:sp>
      <p:sp>
        <p:nvSpPr>
          <p:cNvPr id="5" name="object 5"/>
          <p:cNvSpPr txBox="1"/>
          <p:nvPr/>
        </p:nvSpPr>
        <p:spPr>
          <a:xfrm>
            <a:off x="971512" y="2233127"/>
            <a:ext cx="10495915" cy="395795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86409" marR="5080" indent="-474345">
              <a:lnSpc>
                <a:spcPct val="105000"/>
              </a:lnSpc>
              <a:spcBef>
                <a:spcPts val="145"/>
              </a:spcBef>
              <a:buClr>
                <a:srgbClr val="B69A83"/>
              </a:buClr>
              <a:buChar char="□"/>
              <a:tabLst>
                <a:tab pos="495934" algn="l"/>
              </a:tabLst>
            </a:pP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nonselective, often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noxious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effect </a:t>
            </a:r>
            <a:r>
              <a:rPr sz="3950" spc="155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is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particularly</a:t>
            </a:r>
            <a:r>
              <a:rPr sz="395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applied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less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specialized</a:t>
            </a:r>
            <a:r>
              <a:rPr sz="395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cells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(epithelium,</a:t>
            </a:r>
            <a:r>
              <a:rPr sz="39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connective</a:t>
            </a:r>
            <a:r>
              <a:rPr sz="39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tissue).</a:t>
            </a:r>
            <a:endParaRPr sz="3950">
              <a:latin typeface="Arial"/>
              <a:cs typeface="Arial"/>
            </a:endParaRPr>
          </a:p>
          <a:p>
            <a:pPr marL="487045" marR="962660" indent="-474980">
              <a:lnSpc>
                <a:spcPct val="105000"/>
              </a:lnSpc>
              <a:spcBef>
                <a:spcPts val="1055"/>
              </a:spcBef>
              <a:buClr>
                <a:srgbClr val="B69A83"/>
              </a:buClr>
              <a:buChar char="□"/>
              <a:tabLst>
                <a:tab pos="497205" algn="l"/>
              </a:tabLst>
            </a:pP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Strong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irritation</a:t>
            </a:r>
            <a:r>
              <a:rPr sz="39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results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inflammation,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corrosion, necrosis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morphological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damage.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097" y="440762"/>
            <a:ext cx="463740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240" dirty="0">
                <a:solidFill>
                  <a:srgbClr val="705D56"/>
                </a:solidFill>
              </a:rPr>
              <a:t>Replacement</a:t>
            </a:r>
            <a:endParaRPr sz="6250"/>
          </a:p>
        </p:txBody>
      </p:sp>
      <p:sp>
        <p:nvSpPr>
          <p:cNvPr id="5" name="object 5"/>
          <p:cNvSpPr txBox="1"/>
          <p:nvPr/>
        </p:nvSpPr>
        <p:spPr>
          <a:xfrm>
            <a:off x="971512" y="2233127"/>
            <a:ext cx="10982325" cy="4340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045" marR="5080" indent="-474980">
              <a:lnSpc>
                <a:spcPct val="106000"/>
              </a:lnSpc>
              <a:spcBef>
                <a:spcPts val="95"/>
              </a:spcBef>
              <a:buClr>
                <a:srgbClr val="B89A80"/>
              </a:buClr>
              <a:buChar char="□"/>
              <a:tabLst>
                <a:tab pos="493395" algn="l"/>
              </a:tabLst>
            </a:pP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Use</a:t>
            </a:r>
            <a:r>
              <a:rPr sz="395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natural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metabolites,</a:t>
            </a:r>
            <a:r>
              <a:rPr sz="395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hormones</a:t>
            </a:r>
            <a:r>
              <a:rPr sz="39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30" dirty="0">
                <a:solidFill>
                  <a:srgbClr val="010101"/>
                </a:solidFill>
                <a:latin typeface="Arial"/>
                <a:cs typeface="Arial"/>
              </a:rPr>
              <a:t>their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congeners</a:t>
            </a:r>
            <a:r>
              <a:rPr sz="3950" spc="3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deficiency</a:t>
            </a:r>
            <a:r>
              <a:rPr sz="3950" spc="4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states.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89A80"/>
              </a:buClr>
              <a:buFont typeface="Arial"/>
              <a:buChar char="□"/>
            </a:pPr>
            <a:endParaRPr sz="6250">
              <a:latin typeface="Arial"/>
              <a:cs typeface="Arial"/>
            </a:endParaRPr>
          </a:p>
          <a:p>
            <a:pPr marL="495934" indent="-483870">
              <a:lnSpc>
                <a:spcPct val="100000"/>
              </a:lnSpc>
              <a:buClr>
                <a:srgbClr val="B89A80"/>
              </a:buClr>
              <a:buChar char="□"/>
              <a:tabLst>
                <a:tab pos="496570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Levodopa</a:t>
            </a:r>
            <a:r>
              <a:rPr sz="39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parkinsonism</a:t>
            </a:r>
            <a:endParaRPr sz="3950">
              <a:latin typeface="Arial"/>
              <a:cs typeface="Arial"/>
            </a:endParaRPr>
          </a:p>
          <a:p>
            <a:pPr marL="485775" indent="-473709">
              <a:lnSpc>
                <a:spcPct val="100000"/>
              </a:lnSpc>
              <a:spcBef>
                <a:spcPts val="1190"/>
              </a:spcBef>
              <a:buClr>
                <a:srgbClr val="B89A80"/>
              </a:buClr>
              <a:buChar char="□"/>
              <a:tabLst>
                <a:tab pos="486409" algn="l"/>
              </a:tabLst>
            </a:pP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Insulin</a:t>
            </a:r>
            <a:r>
              <a:rPr sz="395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diabetes</a:t>
            </a:r>
            <a:r>
              <a:rPr sz="39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mellitus</a:t>
            </a:r>
            <a:endParaRPr sz="3950">
              <a:latin typeface="Arial"/>
              <a:cs typeface="Arial"/>
            </a:endParaRPr>
          </a:p>
          <a:p>
            <a:pPr marL="485775" indent="-473709">
              <a:lnSpc>
                <a:spcPct val="100000"/>
              </a:lnSpc>
              <a:spcBef>
                <a:spcPts val="1295"/>
              </a:spcBef>
              <a:buClr>
                <a:srgbClr val="B89A80"/>
              </a:buClr>
              <a:buChar char="□"/>
              <a:tabLst>
                <a:tab pos="486409" algn="l"/>
              </a:tabLst>
            </a:pP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Iron</a:t>
            </a:r>
            <a:r>
              <a:rPr sz="39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2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3950" spc="-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anaemia.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474" y="1736460"/>
            <a:ext cx="12163325" cy="357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2566" y="440762"/>
            <a:ext cx="562864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345" dirty="0">
                <a:solidFill>
                  <a:srgbClr val="705D56"/>
                </a:solidFill>
              </a:rPr>
              <a:t>Cytotoxic</a:t>
            </a:r>
            <a:r>
              <a:rPr sz="6250" spc="450" dirty="0">
                <a:solidFill>
                  <a:srgbClr val="705D56"/>
                </a:solidFill>
              </a:rPr>
              <a:t> </a:t>
            </a:r>
            <a:r>
              <a:rPr sz="6250" spc="-335" dirty="0">
                <a:solidFill>
                  <a:srgbClr val="705D56"/>
                </a:solidFill>
              </a:rPr>
              <a:t>action</a:t>
            </a:r>
            <a:endParaRPr sz="6250"/>
          </a:p>
        </p:txBody>
      </p:sp>
      <p:sp>
        <p:nvSpPr>
          <p:cNvPr id="5" name="object 5"/>
          <p:cNvSpPr txBox="1"/>
          <p:nvPr/>
        </p:nvSpPr>
        <p:spPr>
          <a:xfrm>
            <a:off x="971512" y="2233127"/>
            <a:ext cx="10503535" cy="47110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86409" marR="5080" indent="-474345">
              <a:lnSpc>
                <a:spcPct val="105000"/>
              </a:lnSpc>
              <a:spcBef>
                <a:spcPts val="145"/>
              </a:spcBef>
              <a:buClr>
                <a:srgbClr val="B89A82"/>
              </a:buClr>
              <a:buChar char="□"/>
              <a:tabLst>
                <a:tab pos="497205" algn="l"/>
              </a:tabLst>
            </a:pP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Selective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cytotoxic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action </a:t>
            </a:r>
            <a:r>
              <a:rPr sz="3950" spc="135" dirty="0">
                <a:solidFill>
                  <a:srgbClr val="010101"/>
                </a:solidFill>
                <a:latin typeface="Arial"/>
                <a:cs typeface="Arial"/>
              </a:rPr>
              <a:t>on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invading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parasites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or </a:t>
            </a: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cancer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cells,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attenuating</a:t>
            </a:r>
            <a:r>
              <a:rPr sz="3950" spc="2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10101"/>
                </a:solidFill>
                <a:latin typeface="Arial"/>
                <a:cs typeface="Arial"/>
              </a:rPr>
              <a:t>them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010101"/>
                </a:solidFill>
                <a:latin typeface="Arial"/>
                <a:cs typeface="Arial"/>
              </a:rPr>
              <a:t>without</a:t>
            </a:r>
            <a:r>
              <a:rPr sz="395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significantly</a:t>
            </a:r>
            <a:r>
              <a:rPr sz="395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affecting</a:t>
            </a:r>
            <a:r>
              <a:rPr sz="395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39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95" dirty="0">
                <a:solidFill>
                  <a:srgbClr val="010101"/>
                </a:solidFill>
                <a:latin typeface="Arial"/>
                <a:cs typeface="Arial"/>
              </a:rPr>
              <a:t>host</a:t>
            </a:r>
            <a:r>
              <a:rPr sz="39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cells.</a:t>
            </a:r>
            <a:endParaRPr sz="3950">
              <a:latin typeface="Arial"/>
              <a:cs typeface="Arial"/>
            </a:endParaRPr>
          </a:p>
          <a:p>
            <a:pPr marL="486409" marR="161290" indent="-474345">
              <a:lnSpc>
                <a:spcPct val="103899"/>
              </a:lnSpc>
              <a:spcBef>
                <a:spcPts val="1105"/>
              </a:spcBef>
              <a:buClr>
                <a:srgbClr val="B89A82"/>
              </a:buClr>
              <a:buChar char="□"/>
              <a:tabLst>
                <a:tab pos="493395" algn="l"/>
              </a:tabLst>
            </a:pPr>
            <a:r>
              <a:rPr sz="3950" spc="50" dirty="0">
                <a:solidFill>
                  <a:srgbClr val="010101"/>
                </a:solidFill>
                <a:latin typeface="Arial"/>
                <a:cs typeface="Arial"/>
              </a:rPr>
              <a:t>Utilized</a:t>
            </a:r>
            <a:r>
              <a:rPr sz="395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cure</a:t>
            </a:r>
            <a:r>
              <a:rPr sz="3950" spc="114" dirty="0">
                <a:solidFill>
                  <a:srgbClr val="1F1F1F"/>
                </a:solidFill>
                <a:latin typeface="Arial"/>
                <a:cs typeface="Arial"/>
              </a:rPr>
              <a:t>/</a:t>
            </a:r>
            <a:r>
              <a:rPr sz="3950" spc="114" dirty="0">
                <a:solidFill>
                  <a:srgbClr val="010101"/>
                </a:solidFill>
                <a:latin typeface="Arial"/>
                <a:cs typeface="Arial"/>
              </a:rPr>
              <a:t>palliation</a:t>
            </a:r>
            <a:r>
              <a:rPr sz="3950" spc="-5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2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5" dirty="0">
                <a:solidFill>
                  <a:srgbClr val="010101"/>
                </a:solidFill>
                <a:latin typeface="Arial"/>
                <a:cs typeface="Arial"/>
              </a:rPr>
              <a:t>infections</a:t>
            </a:r>
            <a:r>
              <a:rPr sz="39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10" dirty="0">
                <a:solidFill>
                  <a:srgbClr val="010101"/>
                </a:solidFill>
                <a:latin typeface="Arial"/>
                <a:cs typeface="Arial"/>
              </a:rPr>
              <a:t>and </a:t>
            </a:r>
            <a:r>
              <a:rPr sz="3950" spc="-10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neoplasms.</a:t>
            </a:r>
            <a:endParaRPr sz="3950">
              <a:latin typeface="Arial"/>
              <a:cs typeface="Arial"/>
            </a:endParaRPr>
          </a:p>
          <a:p>
            <a:pPr marL="487045" marR="1036955" indent="-474980">
              <a:lnSpc>
                <a:spcPct val="103899"/>
              </a:lnSpc>
              <a:spcBef>
                <a:spcPts val="1105"/>
              </a:spcBef>
              <a:buClr>
                <a:srgbClr val="B89A82"/>
              </a:buClr>
              <a:buChar char="□"/>
              <a:tabLst>
                <a:tab pos="488950" algn="l"/>
              </a:tabLst>
            </a:pPr>
            <a:r>
              <a:rPr sz="3950" spc="85" dirty="0">
                <a:solidFill>
                  <a:srgbClr val="010101"/>
                </a:solidFill>
                <a:latin typeface="Arial"/>
                <a:cs typeface="Arial"/>
              </a:rPr>
              <a:t>e.g.</a:t>
            </a:r>
            <a:r>
              <a:rPr sz="395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penicillin,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75" dirty="0">
                <a:solidFill>
                  <a:srgbClr val="010101"/>
                </a:solidFill>
                <a:latin typeface="Arial"/>
                <a:cs typeface="Arial"/>
              </a:rPr>
              <a:t>chloroquine,</a:t>
            </a:r>
            <a:r>
              <a:rPr sz="395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010101"/>
                </a:solidFill>
                <a:latin typeface="Arial"/>
                <a:cs typeface="Arial"/>
              </a:rPr>
              <a:t>zidovudine, </a:t>
            </a:r>
            <a:r>
              <a:rPr sz="3950" spc="-10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105" dirty="0">
                <a:solidFill>
                  <a:srgbClr val="010101"/>
                </a:solidFill>
                <a:latin typeface="Arial"/>
                <a:cs typeface="Arial"/>
              </a:rPr>
              <a:t>cyclophosphamide,</a:t>
            </a:r>
            <a:r>
              <a:rPr sz="3950" spc="-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950" spc="80" dirty="0">
                <a:solidFill>
                  <a:srgbClr val="010101"/>
                </a:solidFill>
                <a:latin typeface="Arial"/>
                <a:cs typeface="Arial"/>
              </a:rPr>
              <a:t>etc.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1992"/>
            <a:ext cx="739477" cy="3063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5974" y="1749226"/>
            <a:ext cx="12188825" cy="26034"/>
          </a:xfrm>
          <a:custGeom>
            <a:avLst/>
            <a:gdLst/>
            <a:ahLst/>
            <a:cxnLst/>
            <a:rect l="l" t="t" r="r" b="b"/>
            <a:pathLst>
              <a:path w="12188825" h="26035">
                <a:moveTo>
                  <a:pt x="0" y="0"/>
                </a:moveTo>
                <a:lnTo>
                  <a:pt x="12188824" y="0"/>
                </a:lnTo>
                <a:lnTo>
                  <a:pt x="12188824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974" y="2042847"/>
            <a:ext cx="12188825" cy="26034"/>
          </a:xfrm>
          <a:custGeom>
            <a:avLst/>
            <a:gdLst/>
            <a:ahLst/>
            <a:cxnLst/>
            <a:rect l="l" t="t" r="r" b="b"/>
            <a:pathLst>
              <a:path w="12188825" h="26035">
                <a:moveTo>
                  <a:pt x="0" y="0"/>
                </a:moveTo>
                <a:lnTo>
                  <a:pt x="12188824" y="0"/>
                </a:lnTo>
                <a:lnTo>
                  <a:pt x="12188824" y="25532"/>
                </a:lnTo>
                <a:lnTo>
                  <a:pt x="0" y="25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8941" y="440762"/>
            <a:ext cx="912812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290" dirty="0">
                <a:solidFill>
                  <a:srgbClr val="6E5B54"/>
                </a:solidFill>
              </a:rPr>
              <a:t>Mechanism</a:t>
            </a:r>
            <a:r>
              <a:rPr sz="6250" spc="625" dirty="0">
                <a:solidFill>
                  <a:srgbClr val="6E5B54"/>
                </a:solidFill>
              </a:rPr>
              <a:t> </a:t>
            </a:r>
            <a:r>
              <a:rPr sz="6250" spc="-465" dirty="0">
                <a:solidFill>
                  <a:srgbClr val="6E5B54"/>
                </a:solidFill>
              </a:rPr>
              <a:t>of</a:t>
            </a:r>
            <a:r>
              <a:rPr sz="6250" spc="190" dirty="0">
                <a:solidFill>
                  <a:srgbClr val="6E5B54"/>
                </a:solidFill>
              </a:rPr>
              <a:t> </a:t>
            </a:r>
            <a:r>
              <a:rPr sz="6250" spc="-340" dirty="0">
                <a:solidFill>
                  <a:srgbClr val="6E5B54"/>
                </a:solidFill>
              </a:rPr>
              <a:t>drug</a:t>
            </a:r>
            <a:r>
              <a:rPr sz="6250" spc="195" dirty="0">
                <a:solidFill>
                  <a:srgbClr val="6E5B54"/>
                </a:solidFill>
              </a:rPr>
              <a:t> </a:t>
            </a:r>
            <a:r>
              <a:rPr sz="6250" spc="-335" dirty="0">
                <a:solidFill>
                  <a:srgbClr val="6E5B54"/>
                </a:solidFill>
              </a:rPr>
              <a:t>action</a:t>
            </a:r>
            <a:endParaRPr sz="6250"/>
          </a:p>
        </p:txBody>
      </p:sp>
      <p:sp>
        <p:nvSpPr>
          <p:cNvPr id="6" name="object 6"/>
          <p:cNvSpPr txBox="1"/>
          <p:nvPr/>
        </p:nvSpPr>
        <p:spPr>
          <a:xfrm>
            <a:off x="915706" y="2170575"/>
            <a:ext cx="11090910" cy="5847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50545" marR="17780" indent="-474980">
              <a:lnSpc>
                <a:spcPts val="3020"/>
              </a:lnSpc>
              <a:spcBef>
                <a:spcPts val="700"/>
              </a:spcBef>
              <a:buClr>
                <a:srgbClr val="B3A18E"/>
              </a:buClr>
              <a:buSzPct val="103333"/>
              <a:buChar char="□"/>
              <a:tabLst>
                <a:tab pos="544830" algn="l"/>
                <a:tab pos="545465" algn="l"/>
              </a:tabLst>
            </a:pP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Only</a:t>
            </a:r>
            <a:r>
              <a:rPr sz="3000" spc="16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A0A0A"/>
                </a:solidFill>
                <a:latin typeface="Arial"/>
                <a:cs typeface="Arial"/>
              </a:rPr>
              <a:t>a</a:t>
            </a:r>
            <a:r>
              <a:rPr sz="3000" spc="6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A0A0A"/>
                </a:solidFill>
                <a:latin typeface="Arial"/>
                <a:cs typeface="Arial"/>
              </a:rPr>
              <a:t>handful</a:t>
            </a:r>
            <a:r>
              <a:rPr sz="3000" spc="13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A0A0A"/>
                </a:solidFill>
                <a:latin typeface="Arial"/>
                <a:cs typeface="Arial"/>
              </a:rPr>
              <a:t>of</a:t>
            </a:r>
            <a:r>
              <a:rPr sz="3000" spc="2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0A0A0A"/>
                </a:solidFill>
                <a:latin typeface="Arial"/>
                <a:cs typeface="Arial"/>
              </a:rPr>
              <a:t>drugs</a:t>
            </a:r>
            <a:r>
              <a:rPr sz="3000" spc="8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A0A0A"/>
                </a:solidFill>
                <a:latin typeface="Arial"/>
                <a:cs typeface="Arial"/>
              </a:rPr>
              <a:t>act</a:t>
            </a:r>
            <a:r>
              <a:rPr sz="3000" spc="2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0A0A0A"/>
                </a:solidFill>
                <a:latin typeface="Arial"/>
                <a:cs typeface="Arial"/>
              </a:rPr>
              <a:t>by</a:t>
            </a:r>
            <a:r>
              <a:rPr sz="3000" spc="-6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virtue</a:t>
            </a:r>
            <a:r>
              <a:rPr sz="3000" spc="18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A0A0A"/>
                </a:solidFill>
                <a:latin typeface="Arial"/>
                <a:cs typeface="Arial"/>
              </a:rPr>
              <a:t>of</a:t>
            </a:r>
            <a:r>
              <a:rPr sz="3000" spc="7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their</a:t>
            </a:r>
            <a:r>
              <a:rPr sz="3000" spc="6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1A1A1A"/>
                </a:solidFill>
                <a:latin typeface="Arial"/>
                <a:cs typeface="Arial"/>
              </a:rPr>
              <a:t>simple</a:t>
            </a:r>
            <a:r>
              <a:rPr sz="3000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physical </a:t>
            </a:r>
            <a:r>
              <a:rPr sz="3000" spc="-81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0A0A0A"/>
                </a:solidFill>
                <a:latin typeface="Arial"/>
                <a:cs typeface="Arial"/>
              </a:rPr>
              <a:t>or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1A1A1A"/>
                </a:solidFill>
                <a:latin typeface="Arial"/>
                <a:cs typeface="Arial"/>
              </a:rPr>
              <a:t>chemical</a:t>
            </a:r>
            <a:r>
              <a:rPr sz="3000" spc="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property;</a:t>
            </a:r>
            <a:r>
              <a:rPr sz="3000" spc="14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1A1A1A"/>
                </a:solidFill>
                <a:latin typeface="Arial"/>
                <a:cs typeface="Arial"/>
              </a:rPr>
              <a:t>examples</a:t>
            </a:r>
            <a:r>
              <a:rPr sz="3000" spc="2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0A0A0A"/>
                </a:solidFill>
                <a:latin typeface="Arial"/>
                <a:cs typeface="Arial"/>
              </a:rPr>
              <a:t>are: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3A18E"/>
              </a:buClr>
              <a:buFont typeface="Arial"/>
              <a:buChar char="□"/>
            </a:pPr>
            <a:endParaRPr sz="3750">
              <a:latin typeface="Arial"/>
              <a:cs typeface="Arial"/>
            </a:endParaRPr>
          </a:p>
          <a:p>
            <a:pPr marL="548005" indent="-472440">
              <a:lnSpc>
                <a:spcPct val="100000"/>
              </a:lnSpc>
              <a:buClr>
                <a:srgbClr val="B3A18E"/>
              </a:buClr>
              <a:buSzPct val="103333"/>
              <a:buChar char="□"/>
              <a:tabLst>
                <a:tab pos="548005" algn="l"/>
                <a:tab pos="548640" algn="l"/>
              </a:tabLst>
            </a:pP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Bulk</a:t>
            </a:r>
            <a:r>
              <a:rPr sz="3000" spc="-2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laxatives</a:t>
            </a:r>
            <a:r>
              <a:rPr sz="3000" spc="24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75" dirty="0">
                <a:solidFill>
                  <a:srgbClr val="1A1A1A"/>
                </a:solidFill>
                <a:latin typeface="Arial"/>
                <a:cs typeface="Arial"/>
              </a:rPr>
              <a:t>(ispaghula)-physical</a:t>
            </a:r>
            <a:r>
              <a:rPr sz="3000" spc="-1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A0A0A"/>
                </a:solidFill>
                <a:latin typeface="Arial"/>
                <a:cs typeface="Arial"/>
              </a:rPr>
              <a:t>mass</a:t>
            </a:r>
            <a:endParaRPr sz="3000">
              <a:latin typeface="Arial"/>
              <a:cs typeface="Arial"/>
            </a:endParaRPr>
          </a:p>
          <a:p>
            <a:pPr marL="546100" indent="-470534">
              <a:lnSpc>
                <a:spcPct val="100000"/>
              </a:lnSpc>
              <a:spcBef>
                <a:spcPts val="300"/>
              </a:spcBef>
              <a:buClr>
                <a:srgbClr val="B3A18E"/>
              </a:buClr>
              <a:buSzPct val="103333"/>
              <a:buChar char="□"/>
              <a:tabLst>
                <a:tab pos="546100" algn="l"/>
                <a:tab pos="546735" algn="l"/>
              </a:tabLst>
            </a:pP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Paraamino</a:t>
            </a:r>
            <a:r>
              <a:rPr sz="3000" spc="17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A0A0A"/>
                </a:solidFill>
                <a:latin typeface="Arial"/>
                <a:cs typeface="Arial"/>
              </a:rPr>
              <a:t>benzoic</a:t>
            </a:r>
            <a:r>
              <a:rPr sz="3000" spc="10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204" dirty="0">
                <a:solidFill>
                  <a:srgbClr val="0A0A0A"/>
                </a:solidFill>
                <a:latin typeface="Arial"/>
                <a:cs typeface="Arial"/>
              </a:rPr>
              <a:t>acid-absorption</a:t>
            </a:r>
            <a:r>
              <a:rPr sz="3000" spc="-1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25" dirty="0">
                <a:solidFill>
                  <a:srgbClr val="0A0A0A"/>
                </a:solidFill>
                <a:latin typeface="Arial"/>
                <a:cs typeface="Arial"/>
              </a:rPr>
              <a:t>of</a:t>
            </a:r>
            <a:r>
              <a:rPr sz="3000" spc="7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0A0A0A"/>
                </a:solidFill>
                <a:latin typeface="Arial"/>
                <a:cs typeface="Arial"/>
              </a:rPr>
              <a:t>UV</a:t>
            </a:r>
            <a:r>
              <a:rPr sz="3000" spc="114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rays</a:t>
            </a:r>
            <a:endParaRPr sz="3000">
              <a:latin typeface="Arial"/>
              <a:cs typeface="Arial"/>
            </a:endParaRPr>
          </a:p>
          <a:p>
            <a:pPr marL="640080" indent="-564515">
              <a:lnSpc>
                <a:spcPct val="100000"/>
              </a:lnSpc>
              <a:spcBef>
                <a:spcPts val="300"/>
              </a:spcBef>
              <a:buClr>
                <a:srgbClr val="B3A18E"/>
              </a:buClr>
              <a:buSzPct val="103333"/>
              <a:buChar char="□"/>
              <a:tabLst>
                <a:tab pos="640080" algn="l"/>
                <a:tab pos="640715" algn="l"/>
              </a:tabLst>
            </a:pPr>
            <a:r>
              <a:rPr sz="3000" spc="40" dirty="0">
                <a:solidFill>
                  <a:srgbClr val="0A0A0A"/>
                </a:solidFill>
                <a:latin typeface="Arial"/>
                <a:cs typeface="Arial"/>
              </a:rPr>
              <a:t>Activated</a:t>
            </a:r>
            <a:r>
              <a:rPr sz="3000" spc="3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85" dirty="0">
                <a:solidFill>
                  <a:srgbClr val="1A1A1A"/>
                </a:solidFill>
                <a:latin typeface="Arial"/>
                <a:cs typeface="Arial"/>
              </a:rPr>
              <a:t>charcoal-adsorptive</a:t>
            </a:r>
            <a:r>
              <a:rPr sz="3000" spc="-1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0A0A0A"/>
                </a:solidFill>
                <a:latin typeface="Arial"/>
                <a:cs typeface="Arial"/>
              </a:rPr>
              <a:t>property</a:t>
            </a:r>
            <a:endParaRPr sz="3000">
              <a:latin typeface="Arial"/>
              <a:cs typeface="Arial"/>
            </a:endParaRPr>
          </a:p>
          <a:p>
            <a:pPr marL="546735" indent="-471170">
              <a:lnSpc>
                <a:spcPct val="100000"/>
              </a:lnSpc>
              <a:spcBef>
                <a:spcPts val="300"/>
              </a:spcBef>
              <a:buClr>
                <a:srgbClr val="B3A18E"/>
              </a:buClr>
              <a:buSzPct val="103333"/>
              <a:buChar char="□"/>
              <a:tabLst>
                <a:tab pos="546735" algn="l"/>
                <a:tab pos="547370" algn="l"/>
              </a:tabLst>
            </a:pP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Mannitol,</a:t>
            </a:r>
            <a:r>
              <a:rPr sz="3000" spc="15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0A0A0A"/>
                </a:solidFill>
                <a:latin typeface="Arial"/>
                <a:cs typeface="Arial"/>
              </a:rPr>
              <a:t>mag.</a:t>
            </a:r>
            <a:r>
              <a:rPr sz="3000" spc="13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204" dirty="0">
                <a:solidFill>
                  <a:srgbClr val="1A1A1A"/>
                </a:solidFill>
                <a:latin typeface="Arial"/>
                <a:cs typeface="Arial"/>
              </a:rPr>
              <a:t>sulfate-osmotic</a:t>
            </a:r>
            <a:r>
              <a:rPr sz="3000" spc="-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0A0A0A"/>
                </a:solidFill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  <a:p>
            <a:pPr marL="548640" indent="-473075">
              <a:lnSpc>
                <a:spcPct val="100000"/>
              </a:lnSpc>
              <a:spcBef>
                <a:spcPts val="305"/>
              </a:spcBef>
              <a:buClr>
                <a:srgbClr val="B3A18E"/>
              </a:buClr>
              <a:buSzPct val="158974"/>
              <a:buChar char="□"/>
              <a:tabLst>
                <a:tab pos="548640" algn="l"/>
                <a:tab pos="549275" algn="l"/>
              </a:tabLst>
            </a:pPr>
            <a:r>
              <a:rPr sz="2925" spc="97" baseline="25641" dirty="0">
                <a:solidFill>
                  <a:srgbClr val="2F2F2F"/>
                </a:solidFill>
                <a:latin typeface="Arial"/>
                <a:cs typeface="Arial"/>
              </a:rPr>
              <a:t>131</a:t>
            </a:r>
            <a:r>
              <a:rPr sz="2925" spc="494" baseline="25641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I</a:t>
            </a:r>
            <a:r>
              <a:rPr sz="3000" spc="-5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20" dirty="0">
                <a:solidFill>
                  <a:srgbClr val="0A0A0A"/>
                </a:solidFill>
                <a:latin typeface="Arial"/>
                <a:cs typeface="Arial"/>
              </a:rPr>
              <a:t>and</a:t>
            </a:r>
            <a:r>
              <a:rPr sz="3000" spc="1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0A0A0A"/>
                </a:solidFill>
                <a:latin typeface="Arial"/>
                <a:cs typeface="Arial"/>
              </a:rPr>
              <a:t>other</a:t>
            </a:r>
            <a:r>
              <a:rPr sz="3000" spc="5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45" dirty="0">
                <a:solidFill>
                  <a:srgbClr val="0A0A0A"/>
                </a:solidFill>
                <a:latin typeface="Arial"/>
                <a:cs typeface="Arial"/>
              </a:rPr>
              <a:t>radioisotopes-radioactivity</a:t>
            </a:r>
            <a:endParaRPr sz="3000">
              <a:latin typeface="Arial"/>
              <a:cs typeface="Arial"/>
            </a:endParaRPr>
          </a:p>
          <a:p>
            <a:pPr marL="550545" indent="-474980">
              <a:lnSpc>
                <a:spcPct val="100000"/>
              </a:lnSpc>
              <a:spcBef>
                <a:spcPts val="300"/>
              </a:spcBef>
              <a:buClr>
                <a:srgbClr val="B3A18E"/>
              </a:buClr>
              <a:buSzPct val="103333"/>
              <a:buChar char="□"/>
              <a:tabLst>
                <a:tab pos="550545" algn="l"/>
                <a:tab pos="551180" algn="l"/>
              </a:tabLst>
            </a:pPr>
            <a:r>
              <a:rPr sz="3000" spc="155" dirty="0">
                <a:solidFill>
                  <a:srgbClr val="0A0A0A"/>
                </a:solidFill>
                <a:latin typeface="Arial"/>
                <a:cs typeface="Arial"/>
              </a:rPr>
              <a:t>Antacids-neutralization</a:t>
            </a:r>
            <a:r>
              <a:rPr sz="3000" spc="-15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A0A0A"/>
                </a:solidFill>
                <a:latin typeface="Arial"/>
                <a:cs typeface="Arial"/>
              </a:rPr>
              <a:t>of</a:t>
            </a:r>
            <a:r>
              <a:rPr sz="3000" spc="13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gastric</a:t>
            </a:r>
            <a:r>
              <a:rPr sz="3000" spc="14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0A0A0A"/>
                </a:solidFill>
                <a:latin typeface="Arial"/>
                <a:cs typeface="Arial"/>
              </a:rPr>
              <a:t>HCI</a:t>
            </a:r>
            <a:endParaRPr sz="3000">
              <a:latin typeface="Arial"/>
              <a:cs typeface="Arial"/>
            </a:endParaRPr>
          </a:p>
          <a:p>
            <a:pPr marL="546100" indent="-470534">
              <a:lnSpc>
                <a:spcPct val="100000"/>
              </a:lnSpc>
              <a:spcBef>
                <a:spcPts val="300"/>
              </a:spcBef>
              <a:buClr>
                <a:srgbClr val="B3A18E"/>
              </a:buClr>
              <a:buSzPct val="103333"/>
              <a:buChar char="□"/>
              <a:tabLst>
                <a:tab pos="546100" algn="l"/>
                <a:tab pos="546735" algn="l"/>
              </a:tabLst>
            </a:pPr>
            <a:r>
              <a:rPr sz="3000" spc="65" dirty="0">
                <a:solidFill>
                  <a:srgbClr val="0A0A0A"/>
                </a:solidFill>
                <a:latin typeface="Arial"/>
                <a:cs typeface="Arial"/>
              </a:rPr>
              <a:t>Pot.</a:t>
            </a:r>
            <a:r>
              <a:rPr sz="3000" spc="-11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160" dirty="0">
                <a:solidFill>
                  <a:srgbClr val="0A0A0A"/>
                </a:solidFill>
                <a:latin typeface="Arial"/>
                <a:cs typeface="Arial"/>
              </a:rPr>
              <a:t>permanganate-oxidizing</a:t>
            </a:r>
            <a:r>
              <a:rPr sz="3000" spc="2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0A0A0A"/>
                </a:solidFill>
                <a:latin typeface="Arial"/>
                <a:cs typeface="Arial"/>
              </a:rPr>
              <a:t>property</a:t>
            </a:r>
            <a:endParaRPr sz="3000">
              <a:latin typeface="Arial"/>
              <a:cs typeface="Arial"/>
            </a:endParaRPr>
          </a:p>
          <a:p>
            <a:pPr marL="550545" marR="204470" indent="-474980">
              <a:lnSpc>
                <a:spcPts val="3020"/>
              </a:lnSpc>
              <a:spcBef>
                <a:spcPts val="985"/>
              </a:spcBef>
              <a:buClr>
                <a:srgbClr val="B3A18E"/>
              </a:buClr>
              <a:buSzPct val="103333"/>
              <a:buChar char="□"/>
              <a:tabLst>
                <a:tab pos="543560" algn="l"/>
                <a:tab pos="544195" algn="l"/>
              </a:tabLst>
            </a:pPr>
            <a:r>
              <a:rPr sz="3000" spc="40" dirty="0">
                <a:solidFill>
                  <a:srgbClr val="0A0A0A"/>
                </a:solidFill>
                <a:latin typeface="Arial"/>
                <a:cs typeface="Arial"/>
              </a:rPr>
              <a:t>Chelating</a:t>
            </a:r>
            <a:r>
              <a:rPr sz="3000" spc="254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1A1A1A"/>
                </a:solidFill>
                <a:latin typeface="Arial"/>
                <a:cs typeface="Arial"/>
              </a:rPr>
              <a:t>agents</a:t>
            </a:r>
            <a:r>
              <a:rPr sz="3000" spc="1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1A1A1A"/>
                </a:solidFill>
                <a:latin typeface="Arial"/>
                <a:cs typeface="Arial"/>
              </a:rPr>
              <a:t>(EDTA,</a:t>
            </a:r>
            <a:r>
              <a:rPr sz="3000" spc="12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000" spc="165" dirty="0">
                <a:solidFill>
                  <a:srgbClr val="0A0A0A"/>
                </a:solidFill>
                <a:latin typeface="Arial"/>
                <a:cs typeface="Arial"/>
              </a:rPr>
              <a:t>dimercaprol)-chelation</a:t>
            </a:r>
            <a:r>
              <a:rPr sz="3000" spc="-7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A0A0A"/>
                </a:solidFill>
                <a:latin typeface="Arial"/>
                <a:cs typeface="Arial"/>
              </a:rPr>
              <a:t>of</a:t>
            </a:r>
            <a:r>
              <a:rPr sz="3000" spc="11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80" dirty="0">
                <a:solidFill>
                  <a:srgbClr val="0A0A0A"/>
                </a:solidFill>
                <a:latin typeface="Arial"/>
                <a:cs typeface="Arial"/>
              </a:rPr>
              <a:t>heavy </a:t>
            </a:r>
            <a:r>
              <a:rPr sz="3000" spc="-815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0A0A0A"/>
                </a:solidFill>
                <a:latin typeface="Arial"/>
                <a:cs typeface="Arial"/>
              </a:rPr>
              <a:t>metals.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2577</Words>
  <Application>Microsoft Office PowerPoint</Application>
  <PresentationFormat>Custom</PresentationFormat>
  <Paragraphs>374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Algerian</vt:lpstr>
      <vt:lpstr>Arial</vt:lpstr>
      <vt:lpstr>Arial Black</vt:lpstr>
      <vt:lpstr>Calibri</vt:lpstr>
      <vt:lpstr>Courier New</vt:lpstr>
      <vt:lpstr>Times New Roman</vt:lpstr>
      <vt:lpstr>Office Theme</vt:lpstr>
      <vt:lpstr>PHARMACODYNAMICS</vt:lpstr>
      <vt:lpstr>Introduction</vt:lpstr>
      <vt:lpstr>Principles of Drug Action</vt:lpstr>
      <vt:lpstr>Stimulation</vt:lpstr>
      <vt:lpstr>Depression</vt:lpstr>
      <vt:lpstr>Irritation</vt:lpstr>
      <vt:lpstr>Replacement</vt:lpstr>
      <vt:lpstr>Cytotoxic action</vt:lpstr>
      <vt:lpstr>Mechanism of drug action</vt:lpstr>
      <vt:lpstr>PowerPoint Presentation</vt:lpstr>
      <vt:lpstr>Enzymes</vt:lpstr>
      <vt:lpstr>Enzyme inhibition</vt:lpstr>
      <vt:lpstr>_</vt:lpstr>
      <vt:lpstr>Ion Channels</vt:lpstr>
      <vt:lpstr>Ion Channels</vt:lpstr>
      <vt:lpstr>Transporters</vt:lpstr>
      <vt:lpstr>Transporters</vt:lpstr>
      <vt:lpstr>Receptors</vt:lpstr>
      <vt:lpstr>PowerPoint Presentation</vt:lpstr>
      <vt:lpstr>□ Agonists have both affinity and maximal intrinsic activity (IA</vt:lpstr>
      <vt:lpstr>PowerPoint Presentation</vt:lpstr>
      <vt:lpstr>G protein coupled receptor</vt:lpstr>
      <vt:lpstr>PowerPoint Presentation</vt:lpstr>
      <vt:lpstr>PowerPoint Presentation</vt:lpstr>
      <vt:lpstr>PowerPoint Presentation</vt:lpstr>
      <vt:lpstr>Ion channel receptor</vt:lpstr>
      <vt:lpstr>Ion channel receptor</vt:lpstr>
      <vt:lpstr>Transmembrane enzyme-linked</vt:lpstr>
      <vt:lpstr>Transmembrane enzyme-linked</vt:lpstr>
      <vt:lpstr>Transmembrane JAK-STAT binding</vt:lpstr>
      <vt:lpstr>Transmembrane JAK-STAT binding</vt:lpstr>
      <vt:lpstr>Receptors regulating gene expression  (Transcription factors, Nuclear</vt:lpstr>
      <vt:lpstr>j I 1- - - - --10 G</vt:lpstr>
      <vt:lpstr>Drug potency and efficacy</vt:lpstr>
      <vt:lpstr>Drug potency and efficacy</vt:lpstr>
      <vt:lpstr>Therapeutic index</vt:lpstr>
      <vt:lpstr>_</vt:lpstr>
      <vt:lpstr>Additive Synergism</vt:lpstr>
      <vt:lpstr>Supraadditive Synergism</vt:lpstr>
      <vt:lpstr>IEII</vt:lpstr>
      <vt:lpstr>Antagonism</vt:lpstr>
      <vt:lpstr>Physical antagonism</vt:lpstr>
      <vt:lpstr>Chemical antagonism ..</vt:lpstr>
      <vt:lpstr>Physiological/functional .. antagonis....m......"""""'---- - - - - - -</vt:lpstr>
      <vt:lpstr>Receptor antagonism ..</vt:lpstr>
      <vt:lpstr>Noncompetitive antagonism</vt:lpstr>
      <vt:lpstr>Competitive (equilibrium type)</vt:lpstr>
      <vt:lpstr>lllfll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Aravinth Rajendran</cp:lastModifiedBy>
  <cp:revision>24</cp:revision>
  <dcterms:created xsi:type="dcterms:W3CDTF">2021-12-29T06:54:39Z</dcterms:created>
  <dcterms:modified xsi:type="dcterms:W3CDTF">2022-06-10T02:29:40Z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LastSaved">
    <vt:filetime>2021-12-29T00:00:00Z</vt:filetime>
  </property>
</Properties>
</file>