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89" r:id="rId23"/>
    <p:sldId id="292" r:id="rId24"/>
    <p:sldId id="290" r:id="rId25"/>
    <p:sldId id="291" r:id="rId26"/>
    <p:sldId id="279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1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4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0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4FDCA9-D761-41BD-9622-5801D058C19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579767-1671-414B-AF4C-03EDF59A25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4F71-E452-8695-7426-A4FF450E9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50" y="777614"/>
            <a:ext cx="11155680" cy="356616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PHARMACOTHERAPY 					OF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TUBERCULOSIS </a:t>
            </a:r>
          </a:p>
        </p:txBody>
      </p:sp>
    </p:spTree>
    <p:extLst>
      <p:ext uri="{BB962C8B-B14F-4D97-AF65-F5344CB8AC3E}">
        <p14:creationId xmlns:p14="http://schemas.microsoft.com/office/powerpoint/2010/main" val="27808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565C-D558-65DA-6F66-04DC99BF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" y="263527"/>
            <a:ext cx="12148457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RIFAMPIN(R) – MECHANISM OF 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6E0F-B0D2-388D-1C7D-0270DDD6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Inhibits DNA dependent RNA Polymerase</a:t>
            </a:r>
          </a:p>
          <a:p>
            <a:endParaRPr lang="en-US" dirty="0"/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RESISTANCE: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 B gene mutation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in RNA Polymerase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BD03-2884-220C-FF1F-4292D63D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F2CB-1995-8E01-42D5-54AAE646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Rifampin – Empty stomach or 1 hour before/2 hours after meal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in all fluids – Orange red discoloration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 enzyme inducer – CYP 1A2,2C9,2C19,3A4.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Enterohepatic circulation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1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2759-D65C-607B-92E6-D5B0D91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RIFAMPIN - DOSE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2119-0998-012F-B608-A7373DFA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10-15 mg/kg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 in TB – 450mg, Leprosy – 600mg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7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7328-2020-FB40-46CB-2E41C101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RIFAMPIN – ADVERSE EFFECTS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5F1A-9FCA-B47B-360D-477DD16D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84647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 like symptoms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tubular necrosis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Interstitial nephritis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Thrombocytopenia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Eosinophilia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RIFABUTIN: Polymyalgia, Pseudojaundice, Anterior uveitis.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4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727-B91A-C9EA-1F0C-EB0326F9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PYRAZINAMIDE (Z)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5387-EA60-C4C0-30A4-22BE6ACD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anti-TB agent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Pyrazine analog of nicotinamide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8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5EE-1400-53DE-9CAC-A799359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286603"/>
            <a:ext cx="10427892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PYRAZINAMIDE – MECHANISM OF 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8AAD3-571A-1BA2-D341-C17E28DA18F8}"/>
              </a:ext>
            </a:extLst>
          </p:cNvPr>
          <p:cNvSpPr/>
          <p:nvPr/>
        </p:nvSpPr>
        <p:spPr>
          <a:xfrm>
            <a:off x="2034073" y="1825625"/>
            <a:ext cx="342433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0E04C-3EB1-AC92-5B44-BE25E8221990}"/>
              </a:ext>
            </a:extLst>
          </p:cNvPr>
          <p:cNvSpPr txBox="1"/>
          <p:nvPr/>
        </p:nvSpPr>
        <p:spPr>
          <a:xfrm>
            <a:off x="2621902" y="204340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INTRACELLULAR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2EBD7-20C4-E71A-E328-D91BA3096C51}"/>
              </a:ext>
            </a:extLst>
          </p:cNvPr>
          <p:cNvSpPr txBox="1"/>
          <p:nvPr/>
        </p:nvSpPr>
        <p:spPr>
          <a:xfrm>
            <a:off x="6733593" y="2032127"/>
            <a:ext cx="272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EXTRACELLULAR (Acidic)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8870-80B6-A041-7F01-AAD25E3128B3}"/>
              </a:ext>
            </a:extLst>
          </p:cNvPr>
          <p:cNvSpPr txBox="1"/>
          <p:nvPr/>
        </p:nvSpPr>
        <p:spPr>
          <a:xfrm>
            <a:off x="6571861" y="2698493"/>
            <a:ext cx="21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Pyrazinamide</a:t>
            </a:r>
            <a:endParaRPr lang="en-IN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652BCAB-5204-2F44-62EC-B5FBB67B204D}"/>
              </a:ext>
            </a:extLst>
          </p:cNvPr>
          <p:cNvSpPr/>
          <p:nvPr/>
        </p:nvSpPr>
        <p:spPr>
          <a:xfrm>
            <a:off x="4114800" y="2761861"/>
            <a:ext cx="2248678" cy="242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6FD2A-9274-356C-FF24-E459C1139907}"/>
              </a:ext>
            </a:extLst>
          </p:cNvPr>
          <p:cNvSpPr txBox="1"/>
          <p:nvPr/>
        </p:nvSpPr>
        <p:spPr>
          <a:xfrm>
            <a:off x="4002834" y="2412736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Pyrazinamidase (PncA)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56E8B-66EB-31E3-E943-2978D77415EF}"/>
              </a:ext>
            </a:extLst>
          </p:cNvPr>
          <p:cNvSpPr txBox="1"/>
          <p:nvPr/>
        </p:nvSpPr>
        <p:spPr>
          <a:xfrm>
            <a:off x="4441370" y="2908583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diffusion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ABB74-ECE0-3549-0EF2-7D655870B08F}"/>
              </a:ext>
            </a:extLst>
          </p:cNvPr>
          <p:cNvSpPr txBox="1"/>
          <p:nvPr/>
        </p:nvSpPr>
        <p:spPr>
          <a:xfrm>
            <a:off x="2346649" y="2571907"/>
            <a:ext cx="178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POA-</a:t>
            </a:r>
          </a:p>
          <a:p>
            <a:r>
              <a:rPr lang="en-US" dirty="0"/>
              <a:t>Pyrazinoic acid</a:t>
            </a:r>
            <a:endParaRPr lang="en-IN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4BBF1ACE-D294-CA5B-C1C1-434FF497AC34}"/>
              </a:ext>
            </a:extLst>
          </p:cNvPr>
          <p:cNvSpPr/>
          <p:nvPr/>
        </p:nvSpPr>
        <p:spPr>
          <a:xfrm>
            <a:off x="3013789" y="3218238"/>
            <a:ext cx="550506" cy="7462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AC9175-F809-0425-296B-17FC091C77B6}"/>
              </a:ext>
            </a:extLst>
          </p:cNvPr>
          <p:cNvSpPr/>
          <p:nvPr/>
        </p:nvSpPr>
        <p:spPr>
          <a:xfrm>
            <a:off x="3676261" y="3721924"/>
            <a:ext cx="2761863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A60BF-EFDD-4244-B2F2-DED728FA7199}"/>
              </a:ext>
            </a:extLst>
          </p:cNvPr>
          <p:cNvSpPr txBox="1"/>
          <p:nvPr/>
        </p:nvSpPr>
        <p:spPr>
          <a:xfrm>
            <a:off x="6643396" y="3595188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POA-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819DD-70FC-0006-30E0-B2213C8EFBC1}"/>
              </a:ext>
            </a:extLst>
          </p:cNvPr>
          <p:cNvSpPr txBox="1"/>
          <p:nvPr/>
        </p:nvSpPr>
        <p:spPr>
          <a:xfrm>
            <a:off x="6733593" y="4525347"/>
            <a:ext cx="185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POAH (More lipid soluble form)</a:t>
            </a:r>
            <a:endParaRPr lang="en-IN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EFB8E40-23BA-2EBD-5A24-DCEF96B35384}"/>
              </a:ext>
            </a:extLst>
          </p:cNvPr>
          <p:cNvSpPr/>
          <p:nvPr/>
        </p:nvSpPr>
        <p:spPr>
          <a:xfrm>
            <a:off x="6923314" y="3964520"/>
            <a:ext cx="261257" cy="560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D1B43-DCD1-BB11-5978-0CF55D5B9DF7}"/>
              </a:ext>
            </a:extLst>
          </p:cNvPr>
          <p:cNvSpPr txBox="1"/>
          <p:nvPr/>
        </p:nvSpPr>
        <p:spPr>
          <a:xfrm>
            <a:off x="7305869" y="4075630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Protonated</a:t>
            </a:r>
            <a:endParaRPr lang="en-IN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812388A-B880-37C7-6B10-FC3C5C70F7A3}"/>
              </a:ext>
            </a:extLst>
          </p:cNvPr>
          <p:cNvSpPr/>
          <p:nvPr/>
        </p:nvSpPr>
        <p:spPr>
          <a:xfrm>
            <a:off x="4394719" y="4529827"/>
            <a:ext cx="2163147" cy="304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FAF89-7933-26D6-8818-FDBF3689FA2D}"/>
              </a:ext>
            </a:extLst>
          </p:cNvPr>
          <p:cNvSpPr txBox="1"/>
          <p:nvPr/>
        </p:nvSpPr>
        <p:spPr>
          <a:xfrm>
            <a:off x="4390055" y="3473890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Passive diffusion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41652-107E-7069-2083-331233660ADD}"/>
              </a:ext>
            </a:extLst>
          </p:cNvPr>
          <p:cNvSpPr txBox="1"/>
          <p:nvPr/>
        </p:nvSpPr>
        <p:spPr>
          <a:xfrm>
            <a:off x="2099387" y="4244933"/>
            <a:ext cx="255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 Collapses transmembrane proton motive force</a:t>
            </a:r>
          </a:p>
          <a:p>
            <a:r>
              <a:rPr lang="en-US" dirty="0"/>
              <a:t>2.    Energy metabolism, Toxic products increases.</a:t>
            </a:r>
          </a:p>
          <a:p>
            <a:r>
              <a:rPr lang="en-US" dirty="0"/>
              <a:t>3.    Aspartate decarboxylase</a:t>
            </a:r>
          </a:p>
          <a:p>
            <a:r>
              <a:rPr lang="en-US" dirty="0"/>
              <a:t>(Pantothenate &amp; CoA) 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E5B51-AE43-615C-CBC4-FAC0C68E9A2F}"/>
              </a:ext>
            </a:extLst>
          </p:cNvPr>
          <p:cNvSpPr txBox="1"/>
          <p:nvPr/>
        </p:nvSpPr>
        <p:spPr>
          <a:xfrm>
            <a:off x="74646" y="4749282"/>
            <a:ext cx="154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KILLING OF BACTERIA</a:t>
            </a:r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BEFA19-60A9-B0B3-3194-52F3FDCB2A91}"/>
              </a:ext>
            </a:extLst>
          </p:cNvPr>
          <p:cNvSpPr/>
          <p:nvPr/>
        </p:nvSpPr>
        <p:spPr>
          <a:xfrm>
            <a:off x="1371600" y="4834147"/>
            <a:ext cx="662473" cy="260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D2797FC-AD13-DB75-7D85-C78F477CCB51}"/>
              </a:ext>
            </a:extLst>
          </p:cNvPr>
          <p:cNvSpPr/>
          <p:nvPr/>
        </p:nvSpPr>
        <p:spPr>
          <a:xfrm>
            <a:off x="2399521" y="4320073"/>
            <a:ext cx="157067" cy="20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45964A5-11C6-C33B-8BE2-E5706D5F6918}"/>
              </a:ext>
            </a:extLst>
          </p:cNvPr>
          <p:cNvSpPr/>
          <p:nvPr/>
        </p:nvSpPr>
        <p:spPr>
          <a:xfrm>
            <a:off x="2346649" y="5145881"/>
            <a:ext cx="157067" cy="20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CC7DA03-2C0C-D2D6-BFBF-8441196F6D7E}"/>
              </a:ext>
            </a:extLst>
          </p:cNvPr>
          <p:cNvSpPr/>
          <p:nvPr/>
        </p:nvSpPr>
        <p:spPr>
          <a:xfrm>
            <a:off x="2346648" y="5729093"/>
            <a:ext cx="157067" cy="20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9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6293-5A8C-B5A8-0BF8-BE3161B8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PYRAZINAMIDE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5FA1-DDFD-69D9-8A18-697D5C18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DOSE: 15-30mg/kg, max-2g/day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9E8-1E96-CE51-F2CD-00B72977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A8C4-554F-E40E-E4DD-201CF32E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Hyperuricemia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Arthralgia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Anorexia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Dysuria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3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44C9-5595-E314-81A5-FDC17CA3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86603"/>
            <a:ext cx="10437223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ETHAMBUTOL (E) –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079A-535D-65C5-57E1-1A7696FE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Arabinosyl transferase III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Arabinose							     Arabinogalactan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 assembly of bacterial cell wall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C9EC7AC-C494-56EE-EC1D-97E56ACDBD2A}"/>
              </a:ext>
            </a:extLst>
          </p:cNvPr>
          <p:cNvSpPr/>
          <p:nvPr/>
        </p:nvSpPr>
        <p:spPr>
          <a:xfrm>
            <a:off x="3013788" y="2435290"/>
            <a:ext cx="5514392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A099E0C-5D5E-A9DE-5CD3-657C3EEAD511}"/>
              </a:ext>
            </a:extLst>
          </p:cNvPr>
          <p:cNvSpPr/>
          <p:nvPr/>
        </p:nvSpPr>
        <p:spPr>
          <a:xfrm>
            <a:off x="4963885" y="2090057"/>
            <a:ext cx="662474" cy="4758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38AA-0835-0514-5579-92B449C9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ETHAMBUTOL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F75A-8E7D-134D-71E3-87D7DCA4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DOSE: 15-25mg/kg, max – 1.5g/day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 NEURITIS (    Visual acuity, loss of red green discrimination)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- withdrawal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06D0097-88DF-B164-BA34-5CB2E583991E}"/>
              </a:ext>
            </a:extLst>
          </p:cNvPr>
          <p:cNvSpPr/>
          <p:nvPr/>
        </p:nvSpPr>
        <p:spPr>
          <a:xfrm>
            <a:off x="5136502" y="3979506"/>
            <a:ext cx="275253" cy="377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95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158-A6ED-B4D9-F1B4-FAD782FE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– 2017 GUIDELINES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99C1-B430-58EA-B1B1-299BF3A7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Moxifloxacin drug regimen – no longer recommended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dose combination tablets recommended over separate drugs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Thrice weekly dosing – not recommended, daily dosing.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should be started in TB with HIV patients irrespective CD4 cell 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with TB  treatment – 8 months instead of 6 months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Meningitis, Pericarditis – adjuvant corticosteroid therapy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monitoring through video call/family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II regimen is no longer recommended, drug susceptibility testing should be conducted for retreatment. For MDR-TB – decentralized care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2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2361-39E8-E070-9BD4-150B247B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STREPTOMYCIN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30E1-D14E-4632-6F35-47127FBE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						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Resistance				      Dependence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Arginine		          Lysine		        Glutamine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as IV injection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Ototoxicity / Nephrotoxicity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8C70135-E4BA-34B8-0215-191204CC6340}"/>
              </a:ext>
            </a:extLst>
          </p:cNvPr>
          <p:cNvSpPr/>
          <p:nvPr/>
        </p:nvSpPr>
        <p:spPr>
          <a:xfrm>
            <a:off x="2234682" y="2743199"/>
            <a:ext cx="489857" cy="909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068E7E8-AE4D-521E-2507-02F33F324C42}"/>
              </a:ext>
            </a:extLst>
          </p:cNvPr>
          <p:cNvSpPr/>
          <p:nvPr/>
        </p:nvSpPr>
        <p:spPr>
          <a:xfrm>
            <a:off x="7332307" y="2743199"/>
            <a:ext cx="489857" cy="909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9EF1F-7023-B314-1397-18565FCD6378}"/>
              </a:ext>
            </a:extLst>
          </p:cNvPr>
          <p:cNvSpPr/>
          <p:nvPr/>
        </p:nvSpPr>
        <p:spPr>
          <a:xfrm>
            <a:off x="3163077" y="3704301"/>
            <a:ext cx="961053" cy="27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9208BB4-4549-0196-0C80-4B3373594FD7}"/>
              </a:ext>
            </a:extLst>
          </p:cNvPr>
          <p:cNvSpPr/>
          <p:nvPr/>
        </p:nvSpPr>
        <p:spPr>
          <a:xfrm>
            <a:off x="5710335" y="3736910"/>
            <a:ext cx="1037254" cy="270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8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E282-034A-D20C-483F-92D4481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SENSITIVE TB REGIMEN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A940-9666-C4D0-9B97-61068195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INENSIVE PHASE 		– 4 drugs for 2 months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CONTINUATION PHASE	 - 2 drugs for 4 months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+ R + Z + E 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 months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+ R 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4 months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dose combination tablets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6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29F-74FA-AD2A-7A0F-5891AD7E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BEDAQUILINE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62E5-411D-5CAB-482A-3A0CFC6F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subunit C of ATP synthase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M.tuberculosis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Inhibition of proton pump activity of ATP synthase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Energy metabolism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400mg daily for 2 weeks, followed by 200mg 3 times a day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prolongation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F8E8023-7A4A-267A-547F-883299B4D5AF}"/>
              </a:ext>
            </a:extLst>
          </p:cNvPr>
          <p:cNvSpPr/>
          <p:nvPr/>
        </p:nvSpPr>
        <p:spPr>
          <a:xfrm>
            <a:off x="2831841" y="2276668"/>
            <a:ext cx="256591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1675676-63CB-D38F-2DEA-61BAE222865B}"/>
              </a:ext>
            </a:extLst>
          </p:cNvPr>
          <p:cNvSpPr/>
          <p:nvPr/>
        </p:nvSpPr>
        <p:spPr>
          <a:xfrm>
            <a:off x="2831841" y="3328089"/>
            <a:ext cx="256591" cy="49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98C80B1-7A67-63C7-765A-4E800979AECE}"/>
              </a:ext>
            </a:extLst>
          </p:cNvPr>
          <p:cNvSpPr/>
          <p:nvPr/>
        </p:nvSpPr>
        <p:spPr>
          <a:xfrm>
            <a:off x="1590869" y="3896462"/>
            <a:ext cx="228599" cy="37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4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2214-16C7-6250-260D-B6254067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DELAMANID &amp; PRETOMANID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7DBA-CB79-91F9-7DF8-C61DC376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MECHANISMS: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Inhibiting mycolic acid synthesis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intermediates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Delamanid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QT prolongation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77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C304-145F-56AB-8E90-2742A43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ETHIONAMIDE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A170-8674-75EE-8212-7F274CE8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Inhibition of mycolic acid synthesis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biavailability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100%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EFFECT: Olfactory disturbances, Alopecia, Gynaecomastia, depression ( reversed by pyridoxine)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2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49E9-BE92-CFE6-D81B-461D0504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CYCLOSERINE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D3C1-D83C-6747-9561-2712A1B2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Inhibits alanine racemase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oral bioavailability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‘Psych-serine’- headache, somnolence, suicidal tendencies, severe depression ( not reversed by pyridoxine)</a:t>
            </a:r>
          </a:p>
        </p:txBody>
      </p:sp>
    </p:spTree>
    <p:extLst>
      <p:ext uri="{BB962C8B-B14F-4D97-AF65-F5344CB8AC3E}">
        <p14:creationId xmlns:p14="http://schemas.microsoft.com/office/powerpoint/2010/main" val="46030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12FD-D5F0-D33B-3431-19BB03B2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NTEP - 2020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223A-369F-091A-6355-B791C1D0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RESISTANT TB: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Incase of R &amp; INH, Shorter oral bedaquiline containing regimen (9-11 months)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Incase of R &amp; INH &amp;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FQ,Longer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oral M/XDR regimen(18-20 months) instead of injectable containing regimen.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Incase of INH resistance, it is replaced by Levofloxacin in the new regimen (6-9 months)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Image result for ntep logo">
            <a:extLst>
              <a:ext uri="{FF2B5EF4-FFF2-40B4-BE49-F238E27FC236}">
                <a16:creationId xmlns:a16="http://schemas.microsoft.com/office/drawing/2014/main" id="{8C6C6CB8-C96E-CDC3-64E4-F61CEFE2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5" y="0"/>
            <a:ext cx="261033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2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A66FD5-0908-038A-FD01-6DDDB7E588B8}"/>
              </a:ext>
            </a:extLst>
          </p:cNvPr>
          <p:cNvSpPr/>
          <p:nvPr/>
        </p:nvSpPr>
        <p:spPr>
          <a:xfrm>
            <a:off x="3227172" y="2967335"/>
            <a:ext cx="573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6861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770D-F563-BE50-AF1F-85DF867D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PHARMACOTHERAPY OF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6F86-2395-59BC-310D-C5336C9A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Isoniazid					Streptomycin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Rifampicin					Ethionamide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Pyrazinamide	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Cycloserine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Ethambutol					Amikacin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Fluoroquinolones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Linezolid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Bedaquiline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PAS</a:t>
            </a:r>
          </a:p>
        </p:txBody>
      </p:sp>
    </p:spTree>
    <p:extLst>
      <p:ext uri="{BB962C8B-B14F-4D97-AF65-F5344CB8AC3E}">
        <p14:creationId xmlns:p14="http://schemas.microsoft.com/office/powerpoint/2010/main" val="39279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B37-3A2F-66DD-5490-1145EA71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0"/>
            <a:ext cx="11353800" cy="2164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ISONIAZID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Isonicotinic acid hydrazide(INH)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ACTION: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D785-2894-9CFB-4D13-657CB752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EF306-FF4E-97A2-9B80-EBA7E159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"/>
          <a:stretch/>
        </p:blipFill>
        <p:spPr>
          <a:xfrm>
            <a:off x="3736133" y="1448093"/>
            <a:ext cx="6023688" cy="48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7069-61A2-BFA0-08FA-B0EBF19B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6" y="263527"/>
            <a:ext cx="11015721" cy="145075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INH- MECHANISM OF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416D-4919-1447-86AB-A4D137CD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 G – Predominant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5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0A6A-4D07-2A4D-797A-5D16BD11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- PHARMACOKINETICS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2DE8-0422-6CA3-8AE1-E5A86FEF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Oral bioavailability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– whole body, Penetrates – CSF, Pleural fluid, milk, saliva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Metabolism – Liver – Acetylation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Excretion – 90% in urine – 24 hours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&amp; FAST ACETYLATORS – NAT2 genotype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68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F93-2D25-EA86-97CA-9599CCEB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- DOSE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F8A7-358C-087F-C61C-B99174DB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30529" cy="402336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5-10 mg/kg, Maximum of 900mg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– OVERDOSE - 1.5g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 of seizures, Metabolic acidosis, Coma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EARLY: Peripheral neuritis, Slurred speech, Ataxia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LATE: Grandmal epilepsy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Pyridoxine slow IV – 70mg/kg if the dose of INH is not known</a:t>
            </a:r>
          </a:p>
        </p:txBody>
      </p:sp>
    </p:spTree>
    <p:extLst>
      <p:ext uri="{BB962C8B-B14F-4D97-AF65-F5344CB8AC3E}">
        <p14:creationId xmlns:p14="http://schemas.microsoft.com/office/powerpoint/2010/main" val="51322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70C9-E02E-6F70-EAE0-1294B45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 – ADVERSE EFFECTS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1CDF-4D5C-0F8E-049D-973A9632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Peripheral neuritis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Hepatotoxicity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Fever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Rash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Hypersensitivity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Arthritis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Blood dyscrasias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79A7-4944-0F28-2951-E2C1AC0B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RIFAMYCINS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A98A-6E11-284F-EBF6-6DE03FD0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Rifampin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Rifabutin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Rifapentine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81060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804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Times New Roman</vt:lpstr>
      <vt:lpstr>Wingdings</vt:lpstr>
      <vt:lpstr>Retrospect</vt:lpstr>
      <vt:lpstr>PHARMACOTHERAPY      OF       TUBERCULOSIS </vt:lpstr>
      <vt:lpstr>WHO – 2017 GUIDELINES</vt:lpstr>
      <vt:lpstr>PHARMACOTHERAPY OF TB</vt:lpstr>
      <vt:lpstr>ISONIAZID - Isonicotinic acid hydrazide(INH) MECHANISM OF ACTION: </vt:lpstr>
      <vt:lpstr>INH- MECHANISM OF RESISTANCE</vt:lpstr>
      <vt:lpstr>INH - PHARMACOKINETICS</vt:lpstr>
      <vt:lpstr>INH - DOSE</vt:lpstr>
      <vt:lpstr>INH – ADVERSE EFFECTS</vt:lpstr>
      <vt:lpstr>RIFAMYCINS</vt:lpstr>
      <vt:lpstr>RIFAMPIN(R) – MECHANISM OF ACTION</vt:lpstr>
      <vt:lpstr>PHARMACOKINETICS</vt:lpstr>
      <vt:lpstr>RIFAMPIN - DOSE</vt:lpstr>
      <vt:lpstr>RIFAMPIN – ADVERSE EFFECTS</vt:lpstr>
      <vt:lpstr>PYRAZINAMIDE (Z)</vt:lpstr>
      <vt:lpstr>PYRAZINAMIDE – MECHANISM OF ACTION</vt:lpstr>
      <vt:lpstr>PYRAZINAMIDE</vt:lpstr>
      <vt:lpstr>ADVERSE EFFECTS</vt:lpstr>
      <vt:lpstr>ETHAMBUTOL (E) –  MECHANISM OF ACTION</vt:lpstr>
      <vt:lpstr>ETHAMBUTOL</vt:lpstr>
      <vt:lpstr>STREPTOMYCIN</vt:lpstr>
      <vt:lpstr>DRUG SENSITIVE TB REGIMEN</vt:lpstr>
      <vt:lpstr>BEDAQUILINE</vt:lpstr>
      <vt:lpstr>DELAMANID &amp; PRETOMANID</vt:lpstr>
      <vt:lpstr>ETHIONAMIDE</vt:lpstr>
      <vt:lpstr>CYCLOSERINE</vt:lpstr>
      <vt:lpstr>NTEP - 2020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PHARMACOTHERAPY OF TUBERCULOSIS &amp; LEPROSY</dc:title>
  <dc:creator>Aravinth Rajendran</dc:creator>
  <cp:lastModifiedBy>Aravinth Rajendran</cp:lastModifiedBy>
  <cp:revision>92</cp:revision>
  <dcterms:created xsi:type="dcterms:W3CDTF">2022-07-27T06:22:17Z</dcterms:created>
  <dcterms:modified xsi:type="dcterms:W3CDTF">2022-08-03T08:31:51Z</dcterms:modified>
</cp:coreProperties>
</file>