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59" r:id="rId8"/>
    <p:sldId id="285" r:id="rId9"/>
    <p:sldId id="286" r:id="rId10"/>
    <p:sldId id="287" r:id="rId11"/>
    <p:sldId id="260" r:id="rId12"/>
    <p:sldId id="278" r:id="rId13"/>
    <p:sldId id="265" r:id="rId14"/>
    <p:sldId id="261" r:id="rId15"/>
    <p:sldId id="262" r:id="rId16"/>
    <p:sldId id="263" r:id="rId17"/>
    <p:sldId id="264" r:id="rId18"/>
    <p:sldId id="266" r:id="rId19"/>
    <p:sldId id="267" r:id="rId20"/>
    <p:sldId id="279" r:id="rId21"/>
    <p:sldId id="280" r:id="rId22"/>
    <p:sldId id="281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82" r:id="rId33"/>
    <p:sldId id="283" r:id="rId34"/>
    <p:sldId id="284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December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8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December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8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6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December 29,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December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20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4" r:id="rId6"/>
    <p:sldLayoutId id="2147483769" r:id="rId7"/>
    <p:sldLayoutId id="2147483765" r:id="rId8"/>
    <p:sldLayoutId id="2147483766" r:id="rId9"/>
    <p:sldLayoutId id="2147483767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C836B-35DA-4D4D-A2F0-0FD69D74F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Chiller" panose="04020404031007020602" pitchFamily="82" charset="0"/>
              </a:rPr>
              <a:t>PHARMACOTHERAPY OF </a:t>
            </a:r>
            <a:br>
              <a:rPr lang="en-US" b="1" i="1" dirty="0">
                <a:latin typeface="Chiller" panose="04020404031007020602" pitchFamily="82" charset="0"/>
              </a:rPr>
            </a:br>
            <a:r>
              <a:rPr lang="en-US" b="1" i="1" dirty="0">
                <a:latin typeface="Chiller" panose="04020404031007020602" pitchFamily="82" charset="0"/>
              </a:rPr>
              <a:t>PSYCHOSIS AND ANXIETY</a:t>
            </a:r>
            <a:endParaRPr lang="en-IN" b="1" i="1" dirty="0">
              <a:latin typeface="Chiller" panose="040204040310070206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DAF8C-EC7C-4E21-8A13-1A1A3F93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7" y="4074675"/>
            <a:ext cx="5015638" cy="2233050"/>
          </a:xfrm>
        </p:spPr>
        <p:txBody>
          <a:bodyPr>
            <a:normAutofit fontScale="55000" lnSpcReduction="20000"/>
          </a:bodyPr>
          <a:lstStyle/>
          <a:p>
            <a:endParaRPr lang="en-IN" b="1" i="1" dirty="0"/>
          </a:p>
          <a:p>
            <a:r>
              <a:rPr lang="en-US" b="1" i="1" dirty="0"/>
              <a:t>BY</a:t>
            </a:r>
          </a:p>
          <a:p>
            <a:r>
              <a:rPr lang="en-US" b="1" i="1" dirty="0"/>
              <a:t>DR.G.AARTHIPRIYANKA</a:t>
            </a:r>
          </a:p>
          <a:p>
            <a:r>
              <a:rPr lang="en-US" b="1" i="1" dirty="0"/>
              <a:t>POST GRADUATE</a:t>
            </a:r>
          </a:p>
          <a:p>
            <a:r>
              <a:rPr lang="en-US" b="1" i="1" dirty="0"/>
              <a:t>DEPARTMENT OF PHARMACOLOGY</a:t>
            </a:r>
          </a:p>
          <a:p>
            <a:r>
              <a:rPr lang="en-US" b="1" i="1" dirty="0"/>
              <a:t>RMMC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2275-ED5E-4796-9AA2-E21250AFC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0" r="11896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3074" name="Picture 2" descr="Drug Office - Oral Antipsychotic Drugs">
            <a:extLst>
              <a:ext uri="{FF2B5EF4-FFF2-40B4-BE49-F238E27FC236}">
                <a16:creationId xmlns:a16="http://schemas.microsoft.com/office/drawing/2014/main" id="{57EDA424-4BC1-407E-A682-8B2793AF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149" y="2460600"/>
            <a:ext cx="2582400" cy="19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3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8774-D9AB-484C-8942-31E7FBB1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8754-FC76-40FA-AC6C-449AE6C3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 However, when studies demonstrated that clozapine was more effective&#10;against treatment-resistant schizophrenia than othe...">
            <a:extLst>
              <a:ext uri="{FF2B5EF4-FFF2-40B4-BE49-F238E27FC236}">
                <a16:creationId xmlns:a16="http://schemas.microsoft.com/office/drawing/2014/main" id="{4DC6F16E-5B04-4C12-B02C-F9CD18A22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5" y="619200"/>
            <a:ext cx="11034035" cy="56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961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5608-45AC-458D-92CA-6077CDC9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CLASSIFICATION OF ANTIPSYCHOTICS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Pin on PSYCHIATRIC">
            <a:extLst>
              <a:ext uri="{FF2B5EF4-FFF2-40B4-BE49-F238E27FC236}">
                <a16:creationId xmlns:a16="http://schemas.microsoft.com/office/drawing/2014/main" id="{E00E61FF-9E16-494E-8D45-11BE2A8747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1" b="6408"/>
          <a:stretch/>
        </p:blipFill>
        <p:spPr bwMode="auto">
          <a:xfrm>
            <a:off x="523782" y="1216239"/>
            <a:ext cx="11319029" cy="555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849D-E91C-4818-83A2-909E88CF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7923-769E-4FA3-9B38-7C011967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1 Classification of antipsychotic drugs.">
            <a:extLst>
              <a:ext uri="{FF2B5EF4-FFF2-40B4-BE49-F238E27FC236}">
                <a16:creationId xmlns:a16="http://schemas.microsoft.com/office/drawing/2014/main" id="{962DEB13-6240-4384-AAB2-6DD78B33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" y="443884"/>
            <a:ext cx="11398929" cy="59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5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7A42-9A3A-4B00-B76D-D12C73F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MECHANISM OF ACTION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3D01-48E0-4BD1-80EF-919C7597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Mechanism of Action of Antipsychotic Agents - Psychopharmacology Institute">
            <a:extLst>
              <a:ext uri="{FF2B5EF4-FFF2-40B4-BE49-F238E27FC236}">
                <a16:creationId xmlns:a16="http://schemas.microsoft.com/office/drawing/2014/main" id="{243ADDAE-BCF4-498E-807E-07C931C74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9" r="8657" b="32172"/>
          <a:stretch/>
        </p:blipFill>
        <p:spPr bwMode="auto">
          <a:xfrm>
            <a:off x="606641" y="1484789"/>
            <a:ext cx="10728323" cy="498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40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1E0E-EF0A-4E5D-86A6-7437A471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MECHANISM OF ACTION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 descr="Mechanism of action of antipsychotic drugs: (a) overproduction of dopamine;  (b) antipsychotic medica - Biology Forums Gallery">
            <a:extLst>
              <a:ext uri="{FF2B5EF4-FFF2-40B4-BE49-F238E27FC236}">
                <a16:creationId xmlns:a16="http://schemas.microsoft.com/office/drawing/2014/main" id="{C0FF6152-545F-4AA5-B173-0EBFFECC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52" y="1357863"/>
            <a:ext cx="4467059" cy="53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CLEX: Antipsychotic Drugs - Brilliant Nurse®">
            <a:extLst>
              <a:ext uri="{FF2B5EF4-FFF2-40B4-BE49-F238E27FC236}">
                <a16:creationId xmlns:a16="http://schemas.microsoft.com/office/drawing/2014/main" id="{F5AADFA3-E834-4C46-84E7-56E74B0C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11" y="1357863"/>
            <a:ext cx="5060272" cy="53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78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3F4-D2F7-4F5E-BA84-D69D8F36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8" name="Picture 10" descr="Antipsychotic (Neuroleptic) Drugs - ppt download">
            <a:extLst>
              <a:ext uri="{FF2B5EF4-FFF2-40B4-BE49-F238E27FC236}">
                <a16:creationId xmlns:a16="http://schemas.microsoft.com/office/drawing/2014/main" id="{E045D8AD-22EA-497E-81EB-A6532B74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3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D415-66EB-4C2D-BA60-F013155D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F6EB-30D4-4759-A16F-3C1CF746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8" name="Picture 6" descr="Figure 2 from Dopamine system stabilizers, aripiprazole, and the next  generation of antipsychotics, part 2: illustrating their mechanism of action.  | Semantic Scholar">
            <a:extLst>
              <a:ext uri="{FF2B5EF4-FFF2-40B4-BE49-F238E27FC236}">
                <a16:creationId xmlns:a16="http://schemas.microsoft.com/office/drawing/2014/main" id="{B5473564-0A91-48C9-AAE5-F77A35D2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5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62F9-17D6-4B18-A606-A810F566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81" y="175317"/>
            <a:ext cx="10728322" cy="1477328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CHLORPROMAZINE</a:t>
            </a:r>
            <a:b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prototype drug</a:t>
            </a:r>
            <a:endParaRPr lang="en-IN" sz="3600" b="1" i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F187-9145-4F21-866D-02F8B287F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0" r="19157"/>
          <a:stretch/>
        </p:blipFill>
        <p:spPr>
          <a:xfrm>
            <a:off x="213064" y="1371422"/>
            <a:ext cx="11611991" cy="5486577"/>
          </a:xfrm>
        </p:spPr>
      </p:pic>
    </p:spTree>
    <p:extLst>
      <p:ext uri="{BB962C8B-B14F-4D97-AF65-F5344CB8AC3E}">
        <p14:creationId xmlns:p14="http://schemas.microsoft.com/office/powerpoint/2010/main" val="92897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E976-DFB9-459E-B0F5-25F26E07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68062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PHARMACOKINETICS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2225-1E90-4F76-A1EC-6760A35E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624614"/>
            <a:ext cx="10728325" cy="448171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Effective orally and parentally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Metabolized in liver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Excreted in urine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Chlorpromazine highly bound to plasma proteins 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7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7E1-0129-451E-97F5-FBFF5B25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29" y="219705"/>
            <a:ext cx="10728322" cy="1477328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ADVERSE EFFECT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122" name="Picture 2" descr="Adverse effects of Antipsychotic Medications | Extrapyramidal symptoms,  Schizophrenia treatment, Medical">
            <a:extLst>
              <a:ext uri="{FF2B5EF4-FFF2-40B4-BE49-F238E27FC236}">
                <a16:creationId xmlns:a16="http://schemas.microsoft.com/office/drawing/2014/main" id="{B201CA66-E65F-46D6-B4E2-11806C9B88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70012"/>
            <a:ext cx="11887200" cy="591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B3EC-EB1A-4F6A-8A5F-034F59D7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2" y="217503"/>
            <a:ext cx="10728322" cy="1477328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CLASSIFICATION OF PSYCHIATRIC ILLNESS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515B-D7F2-4945-9ED2-885781CF6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Psychosis - Assignment Point">
            <a:extLst>
              <a:ext uri="{FF2B5EF4-FFF2-40B4-BE49-F238E27FC236}">
                <a16:creationId xmlns:a16="http://schemas.microsoft.com/office/drawing/2014/main" id="{BF1B0F13-B41F-472D-B1A8-2AE304875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2" y="1552789"/>
            <a:ext cx="11496582" cy="494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0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DF8E-E536-4DCA-A897-09362267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Antipsychotic drugs&#10;Extrapyramidal&#10;symptoms&#10;• Pseudo-parkinsonism&#10;(tremor, shuffling&#10;gait, drooling, rigidity)&#10;Akinesia Ak...">
            <a:extLst>
              <a:ext uri="{FF2B5EF4-FFF2-40B4-BE49-F238E27FC236}">
                <a16:creationId xmlns:a16="http://schemas.microsoft.com/office/drawing/2014/main" id="{6DDD283B-D7F6-4561-A09D-8B76240238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04" y="619200"/>
            <a:ext cx="11611992" cy="58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F052-F215-4CD5-93D5-F39DF632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4DFA-810E-49E7-9BBA-17467D1D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Antipsychotic drugs&#10;Extrapyramidal&#10;symptoms&#10;• Dystonia Oculogyric crisis&#10; ">
            <a:extLst>
              <a:ext uri="{FF2B5EF4-FFF2-40B4-BE49-F238E27FC236}">
                <a16:creationId xmlns:a16="http://schemas.microsoft.com/office/drawing/2014/main" id="{43A891D8-86AD-44C6-9CF4-436F6087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619201"/>
            <a:ext cx="10752000" cy="585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28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1D4-6B41-4AF9-BFF6-3D0F66B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1337-3B77-4166-9199-95D63951E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Antipsychotic drugs&#10;Adverse drug reactions:&#10; Tardive dyskinesia (bizarre facial and tongue&#10;movements, stiff neck, and dif...">
            <a:extLst>
              <a:ext uri="{FF2B5EF4-FFF2-40B4-BE49-F238E27FC236}">
                <a16:creationId xmlns:a16="http://schemas.microsoft.com/office/drawing/2014/main" id="{74C3B149-6954-46A8-9E04-666A1422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36" y="619201"/>
            <a:ext cx="10850563" cy="55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FE3F-8EF0-43FD-B697-34991AD8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AAF9-39DE-42FB-B3FA-5C951FFD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Side effects of Anti-psychotic agents&#10;Part 1: Autonomic side effects&#10;Side effects Mechanism Maximum with Management&#10;Dry mo...">
            <a:extLst>
              <a:ext uri="{FF2B5EF4-FFF2-40B4-BE49-F238E27FC236}">
                <a16:creationId xmlns:a16="http://schemas.microsoft.com/office/drawing/2014/main" id="{3C616BCE-0133-4A35-B4D8-AA911929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4" y="233039"/>
            <a:ext cx="11239131" cy="639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6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848E-EE55-48F7-9BAF-11C48362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6648-DDD8-4EA6-8C50-6D6C71DC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Side effects of Anti-psychotic agents&#10;Part 2: Extrapyramidal side effects (EPSE)&#10;Side effects Mechanism Maximum with Manag...">
            <a:extLst>
              <a:ext uri="{FF2B5EF4-FFF2-40B4-BE49-F238E27FC236}">
                <a16:creationId xmlns:a16="http://schemas.microsoft.com/office/drawing/2014/main" id="{69071795-D9F4-4BF8-BC3A-46809611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3" y="153140"/>
            <a:ext cx="11762913" cy="655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5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ECC9-4375-4C49-AF59-F7302D0A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2561-A2AE-4AB8-A82C-0DBB2DA0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Side effects of Anti-psychotic agents&#10;Part 3: CNS side effects&#10;Side effects Mechanism Maximum with Management&#10;Seizures Dec...">
            <a:extLst>
              <a:ext uri="{FF2B5EF4-FFF2-40B4-BE49-F238E27FC236}">
                <a16:creationId xmlns:a16="http://schemas.microsoft.com/office/drawing/2014/main" id="{69B4843C-B062-4819-BB1D-307B66BF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7" y="390617"/>
            <a:ext cx="11248008" cy="620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030C-A9C3-4159-956B-277B0914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E90F-67DE-4CDC-AC7F-FCF423187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Side effects of Anti-psychotic agents&#10;Part 4: Metabolic and Endocrine side effects&#10;Side effects Mechanism Maximum with Man...">
            <a:extLst>
              <a:ext uri="{FF2B5EF4-FFF2-40B4-BE49-F238E27FC236}">
                <a16:creationId xmlns:a16="http://schemas.microsoft.com/office/drawing/2014/main" id="{33FCC838-435D-4A16-8B4B-3E92E1B8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" y="432787"/>
            <a:ext cx="11248008" cy="59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9B68-C04C-42E4-B271-DCC91CAA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7552-01A9-4AB4-AD45-572136941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 descr="Side effects of Anti-psychotic agents&#10;Part 5: Allergic side effects&#10;Side effects Mechanism Maximum with Management&#10;Cholest...">
            <a:extLst>
              <a:ext uri="{FF2B5EF4-FFF2-40B4-BE49-F238E27FC236}">
                <a16:creationId xmlns:a16="http://schemas.microsoft.com/office/drawing/2014/main" id="{A123B677-5152-4CBA-A688-36092B306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8" y="452761"/>
            <a:ext cx="11265763" cy="627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DA0C-A1A6-43FE-9388-A3D6A115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E50D-3868-4117-A0FB-BC08E9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Side effects of Anti-psychotic agents&#10;Part 5: Cardiac side effects&#10;Side effects Mechanism Maximum with Management&#10;ECG chan...">
            <a:extLst>
              <a:ext uri="{FF2B5EF4-FFF2-40B4-BE49-F238E27FC236}">
                <a16:creationId xmlns:a16="http://schemas.microsoft.com/office/drawing/2014/main" id="{0A78AAE2-705D-4E33-92D3-E5462F15B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3" y="427229"/>
            <a:ext cx="11150354" cy="600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52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351B-F9A6-4B9A-B020-18F24390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DF12-5494-4ED8-8E49-BDA0E8F8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314" name="Picture 2" descr="Side effects of Anti-psychotic agents&#10;Part 6: Ocular side effects&#10;Side effects Mechanism Maximum with Management&#10;Granular ...">
            <a:extLst>
              <a:ext uri="{FF2B5EF4-FFF2-40B4-BE49-F238E27FC236}">
                <a16:creationId xmlns:a16="http://schemas.microsoft.com/office/drawing/2014/main" id="{29675C75-BF16-4ACE-81CD-DC7538D77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40" y="461639"/>
            <a:ext cx="11478827" cy="60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8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9B641-1520-4CB0-B5F6-174312EC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146"/>
            <a:ext cx="10728322" cy="1477328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DIFFERENCE BETWEEN PSYCHOSIS AND NEUROSIS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27B0-82A8-4A8A-BE00-C0EA9C24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78A5E6-2079-46F4-9DF3-EAEE7C4EC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7" t="29126" r="10453" b="10162"/>
          <a:stretch/>
        </p:blipFill>
        <p:spPr bwMode="auto">
          <a:xfrm>
            <a:off x="604590" y="1409670"/>
            <a:ext cx="11122812" cy="539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0545-A271-4B4B-A0DD-70E58993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1F2C-EEDC-4D40-A726-3042BD35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Side effects of Anti-psychotic agents&#10;Part 7: Dermatological side effects&#10;Side effects Mechanism Maximum with Management&#10;P...">
            <a:extLst>
              <a:ext uri="{FF2B5EF4-FFF2-40B4-BE49-F238E27FC236}">
                <a16:creationId xmlns:a16="http://schemas.microsoft.com/office/drawing/2014/main" id="{1B01F163-740A-4CE3-A393-EBDCCD25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6" y="317376"/>
            <a:ext cx="11017188" cy="622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4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1BFD-84DC-4501-A570-32F36886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4765-B2A1-4B1C-99C7-63D62175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elirium (in palliative care and hospice)">
            <a:extLst>
              <a:ext uri="{FF2B5EF4-FFF2-40B4-BE49-F238E27FC236}">
                <a16:creationId xmlns:a16="http://schemas.microsoft.com/office/drawing/2014/main" id="{31101CDC-29AB-4A1F-ACAD-008B43671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5" y="603664"/>
            <a:ext cx="10704647" cy="56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49CF-00A6-4AA5-AA1C-F19DC2028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Pin on MH Pharmacology Revision">
            <a:extLst>
              <a:ext uri="{FF2B5EF4-FFF2-40B4-BE49-F238E27FC236}">
                <a16:creationId xmlns:a16="http://schemas.microsoft.com/office/drawing/2014/main" id="{8878E3B7-B5C0-4C7A-9262-D0DE62CE2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72" y="275208"/>
            <a:ext cx="11611992" cy="63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9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CBA9-E818-4C3A-9926-5AF74C0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DACD-BAD2-4189-8725-8C1C1964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Keeping up with Atypical Antipsychotics (aka second generation  antipsychotics - SGA). I'll">
            <a:extLst>
              <a:ext uri="{FF2B5EF4-FFF2-40B4-BE49-F238E27FC236}">
                <a16:creationId xmlns:a16="http://schemas.microsoft.com/office/drawing/2014/main" id="{1ACDD220-D192-498B-B164-4041FC15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6" y="619200"/>
            <a:ext cx="11013316" cy="56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2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78BB-87C4-4108-8F91-34E871E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3F208-AB0D-44DB-9366-FDE8A061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What makes an antipsychotic&#10;atypical&#10; clinical perspective, it is “low EPS” and “good for negative symptoms.&#10; From a pha...">
            <a:extLst>
              <a:ext uri="{FF2B5EF4-FFF2-40B4-BE49-F238E27FC236}">
                <a16:creationId xmlns:a16="http://schemas.microsoft.com/office/drawing/2014/main" id="{D506383E-88B2-426C-9E9C-C8517DAD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4" y="550416"/>
            <a:ext cx="11079332" cy="59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55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334C-FB31-44CB-97F2-10CF7D40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65717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CLOZAPINE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1E75-0118-4135-B0C6-F7A972CA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84918"/>
            <a:ext cx="10728325" cy="4853882"/>
          </a:xfrm>
        </p:spPr>
        <p:txBody>
          <a:bodyPr>
            <a:normAutofit/>
          </a:bodyPr>
          <a:lstStyle/>
          <a:p>
            <a:r>
              <a:rPr lang="en-US" b="1" i="1" dirty="0">
                <a:cs typeface="Aharoni" panose="02010803020104030203" pitchFamily="2" charset="-79"/>
              </a:rPr>
              <a:t>Potent   5HT2A blockade</a:t>
            </a:r>
          </a:p>
          <a:p>
            <a:r>
              <a:rPr lang="en-US" b="1" i="1" dirty="0">
                <a:cs typeface="Aharoni" panose="02010803020104030203" pitchFamily="2" charset="-79"/>
              </a:rPr>
              <a:t>There will be sedation and hypotension</a:t>
            </a:r>
          </a:p>
          <a:p>
            <a:r>
              <a:rPr lang="en-US" b="1" i="1" dirty="0">
                <a:cs typeface="Aharoni" panose="02010803020104030203" pitchFamily="2" charset="-79"/>
              </a:rPr>
              <a:t>Low extra pyramidal side effects</a:t>
            </a:r>
          </a:p>
          <a:p>
            <a:r>
              <a:rPr lang="en-US" b="1" i="1" dirty="0">
                <a:cs typeface="Aharoni" panose="02010803020104030203" pitchFamily="2" charset="-79"/>
              </a:rPr>
              <a:t>AGRANULOCYTOSIS</a:t>
            </a:r>
          </a:p>
          <a:p>
            <a:r>
              <a:rPr lang="en-US" b="1" i="1" dirty="0">
                <a:cs typeface="Aharoni" panose="02010803020104030203" pitchFamily="2" charset="-79"/>
              </a:rPr>
              <a:t>Weight gain</a:t>
            </a:r>
          </a:p>
          <a:p>
            <a:r>
              <a:rPr lang="en-US" b="1" i="1" dirty="0">
                <a:cs typeface="Aharoni" panose="02010803020104030203" pitchFamily="2" charset="-79"/>
              </a:rPr>
              <a:t>Precipitate seizures</a:t>
            </a:r>
          </a:p>
          <a:p>
            <a:r>
              <a:rPr lang="en-US" b="1" i="1" dirty="0">
                <a:cs typeface="Aharoni" panose="02010803020104030203" pitchFamily="2" charset="-79"/>
              </a:rPr>
              <a:t>Hyper salivation</a:t>
            </a:r>
          </a:p>
          <a:p>
            <a:r>
              <a:rPr lang="en-US" b="1" i="1" dirty="0">
                <a:cs typeface="Aharoni" panose="02010803020104030203" pitchFamily="2" charset="-79"/>
              </a:rPr>
              <a:t>Minimal effect on prolactin</a:t>
            </a:r>
          </a:p>
          <a:p>
            <a:r>
              <a:rPr lang="en-US" b="1" i="1" dirty="0">
                <a:cs typeface="Aharoni" panose="02010803020104030203" pitchFamily="2" charset="-79"/>
              </a:rPr>
              <a:t>Reserve drug in treatment,</a:t>
            </a:r>
          </a:p>
          <a:p>
            <a:r>
              <a:rPr lang="en-US" b="1" i="1" dirty="0">
                <a:cs typeface="Aharoni" panose="02010803020104030203" pitchFamily="2" charset="-79"/>
              </a:rPr>
              <a:t>used in resistant cases</a:t>
            </a:r>
          </a:p>
          <a:p>
            <a:endParaRPr lang="en-IN" b="1" i="1" dirty="0">
              <a:cs typeface="Aharoni" panose="02010803020104030203" pitchFamily="2" charset="-79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0E8E254-419C-4398-A400-DAA9DD77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084" y="-26634"/>
            <a:ext cx="5956916" cy="67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3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7B7B-9878-4F6A-B827-A2FB13E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03573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OLANZAPINE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00684-F00E-4CE3-A0C5-CE41FE7F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260630"/>
            <a:ext cx="10728325" cy="4508346"/>
          </a:xfrm>
        </p:spPr>
        <p:txBody>
          <a:bodyPr/>
          <a:lstStyle/>
          <a:p>
            <a:r>
              <a:rPr lang="en-US" b="1" i="1" dirty="0"/>
              <a:t>Potent 5HT2A blockade</a:t>
            </a:r>
          </a:p>
          <a:p>
            <a:r>
              <a:rPr lang="en-US" b="1" i="1" dirty="0"/>
              <a:t>Mild sedation and hypotension</a:t>
            </a:r>
          </a:p>
          <a:p>
            <a:r>
              <a:rPr lang="en-US" b="1" i="1" dirty="0"/>
              <a:t>Less EPS</a:t>
            </a:r>
          </a:p>
          <a:p>
            <a:r>
              <a:rPr lang="en-US" b="1" i="1" dirty="0"/>
              <a:t>Potent anticholinergic</a:t>
            </a:r>
          </a:p>
          <a:p>
            <a:r>
              <a:rPr lang="en-US" b="1" i="1" dirty="0"/>
              <a:t>Weight gain</a:t>
            </a:r>
          </a:p>
          <a:p>
            <a:r>
              <a:rPr lang="en-US" b="1" i="1" dirty="0" err="1"/>
              <a:t>Hyperglycaemia</a:t>
            </a:r>
            <a:endParaRPr lang="en-US" b="1" i="1" dirty="0"/>
          </a:p>
          <a:p>
            <a:r>
              <a:rPr lang="en-US" b="1" i="1" dirty="0"/>
              <a:t>Precipitate seizures</a:t>
            </a:r>
          </a:p>
          <a:p>
            <a:r>
              <a:rPr lang="en-US" b="1" i="1" dirty="0"/>
              <a:t>Minimal effect on prolactin</a:t>
            </a:r>
          </a:p>
          <a:p>
            <a:r>
              <a:rPr lang="en-US" b="1" i="1" dirty="0"/>
              <a:t>Used in SCHIZOPHRENIA associated with MANIA in BIPOLAR DISORDERS</a:t>
            </a:r>
          </a:p>
          <a:p>
            <a:endParaRPr lang="en-US" b="1" i="1" dirty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19066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2FF2-A904-473E-8A41-C60526EC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57" y="343992"/>
            <a:ext cx="10728322" cy="774594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RISPERIDONE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82BA-B9B1-4B89-A812-C86496AE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18586"/>
            <a:ext cx="10728325" cy="5459767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Block 5HT2A,D2,H1,M,ALPHA receptors</a:t>
            </a:r>
          </a:p>
          <a:p>
            <a:endParaRPr lang="en-US" b="1" i="1" dirty="0"/>
          </a:p>
          <a:p>
            <a:r>
              <a:rPr lang="en-US" b="1" i="1" dirty="0"/>
              <a:t>Minimal sedation and hypotension</a:t>
            </a:r>
          </a:p>
          <a:p>
            <a:endParaRPr lang="en-US" b="1" i="1" dirty="0"/>
          </a:p>
          <a:p>
            <a:r>
              <a:rPr lang="en-US" b="1" i="1" dirty="0"/>
              <a:t>Low doses less than 6mg/day so less EPS</a:t>
            </a:r>
          </a:p>
          <a:p>
            <a:endParaRPr lang="en-US" b="1" i="1" dirty="0"/>
          </a:p>
          <a:p>
            <a:r>
              <a:rPr lang="en-US" b="1" i="1" dirty="0"/>
              <a:t>Increases prolactin levels</a:t>
            </a:r>
          </a:p>
          <a:p>
            <a:endParaRPr lang="en-US" b="1" i="1" dirty="0"/>
          </a:p>
          <a:p>
            <a:r>
              <a:rPr lang="en-US" b="1" i="1" dirty="0"/>
              <a:t>Less likely to cause seizures</a:t>
            </a:r>
          </a:p>
          <a:p>
            <a:endParaRPr lang="en-US" b="1" i="1" dirty="0"/>
          </a:p>
          <a:p>
            <a:r>
              <a:rPr lang="en-US" b="1" i="1" dirty="0"/>
              <a:t>Used in schizophrenia</a:t>
            </a:r>
          </a:p>
          <a:p>
            <a:r>
              <a:rPr lang="en-US" b="1" i="1" dirty="0"/>
              <a:t>Used in short term treatment of mania associated with BPD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7113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399A-2D25-4C74-A62B-E034A122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5817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ZIPRASIDONE,ARIPIPRAZOLE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34CA-708B-422F-A76F-6910B04F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05018"/>
            <a:ext cx="10728325" cy="4463958"/>
          </a:xfrm>
        </p:spPr>
        <p:txBody>
          <a:bodyPr/>
          <a:lstStyle/>
          <a:p>
            <a:r>
              <a:rPr lang="en-US" b="1" i="1" dirty="0"/>
              <a:t>Less EPS</a:t>
            </a:r>
          </a:p>
          <a:p>
            <a:r>
              <a:rPr lang="en-US" b="1" i="1" dirty="0"/>
              <a:t>Minimal effect on prolactin</a:t>
            </a:r>
          </a:p>
          <a:p>
            <a:r>
              <a:rPr lang="en-US" b="1" i="1" dirty="0"/>
              <a:t>Less weight gain</a:t>
            </a:r>
          </a:p>
          <a:p>
            <a:r>
              <a:rPr lang="en-US" b="1" i="1" dirty="0"/>
              <a:t>Less </a:t>
            </a:r>
            <a:r>
              <a:rPr lang="en-US" b="1" i="1" dirty="0" err="1"/>
              <a:t>hyperglycaemia</a:t>
            </a:r>
            <a:endParaRPr lang="en-US" b="1" i="1" dirty="0"/>
          </a:p>
          <a:p>
            <a:r>
              <a:rPr lang="en-US" b="1" i="1" dirty="0"/>
              <a:t>Used in </a:t>
            </a:r>
            <a:r>
              <a:rPr lang="en-US" b="1" i="1" dirty="0" err="1"/>
              <a:t>schizophrenia,mania</a:t>
            </a:r>
            <a:endParaRPr lang="en-US" b="1" i="1" dirty="0"/>
          </a:p>
          <a:p>
            <a:r>
              <a:rPr lang="en-US" b="1" i="1" dirty="0"/>
              <a:t>Ziprasidone-blocks 5HT2A,D2 </a:t>
            </a:r>
          </a:p>
          <a:p>
            <a:r>
              <a:rPr lang="en-US" b="1" i="1" dirty="0"/>
              <a:t>Aripiprazole-blocks 5HT2A,D2 partial agonist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847937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ADBD-4DBC-44AD-96AC-8F0CA70E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7040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QUETIAPINE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25E4-3890-4916-AB09-A33AC8125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31650"/>
            <a:ext cx="10728325" cy="4437325"/>
          </a:xfrm>
        </p:spPr>
        <p:txBody>
          <a:bodyPr/>
          <a:lstStyle/>
          <a:p>
            <a:r>
              <a:rPr lang="en-US" b="1" i="1" dirty="0"/>
              <a:t>Block 5HT2A,D2</a:t>
            </a:r>
          </a:p>
          <a:p>
            <a:r>
              <a:rPr lang="en-US" b="1" i="1" dirty="0"/>
              <a:t>More sedation</a:t>
            </a:r>
          </a:p>
          <a:p>
            <a:r>
              <a:rPr lang="en-US" b="1" i="1" dirty="0"/>
              <a:t>QT PROLONGATION</a:t>
            </a:r>
            <a:endParaRPr lang="en-IN" b="1" i="1" dirty="0"/>
          </a:p>
        </p:txBody>
      </p:sp>
      <p:pic>
        <p:nvPicPr>
          <p:cNvPr id="3074" name="Picture 2" descr="Image result for quetiapine">
            <a:extLst>
              <a:ext uri="{FF2B5EF4-FFF2-40B4-BE49-F238E27FC236}">
                <a16:creationId xmlns:a16="http://schemas.microsoft.com/office/drawing/2014/main" id="{762B74CF-61C3-4F6E-BC19-5C628623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77" y="17461"/>
            <a:ext cx="27146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quetiapine">
            <a:extLst>
              <a:ext uri="{FF2B5EF4-FFF2-40B4-BE49-F238E27FC236}">
                <a16:creationId xmlns:a16="http://schemas.microsoft.com/office/drawing/2014/main" id="{761DE05A-E21E-427E-ADF4-168E3E52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357437"/>
            <a:ext cx="26479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F7E-7BC1-490A-8A4A-4BF177A6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FAA7-8BDC-43CB-9F0B-1C60EA76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Mohsin Aziz&#10;5&#10; ">
            <a:extLst>
              <a:ext uri="{FF2B5EF4-FFF2-40B4-BE49-F238E27FC236}">
                <a16:creationId xmlns:a16="http://schemas.microsoft.com/office/drawing/2014/main" id="{7A2801A3-723D-4CC3-8E6D-CC3102A6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26" y="337352"/>
            <a:ext cx="10877196" cy="600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45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06AF-9053-49C8-8B28-493BC9B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AMISULPIRIDE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71F1-06CA-408B-B7D7-11DEF588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317" y="1357864"/>
            <a:ext cx="2893212" cy="1477328"/>
          </a:xfrm>
        </p:spPr>
        <p:txBody>
          <a:bodyPr/>
          <a:lstStyle/>
          <a:p>
            <a:r>
              <a:rPr lang="en-US" b="1" i="1" dirty="0"/>
              <a:t>D2 blockade</a:t>
            </a:r>
          </a:p>
          <a:p>
            <a:r>
              <a:rPr lang="en-US" b="1" i="1" dirty="0"/>
              <a:t>Less EPS</a:t>
            </a:r>
          </a:p>
          <a:p>
            <a:r>
              <a:rPr lang="en-US" b="1" i="1" dirty="0"/>
              <a:t>QT PROLONGATION</a:t>
            </a:r>
            <a:endParaRPr lang="en-IN" b="1" i="1" dirty="0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559F4A40-D650-407D-9CC7-381C0AEDB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6" y="2989537"/>
            <a:ext cx="9525000" cy="377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9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A721-29F9-46B2-B68E-C09F0296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ANTI ANXIETY DRUGS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2CCA-9820-40A3-842D-8AD5BADF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40527"/>
            <a:ext cx="10728325" cy="5193437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Benzodiazepines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Buspirone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Beta blockers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Selective serotonin reuptake inhibitors(SSRI’s)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Serotonin and noradrenaline reuptake inhibitors(SNRI)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H1-blocker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48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3034-CB9D-466E-87CC-720A4936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9" y="619200"/>
            <a:ext cx="10728322" cy="1477328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BENZODIAZEPINES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A2CA-319E-4927-8763-63670BEE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10" y="1383452"/>
            <a:ext cx="11545979" cy="5115002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Preferred anxiolytic drugs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Chlordiazepoxide,diazepam,lorazepam,oxazepam,nitrazepam,flurazepam,alprazolam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Act on __________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_____________ effect of GABA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b="1" i="1" dirty="0">
                <a:latin typeface="Aharoni" panose="02010803020104030203" pitchFamily="2" charset="-79"/>
                <a:cs typeface="Aharoni" panose="02010803020104030203" pitchFamily="2" charset="-79"/>
              </a:rPr>
              <a:t>Short term treatment of Anxiety</a:t>
            </a:r>
          </a:p>
          <a:p>
            <a:r>
              <a:rPr lang="en-IN" b="1" i="1" dirty="0">
                <a:latin typeface="Aharoni" panose="02010803020104030203" pitchFamily="2" charset="-79"/>
                <a:cs typeface="Aharoni" panose="02010803020104030203" pitchFamily="2" charset="-79"/>
              </a:rPr>
              <a:t>Act rapidly so acute anxiety</a:t>
            </a:r>
          </a:p>
          <a:p>
            <a:r>
              <a:rPr lang="en-IN" b="1" i="1" dirty="0">
                <a:latin typeface="Aharoni" panose="02010803020104030203" pitchFamily="2" charset="-79"/>
                <a:cs typeface="Aharoni" panose="02010803020104030203" pitchFamily="2" charset="-79"/>
              </a:rPr>
              <a:t>ADVERSE </a:t>
            </a:r>
            <a:r>
              <a:rPr lang="en-IN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EFFECT:sedation,impairment</a:t>
            </a:r>
            <a:r>
              <a:rPr lang="en-IN" b="1" i="1" dirty="0">
                <a:latin typeface="Aharoni" panose="02010803020104030203" pitchFamily="2" charset="-79"/>
                <a:cs typeface="Aharoni" panose="02010803020104030203" pitchFamily="2" charset="-79"/>
              </a:rPr>
              <a:t> of </a:t>
            </a:r>
            <a:r>
              <a:rPr lang="en-IN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memory,confusion,dependence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b="1" i="1" dirty="0">
                <a:latin typeface="Aharoni" panose="02010803020104030203" pitchFamily="2" charset="-79"/>
                <a:cs typeface="Aharoni" panose="02010803020104030203" pitchFamily="2" charset="-79"/>
              </a:rPr>
              <a:t>Tolerance---long term use</a:t>
            </a:r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0" name="Picture 6" descr="Limbic System – Teen Brain Talk">
            <a:extLst>
              <a:ext uri="{FF2B5EF4-FFF2-40B4-BE49-F238E27FC236}">
                <a16:creationId xmlns:a16="http://schemas.microsoft.com/office/drawing/2014/main" id="{E46DC3D0-8728-4476-93F1-8536B792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 of Benzodiazepines in the Treatment of Insomnia">
            <a:extLst>
              <a:ext uri="{FF2B5EF4-FFF2-40B4-BE49-F238E27FC236}">
                <a16:creationId xmlns:a16="http://schemas.microsoft.com/office/drawing/2014/main" id="{CEDA0B27-16AE-48EA-A814-225C2B5EF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81" y="2524125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6C42-48D8-4D0E-BA64-FDF25173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BUSPIRONE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BF8C1-8F15-491C-82E3-16948F56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7060"/>
            <a:ext cx="10728325" cy="432191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Partial agonist of 5HT1A receptor-selective anxiolytic effect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No </a:t>
            </a:r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sedative,anticonvulsant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or muscle relaxant property</a:t>
            </a:r>
          </a:p>
          <a:p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Doesnot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potentiate central effects of alcohol or other CNS depressants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No tolerance or drug dependence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Does not affect GABA transmission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Well absorbed from GI </a:t>
            </a:r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tract,bioavailability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is low because of first pass metabolism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 is delayed and may take 2 weeks to fully </a:t>
            </a:r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develop,so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not effective for acute cases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41761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7B67-67BC-4A1F-A02F-5CD8684D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BETA BLOCKERS</a:t>
            </a:r>
            <a:endParaRPr lang="en-IN" b="1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D078-E56C-4236-BC58-1CF22362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Propanalol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Used to reduce symptoms of anxiety such as 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tachycardia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 palpitation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tremor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                                         sweating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26457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6AC3-AFD4-448F-9965-DB1CF102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SSRI,SNRI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6E3D-4F39-4F50-B8D8-57D51C8E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Except acute anxiety</a:t>
            </a:r>
          </a:p>
          <a:p>
            <a:endParaRPr lang="en-US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Response is delayed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7445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B21C-0EA0-4A20-85AB-3E070400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H1-BLOCKER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235D-C375-49D2-B4FD-4C659546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60124"/>
            <a:ext cx="10728325" cy="4108851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HYDROXYZINE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Highly sedative first generation H1 blocker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Selective antianxiety action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Antiallergic</a:t>
            </a:r>
          </a:p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Antiemetic</a:t>
            </a:r>
          </a:p>
          <a:p>
            <a:r>
              <a:rPr lang="en-US" b="1" i="1" dirty="0" err="1">
                <a:latin typeface="Aharoni" panose="02010803020104030203" pitchFamily="2" charset="-79"/>
                <a:cs typeface="Aharoni" panose="02010803020104030203" pitchFamily="2" charset="-79"/>
              </a:rPr>
              <a:t>Antichlinergic</a:t>
            </a:r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 actions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89372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645F-BF5C-438D-B2D2-F0874916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00000000000000000000000000000000000000000000000000000000000000000000000000000000000000000000000000000000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ABA4-C7F7-4A55-9C98-B4FB1778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Thank You Messages For Him | Sample Posts">
            <a:extLst>
              <a:ext uri="{FF2B5EF4-FFF2-40B4-BE49-F238E27FC236}">
                <a16:creationId xmlns:a16="http://schemas.microsoft.com/office/drawing/2014/main" id="{54B12269-5EA4-4D7E-B67B-4539D240F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44D6-BC08-4F91-AA28-F705F2F3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94695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SCHIZOPHRENIA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314" name="Picture 2" descr="SYMPTOMS&#10;POSITIVE&#10;SYMPTOMS:&#10;• Delusions&#10;• Hallucinations&#10;• Combativeness&#10;• Insomnia&#10;Mohsin Aziz&#10;7&#10; ">
            <a:extLst>
              <a:ext uri="{FF2B5EF4-FFF2-40B4-BE49-F238E27FC236}">
                <a16:creationId xmlns:a16="http://schemas.microsoft.com/office/drawing/2014/main" id="{988CD839-4E66-4202-80DC-CFE720E3C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" y="1491448"/>
            <a:ext cx="10728321" cy="50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0971-446E-424B-B76A-EC90EF49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76940"/>
          </a:xfrm>
        </p:spPr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SCHIZOPHRENIA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167E-918A-4106-90F3-0048C4CB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SYMPTOMS&#10;NEGATIVE&#10;SYMPTOMS:&#10;• Affective&#10;Flattening (blunt)&#10;• Alogia&#10;• Anhedonia&#10;• Amotivation&#10;• Apathy&#10;• Asocial Behavior&#10;...">
            <a:extLst>
              <a:ext uri="{FF2B5EF4-FFF2-40B4-BE49-F238E27FC236}">
                <a16:creationId xmlns:a16="http://schemas.microsoft.com/office/drawing/2014/main" id="{67AC8871-B32E-421E-99AA-73E219360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296140"/>
            <a:ext cx="10954136" cy="52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DCF7-B7DE-4D69-8B54-9893B095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haroni" panose="02010803020104030203" pitchFamily="2" charset="-79"/>
                <a:cs typeface="Aharoni" panose="02010803020104030203" pitchFamily="2" charset="-79"/>
              </a:rPr>
              <a:t>ANTI PSYCHOTIC DRUGS</a:t>
            </a:r>
            <a:endParaRPr lang="en-IN" b="1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70FD-8389-4515-A089-0F204163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4143680"/>
          </a:xfrm>
        </p:spPr>
        <p:txBody>
          <a:bodyPr/>
          <a:lstStyle/>
          <a:p>
            <a:r>
              <a:rPr lang="en-US" b="1" i="1" dirty="0"/>
              <a:t>Otherwise  called  as         </a:t>
            </a:r>
            <a:r>
              <a:rPr lang="en-US" sz="4000" b="1" i="1" dirty="0"/>
              <a:t>NEUROLEPTICS</a:t>
            </a:r>
          </a:p>
          <a:p>
            <a:endParaRPr lang="en-US" sz="4000" b="1" i="1" dirty="0"/>
          </a:p>
          <a:p>
            <a:r>
              <a:rPr lang="en-IN" b="1" i="1" dirty="0"/>
              <a:t>Used  in  schizophrenia,  </a:t>
            </a:r>
          </a:p>
          <a:p>
            <a:r>
              <a:rPr lang="en-IN" b="1" i="1" dirty="0"/>
              <a:t>                     acute mania </a:t>
            </a:r>
          </a:p>
          <a:p>
            <a:r>
              <a:rPr lang="en-IN" b="1" i="1" dirty="0"/>
              <a:t>                     acute psychosis states</a:t>
            </a:r>
          </a:p>
        </p:txBody>
      </p:sp>
      <p:pic>
        <p:nvPicPr>
          <p:cNvPr id="4098" name="Picture 2" descr="Antipsychotics: Do they do more harm than good?">
            <a:extLst>
              <a:ext uri="{FF2B5EF4-FFF2-40B4-BE49-F238E27FC236}">
                <a16:creationId xmlns:a16="http://schemas.microsoft.com/office/drawing/2014/main" id="{7A7893CF-9203-473C-8B06-20140E512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490492"/>
            <a:ext cx="3953600" cy="20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6C75-85E5-4D98-AC60-EAC0D4E4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2764-1D77-464D-BCE6-9C1BE1E0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HISTORY&#10; Before 1952 –lobotomy, convulsive therapy, physical restrain, seclusion&#10;,sedation.&#10; Chlorpromazine – first anti...">
            <a:extLst>
              <a:ext uri="{FF2B5EF4-FFF2-40B4-BE49-F238E27FC236}">
                <a16:creationId xmlns:a16="http://schemas.microsoft.com/office/drawing/2014/main" id="{1418F251-1FEF-460D-A640-FDDCFB1E3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4" y="619200"/>
            <a:ext cx="10704647" cy="57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36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D3A6-D03E-49DD-A989-8CE064CA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073C-9987-4183-8EA9-79301984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 Drawbacks- dystonia, akathisia, tardive dyskinesia and negligible&#10;effects on negative symptoms.&#10; Clozapine  1958 bern ...">
            <a:extLst>
              <a:ext uri="{FF2B5EF4-FFF2-40B4-BE49-F238E27FC236}">
                <a16:creationId xmlns:a16="http://schemas.microsoft.com/office/drawing/2014/main" id="{15879B48-2235-40D1-AFD0-DB2E6A653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54" y="462740"/>
            <a:ext cx="10971891" cy="59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39575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422</Words>
  <Application>Microsoft Office PowerPoint</Application>
  <PresentationFormat>Widescreen</PresentationFormat>
  <Paragraphs>130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Aharoni</vt:lpstr>
      <vt:lpstr>Arial</vt:lpstr>
      <vt:lpstr>Chiller</vt:lpstr>
      <vt:lpstr>Sagona Book</vt:lpstr>
      <vt:lpstr>The Hand Extrablack</vt:lpstr>
      <vt:lpstr>BlobVTI</vt:lpstr>
      <vt:lpstr>PHARMACOTHERAPY OF  PSYCHOSIS AND ANXIETY</vt:lpstr>
      <vt:lpstr>CLASSIFICATION OF PSYCHIATRIC ILLNESS</vt:lpstr>
      <vt:lpstr>DIFFERENCE BETWEEN PSYCHOSIS AND NEUROSIS</vt:lpstr>
      <vt:lpstr>PowerPoint Presentation</vt:lpstr>
      <vt:lpstr>SCHIZOPHRENIA</vt:lpstr>
      <vt:lpstr>SCHIZOPHRENIA</vt:lpstr>
      <vt:lpstr>ANTI PSYCHOTIC DRUGS</vt:lpstr>
      <vt:lpstr>PowerPoint Presentation</vt:lpstr>
      <vt:lpstr>PowerPoint Presentation</vt:lpstr>
      <vt:lpstr>PowerPoint Presentation</vt:lpstr>
      <vt:lpstr>CLASSIFICATION OF ANTIPSYCHOTICS</vt:lpstr>
      <vt:lpstr>PowerPoint Presentation</vt:lpstr>
      <vt:lpstr>MECHANISM OF ACTION</vt:lpstr>
      <vt:lpstr>MECHANISM OF ACTION</vt:lpstr>
      <vt:lpstr>PowerPoint Presentation</vt:lpstr>
      <vt:lpstr>PowerPoint Presentation</vt:lpstr>
      <vt:lpstr>CHLORPROMAZINE prototype drug</vt:lpstr>
      <vt:lpstr>PHARMACOKINETICS</vt:lpstr>
      <vt:lpstr>ADVERSE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CLOZAPINE</vt:lpstr>
      <vt:lpstr>OLANZAPINE</vt:lpstr>
      <vt:lpstr>RISPERIDONE</vt:lpstr>
      <vt:lpstr>ZIPRASIDONE,ARIPIPRAZOLE</vt:lpstr>
      <vt:lpstr>QUETIAPINE</vt:lpstr>
      <vt:lpstr>AMISULPIRIDE</vt:lpstr>
      <vt:lpstr>ANTI ANXIETY DRUGS</vt:lpstr>
      <vt:lpstr>BENZODIAZEPINES</vt:lpstr>
      <vt:lpstr>BUSPIRONE</vt:lpstr>
      <vt:lpstr>BETA BLOCKERS</vt:lpstr>
      <vt:lpstr>SSRI,SNRI</vt:lpstr>
      <vt:lpstr>H1-BLOCKER</vt:lpstr>
      <vt:lpstr>00000000000000000000000000000000000000000000000000000000000000000000000000000000000000000000000000000000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PHARMACOTHERAPY OF  PSYCHOSIS AND ANXIETY</dc:title>
  <dc:creator>Aravinth Rajendran</dc:creator>
  <cp:lastModifiedBy>Aravinth Rajendran</cp:lastModifiedBy>
  <cp:revision>52</cp:revision>
  <dcterms:created xsi:type="dcterms:W3CDTF">2020-12-04T13:11:37Z</dcterms:created>
  <dcterms:modified xsi:type="dcterms:W3CDTF">2020-12-29T07:45:46Z</dcterms:modified>
</cp:coreProperties>
</file>