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81" r:id="rId12"/>
    <p:sldId id="282" r:id="rId13"/>
    <p:sldId id="283" r:id="rId14"/>
    <p:sldId id="28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07B4-940A-465D-85C8-D3A1A0605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B03D8-4D86-47C1-97C4-223A1A6AC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65B5-B4D9-438D-92FF-E283303F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03-289F-469A-8646-8C8836DC6A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2D166-EB3C-4BBF-A963-709585DD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D99B-9F8E-43F2-AB74-3449BB3D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2C0-94B5-41C1-93EA-F55981FF1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73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9A0D-78BD-48B9-9D80-B14F345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1E2AD-62E3-4F0C-BD40-FF3D80EE2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F037F-E76D-4CAB-9FE4-0D12139E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03-289F-469A-8646-8C8836DC6A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5C19-E777-425C-B7E7-A6EFC785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86E1F-7843-433E-8DC6-3AE16D5E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2C0-94B5-41C1-93EA-F55981FF1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73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D3F52-E9A7-40A3-BE07-C2004FF7B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5A76C-0BAF-43A7-81E6-927A2253F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E35AE-C1EF-409D-A8A4-5A641FF8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03-289F-469A-8646-8C8836DC6A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5478E-D2E9-417B-9AD8-D9BB0BF6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9E9E-B6F1-4842-BC6B-2545AA6C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2C0-94B5-41C1-93EA-F55981FF1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47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FED5-27D1-4140-8B49-74AFED58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CAD64-5EA1-49B2-B079-9C672E8C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D2F2F-DD59-4754-BE96-0D1F853F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03-289F-469A-8646-8C8836DC6A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9341-20C6-4533-A16D-F4D496F1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A6452-002C-48D2-B259-6D29E2B8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2C0-94B5-41C1-93EA-F55981FF1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17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DD81-106E-4060-9AAB-5944139C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58312-1F6C-4912-A1F7-8E5453DFF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D1F29-BB0B-4755-BB04-775AC389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03-289F-469A-8646-8C8836DC6A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E8596-B58F-46B7-9B97-18DAC8CD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8CA60-432C-492E-8F7D-BAEBF8D7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2C0-94B5-41C1-93EA-F55981FF1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2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0880-CDF5-42C1-A9F9-0FAC48FE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EEFD-78A4-4499-B69A-D101733CA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D6DBA-BAA9-4C1C-870B-0792DE50E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C123C-77AF-4151-B5A6-6630161D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03-289F-469A-8646-8C8836DC6A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B3153-25D4-4DFA-A20A-B04A5008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C1709-F4D9-4450-B1C4-5EF2F3C2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2C0-94B5-41C1-93EA-F55981FF1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16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C98C-B7D9-484A-8A1B-FA7D6A05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67259-199D-4062-8151-90DCAF9CA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48C27-5BF6-434A-9B41-2DDC022F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B831B-FA49-49B1-9E27-2018E4352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B8126-96A7-4B3B-B809-05C4152F6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F4C10-0620-47D2-A41C-B993BBC0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03-289F-469A-8646-8C8836DC6A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C62184-087B-4CDC-99D0-B9150BD2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324D1-DE7F-4D96-9C79-F505A34E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2C0-94B5-41C1-93EA-F55981FF1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5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F6A9-FC55-43A2-BC17-E00C8BD0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18F53-E6BB-4C31-9314-5D3D0FE3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03-289F-469A-8646-8C8836DC6A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02300-883D-400C-ADBF-1152906E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C962B-3AB5-46C3-8B38-6632B6FD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2C0-94B5-41C1-93EA-F55981FF1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55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6B87A-08FF-40A8-8ACD-2F78F890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03-289F-469A-8646-8C8836DC6A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AD3B9-4D9E-4B3C-8980-367875F2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F73FB-6E73-479B-88F7-2DA24814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2C0-94B5-41C1-93EA-F55981FF1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36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D65C-87DF-4BBE-9C31-3660553C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6619-1E3C-4FF3-95AC-844CCB3B4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2D6CC-B521-4FCC-9FD0-5F196DBA5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7B973-0337-4CAA-87F1-9E878D52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03-289F-469A-8646-8C8836DC6A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C87EA-AA3F-4826-95AF-1434E3FB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94CE4-65B6-4084-847C-D0137F39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2C0-94B5-41C1-93EA-F55981FF1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83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BD70-9E1C-49CE-8AF9-36FA00DB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9590C-B389-4DFC-BF93-EB53A3ED1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9C954-9642-41F9-AF81-7F0EDA4F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91493-F139-4B5A-91FC-3785DF03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03-289F-469A-8646-8C8836DC6A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5297-35B0-4D6D-8660-EBCD1D44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9C232-DB6F-40F3-9EB8-92EF8C29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2C0-94B5-41C1-93EA-F55981FF1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84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697C7-EC7F-4927-A80E-12698FAD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68D4A-8008-4858-80E7-781DC0861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65EDB-B4B5-4B0D-BA39-7A6BAA968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4403-289F-469A-8646-8C8836DC6A12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0D1E0-FD28-4145-A0E9-9537FB1E2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3BF0-8B55-4D56-B107-5BD624F6F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72C0-94B5-41C1-93EA-F55981FF1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64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BBAA-C1AE-4160-829B-CDFCE3259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PHARMACOKINETICS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52969-57E0-4781-AB3D-DEAA7E867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934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A5E8-065C-4F05-9EA4-7F477E33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9DC5-2771-4C53-90B4-DA70A0655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63D95E9-B7B8-4179-B0BE-051166D2C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1"/>
          <a:stretch/>
        </p:blipFill>
        <p:spPr bwMode="auto">
          <a:xfrm>
            <a:off x="355107" y="318472"/>
            <a:ext cx="8779368" cy="633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79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C4F0-7DAC-49C8-BCDF-5BF4D95A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01706-F36D-4640-86FA-52A923B3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9F8FD23-ABDE-4C0D-8E6A-39436F5858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426129" y="130900"/>
            <a:ext cx="11425560" cy="649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08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A298-7B4B-4411-A21D-CD39B233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23F3-C65C-4BBF-B37C-0A8591FBA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Drug absorption&#10;&#10;Motility of GIT&#10;- Drugs are better absorbed in normal GIT movement&#10;&#10;Blood supply at the absorptive area...">
            <a:extLst>
              <a:ext uri="{FF2B5EF4-FFF2-40B4-BE49-F238E27FC236}">
                <a16:creationId xmlns:a16="http://schemas.microsoft.com/office/drawing/2014/main" id="{1EE1705D-034A-443D-BB73-4523EE136C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6"/>
          <a:stretch/>
        </p:blipFill>
        <p:spPr bwMode="auto">
          <a:xfrm>
            <a:off x="340958" y="184166"/>
            <a:ext cx="11851042" cy="643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47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98E6-942C-4768-B3E8-4A57ABBF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0540-14F4-4650-A781-B07F5D1E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Drug absorption&#10; Destruction of drug in GIT&#10;In GIT, there are gastric HCl, enzymes etc.&#10;So, drugs may be destroyed in GIT...">
            <a:extLst>
              <a:ext uri="{FF2B5EF4-FFF2-40B4-BE49-F238E27FC236}">
                <a16:creationId xmlns:a16="http://schemas.microsoft.com/office/drawing/2014/main" id="{28914E97-6FF5-44EF-83F3-11D862F1E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4"/>
          <a:stretch/>
        </p:blipFill>
        <p:spPr bwMode="auto">
          <a:xfrm>
            <a:off x="472691" y="156623"/>
            <a:ext cx="11432264" cy="654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81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F932-0AE2-458B-A63F-0F1D383D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98223-C5F0-4C6C-9E74-C79BF8300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Drug Bio-availability&#10;&#10;Bio: Blood ( Systemic&#10;circulation)&#10;&#10;Availability : How much&#10;available?&#10;&#10; ">
            <a:extLst>
              <a:ext uri="{FF2B5EF4-FFF2-40B4-BE49-F238E27FC236}">
                <a16:creationId xmlns:a16="http://schemas.microsoft.com/office/drawing/2014/main" id="{D002EB40-7408-4DC7-B351-78AF301BD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85926" y="284085"/>
            <a:ext cx="10937290" cy="628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998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1767-CBEC-4A7F-BFF8-74C30EA0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5DB4-176F-42AF-A49F-EA27C8A23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Drug absorption&#10;Simply….&#10; Bioavailability is the percentage of administered drug&#10;available in the systemic circulation in...">
            <a:extLst>
              <a:ext uri="{FF2B5EF4-FFF2-40B4-BE49-F238E27FC236}">
                <a16:creationId xmlns:a16="http://schemas.microsoft.com/office/drawing/2014/main" id="{3AFC6AB0-C6FD-4804-8BE6-601442ECE2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9"/>
          <a:stretch/>
        </p:blipFill>
        <p:spPr bwMode="auto">
          <a:xfrm>
            <a:off x="408373" y="206361"/>
            <a:ext cx="11194741" cy="623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801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D3ED-E9EB-4479-A6B9-A4F5FDE5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A448-FDB4-4C68-9518-6CD6139CB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Drug absorption&#10;Measurement of AUC&#10;&#10; ">
            <a:extLst>
              <a:ext uri="{FF2B5EF4-FFF2-40B4-BE49-F238E27FC236}">
                <a16:creationId xmlns:a16="http://schemas.microsoft.com/office/drawing/2014/main" id="{8042610B-91E4-453D-815E-B9D4444AE6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6"/>
          <a:stretch/>
        </p:blipFill>
        <p:spPr bwMode="auto">
          <a:xfrm>
            <a:off x="363984" y="397685"/>
            <a:ext cx="11070455" cy="63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533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EFBB-C7F2-4F33-ABE2-9CA053E3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341C-982F-4E92-AC69-0FD580D9D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Buccal and Rectal – bypasses liver Vena  cava ">
            <a:extLst>
              <a:ext uri="{FF2B5EF4-FFF2-40B4-BE49-F238E27FC236}">
                <a16:creationId xmlns:a16="http://schemas.microsoft.com/office/drawing/2014/main" id="{5BAFD6EC-CC76-4E4C-BC76-B7CB6ED8D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1" y="175289"/>
            <a:ext cx="11256886" cy="646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634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A587-2119-4070-9A94-B454D1DD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E1A54-D842-41D9-B522-C4778E54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2. Distribution of Drugs &lt;ul&gt;&lt;li&gt;It is the passage of drug from the circulation to the tissue and site of its action. &lt;/li...">
            <a:extLst>
              <a:ext uri="{FF2B5EF4-FFF2-40B4-BE49-F238E27FC236}">
                <a16:creationId xmlns:a16="http://schemas.microsoft.com/office/drawing/2014/main" id="{7B3B9208-C114-41A7-A595-97B0084A8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73" y="122023"/>
            <a:ext cx="11452194" cy="651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576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BC3E-E06B-4B61-8D78-AF020EFB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7F38B-A356-4BEB-BF31-867F617B5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Volume of Distribution (V) &lt;ul&gt;&lt;li&gt;Definition: Apparent Volume of distribution is defined as the volume that would accommo...">
            <a:extLst>
              <a:ext uri="{FF2B5EF4-FFF2-40B4-BE49-F238E27FC236}">
                <a16:creationId xmlns:a16="http://schemas.microsoft.com/office/drawing/2014/main" id="{B50612DF-36D5-438A-B4A2-77C390E7E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0" y="148655"/>
            <a:ext cx="11150354" cy="641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46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26B7-EC6A-4AB6-AAED-6D91C34B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1862A-5E56-4292-86DF-A62F42E39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2CFA347-5824-443E-95FF-76FDAC1B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9" y="257452"/>
            <a:ext cx="11980074" cy="66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56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B820-FF61-4956-A58B-0A6082FB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5735-DED4-4354-BCDF-EC402CFDB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Brain and CSF Penetration – contd. &lt;ul&gt;&lt;li&gt;BBB is lipoidal and limits the entry of non-lipid soluble drugs (amikacin, gent...">
            <a:extLst>
              <a:ext uri="{FF2B5EF4-FFF2-40B4-BE49-F238E27FC236}">
                <a16:creationId xmlns:a16="http://schemas.microsoft.com/office/drawing/2014/main" id="{561C288A-547D-46E3-A8B7-BD275E35B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27" y="318472"/>
            <a:ext cx="11077903" cy="627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50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72E6-B2C4-4BA1-8AC4-84D294FC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3E9A-CAD8-43DF-8085-9052BB200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Placental Transfer &lt;ul&gt;&lt;li&gt;Only lipid soluble Drugs can penetrate – limitation of hydrophillic drugs &lt;/li&gt;&lt;/ul&gt;&lt;ul&gt;&lt;li&gt;Pla...">
            <a:extLst>
              <a:ext uri="{FF2B5EF4-FFF2-40B4-BE49-F238E27FC236}">
                <a16:creationId xmlns:a16="http://schemas.microsoft.com/office/drawing/2014/main" id="{DC790295-0E8E-4DA5-9C9B-13B81A389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4121"/>
            <a:ext cx="10515599" cy="586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591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BEFD-AEFF-4EAF-8C31-77995E6B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28F67-A199-461B-AF60-0F6F23BB8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What is Biotransformation?  &lt;ul&gt;&lt;li&gt;Chemical alteration of the drug in the body &lt;/li&gt;&lt;/ul&gt;&lt;ul&gt;&lt;li&gt;Aim: to convert  non-pol...">
            <a:extLst>
              <a:ext uri="{FF2B5EF4-FFF2-40B4-BE49-F238E27FC236}">
                <a16:creationId xmlns:a16="http://schemas.microsoft.com/office/drawing/2014/main" id="{5C7084FF-1319-4692-8194-EAC081B3B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28" y="184575"/>
            <a:ext cx="11056882" cy="639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219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3ED3-BFD3-47C9-B7C7-77AEA258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134C-732C-426C-B252-DF04E12D9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Biotransformation - Classification &lt;ul&gt;&lt;li&gt;2 (two) Phases  of Biotransformation: &lt;/li&gt;&lt;/ul&gt;&lt;ul&gt;&lt;li&gt;Phase I or Non-syntheti...">
            <a:extLst>
              <a:ext uri="{FF2B5EF4-FFF2-40B4-BE49-F238E27FC236}">
                <a16:creationId xmlns:a16="http://schemas.microsoft.com/office/drawing/2014/main" id="{B6D128B3-4CD7-44B8-95FC-609068893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8472"/>
            <a:ext cx="10515600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74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87AB-8393-4BBF-87F6-6B087E77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82DE8-C584-4359-A73C-742B26821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Organs of Excretion &lt;ul&gt;&lt;li&gt;Excretion is a transport procedure which the prototype drug (or parent drug) or other metaboli...">
            <a:extLst>
              <a:ext uri="{FF2B5EF4-FFF2-40B4-BE49-F238E27FC236}">
                <a16:creationId xmlns:a16="http://schemas.microsoft.com/office/drawing/2014/main" id="{7138F8DB-14C5-44BA-9A73-E9FB9D087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41" y="283779"/>
            <a:ext cx="11109435" cy="620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148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0EDF-2372-40EE-8573-CD700043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DEA40-7563-4001-B20A-BDE0E1D4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C7D209B-B7B8-401A-9CDC-371654536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365124"/>
            <a:ext cx="11508828" cy="628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696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46E2-3163-4544-9A0A-333319E3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D811D-EB20-4232-8283-DF950B22D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Kinetics of Elimination &lt;ul&gt;&lt;li&gt;First Order Kinetics (exponential):  Rate of elimination is directly proportional to drug ...">
            <a:extLst>
              <a:ext uri="{FF2B5EF4-FFF2-40B4-BE49-F238E27FC236}">
                <a16:creationId xmlns:a16="http://schemas.microsoft.com/office/drawing/2014/main" id="{61C05A75-1A65-4D76-8CC4-DC80D115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89" y="189186"/>
            <a:ext cx="11183007" cy="642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802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8714-8BC2-43E4-982C-AC8587CE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919A0-A2A2-4FEA-9B10-E638B1414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Plasma half-life &lt;ul&gt;&lt;li&gt;Defined as time taken for its plasma concentration to be reduced to half of its original value – ...">
            <a:extLst>
              <a:ext uri="{FF2B5EF4-FFF2-40B4-BE49-F238E27FC236}">
                <a16:creationId xmlns:a16="http://schemas.microsoft.com/office/drawing/2014/main" id="{21C8E29A-2BD1-4C68-986B-27D8E0660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62" y="365125"/>
            <a:ext cx="11259205" cy="634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986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AA7B-EE37-4A84-8A9C-16C9E927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4D535-78CE-4112-874B-676ABB79E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Plasma half-life &lt;ul&gt;&lt;li&gt;1 half-life ………….  50% &lt;/li&gt;&lt;/ul&gt;&lt;ul&gt;&lt;li&gt;2 half-lives…………  25% &lt;/li&gt;&lt;/ul&gt;&lt;ul&gt;&lt;li&gt;3 half-lives ……....">
            <a:extLst>
              <a:ext uri="{FF2B5EF4-FFF2-40B4-BE49-F238E27FC236}">
                <a16:creationId xmlns:a16="http://schemas.microsoft.com/office/drawing/2014/main" id="{018A00D1-34A9-4235-8892-7BEF46953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03" y="318471"/>
            <a:ext cx="11519338" cy="627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186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4E68-E4CA-4E66-B266-4E044F82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F35CB-F587-4C77-9292-39306C05F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Pharmacokinetics - Administration, Absorption, Distribution, Metabolism,  and Elimination… | Pharmacology nursing, Nursing school studying, Pharmacy  technician study">
            <a:extLst>
              <a:ext uri="{FF2B5EF4-FFF2-40B4-BE49-F238E27FC236}">
                <a16:creationId xmlns:a16="http://schemas.microsoft.com/office/drawing/2014/main" id="{5997EC03-107F-4F2F-896F-DE07AD113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69" y="935422"/>
            <a:ext cx="10625959" cy="541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94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6EA0-1BDC-4B21-AA18-D66313A7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CAD42-D59D-41DD-BA81-BC7AE0DC0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F04748B-2FBF-4BDA-B9E8-4396ED5AD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68" y="203241"/>
            <a:ext cx="9545429" cy="639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008A-DF3C-4DAE-9D37-FA5DA34D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8221C-5A83-429F-8E2E-82747E31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292C28F9-A9E9-4603-9FEB-66C889EC0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65" y="135598"/>
            <a:ext cx="11179035" cy="650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7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2FF7-BE29-4DCF-8433-F145583A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9E0B-9E27-4228-97E4-B4E21E697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7A44247-9421-47C9-9B34-A9312AE86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78" y="188712"/>
            <a:ext cx="11779687" cy="594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4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55D5-598E-4906-963D-0D5AA89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D0A70-8F41-4E2A-B9D4-61902CAC6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372A211-3F29-483D-B777-F22A3B241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78" y="367886"/>
            <a:ext cx="11389783" cy="620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4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6BCE-0C9D-4E03-BFD4-FC3EB2A0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F95DA-36DC-4F1F-BF21-95FEE4D8B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90FBDDE-98B1-46E2-A4A0-7F18B03C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803" y="681037"/>
            <a:ext cx="7258326" cy="503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A257-DDBB-49C7-BDF9-CD4282E0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D34C2-61FA-4C62-B4D0-DBC7B7614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8193255-3CC3-471B-8967-B049DA455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43" y="268120"/>
            <a:ext cx="11521383" cy="63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2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EA28-9E85-4BAF-BAEB-55EE1280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A809-A026-4446-8ABE-D9D3C4AC4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Lipid solubility of drug&#10; Drugs which are lipophilic easily cross membrane&#10; Drugs which are lipophobic/hydrophilic have ...">
            <a:extLst>
              <a:ext uri="{FF2B5EF4-FFF2-40B4-BE49-F238E27FC236}">
                <a16:creationId xmlns:a16="http://schemas.microsoft.com/office/drawing/2014/main" id="{FF03B0C0-0730-42F9-93D2-6050BC7830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4"/>
          <a:stretch/>
        </p:blipFill>
        <p:spPr bwMode="auto">
          <a:xfrm>
            <a:off x="310718" y="157534"/>
            <a:ext cx="11718525" cy="618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73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Office PowerPoint</Application>
  <PresentationFormat>Widescreen</PresentationFormat>
  <Paragraphs>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PHARMACOKINETICS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Aravinth Rajendran</dc:creator>
  <cp:lastModifiedBy>Aravinth Rajendran</cp:lastModifiedBy>
  <cp:revision>4</cp:revision>
  <dcterms:created xsi:type="dcterms:W3CDTF">2021-12-15T02:45:59Z</dcterms:created>
  <dcterms:modified xsi:type="dcterms:W3CDTF">2021-12-15T02:53:00Z</dcterms:modified>
</cp:coreProperties>
</file>