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6877-CEAE-A1AB-6692-AFD770F26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ABD1D0-051E-05D7-933B-415D43E38D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AA12ED-7B00-1B7E-AFD4-CB7FC54FF963}"/>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5" name="Footer Placeholder 4">
            <a:extLst>
              <a:ext uri="{FF2B5EF4-FFF2-40B4-BE49-F238E27FC236}">
                <a16:creationId xmlns:a16="http://schemas.microsoft.com/office/drawing/2014/main" id="{B2EEE922-CA4B-C1F4-2A09-690FBDDF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3E494-F7AE-748C-A7AA-25698BE05812}"/>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103295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DAB8-319D-7C82-409F-EE790E4FEC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C2D22A-09E2-6CA9-8AC3-31BF17047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80BC5-71D4-3E1A-1708-D7AB7B667C2E}"/>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5" name="Footer Placeholder 4">
            <a:extLst>
              <a:ext uri="{FF2B5EF4-FFF2-40B4-BE49-F238E27FC236}">
                <a16:creationId xmlns:a16="http://schemas.microsoft.com/office/drawing/2014/main" id="{4E8937D1-3F67-57A7-6200-94CED58C1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6CD5-6D24-2DB5-ECBA-65F504CEB14D}"/>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25562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D0043-198D-CD79-75D1-2CA482C09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5DC25-78BD-A562-B559-35DD7DADC8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E0D1C-281B-673B-3193-6F718BD5D294}"/>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5" name="Footer Placeholder 4">
            <a:extLst>
              <a:ext uri="{FF2B5EF4-FFF2-40B4-BE49-F238E27FC236}">
                <a16:creationId xmlns:a16="http://schemas.microsoft.com/office/drawing/2014/main" id="{7EF3545C-5213-D935-6A73-EA3E93F5C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63680E-D376-C0B5-D6FC-733AAD6456A4}"/>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105446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244A-3E70-69B7-6AE3-D584F3988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6F8E51-4D59-A3E2-DB82-4129237C3F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15EDDC-855B-E1F6-8E4D-2A0650E9274C}"/>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5" name="Footer Placeholder 4">
            <a:extLst>
              <a:ext uri="{FF2B5EF4-FFF2-40B4-BE49-F238E27FC236}">
                <a16:creationId xmlns:a16="http://schemas.microsoft.com/office/drawing/2014/main" id="{70B2FC32-0DB1-70ED-21C0-1DE2BDF21F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5DC8D-8137-4E7C-31B7-97B3666DE2D4}"/>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264549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58B7-F73F-2D83-D00F-920E7B3DBC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CB668B-A021-1613-C452-9DA7DDD5B6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CE868-169E-D7B2-0D26-01B7B4A6A934}"/>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5" name="Footer Placeholder 4">
            <a:extLst>
              <a:ext uri="{FF2B5EF4-FFF2-40B4-BE49-F238E27FC236}">
                <a16:creationId xmlns:a16="http://schemas.microsoft.com/office/drawing/2014/main" id="{C1A1513F-F07D-F73B-DC09-BCB6A41972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B27322-7361-6985-376F-3189A48A4A08}"/>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400636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7B17-04B3-2A20-F287-EABBB2FDAA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C5155-26DA-0147-479D-92275705E1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9C648A-A03D-738C-094A-DFCCA102D5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AFA293-1B92-9A79-368F-D62DBB797622}"/>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6" name="Footer Placeholder 5">
            <a:extLst>
              <a:ext uri="{FF2B5EF4-FFF2-40B4-BE49-F238E27FC236}">
                <a16:creationId xmlns:a16="http://schemas.microsoft.com/office/drawing/2014/main" id="{041136EC-DF1E-6534-E90E-D6BF9270D2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D647B-1AB3-057E-AF9B-43C7CAAAB730}"/>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126030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94E9-BAD3-91E7-3FC8-4A1B61E96E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7EBEC-0B37-9BE3-9E3A-370D2E9D1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6645DD-D824-78EA-0D19-5D67F22F73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754F22-5D80-E1DD-D564-84BBFE753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A47B9-684B-117A-AC62-EB9801E15D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97AFF1-D913-2839-E8B3-803561F4E74E}"/>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8" name="Footer Placeholder 7">
            <a:extLst>
              <a:ext uri="{FF2B5EF4-FFF2-40B4-BE49-F238E27FC236}">
                <a16:creationId xmlns:a16="http://schemas.microsoft.com/office/drawing/2014/main" id="{77146A49-26DC-591D-DD36-C0521E1DE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D3BC35-AE2D-5012-9954-85F15175CF34}"/>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200188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923C-F6EA-FBC7-E0F7-0B5B975A10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66D786-89BF-E795-6C2B-5EAB122780AF}"/>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4" name="Footer Placeholder 3">
            <a:extLst>
              <a:ext uri="{FF2B5EF4-FFF2-40B4-BE49-F238E27FC236}">
                <a16:creationId xmlns:a16="http://schemas.microsoft.com/office/drawing/2014/main" id="{A0F15B8A-6B1F-F557-3AB3-1C212067A7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FF2FAD-0790-28EC-1AD7-023D598EBEED}"/>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405885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4DB00-BDA1-B4F2-8758-98948209B92B}"/>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3" name="Footer Placeholder 2">
            <a:extLst>
              <a:ext uri="{FF2B5EF4-FFF2-40B4-BE49-F238E27FC236}">
                <a16:creationId xmlns:a16="http://schemas.microsoft.com/office/drawing/2014/main" id="{EF53FE28-5AAC-92B1-4C66-03BF1D5EEA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7276DE-920C-39A5-EF21-18F99965E387}"/>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32612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4D6-30EF-77CE-FFAA-D5F0593DB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21F869-BB6F-E52D-0366-FB8E642EF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701F4C-C901-AF06-EE08-FAB729324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8983D-6B42-30C8-1776-B42D9C0E0848}"/>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6" name="Footer Placeholder 5">
            <a:extLst>
              <a:ext uri="{FF2B5EF4-FFF2-40B4-BE49-F238E27FC236}">
                <a16:creationId xmlns:a16="http://schemas.microsoft.com/office/drawing/2014/main" id="{AD4DE591-D47A-D044-ED2D-0AA310606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0C3A1-5285-BDDD-554F-DF1735C9EB50}"/>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131301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5285-E447-F739-072E-9387E0547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5E26D3-DBBA-BFB7-7596-386467B55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D97B09-0AB6-AC0F-7A44-180BB5865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8E0F6-7455-EFFF-761D-0906AB4662B1}"/>
              </a:ext>
            </a:extLst>
          </p:cNvPr>
          <p:cNvSpPr>
            <a:spLocks noGrp="1"/>
          </p:cNvSpPr>
          <p:nvPr>
            <p:ph type="dt" sz="half" idx="10"/>
          </p:nvPr>
        </p:nvSpPr>
        <p:spPr/>
        <p:txBody>
          <a:bodyPr/>
          <a:lstStyle/>
          <a:p>
            <a:fld id="{586D3524-0836-42AB-9BC1-89FC5B12245D}" type="datetimeFigureOut">
              <a:rPr lang="en-IN" smtClean="0"/>
              <a:t>21-06-2022</a:t>
            </a:fld>
            <a:endParaRPr lang="en-IN"/>
          </a:p>
        </p:txBody>
      </p:sp>
      <p:sp>
        <p:nvSpPr>
          <p:cNvPr id="6" name="Footer Placeholder 5">
            <a:extLst>
              <a:ext uri="{FF2B5EF4-FFF2-40B4-BE49-F238E27FC236}">
                <a16:creationId xmlns:a16="http://schemas.microsoft.com/office/drawing/2014/main" id="{9004F8DC-2C3B-9CED-0B93-4700D886BD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0F8BE8-CA6B-36AB-2FE3-1AD7E9B78D5E}"/>
              </a:ext>
            </a:extLst>
          </p:cNvPr>
          <p:cNvSpPr>
            <a:spLocks noGrp="1"/>
          </p:cNvSpPr>
          <p:nvPr>
            <p:ph type="sldNum" sz="quarter" idx="12"/>
          </p:nvPr>
        </p:nvSpPr>
        <p:spPr/>
        <p:txBody>
          <a:bodyPr/>
          <a:lstStyle/>
          <a:p>
            <a:fld id="{DBFF492E-0BF7-48FA-AF88-B55744D67FB5}" type="slidenum">
              <a:rPr lang="en-IN" smtClean="0"/>
              <a:t>‹#›</a:t>
            </a:fld>
            <a:endParaRPr lang="en-IN"/>
          </a:p>
        </p:txBody>
      </p:sp>
    </p:spTree>
    <p:extLst>
      <p:ext uri="{BB962C8B-B14F-4D97-AF65-F5344CB8AC3E}">
        <p14:creationId xmlns:p14="http://schemas.microsoft.com/office/powerpoint/2010/main" val="357729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D5E0A-7764-7155-F998-B7B1CED32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CF52FE-81E9-89B5-87FC-183AA6E7B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CE4A3-9A7A-0B89-C619-AD164A0821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D3524-0836-42AB-9BC1-89FC5B12245D}" type="datetimeFigureOut">
              <a:rPr lang="en-IN" smtClean="0"/>
              <a:t>21-06-2022</a:t>
            </a:fld>
            <a:endParaRPr lang="en-IN"/>
          </a:p>
        </p:txBody>
      </p:sp>
      <p:sp>
        <p:nvSpPr>
          <p:cNvPr id="5" name="Footer Placeholder 4">
            <a:extLst>
              <a:ext uri="{FF2B5EF4-FFF2-40B4-BE49-F238E27FC236}">
                <a16:creationId xmlns:a16="http://schemas.microsoft.com/office/drawing/2014/main" id="{3EA70531-0F05-8854-441B-591671FE1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A4BB57-0E41-7DB1-6CF6-D0248524B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F492E-0BF7-48FA-AF88-B55744D67FB5}" type="slidenum">
              <a:rPr lang="en-IN" smtClean="0"/>
              <a:t>‹#›</a:t>
            </a:fld>
            <a:endParaRPr lang="en-IN"/>
          </a:p>
        </p:txBody>
      </p:sp>
    </p:spTree>
    <p:extLst>
      <p:ext uri="{BB962C8B-B14F-4D97-AF65-F5344CB8AC3E}">
        <p14:creationId xmlns:p14="http://schemas.microsoft.com/office/powerpoint/2010/main" val="1053001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A29D-2121-F049-2CA6-2A8B393F9D8D}"/>
              </a:ext>
            </a:extLst>
          </p:cNvPr>
          <p:cNvSpPr>
            <a:spLocks noGrp="1"/>
          </p:cNvSpPr>
          <p:nvPr>
            <p:ph type="ctrTitle"/>
          </p:nvPr>
        </p:nvSpPr>
        <p:spPr/>
        <p:txBody>
          <a:bodyPr/>
          <a:lstStyle/>
          <a:p>
            <a:r>
              <a:rPr lang="en-US" dirty="0"/>
              <a:t>PRESCRIPTION AUDIT</a:t>
            </a:r>
            <a:endParaRPr lang="en-IN" dirty="0"/>
          </a:p>
        </p:txBody>
      </p:sp>
      <p:sp>
        <p:nvSpPr>
          <p:cNvPr id="3" name="Subtitle 2">
            <a:extLst>
              <a:ext uri="{FF2B5EF4-FFF2-40B4-BE49-F238E27FC236}">
                <a16:creationId xmlns:a16="http://schemas.microsoft.com/office/drawing/2014/main" id="{4DA80988-5C51-9492-CB5C-13A1AB9F6FA5}"/>
              </a:ext>
            </a:extLst>
          </p:cNvPr>
          <p:cNvSpPr>
            <a:spLocks noGrp="1"/>
          </p:cNvSpPr>
          <p:nvPr>
            <p:ph type="subTitle" idx="1"/>
          </p:nvPr>
        </p:nvSpPr>
        <p:spPr/>
        <p:txBody>
          <a:bodyPr/>
          <a:lstStyle/>
          <a:p>
            <a:r>
              <a:rPr lang="en-US" dirty="0"/>
              <a:t>DR.SELVARAJU</a:t>
            </a:r>
          </a:p>
          <a:p>
            <a:r>
              <a:rPr lang="en-US" dirty="0"/>
              <a:t>ASSISTANT PROFESSOR</a:t>
            </a:r>
          </a:p>
          <a:p>
            <a:r>
              <a:rPr lang="en-US" dirty="0"/>
              <a:t>DEPARTMENT OF PHARMACOLOGY</a:t>
            </a:r>
            <a:endParaRPr lang="en-IN" dirty="0"/>
          </a:p>
        </p:txBody>
      </p:sp>
    </p:spTree>
    <p:extLst>
      <p:ext uri="{BB962C8B-B14F-4D97-AF65-F5344CB8AC3E}">
        <p14:creationId xmlns:p14="http://schemas.microsoft.com/office/powerpoint/2010/main" val="214333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992231-A01C-6174-9F06-5A3362944857}"/>
              </a:ext>
            </a:extLst>
          </p:cNvPr>
          <p:cNvPicPr>
            <a:picLocks noChangeAspect="1"/>
          </p:cNvPicPr>
          <p:nvPr/>
        </p:nvPicPr>
        <p:blipFill>
          <a:blip r:embed="rId2"/>
          <a:stretch>
            <a:fillRect/>
          </a:stretch>
        </p:blipFill>
        <p:spPr>
          <a:xfrm>
            <a:off x="2234852" y="0"/>
            <a:ext cx="7722296" cy="6858000"/>
          </a:xfrm>
          <a:prstGeom prst="rect">
            <a:avLst/>
          </a:prstGeom>
        </p:spPr>
      </p:pic>
    </p:spTree>
    <p:extLst>
      <p:ext uri="{BB962C8B-B14F-4D97-AF65-F5344CB8AC3E}">
        <p14:creationId xmlns:p14="http://schemas.microsoft.com/office/powerpoint/2010/main" val="360355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6ACD9-F9D4-9A66-FC47-2E41696CE4C4}"/>
              </a:ext>
            </a:extLst>
          </p:cNvPr>
          <p:cNvSpPr txBox="1"/>
          <p:nvPr/>
        </p:nvSpPr>
        <p:spPr>
          <a:xfrm>
            <a:off x="1175656" y="1861519"/>
            <a:ext cx="9769151" cy="3978205"/>
          </a:xfrm>
          <a:prstGeom prst="rect">
            <a:avLst/>
          </a:prstGeom>
          <a:noFill/>
        </p:spPr>
        <p:txBody>
          <a:bodyPr wrap="square">
            <a:spAutoFit/>
          </a:bodyPr>
          <a:lstStyle/>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4. A  40 years old male ,a known case of Gout on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T.Allopurinol</a:t>
            </a:r>
            <a:r>
              <a:rPr lang="en-US" sz="2400" dirty="0">
                <a:effectLst/>
                <a:latin typeface="Calibri" panose="020F0502020204030204" pitchFamily="34" charset="0"/>
                <a:ea typeface="Calibri" panose="020F0502020204030204" pitchFamily="34" charset="0"/>
                <a:cs typeface="Times New Roman" panose="02020603050405020304" pitchFamily="18" charset="0"/>
              </a:rPr>
              <a:t>  approached his family physician  with symptoms of  Acute Tonsillitis. The physician wrote the following prescription. Critically audit it and write the correct prescription.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 Allopurinol 100mg bid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Cap.Ampicillin</a:t>
            </a:r>
            <a:r>
              <a:rPr lang="en-US" sz="2400" dirty="0">
                <a:effectLst/>
                <a:latin typeface="Calibri" panose="020F0502020204030204" pitchFamily="34" charset="0"/>
                <a:ea typeface="Calibri" panose="020F0502020204030204" pitchFamily="34" charset="0"/>
                <a:cs typeface="Times New Roman" panose="02020603050405020304" pitchFamily="18" charset="0"/>
              </a:rPr>
              <a:t>   500mg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tid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314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010CCF-D8A2-EF2D-5AE0-440B5FC50102}"/>
              </a:ext>
            </a:extLst>
          </p:cNvPr>
          <p:cNvSpPr txBox="1"/>
          <p:nvPr/>
        </p:nvSpPr>
        <p:spPr>
          <a:xfrm>
            <a:off x="886408" y="595276"/>
            <a:ext cx="8259924" cy="5698740"/>
          </a:xfrm>
          <a:prstGeom prst="rect">
            <a:avLst/>
          </a:prstGeom>
          <a:noFill/>
        </p:spPr>
        <p:txBody>
          <a:bodyPr wrap="square">
            <a:spAutoFit/>
          </a:bodyPr>
          <a:lstStyle/>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1. Date of prescription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 Details of the prescriber and patient are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3. Diagnosis is not written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4. The superscription symbol R</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x   </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5. In the inscription the names of the drugs are not in capital letters. Duration of drugs therapy is not given. A higher incidence of skin rashes has been reported when ampicillin is given to patients on allopurinol. Hence ampicillin can be replaced with amoxicillin which is equally effective but does not produce skin rashes.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6. Subscription is missing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7. Instruction to the patient is not written.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8.  Refill instruction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9.   Signature of the physician is missing.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8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2F6742-0A6C-ABC7-B877-310F04693FD8}"/>
              </a:ext>
            </a:extLst>
          </p:cNvPr>
          <p:cNvPicPr>
            <a:picLocks noChangeAspect="1"/>
          </p:cNvPicPr>
          <p:nvPr/>
        </p:nvPicPr>
        <p:blipFill>
          <a:blip r:embed="rId2"/>
          <a:stretch>
            <a:fillRect/>
          </a:stretch>
        </p:blipFill>
        <p:spPr>
          <a:xfrm>
            <a:off x="2100957" y="0"/>
            <a:ext cx="7990085" cy="6858000"/>
          </a:xfrm>
          <a:prstGeom prst="rect">
            <a:avLst/>
          </a:prstGeom>
        </p:spPr>
      </p:pic>
    </p:spTree>
    <p:extLst>
      <p:ext uri="{BB962C8B-B14F-4D97-AF65-F5344CB8AC3E}">
        <p14:creationId xmlns:p14="http://schemas.microsoft.com/office/powerpoint/2010/main" val="295800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D501BC5-C826-F3A6-984C-CF0B835AA440}"/>
              </a:ext>
            </a:extLst>
          </p:cNvPr>
          <p:cNvSpPr>
            <a:spLocks noChangeArrowheads="1"/>
          </p:cNvSpPr>
          <p:nvPr/>
        </p:nvSpPr>
        <p:spPr bwMode="auto">
          <a:xfrm>
            <a:off x="615820" y="2743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AutoShape 1">
            <a:extLst>
              <a:ext uri="{FF2B5EF4-FFF2-40B4-BE49-F238E27FC236}">
                <a16:creationId xmlns:a16="http://schemas.microsoft.com/office/drawing/2014/main" id="{FB125CCF-D7A4-A897-6E5B-0A6F77CE2056}"/>
              </a:ext>
            </a:extLst>
          </p:cNvPr>
          <p:cNvSpPr>
            <a:spLocks noChangeShapeType="1"/>
          </p:cNvSpPr>
          <p:nvPr/>
        </p:nvSpPr>
        <p:spPr bwMode="auto">
          <a:xfrm>
            <a:off x="3052633" y="3711575"/>
            <a:ext cx="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29488485-BF57-4E31-DC8C-9424A98160AD}"/>
              </a:ext>
            </a:extLst>
          </p:cNvPr>
          <p:cNvSpPr>
            <a:spLocks noChangeArrowheads="1"/>
          </p:cNvSpPr>
          <p:nvPr/>
        </p:nvSpPr>
        <p:spPr bwMode="auto">
          <a:xfrm>
            <a:off x="615820" y="353468"/>
            <a:ext cx="10571584"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39975" algn="l"/>
              </a:tabLst>
              <a:defRPr>
                <a:solidFill>
                  <a:schemeClr val="tx1"/>
                </a:solidFill>
                <a:latin typeface="Arial" panose="020B0604020202020204" pitchFamily="34" charset="0"/>
              </a:defRPr>
            </a:lvl1pPr>
            <a:lvl2pPr eaLnBrk="0" fontAlgn="base" hangingPunct="0">
              <a:spcBef>
                <a:spcPct val="0"/>
              </a:spcBef>
              <a:spcAft>
                <a:spcPct val="0"/>
              </a:spcAft>
              <a:tabLst>
                <a:tab pos="2339975" algn="l"/>
              </a:tabLst>
              <a:defRPr>
                <a:solidFill>
                  <a:schemeClr val="tx1"/>
                </a:solidFill>
                <a:latin typeface="Arial" panose="020B0604020202020204" pitchFamily="34" charset="0"/>
              </a:defRPr>
            </a:lvl2pPr>
            <a:lvl3pPr eaLnBrk="0" fontAlgn="base" hangingPunct="0">
              <a:spcBef>
                <a:spcPct val="0"/>
              </a:spcBef>
              <a:spcAft>
                <a:spcPct val="0"/>
              </a:spcAft>
              <a:tabLst>
                <a:tab pos="2339975" algn="l"/>
              </a:tabLst>
              <a:defRPr>
                <a:solidFill>
                  <a:schemeClr val="tx1"/>
                </a:solidFill>
                <a:latin typeface="Arial" panose="020B0604020202020204" pitchFamily="34" charset="0"/>
              </a:defRPr>
            </a:lvl3pPr>
            <a:lvl4pPr eaLnBrk="0" fontAlgn="base" hangingPunct="0">
              <a:spcBef>
                <a:spcPct val="0"/>
              </a:spcBef>
              <a:spcAft>
                <a:spcPct val="0"/>
              </a:spcAft>
              <a:tabLst>
                <a:tab pos="2339975" algn="l"/>
              </a:tabLst>
              <a:defRPr>
                <a:solidFill>
                  <a:schemeClr val="tx1"/>
                </a:solidFill>
                <a:latin typeface="Arial" panose="020B0604020202020204" pitchFamily="34" charset="0"/>
              </a:defRPr>
            </a:lvl4pPr>
            <a:lvl5pPr eaLnBrk="0" fontAlgn="base" hangingPunct="0">
              <a:spcBef>
                <a:spcPct val="0"/>
              </a:spcBef>
              <a:spcAft>
                <a:spcPct val="0"/>
              </a:spcAft>
              <a:tabLst>
                <a:tab pos="2339975" algn="l"/>
              </a:tabLst>
              <a:defRPr>
                <a:solidFill>
                  <a:schemeClr val="tx1"/>
                </a:solidFill>
                <a:latin typeface="Arial" panose="020B0604020202020204" pitchFamily="34" charset="0"/>
              </a:defRPr>
            </a:lvl5pPr>
            <a:lvl6pPr eaLnBrk="0" fontAlgn="base" hangingPunct="0">
              <a:spcBef>
                <a:spcPct val="0"/>
              </a:spcBef>
              <a:spcAft>
                <a:spcPct val="0"/>
              </a:spcAft>
              <a:tabLst>
                <a:tab pos="2339975" algn="l"/>
              </a:tabLst>
              <a:defRPr>
                <a:solidFill>
                  <a:schemeClr val="tx1"/>
                </a:solidFill>
                <a:latin typeface="Arial" panose="020B0604020202020204" pitchFamily="34" charset="0"/>
              </a:defRPr>
            </a:lvl6pPr>
            <a:lvl7pPr eaLnBrk="0" fontAlgn="base" hangingPunct="0">
              <a:spcBef>
                <a:spcPct val="0"/>
              </a:spcBef>
              <a:spcAft>
                <a:spcPct val="0"/>
              </a:spcAft>
              <a:tabLst>
                <a:tab pos="2339975" algn="l"/>
              </a:tabLst>
              <a:defRPr>
                <a:solidFill>
                  <a:schemeClr val="tx1"/>
                </a:solidFill>
                <a:latin typeface="Arial" panose="020B0604020202020204" pitchFamily="34" charset="0"/>
              </a:defRPr>
            </a:lvl7pPr>
            <a:lvl8pPr eaLnBrk="0" fontAlgn="base" hangingPunct="0">
              <a:spcBef>
                <a:spcPct val="0"/>
              </a:spcBef>
              <a:spcAft>
                <a:spcPct val="0"/>
              </a:spcAft>
              <a:tabLst>
                <a:tab pos="2339975" algn="l"/>
              </a:tabLst>
              <a:defRPr>
                <a:solidFill>
                  <a:schemeClr val="tx1"/>
                </a:solidFill>
                <a:latin typeface="Arial" panose="020B0604020202020204" pitchFamily="34" charset="0"/>
              </a:defRPr>
            </a:lvl8pPr>
            <a:lvl9pPr eaLnBrk="0" fontAlgn="base" hangingPunct="0">
              <a:spcBef>
                <a:spcPct val="0"/>
              </a:spcBef>
              <a:spcAft>
                <a:spcPct val="0"/>
              </a:spcAft>
              <a:tabLst>
                <a:tab pos="2339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  A   54 years  old male,  known Type-II   Diabetic was well controlled with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T.Glimepiride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T.Metformin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Recently he developed Stage-I   hypertension and the physician prescribed the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followimg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anti-hypertensive  drug. Perform a prescription audit and suggest changes for rational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therapeutics.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2.06.2022</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Dr.xxx</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MBBS.,MD.,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Reg no : 654321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Get well hospital,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30,South car street,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Chidambaram.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Phone : 7154389009</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Diagnosis : Hypertension with Type II  diabetes mellitus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r>
              <a:rPr kumimoji="0" lang="en-US" altLang="en-US" sz="20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8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0" i="0"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T.Glimepiride</a:t>
            </a:r>
            <a:r>
              <a:rPr kumimoji="0" lang="en-US" altLang="en-US" sz="28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0" i="0"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img</a:t>
            </a:r>
            <a:r>
              <a:rPr kumimoji="0" lang="en-US" altLang="en-US" sz="28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od for 15 days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8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0" i="0"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T.Metformin</a:t>
            </a:r>
            <a:r>
              <a:rPr kumimoji="0" lang="en-US" altLang="en-US" sz="28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5oomg bid  for 15 days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28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0" i="0"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T.Propranolol</a:t>
            </a:r>
            <a:r>
              <a:rPr kumimoji="0" lang="en-US" altLang="en-US" sz="28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40mg   bid for 15 days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32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0449E-EC1A-14EA-9A8D-4EAD1A60E75B}"/>
              </a:ext>
            </a:extLst>
          </p:cNvPr>
          <p:cNvSpPr txBox="1"/>
          <p:nvPr/>
        </p:nvSpPr>
        <p:spPr>
          <a:xfrm>
            <a:off x="1017036" y="913212"/>
            <a:ext cx="10590245" cy="5159105"/>
          </a:xfrm>
          <a:prstGeom prst="rect">
            <a:avLst/>
          </a:prstGeom>
          <a:noFill/>
        </p:spPr>
        <p:txBody>
          <a:bodyPr wrap="square">
            <a:spAutoFit/>
          </a:bodyPr>
          <a:lstStyle/>
          <a:p>
            <a:pPr>
              <a:lnSpc>
                <a:spcPct val="115000"/>
              </a:lnSpc>
              <a:spcAft>
                <a:spcPts val="1000"/>
              </a:spcAft>
            </a:pPr>
            <a:r>
              <a:rPr lang="en-US" sz="3200" baseline="-25000" dirty="0">
                <a:effectLst/>
                <a:latin typeface="Calibri" panose="020F0502020204030204" pitchFamily="34" charset="0"/>
                <a:ea typeface="Calibri" panose="020F0502020204030204" pitchFamily="34" charset="0"/>
                <a:cs typeface="Times New Roman" panose="02020603050405020304" pitchFamily="18" charset="0"/>
              </a:rPr>
              <a:t>1.Details of the patient is not given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aseline="-25000" dirty="0">
                <a:effectLst/>
                <a:latin typeface="Calibri" panose="020F0502020204030204" pitchFamily="34" charset="0"/>
                <a:ea typeface="Calibri" panose="020F0502020204030204" pitchFamily="34" charset="0"/>
                <a:cs typeface="Times New Roman" panose="02020603050405020304" pitchFamily="18" charset="0"/>
              </a:rPr>
              <a:t>2.In  the inscription the names of the drugs are not written in capital letters. Non selective beta blockers block the symptoms of hypoglycemia and worsen the hypoglycemic </a:t>
            </a:r>
            <a:r>
              <a:rPr lang="en-US" sz="3200" baseline="-25000" dirty="0" err="1">
                <a:effectLst/>
                <a:latin typeface="Calibri" panose="020F0502020204030204" pitchFamily="34" charset="0"/>
                <a:ea typeface="Calibri" panose="020F0502020204030204" pitchFamily="34" charset="0"/>
                <a:cs typeface="Times New Roman" panose="02020603050405020304" pitchFamily="18" charset="0"/>
              </a:rPr>
              <a:t>episodes,hence</a:t>
            </a:r>
            <a:r>
              <a:rPr lang="en-US" sz="3200" baseline="-25000" dirty="0">
                <a:effectLst/>
                <a:latin typeface="Calibri" panose="020F0502020204030204" pitchFamily="34" charset="0"/>
                <a:ea typeface="Calibri" panose="020F0502020204030204" pitchFamily="34" charset="0"/>
                <a:cs typeface="Times New Roman" panose="02020603050405020304" pitchFamily="18" charset="0"/>
              </a:rPr>
              <a:t> avoided in diabetics. Suggested alternative is either ACE—I or ARB  which are </a:t>
            </a:r>
            <a:r>
              <a:rPr lang="en-US" sz="3200" baseline="-25000" dirty="0" err="1">
                <a:effectLst/>
                <a:latin typeface="Calibri" panose="020F0502020204030204" pitchFamily="34" charset="0"/>
                <a:ea typeface="Calibri" panose="020F0502020204030204" pitchFamily="34" charset="0"/>
                <a:cs typeface="Times New Roman" panose="02020603050405020304" pitchFamily="18" charset="0"/>
              </a:rPr>
              <a:t>renoprotective</a:t>
            </a:r>
            <a:r>
              <a:rPr lang="en-US" sz="3200" baseline="-25000" dirty="0">
                <a:effectLst/>
                <a:latin typeface="Calibri" panose="020F0502020204030204" pitchFamily="34" charset="0"/>
                <a:ea typeface="Calibri" panose="020F0502020204030204" pitchFamily="34" charset="0"/>
                <a:cs typeface="Times New Roman" panose="02020603050405020304" pitchFamily="18" charset="0"/>
              </a:rPr>
              <a:t> in type II  diabetes mellitus.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US" sz="2400" dirty="0">
                <a:effectLst/>
                <a:latin typeface="Calibri" panose="020F0502020204030204" pitchFamily="34" charset="0"/>
                <a:ea typeface="Calibri" panose="020F0502020204030204" pitchFamily="34" charset="0"/>
                <a:cs typeface="Times New Roman" panose="02020603050405020304" pitchFamily="18" charset="0"/>
              </a:rPr>
              <a:t> Subscription is missing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4. Instruction to the patient is not written.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5.  Refill instruction is not given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6.   Signature of the physician is missing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84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AF05B4-0553-7744-EC4B-EEA1A0B979B5}"/>
              </a:ext>
            </a:extLst>
          </p:cNvPr>
          <p:cNvPicPr>
            <a:picLocks noChangeAspect="1"/>
          </p:cNvPicPr>
          <p:nvPr/>
        </p:nvPicPr>
        <p:blipFill>
          <a:blip r:embed="rId2"/>
          <a:stretch>
            <a:fillRect/>
          </a:stretch>
        </p:blipFill>
        <p:spPr>
          <a:xfrm>
            <a:off x="2063523" y="123145"/>
            <a:ext cx="7934325" cy="5120659"/>
          </a:xfrm>
          <a:prstGeom prst="rect">
            <a:avLst/>
          </a:prstGeom>
        </p:spPr>
      </p:pic>
      <p:pic>
        <p:nvPicPr>
          <p:cNvPr id="5" name="Picture 4">
            <a:extLst>
              <a:ext uri="{FF2B5EF4-FFF2-40B4-BE49-F238E27FC236}">
                <a16:creationId xmlns:a16="http://schemas.microsoft.com/office/drawing/2014/main" id="{BC918337-C97E-3B04-492E-4599D2F4C76F}"/>
              </a:ext>
            </a:extLst>
          </p:cNvPr>
          <p:cNvPicPr>
            <a:picLocks noChangeAspect="1"/>
          </p:cNvPicPr>
          <p:nvPr/>
        </p:nvPicPr>
        <p:blipFill rotWithShape="1">
          <a:blip r:embed="rId3"/>
          <a:srcRect b="21143"/>
          <a:stretch/>
        </p:blipFill>
        <p:spPr>
          <a:xfrm>
            <a:off x="1894794" y="5327780"/>
            <a:ext cx="8124825" cy="1407075"/>
          </a:xfrm>
          <a:prstGeom prst="rect">
            <a:avLst/>
          </a:prstGeom>
        </p:spPr>
      </p:pic>
    </p:spTree>
    <p:extLst>
      <p:ext uri="{BB962C8B-B14F-4D97-AF65-F5344CB8AC3E}">
        <p14:creationId xmlns:p14="http://schemas.microsoft.com/office/powerpoint/2010/main" val="414198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7EDA9-0BAB-7EDA-9CB7-8FC7AA6B0922}"/>
              </a:ext>
            </a:extLst>
          </p:cNvPr>
          <p:cNvSpPr txBox="1"/>
          <p:nvPr/>
        </p:nvSpPr>
        <p:spPr>
          <a:xfrm>
            <a:off x="1362269" y="585273"/>
            <a:ext cx="9237307" cy="5050357"/>
          </a:xfrm>
          <a:prstGeom prst="rect">
            <a:avLst/>
          </a:prstGeom>
          <a:noFill/>
        </p:spPr>
        <p:txBody>
          <a:bodyPr wrap="square">
            <a:sp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5.Written here is a  prescription for  a 27 years  old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primi</a:t>
            </a:r>
            <a:r>
              <a:rPr lang="en-US" sz="1800" dirty="0">
                <a:effectLst/>
                <a:latin typeface="Calibri" panose="020F0502020204030204" pitchFamily="34" charset="0"/>
                <a:ea typeface="Calibri" panose="020F0502020204030204" pitchFamily="34" charset="0"/>
                <a:cs typeface="Times New Roman" panose="02020603050405020304" pitchFamily="18" charset="0"/>
              </a:rPr>
              <a:t>  woman  in her first trimester  suffering from  mild  iron deficiency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anaemia</a:t>
            </a:r>
            <a:r>
              <a:rPr lang="en-US" sz="1800" dirty="0">
                <a:effectLst/>
                <a:latin typeface="Calibri" panose="020F0502020204030204" pitchFamily="34" charset="0"/>
                <a:ea typeface="Calibri" panose="020F0502020204030204" pitchFamily="34" charset="0"/>
                <a:cs typeface="Times New Roman" panose="02020603050405020304" pitchFamily="18" charset="0"/>
              </a:rPr>
              <a:t> . Comment, correct and rewrite the prescription.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Mrs</a:t>
            </a:r>
            <a:r>
              <a:rPr lang="en-US" sz="1800" dirty="0">
                <a:effectLst/>
                <a:latin typeface="Calibri" panose="020F0502020204030204" pitchFamily="34" charset="0"/>
                <a:ea typeface="Calibri" panose="020F0502020204030204" pitchFamily="34" charset="0"/>
                <a:cs typeface="Times New Roman" panose="02020603050405020304" pitchFamily="18" charset="0"/>
              </a:rPr>
              <a:t> .Kamala                   Age:27years		Sex: Female	Weight:65kg        OP NO: OP665123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Address:  24, North cross street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Gandhi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nagar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Chidambaram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Inj.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Microfer</a:t>
            </a:r>
            <a:r>
              <a:rPr lang="en-US" sz="1800" dirty="0">
                <a:effectLst/>
                <a:latin typeface="Calibri" panose="020F0502020204030204" pitchFamily="34" charset="0"/>
                <a:ea typeface="Calibri" panose="020F0502020204030204" pitchFamily="34" charset="0"/>
                <a:cs typeface="Times New Roman" panose="02020603050405020304" pitchFamily="18" charset="0"/>
              </a:rPr>
              <a:t>  1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i.m</a:t>
            </a:r>
            <a:r>
              <a:rPr lang="en-US" sz="1800" dirty="0">
                <a:effectLst/>
                <a:latin typeface="Calibri" panose="020F0502020204030204" pitchFamily="34" charset="0"/>
                <a:ea typeface="Calibri" panose="020F0502020204030204" pitchFamily="34" charset="0"/>
                <a:cs typeface="Times New Roman" panose="02020603050405020304" pitchFamily="18" charset="0"/>
              </a:rPr>
              <a:t>  daily for 7 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Fersolate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400mg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t.i.d</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30 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Folic acid  100mg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t.i.d</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30 day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30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1BE78-C86D-BBEB-C101-D26D645333E4}"/>
              </a:ext>
            </a:extLst>
          </p:cNvPr>
          <p:cNvSpPr txBox="1"/>
          <p:nvPr/>
        </p:nvSpPr>
        <p:spPr>
          <a:xfrm>
            <a:off x="1399592" y="837487"/>
            <a:ext cx="8082642" cy="6114238"/>
          </a:xfrm>
          <a:prstGeom prst="rect">
            <a:avLst/>
          </a:prstGeom>
          <a:noFill/>
        </p:spPr>
        <p:txBody>
          <a:bodyPr wrap="square">
            <a:spAutoFit/>
          </a:bodyPr>
          <a:lstStyle/>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1. Date of prescription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 Details of the prescriber is not written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3. Diagnosis is not written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4. The superscription symbol R</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x </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5. In the inscription The names of the drugs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Microfer,Fersolate</a:t>
            </a:r>
            <a:r>
              <a:rPr lang="en-US" sz="2000" dirty="0">
                <a:effectLst/>
                <a:latin typeface="Calibri" panose="020F0502020204030204" pitchFamily="34" charset="0"/>
                <a:ea typeface="Calibri" panose="020F0502020204030204" pitchFamily="34" charset="0"/>
                <a:cs typeface="Times New Roman" panose="02020603050405020304" pitchFamily="18" charset="0"/>
              </a:rPr>
              <a:t>)  are given in brand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name.The</a:t>
            </a:r>
            <a:r>
              <a:rPr lang="en-US" sz="2000" dirty="0">
                <a:effectLst/>
                <a:latin typeface="Calibri" panose="020F0502020204030204" pitchFamily="34" charset="0"/>
                <a:ea typeface="Calibri" panose="020F0502020204030204" pitchFamily="34" charset="0"/>
                <a:cs typeface="Times New Roman" panose="02020603050405020304" pitchFamily="18" charset="0"/>
              </a:rPr>
              <a:t> drugs’ names are not written in capital letters. Patient is suffering from mild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anaemia</a:t>
            </a:r>
            <a:r>
              <a:rPr lang="en-US" sz="2000" dirty="0">
                <a:effectLst/>
                <a:latin typeface="Calibri" panose="020F0502020204030204" pitchFamily="34" charset="0"/>
                <a:ea typeface="Calibri" panose="020F0502020204030204" pitchFamily="34" charset="0"/>
                <a:cs typeface="Times New Roman" panose="02020603050405020304" pitchFamily="18" charset="0"/>
              </a:rPr>
              <a:t>, so</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parenteral  iron therapy is not needed. Dosage of ferrous sulphate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Fersolate</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folic acid</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are  wrong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Formulaitons</a:t>
            </a:r>
            <a:r>
              <a:rPr lang="en-US" sz="2000" dirty="0">
                <a:effectLst/>
                <a:latin typeface="Calibri" panose="020F0502020204030204" pitchFamily="34" charset="0"/>
                <a:ea typeface="Calibri" panose="020F0502020204030204" pitchFamily="34" charset="0"/>
                <a:cs typeface="Times New Roman" panose="02020603050405020304" pitchFamily="18" charset="0"/>
              </a:rPr>
              <a:t>  of ferrous sulphate and folic acid are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6.</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 Subscription is missing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7. Instruction to the patient is not written.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8.  Refill instruction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9.   Signature of the physician is missing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6569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A7FE56-28EA-647E-1337-DD79A8F6A220}"/>
              </a:ext>
            </a:extLst>
          </p:cNvPr>
          <p:cNvPicPr>
            <a:picLocks noChangeAspect="1"/>
          </p:cNvPicPr>
          <p:nvPr/>
        </p:nvPicPr>
        <p:blipFill>
          <a:blip r:embed="rId2"/>
          <a:stretch>
            <a:fillRect/>
          </a:stretch>
        </p:blipFill>
        <p:spPr>
          <a:xfrm>
            <a:off x="2027614" y="0"/>
            <a:ext cx="8136771" cy="6858000"/>
          </a:xfrm>
          <a:prstGeom prst="rect">
            <a:avLst/>
          </a:prstGeom>
        </p:spPr>
      </p:pic>
    </p:spTree>
    <p:extLst>
      <p:ext uri="{BB962C8B-B14F-4D97-AF65-F5344CB8AC3E}">
        <p14:creationId xmlns:p14="http://schemas.microsoft.com/office/powerpoint/2010/main" val="224778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1C2E6-4A01-8827-88C5-A7AEEF6E79C1}"/>
              </a:ext>
            </a:extLst>
          </p:cNvPr>
          <p:cNvSpPr txBox="1"/>
          <p:nvPr/>
        </p:nvSpPr>
        <p:spPr>
          <a:xfrm>
            <a:off x="821094" y="262108"/>
            <a:ext cx="9237306" cy="5765424"/>
          </a:xfrm>
          <a:prstGeom prst="rect">
            <a:avLst/>
          </a:prstGeom>
          <a:noFill/>
        </p:spPr>
        <p:txBody>
          <a:bodyPr wrap="square">
            <a:spAutoFit/>
          </a:bodyPr>
          <a:lstStyle/>
          <a:p>
            <a:pPr algn="ctr">
              <a:lnSpc>
                <a:spcPct val="115000"/>
              </a:lnSpc>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PH 3.2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Perform and interpret a critical appraisal (Audit) of a given prescription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Given  here is a prescription written for a 40 years old man suffering from loss of appetite, dyspepsia and pain in upper abdomen after taking meals for the past 5 days . After clinical examination and investigations he is  diagnosed to be </a:t>
            </a:r>
            <a:r>
              <a:rPr lang="en-US" sz="2000">
                <a:effectLst/>
                <a:latin typeface="Calibri" panose="020F0502020204030204" pitchFamily="34" charset="0"/>
                <a:ea typeface="Calibri" panose="020F0502020204030204" pitchFamily="34" charset="0"/>
                <a:cs typeface="Times New Roman" panose="02020603050405020304" pitchFamily="18" charset="0"/>
              </a:rPr>
              <a:t>suffering from Acid </a:t>
            </a:r>
            <a:r>
              <a:rPr lang="en-US" sz="2000" dirty="0">
                <a:effectLst/>
                <a:latin typeface="Calibri" panose="020F0502020204030204" pitchFamily="34" charset="0"/>
                <a:ea typeface="Calibri" panose="020F0502020204030204" pitchFamily="34" charset="0"/>
                <a:cs typeface="Times New Roman" panose="02020603050405020304" pitchFamily="18" charset="0"/>
              </a:rPr>
              <a:t>peptic  disease .  Critically   audit/evaluate it and write the correct prescription.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Dr. XXX  MBBS.,MD.,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Reg.No</a:t>
            </a:r>
            <a:r>
              <a:rPr lang="en-US" sz="2000" dirty="0">
                <a:effectLst/>
                <a:latin typeface="Calibri" panose="020F0502020204030204" pitchFamily="34" charset="0"/>
                <a:ea typeface="Calibri" panose="020F0502020204030204" pitchFamily="34" charset="0"/>
                <a:cs typeface="Times New Roman" panose="02020603050405020304" pitchFamily="18" charset="0"/>
              </a:rPr>
              <a:t> : 226543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Tab.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Pantop</a:t>
            </a:r>
            <a:r>
              <a:rPr lang="en-US" sz="2000" dirty="0">
                <a:effectLst/>
                <a:latin typeface="Calibri" panose="020F0502020204030204" pitchFamily="34" charset="0"/>
                <a:ea typeface="Calibri" panose="020F0502020204030204" pitchFamily="34" charset="0"/>
                <a:cs typeface="Times New Roman" panose="02020603050405020304" pitchFamily="18" charset="0"/>
              </a:rPr>
              <a:t>  40mg  od  for 10 days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Tab.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Multivit</a:t>
            </a:r>
            <a:r>
              <a:rPr lang="en-US" sz="2000" dirty="0">
                <a:effectLst/>
                <a:latin typeface="Calibri" panose="020F0502020204030204" pitchFamily="34" charset="0"/>
                <a:ea typeface="Calibri" panose="020F0502020204030204" pitchFamily="34" charset="0"/>
                <a:cs typeface="Times New Roman" panose="02020603050405020304" pitchFamily="18" charset="0"/>
              </a:rPr>
              <a:t>            od  for 10 days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Tab.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Aceclofenac</a:t>
            </a:r>
            <a:r>
              <a:rPr lang="en-US" sz="2000" dirty="0">
                <a:effectLst/>
                <a:latin typeface="Calibri" panose="020F0502020204030204" pitchFamily="34" charset="0"/>
                <a:ea typeface="Calibri" panose="020F0502020204030204" pitchFamily="34" charset="0"/>
                <a:cs typeface="Times New Roman" panose="02020603050405020304" pitchFamily="18" charset="0"/>
              </a:rPr>
              <a:t>   100mg  bid  for  3 days.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277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FA726-CD8B-9787-30A9-284BD130FF35}"/>
              </a:ext>
            </a:extLst>
          </p:cNvPr>
          <p:cNvSpPr txBox="1"/>
          <p:nvPr/>
        </p:nvSpPr>
        <p:spPr>
          <a:xfrm>
            <a:off x="1231641" y="901533"/>
            <a:ext cx="8091973" cy="5665910"/>
          </a:xfrm>
          <a:prstGeom prst="rect">
            <a:avLst/>
          </a:prstGeom>
          <a:noFill/>
        </p:spPr>
        <p:txBody>
          <a:bodyPr wrap="square">
            <a:spAutoFit/>
          </a:bodyPr>
          <a:lstStyle/>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1. Date of prescription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2. Complete details of the doctor like address, phone number are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3. Details of the patient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4. Diagnosis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5. The superscription symbol  R</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x</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missing.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6.  In the inscription name of the drugs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Pantop,Multivit</a:t>
            </a:r>
            <a:r>
              <a:rPr lang="en-US" sz="2000" dirty="0">
                <a:effectLst/>
                <a:latin typeface="Calibri" panose="020F0502020204030204" pitchFamily="34" charset="0"/>
                <a:ea typeface="Calibri" panose="020F0502020204030204" pitchFamily="34" charset="0"/>
                <a:cs typeface="Times New Roman" panose="02020603050405020304" pitchFamily="18" charset="0"/>
              </a:rPr>
              <a:t>) are in brand name. They are</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not written in capital letters.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Aceclofenac</a:t>
            </a:r>
            <a:r>
              <a:rPr lang="en-US" sz="2000" dirty="0">
                <a:effectLst/>
                <a:latin typeface="Calibri" panose="020F0502020204030204" pitchFamily="34" charset="0"/>
                <a:ea typeface="Calibri" panose="020F0502020204030204" pitchFamily="34" charset="0"/>
                <a:cs typeface="Times New Roman" panose="02020603050405020304" pitchFamily="18" charset="0"/>
              </a:rPr>
              <a:t> being a NSAID is contra-indicated in this patient as it will aggravate the disease. It is irrational to prescribe multivitamin to this</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patient.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7.  The subscription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 to the pharmacist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8.  The transcription or instruction to the patient is missing.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9.  Refill  instruction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10.  Signature of the physician is not present.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097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6C14AA-74C6-D177-F016-93FCAE5977BE}"/>
              </a:ext>
            </a:extLst>
          </p:cNvPr>
          <p:cNvPicPr>
            <a:picLocks noChangeAspect="1"/>
          </p:cNvPicPr>
          <p:nvPr/>
        </p:nvPicPr>
        <p:blipFill>
          <a:blip r:embed="rId2"/>
          <a:stretch>
            <a:fillRect/>
          </a:stretch>
        </p:blipFill>
        <p:spPr>
          <a:xfrm>
            <a:off x="2361259" y="0"/>
            <a:ext cx="7469481" cy="6858000"/>
          </a:xfrm>
          <a:prstGeom prst="rect">
            <a:avLst/>
          </a:prstGeom>
        </p:spPr>
      </p:pic>
    </p:spTree>
    <p:extLst>
      <p:ext uri="{BB962C8B-B14F-4D97-AF65-F5344CB8AC3E}">
        <p14:creationId xmlns:p14="http://schemas.microsoft.com/office/powerpoint/2010/main" val="326757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43DDCB-1B32-912F-BD71-E33B97FB3720}"/>
              </a:ext>
            </a:extLst>
          </p:cNvPr>
          <p:cNvSpPr txBox="1"/>
          <p:nvPr/>
        </p:nvSpPr>
        <p:spPr>
          <a:xfrm>
            <a:off x="569166" y="328792"/>
            <a:ext cx="11532637" cy="6200415"/>
          </a:xfrm>
          <a:prstGeom prst="rect">
            <a:avLst/>
          </a:prstGeom>
          <a:noFill/>
        </p:spPr>
        <p:txBody>
          <a:bodyPr wrap="square">
            <a:sp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Given here is a prescription for a 4 years old male child weighing 15kg suffering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diarrhoea</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past  2 days . He passed 4 to 5 motions in one day. No H/O  fever   and vomiting. After thorough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examination the child was diagnosed to  have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diarrhoea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Critically evaluate (Audit)  it and write the correct prescription.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1.06.2022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Dr.XXX</a:t>
            </a:r>
            <a:r>
              <a:rPr lang="en-US" sz="1800" dirty="0">
                <a:effectLst/>
                <a:latin typeface="Calibri" panose="020F0502020204030204" pitchFamily="34" charset="0"/>
                <a:ea typeface="Calibri" panose="020F0502020204030204" pitchFamily="34" charset="0"/>
                <a:cs typeface="Times New Roman" panose="02020603050405020304" pitchFamily="18" charset="0"/>
              </a:rPr>
              <a:t> MBBS.,MD.,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Reg no  : 226543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Malar  Hospital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25,North  Car street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Chidambaram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Phone :  7884430011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Patient’s  name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Baby.Rohit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 Crocin   250mg  bid  for 2 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Syr.Metrogyl</a:t>
            </a:r>
            <a:r>
              <a:rPr lang="en-US" sz="1800" dirty="0">
                <a:effectLst/>
                <a:latin typeface="Calibri" panose="020F0502020204030204" pitchFamily="34" charset="0"/>
                <a:ea typeface="Calibri" panose="020F0502020204030204" pitchFamily="34" charset="0"/>
                <a:cs typeface="Times New Roman" panose="02020603050405020304" pitchFamily="18" charset="0"/>
              </a:rPr>
              <a:t>   (2oomg/5ml)  7.5ml bid  for 5 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488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FA335E-4EDF-291C-05D5-2456457B1982}"/>
              </a:ext>
            </a:extLst>
          </p:cNvPr>
          <p:cNvSpPr txBox="1"/>
          <p:nvPr/>
        </p:nvSpPr>
        <p:spPr>
          <a:xfrm>
            <a:off x="1212980" y="397273"/>
            <a:ext cx="9909110" cy="6309163"/>
          </a:xfrm>
          <a:prstGeom prst="rect">
            <a:avLst/>
          </a:prstGeom>
          <a:noFill/>
        </p:spPr>
        <p:txBody>
          <a:bodyPr wrap="square">
            <a:spAutoFit/>
          </a:bodyPr>
          <a:lstStyle/>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1.  Details of the child is not complete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AutoNum type="arabicPeriod" startAt="2"/>
            </a:pPr>
            <a:r>
              <a:rPr lang="en-US" sz="2000" dirty="0">
                <a:effectLst/>
                <a:latin typeface="Calibri" panose="020F0502020204030204" pitchFamily="34" charset="0"/>
                <a:ea typeface="Calibri" panose="020F0502020204030204" pitchFamily="34" charset="0"/>
                <a:cs typeface="Times New Roman" panose="02020603050405020304" pitchFamily="18" charset="0"/>
              </a:rPr>
              <a:t>Diagnosis  is not written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3.  The superscription symbol   R</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x</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not present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4.  In the  inscription  the names of the drugs are in brand name and they are not written in capital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letters  . This child does not have fever, hence  prescribing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pareacetamol</a:t>
            </a:r>
            <a:r>
              <a:rPr lang="en-US" sz="2000" dirty="0">
                <a:effectLst/>
                <a:latin typeface="Calibri" panose="020F0502020204030204" pitchFamily="34" charset="0"/>
                <a:ea typeface="Calibri" panose="020F0502020204030204" pitchFamily="34" charset="0"/>
                <a:cs typeface="Times New Roman" panose="02020603050405020304" pitchFamily="18" charset="0"/>
              </a:rPr>
              <a:t> (crocin) is irrational. The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child suffers   from diarrhea only, hence prescribing anti-amoebic drug   metronidazole  is irrational.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WHO  ORS  and Zinc  are missing in the prescription.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5.   Subscription  is missing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6.   Instruction to the patient is  not written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7.   Refill instruction is not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8.  Signature of the physician is missing.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255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2D58E7-6F1A-E37E-5DDD-A9F7A98E10E7}"/>
              </a:ext>
            </a:extLst>
          </p:cNvPr>
          <p:cNvPicPr>
            <a:picLocks noChangeAspect="1"/>
          </p:cNvPicPr>
          <p:nvPr/>
        </p:nvPicPr>
        <p:blipFill>
          <a:blip r:embed="rId2"/>
          <a:stretch>
            <a:fillRect/>
          </a:stretch>
        </p:blipFill>
        <p:spPr>
          <a:xfrm>
            <a:off x="2157602" y="0"/>
            <a:ext cx="7876795" cy="6858000"/>
          </a:xfrm>
          <a:prstGeom prst="rect">
            <a:avLst/>
          </a:prstGeom>
        </p:spPr>
      </p:pic>
    </p:spTree>
    <p:extLst>
      <p:ext uri="{BB962C8B-B14F-4D97-AF65-F5344CB8AC3E}">
        <p14:creationId xmlns:p14="http://schemas.microsoft.com/office/powerpoint/2010/main" val="174753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110FBC-50B8-435D-96A3-54C5ECEE2DA8}"/>
              </a:ext>
            </a:extLst>
          </p:cNvPr>
          <p:cNvSpPr txBox="1"/>
          <p:nvPr/>
        </p:nvSpPr>
        <p:spPr>
          <a:xfrm>
            <a:off x="640702" y="775581"/>
            <a:ext cx="11290041" cy="5306837"/>
          </a:xfrm>
          <a:prstGeom prst="rect">
            <a:avLst/>
          </a:prstGeom>
          <a:noFill/>
        </p:spPr>
        <p:txBody>
          <a:bodyPr wrap="square">
            <a:spAutoFit/>
          </a:bodyPr>
          <a:lstStyle/>
          <a:p>
            <a:pPr>
              <a:lnSpc>
                <a:spcPct val="115000"/>
              </a:lnSpc>
              <a:spcAft>
                <a:spcPts val="1000"/>
              </a:spcAft>
              <a:tabLst>
                <a:tab pos="234061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dirty="0">
                <a:effectLst/>
                <a:latin typeface="Calibri" panose="020F0502020204030204" pitchFamily="34" charset="0"/>
                <a:ea typeface="Calibri" panose="020F0502020204030204" pitchFamily="34" charset="0"/>
                <a:cs typeface="Times New Roman" panose="02020603050405020304" pitchFamily="18" charset="0"/>
              </a:rPr>
              <a:t>Given here is a  prescription  written for a 24 years old woman suffering from throbbing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headache  on   one side  lasting for 8hours and vomiting,  associated with sensitivity to light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and sound. She had similar   episode   2 months back. After  thorough  examination  she was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diagnosed to have Migraine.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Critically   evaluate it  and write the correct prescription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Dr.xxx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Phone : 7154389009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Patient’s  name: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Mrs.Kamala</a:t>
            </a:r>
            <a:r>
              <a:rPr lang="en-US" sz="1800" dirty="0">
                <a:effectLst/>
                <a:latin typeface="Calibri" panose="020F0502020204030204" pitchFamily="34" charset="0"/>
                <a:ea typeface="Calibri" panose="020F0502020204030204" pitchFamily="34" charset="0"/>
                <a:cs typeface="Times New Roman" panose="02020603050405020304" pitchFamily="18" charset="0"/>
              </a:rPr>
              <a:t>           Age:24 years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Sex:Female</a:t>
            </a:r>
            <a:r>
              <a:rPr lang="en-US" sz="1800" dirty="0">
                <a:effectLst/>
                <a:latin typeface="Calibri" panose="020F0502020204030204" pitchFamily="34" charset="0"/>
                <a:ea typeface="Calibri" panose="020F0502020204030204" pitchFamily="34" charset="0"/>
                <a:cs typeface="Times New Roman" panose="02020603050405020304" pitchFamily="18" charset="0"/>
              </a:rPr>
              <a:t>               Weight:65kg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OP NO: OP 887766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T.Sumatriptan</a:t>
            </a:r>
            <a:r>
              <a:rPr lang="en-US" sz="1800" dirty="0">
                <a:effectLst/>
                <a:latin typeface="Calibri" panose="020F0502020204030204" pitchFamily="34" charset="0"/>
                <a:ea typeface="Calibri" panose="020F0502020204030204" pitchFamily="34" charset="0"/>
                <a:cs typeface="Times New Roman" panose="02020603050405020304" pitchFamily="18" charset="0"/>
              </a:rPr>
              <a:t>   100mg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T.Propranolol</a:t>
            </a:r>
            <a:r>
              <a:rPr lang="en-US" sz="1800" dirty="0">
                <a:effectLst/>
                <a:latin typeface="Calibri" panose="020F0502020204030204" pitchFamily="34" charset="0"/>
                <a:ea typeface="Calibri" panose="020F0502020204030204" pitchFamily="34" charset="0"/>
                <a:cs typeface="Times New Roman" panose="02020603050405020304" pitchFamily="18" charset="0"/>
              </a:rPr>
              <a:t>     40mg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T.Ergotamine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2mg   IV</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689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ABFA76-5238-DAB0-515C-EBE9D5E02B64}"/>
              </a:ext>
            </a:extLst>
          </p:cNvPr>
          <p:cNvSpPr txBox="1"/>
          <p:nvPr/>
        </p:nvSpPr>
        <p:spPr>
          <a:xfrm>
            <a:off x="1399591" y="395815"/>
            <a:ext cx="8502520" cy="6231706"/>
          </a:xfrm>
          <a:prstGeom prst="rect">
            <a:avLst/>
          </a:prstGeom>
          <a:noFill/>
        </p:spPr>
        <p:txBody>
          <a:bodyPr wrap="square">
            <a:spAutoFit/>
          </a:bodyPr>
          <a:lstStyle/>
          <a:p>
            <a:pPr>
              <a:lnSpc>
                <a:spcPct val="115000"/>
              </a:lnSpc>
              <a:spcAft>
                <a:spcPts val="1000"/>
              </a:spcAft>
              <a:tabLst>
                <a:tab pos="234061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1.The date of prescription is not given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2. Details of the doctor is not complete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3. Diagnosis is not written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4.</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superscription symbol   </a:t>
            </a:r>
            <a:r>
              <a:rPr lang="en-US" sz="3200" dirty="0">
                <a:effectLst/>
                <a:latin typeface="Calibri" panose="020F0502020204030204" pitchFamily="34" charset="0"/>
                <a:ea typeface="Calibri" panose="020F0502020204030204" pitchFamily="34" charset="0"/>
                <a:cs typeface="Times New Roman" panose="02020603050405020304" pitchFamily="18" charset="0"/>
              </a:rPr>
              <a:t>R</a:t>
            </a:r>
            <a:r>
              <a:rPr lang="en-US" sz="3200" baseline="-250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not present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In the Inscription  the name of the drugs are not in capital letters. Dose  of  sumatriptan  is high. Duration of drug therapy is not given.    The patient should either receive   Sumatriptan   or Ergotamine.  Sumatriptan and Ergotamine should  not be  given together. Sumatriptan  is equally effective and better tolerated.  This patient needs  anti emetic  as  there is vomiting. Patient also needs additional NSAID  combination.   Propranolol  is not needed.  It is given as prophylactic therapy when attacks are more    frequent  than   2  to 3 per month.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234061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6. Subscription is missing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Instruction to the patient is  not written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   Refill instruction is not given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  Signature of the physician is missing.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9291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1439</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PRESCRIPTION AUDIT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PRESCRIPTION AUDIT</dc:title>
  <dc:creator>Aravinth Rajendran</dc:creator>
  <cp:lastModifiedBy>Aravinth Rajendran</cp:lastModifiedBy>
  <cp:revision>5</cp:revision>
  <dcterms:created xsi:type="dcterms:W3CDTF">2022-06-21T04:17:03Z</dcterms:created>
  <dcterms:modified xsi:type="dcterms:W3CDTF">2022-06-21T09:55:45Z</dcterms:modified>
</cp:coreProperties>
</file>