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63" r:id="rId6"/>
    <p:sldId id="264" r:id="rId7"/>
    <p:sldId id="265" r:id="rId8"/>
    <p:sldId id="272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8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04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3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2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9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6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0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1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8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9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0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2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8B22-8A3D-4C2B-AAAD-FE27D5D71FCC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3AA5-B01E-4B62-87B6-B39A1D0F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02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6C88-D061-4A13-B488-BDF7249B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931" y="729207"/>
            <a:ext cx="9448800" cy="1825096"/>
          </a:xfrm>
        </p:spPr>
        <p:txBody>
          <a:bodyPr/>
          <a:lstStyle/>
          <a:p>
            <a:r>
              <a:rPr lang="en-US" b="1" i="1" dirty="0"/>
              <a:t>REVISION IN CVS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21A86-54D3-4C8E-A5D9-E60F0A9C6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597" y="2806576"/>
            <a:ext cx="9448800" cy="2306961"/>
          </a:xfrm>
        </p:spPr>
        <p:txBody>
          <a:bodyPr>
            <a:normAutofit/>
          </a:bodyPr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DR.G.AARTHIPRIYANKA</a:t>
            </a:r>
          </a:p>
          <a:p>
            <a:r>
              <a:rPr lang="en-US" b="1" dirty="0"/>
              <a:t>POST GRADUATE</a:t>
            </a:r>
          </a:p>
          <a:p>
            <a:r>
              <a:rPr lang="en-US" b="1" dirty="0"/>
              <a:t>DEPARTMENT OF PHARMACOLOGY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295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F638-5137-4F3D-A1B4-453FF16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6439"/>
            <a:ext cx="8610600" cy="1293028"/>
          </a:xfrm>
        </p:spPr>
        <p:txBody>
          <a:bodyPr/>
          <a:lstStyle/>
          <a:p>
            <a:r>
              <a:rPr lang="en-US" b="1" i="1" dirty="0"/>
              <a:t>COMMON ADVERSE EFFECTS</a:t>
            </a:r>
            <a:endParaRPr lang="en-IN" b="1" i="1" dirty="0"/>
          </a:p>
        </p:txBody>
      </p:sp>
      <p:pic>
        <p:nvPicPr>
          <p:cNvPr id="6146" name="Picture 2" descr="Adverse effects of major diuretics [11, 12, 34-38]. | Download Scientific  Diagram">
            <a:extLst>
              <a:ext uri="{FF2B5EF4-FFF2-40B4-BE49-F238E27FC236}">
                <a16:creationId xmlns:a16="http://schemas.microsoft.com/office/drawing/2014/main" id="{AAD985E6-90D6-401E-8561-0BA0B062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40529"/>
            <a:ext cx="8805169" cy="545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9BE5-B9EE-43EC-83FA-9A5C0F0D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4CB2-42FD-4A38-9EE8-4B07769F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Common Antihypertensive Drugs and their Side Effects - Medical eStudy">
            <a:extLst>
              <a:ext uri="{FF2B5EF4-FFF2-40B4-BE49-F238E27FC236}">
                <a16:creationId xmlns:a16="http://schemas.microsoft.com/office/drawing/2014/main" id="{451BF14D-39E6-4733-BC8E-8CB320FE1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1424" r="5589" b="3948"/>
          <a:stretch/>
        </p:blipFill>
        <p:spPr bwMode="auto">
          <a:xfrm>
            <a:off x="4678531" y="275208"/>
            <a:ext cx="7119891" cy="658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5393-52A2-44BC-AE85-EBDFB8D6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ANTI-ARRTHYMICS SIDE EFFECTS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E2A2-8FDF-432F-914F-C18AFC65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Amiodarone side Effects ... (*) 6 P's | Medical mnemonics, Mnemonics,  Pigmentation of skin">
            <a:extLst>
              <a:ext uri="{FF2B5EF4-FFF2-40B4-BE49-F238E27FC236}">
                <a16:creationId xmlns:a16="http://schemas.microsoft.com/office/drawing/2014/main" id="{931D7C6A-C431-419C-8959-5703B1BFA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/>
          <a:stretch/>
        </p:blipFill>
        <p:spPr bwMode="auto">
          <a:xfrm>
            <a:off x="685800" y="2194559"/>
            <a:ext cx="10820400" cy="44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0EFC-36C6-490A-B85E-3EFC3726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002F-A79A-441F-8878-6E0CDC1F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Antianginal agents">
            <a:extLst>
              <a:ext uri="{FF2B5EF4-FFF2-40B4-BE49-F238E27FC236}">
                <a16:creationId xmlns:a16="http://schemas.microsoft.com/office/drawing/2014/main" id="{6B00B286-1C73-4ECA-AD1A-713B6DD4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57" y="578064"/>
            <a:ext cx="8337982" cy="60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B8D3-1476-47B8-9A18-1AF19BEF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6E28-8F08-433C-A3F4-8BF6F7CA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Dimercaprol (British&#10;antilewisite, BAL)&#10;Uses:&#10;Poisoning: Arsenic,&#10;Mercury, Gold,&#10;Bismuth, Nickel,&#10;Antimony&#10;Alkalinisatio...">
            <a:extLst>
              <a:ext uri="{FF2B5EF4-FFF2-40B4-BE49-F238E27FC236}">
                <a16:creationId xmlns:a16="http://schemas.microsoft.com/office/drawing/2014/main" id="{1375D846-AFF5-4AE4-899D-AA2361BA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64" y="455304"/>
            <a:ext cx="8319117" cy="62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2EC5-6709-47C5-961C-05A9508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225E-241E-49E9-AE31-5F1F7F6A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alcium Disodium EDTA (Ca&#10;Na2 EDTA)&#10;Uses:&#10;Lead poisoning&#10;Iron, zinc, copper,&#10;manganese,&#10;radioactive metal&#10;poisoning&#10;Adve...">
            <a:extLst>
              <a:ext uri="{FF2B5EF4-FFF2-40B4-BE49-F238E27FC236}">
                <a16:creationId xmlns:a16="http://schemas.microsoft.com/office/drawing/2014/main" id="{1801C8C3-E3AC-46F7-BB03-D7F2A6C3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67" y="446427"/>
            <a:ext cx="8841512" cy="64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28C0-6C6A-4FA4-9999-EFDFD161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A398-B380-4D58-8F0D-F98D1FEE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 descr="Penicillamine&#10;Adverse effects:&#10;Short term administration:&#10;Well tolerated&#10;Cutaneous reaction, itching, febrile episodes&#10;...">
            <a:extLst>
              <a:ext uri="{FF2B5EF4-FFF2-40B4-BE49-F238E27FC236}">
                <a16:creationId xmlns:a16="http://schemas.microsoft.com/office/drawing/2014/main" id="{C1DF587C-0F55-453C-9C5A-46A26FAB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1" y="506150"/>
            <a:ext cx="7927112" cy="621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D752-AF6F-4FA1-99B0-8D57FE16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A584-069E-4C90-86ED-927883D9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Desferrioxamine&#10;Uses:&#10;Acute iron&#10;poisoning&#10;Transfusion&#10;siderosis&#10;Adverse effects:&#10;Histamine release&#10;Changes in lens&#10;...">
            <a:extLst>
              <a:ext uri="{FF2B5EF4-FFF2-40B4-BE49-F238E27FC236}">
                <a16:creationId xmlns:a16="http://schemas.microsoft.com/office/drawing/2014/main" id="{A330D135-A504-48CD-9D33-AEDC4C33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94" y="639315"/>
            <a:ext cx="8610600" cy="61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9842-A521-4D28-86B3-437A9C99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7A64-CA0D-4929-9930-AC720D95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Other iron chelators&#10;Deferiprone:&#10;Orally active&#10;Less effective than&#10;desferrioxamine&#10;Use:&#10;Transfusion&#10;siderosis&#10;Hepati...">
            <a:extLst>
              <a:ext uri="{FF2B5EF4-FFF2-40B4-BE49-F238E27FC236}">
                <a16:creationId xmlns:a16="http://schemas.microsoft.com/office/drawing/2014/main" id="{A73B3619-5DAA-4C41-91CA-07452951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52" y="639315"/>
            <a:ext cx="8140177" cy="612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2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C877-B271-4C62-AD84-BCD7ED73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ASSIGNMENT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2FD0-EC9E-4423-8CDD-9E0090A1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9603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ESSAY:</a:t>
            </a:r>
          </a:p>
          <a:p>
            <a:r>
              <a:rPr lang="en-IN" dirty="0"/>
              <a:t>Write an essay on calcium channel blockers,their mechanism of action,uses,contraindication and adverse effects?</a:t>
            </a:r>
          </a:p>
          <a:p>
            <a:endParaRPr lang="en-IN" dirty="0"/>
          </a:p>
          <a:p>
            <a:r>
              <a:rPr lang="en-IN" b="1" i="1" dirty="0"/>
              <a:t>SHORT ANSWERS:</a:t>
            </a:r>
          </a:p>
          <a:p>
            <a:r>
              <a:rPr lang="en-IN" dirty="0"/>
              <a:t>Name 4 chelating agents</a:t>
            </a:r>
          </a:p>
          <a:p>
            <a:r>
              <a:rPr lang="en-IN" dirty="0"/>
              <a:t>Name 4 drugs used in shock</a:t>
            </a:r>
          </a:p>
          <a:p>
            <a:r>
              <a:rPr lang="en-IN" dirty="0"/>
              <a:t>Name 4 antihypertensive agents</a:t>
            </a:r>
          </a:p>
          <a:p>
            <a:r>
              <a:rPr lang="en-IN" dirty="0"/>
              <a:t>Name 4 antiarrhythmic drugs</a:t>
            </a:r>
          </a:p>
          <a:p>
            <a:r>
              <a:rPr lang="en-IN" dirty="0"/>
              <a:t>Name 4 drugs used in CCF</a:t>
            </a:r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7602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CDC3-D6B2-45E4-8D27-C3267F5B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031" y="-21077"/>
            <a:ext cx="8610600" cy="1293028"/>
          </a:xfrm>
        </p:spPr>
        <p:txBody>
          <a:bodyPr/>
          <a:lstStyle/>
          <a:p>
            <a:r>
              <a:rPr lang="en-US" b="1" i="1" dirty="0"/>
              <a:t>REVISION ON DRUGS IN CCF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A166-15D3-412B-8C24-3CC437D3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2" y="923278"/>
            <a:ext cx="10820400" cy="4024125"/>
          </a:xfrm>
        </p:spPr>
        <p:txBody>
          <a:bodyPr/>
          <a:lstStyle/>
          <a:p>
            <a:r>
              <a:rPr lang="en-US" dirty="0"/>
              <a:t>DRUGS USED IN CCF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DIGOXIN – MECHANISM OF ACTION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 descr="Congestive Heart Failure and Drugs used in CCF by Dr. Pawan">
            <a:extLst>
              <a:ext uri="{FF2B5EF4-FFF2-40B4-BE49-F238E27FC236}">
                <a16:creationId xmlns:a16="http://schemas.microsoft.com/office/drawing/2014/main" id="{DD15B4A6-1CF6-4505-8E29-66BE639A3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" r="11886" b="1651"/>
          <a:stretch/>
        </p:blipFill>
        <p:spPr bwMode="auto">
          <a:xfrm>
            <a:off x="6175899" y="923278"/>
            <a:ext cx="5839835" cy="4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 Carvedilol is a blocker of β- and α- receptors.&#10;It also has antioxidant, vasodilating and cardioprotective&#10;effects.&#10;• It...">
            <a:extLst>
              <a:ext uri="{FF2B5EF4-FFF2-40B4-BE49-F238E27FC236}">
                <a16:creationId xmlns:a16="http://schemas.microsoft.com/office/drawing/2014/main" id="{DC98E1BA-FAF7-4552-859A-1498F697A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4" t="19582" r="1221" b="11532"/>
          <a:stretch/>
        </p:blipFill>
        <p:spPr bwMode="auto">
          <a:xfrm>
            <a:off x="1269507" y="3116062"/>
            <a:ext cx="4527611" cy="3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8EE8-2AFC-4B35-9601-F8F186C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0" y="429240"/>
            <a:ext cx="2610775" cy="1293028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TOPICS TO BE REVISED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EC57-0127-4E36-B8A8-76CCE543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158" y="1652573"/>
            <a:ext cx="4232429" cy="4776187"/>
          </a:xfrm>
        </p:spPr>
        <p:txBody>
          <a:bodyPr>
            <a:normAutofit/>
          </a:bodyPr>
          <a:lstStyle/>
          <a:p>
            <a:r>
              <a:rPr lang="en-US" b="1" i="1" dirty="0"/>
              <a:t>DIURETICS</a:t>
            </a:r>
          </a:p>
          <a:p>
            <a:endParaRPr lang="en-US" b="1" i="1" dirty="0"/>
          </a:p>
          <a:p>
            <a:r>
              <a:rPr lang="en-US" b="1" i="1" dirty="0"/>
              <a:t>ANTI HYPERTENSIVES</a:t>
            </a:r>
          </a:p>
          <a:p>
            <a:endParaRPr lang="en-US" b="1" i="1" dirty="0"/>
          </a:p>
          <a:p>
            <a:r>
              <a:rPr lang="en-US" b="1" i="1" dirty="0"/>
              <a:t>ANTI ARRTHYMICS</a:t>
            </a:r>
          </a:p>
          <a:p>
            <a:endParaRPr lang="en-US" b="1" i="1" dirty="0"/>
          </a:p>
          <a:p>
            <a:r>
              <a:rPr lang="en-US" b="1" i="1" dirty="0"/>
              <a:t>ANTI ANGIAL DRUGS</a:t>
            </a:r>
          </a:p>
          <a:p>
            <a:endParaRPr lang="en-US" b="1" i="1" dirty="0"/>
          </a:p>
          <a:p>
            <a:r>
              <a:rPr lang="en-US" b="1" i="1" dirty="0"/>
              <a:t>CHELATING AGENTS</a:t>
            </a:r>
          </a:p>
          <a:p>
            <a:endParaRPr lang="en-US" b="1" i="1" dirty="0"/>
          </a:p>
          <a:p>
            <a:r>
              <a:rPr lang="en-US" b="1" i="1" dirty="0"/>
              <a:t>DRUGS IN SHOCK</a:t>
            </a:r>
          </a:p>
          <a:p>
            <a:pPr marL="0" indent="0">
              <a:buNone/>
            </a:pPr>
            <a:endParaRPr lang="en-US" b="1" i="1" dirty="0"/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1662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BAA4-3D61-4FD6-97A7-D43DD5CE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699" y="0"/>
            <a:ext cx="8610600" cy="1293028"/>
          </a:xfrm>
        </p:spPr>
        <p:txBody>
          <a:bodyPr/>
          <a:lstStyle/>
          <a:p>
            <a:r>
              <a:rPr lang="en-US" b="1" i="1" dirty="0"/>
              <a:t>DIURETICS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06D6-81AF-49D9-ACB5-03182772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JaypeeDigital | eBook Reader">
            <a:extLst>
              <a:ext uri="{FF2B5EF4-FFF2-40B4-BE49-F238E27FC236}">
                <a16:creationId xmlns:a16="http://schemas.microsoft.com/office/drawing/2014/main" id="{97FFE925-97CC-4689-B7ED-85BBABE0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1065319"/>
            <a:ext cx="11461073" cy="55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7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B791-0EE2-49BD-8124-470AB144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64" y="279221"/>
            <a:ext cx="8610600" cy="629421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Antihypertensive drugs</a:t>
            </a:r>
            <a:endParaRPr lang="en-IN" b="1" i="1" dirty="0"/>
          </a:p>
        </p:txBody>
      </p:sp>
      <p:pic>
        <p:nvPicPr>
          <p:cNvPr id="4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E793E5-8843-4B1C-ACAA-D7F6AC9B8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37541"/>
          <a:stretch/>
        </p:blipFill>
        <p:spPr>
          <a:xfrm>
            <a:off x="0" y="1207363"/>
            <a:ext cx="6818050" cy="5144041"/>
          </a:xfr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B7C8B-7C0B-4D8A-ACB6-63DA7ED8D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2" y="1207363"/>
            <a:ext cx="5533748" cy="39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5FC3-D049-449E-AF96-1F222CB3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98" y="311288"/>
            <a:ext cx="8290264" cy="656054"/>
          </a:xfrm>
        </p:spPr>
        <p:txBody>
          <a:bodyPr/>
          <a:lstStyle/>
          <a:p>
            <a:r>
              <a:rPr lang="en-US" b="1" i="1" dirty="0" err="1"/>
              <a:t>Antiaarthymic</a:t>
            </a:r>
            <a:r>
              <a:rPr lang="en-US" b="1" i="1" dirty="0"/>
              <a:t> drugs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3F1C-9617-422B-A4D2-39B59209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Pharmacological Classification of Drugs">
            <a:extLst>
              <a:ext uri="{FF2B5EF4-FFF2-40B4-BE49-F238E27FC236}">
                <a16:creationId xmlns:a16="http://schemas.microsoft.com/office/drawing/2014/main" id="{B4CA6C60-8BDD-437E-B3EE-E76FE9145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5" b="7063"/>
          <a:stretch/>
        </p:blipFill>
        <p:spPr bwMode="auto">
          <a:xfrm>
            <a:off x="250054" y="1420427"/>
            <a:ext cx="11691891" cy="51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4B07-B64A-4C68-B6F8-89A75CA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302410"/>
            <a:ext cx="8094955" cy="673810"/>
          </a:xfrm>
        </p:spPr>
        <p:txBody>
          <a:bodyPr/>
          <a:lstStyle/>
          <a:p>
            <a:r>
              <a:rPr lang="en-US" b="1" i="1" dirty="0"/>
              <a:t>Anti-anginal drugs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90CB-DE46-4FD4-868E-D1C8D513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Pharmacological Classification of Drugs">
            <a:extLst>
              <a:ext uri="{FF2B5EF4-FFF2-40B4-BE49-F238E27FC236}">
                <a16:creationId xmlns:a16="http://schemas.microsoft.com/office/drawing/2014/main" id="{108966C5-0C5B-4C41-9CD8-90F40E336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8" b="15384"/>
          <a:stretch/>
        </p:blipFill>
        <p:spPr bwMode="auto">
          <a:xfrm>
            <a:off x="435005" y="1429305"/>
            <a:ext cx="11540971" cy="532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9A4B-F731-4A69-9F23-0C8F6E8F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B198-5080-4A07-AC33-9B5CF73E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CB6B4DD-A8BB-438B-8DC8-DDAAC129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54" y="764373"/>
            <a:ext cx="8610600" cy="59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0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BA68-20D8-4CC3-BEAD-6EEF8AFF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695" y="0"/>
            <a:ext cx="8610600" cy="1293028"/>
          </a:xfrm>
        </p:spPr>
        <p:txBody>
          <a:bodyPr/>
          <a:lstStyle/>
          <a:p>
            <a:r>
              <a:rPr lang="en-US" b="1" i="1" dirty="0"/>
              <a:t>DRUGS IN SHOCK</a:t>
            </a:r>
            <a:endParaRPr lang="en-IN" b="1" i="1" dirty="0"/>
          </a:p>
        </p:txBody>
      </p:sp>
      <p:pic>
        <p:nvPicPr>
          <p:cNvPr id="5122" name="Picture 2" descr="Class drug therapy of shock">
            <a:extLst>
              <a:ext uri="{FF2B5EF4-FFF2-40B4-BE49-F238E27FC236}">
                <a16:creationId xmlns:a16="http://schemas.microsoft.com/office/drawing/2014/main" id="{7AB9CB7E-97A3-425D-BE25-B61762875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25187" r="32568" b="7322"/>
          <a:stretch/>
        </p:blipFill>
        <p:spPr bwMode="auto">
          <a:xfrm>
            <a:off x="2947387" y="1171853"/>
            <a:ext cx="8762260" cy="54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3148</TotalTime>
  <Words>111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REVISION IN CVS</vt:lpstr>
      <vt:lpstr>REVISION ON DRUGS IN CCF</vt:lpstr>
      <vt:lpstr>TOPICS TO BE REVISED</vt:lpstr>
      <vt:lpstr>DIURETICS</vt:lpstr>
      <vt:lpstr>Antihypertensive drugs</vt:lpstr>
      <vt:lpstr>Antiaarthymic drugs</vt:lpstr>
      <vt:lpstr>Anti-anginal drugs</vt:lpstr>
      <vt:lpstr>PowerPoint Presentation</vt:lpstr>
      <vt:lpstr>DRUGS IN SHOCK</vt:lpstr>
      <vt:lpstr>COMMON ADVERSE EFFECTS</vt:lpstr>
      <vt:lpstr>PowerPoint Presentation</vt:lpstr>
      <vt:lpstr>ANTI-ARRTHYMICS SIDE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IN CVS</dc:title>
  <dc:creator>Aravinth Rajendran</dc:creator>
  <cp:lastModifiedBy>Aravinth Rajendran</cp:lastModifiedBy>
  <cp:revision>30</cp:revision>
  <dcterms:created xsi:type="dcterms:W3CDTF">2021-03-25T11:20:27Z</dcterms:created>
  <dcterms:modified xsi:type="dcterms:W3CDTF">2021-04-15T09:03:12Z</dcterms:modified>
</cp:coreProperties>
</file>