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82" r:id="rId26"/>
    <p:sldId id="279" r:id="rId27"/>
    <p:sldId id="280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7D2-B77C-0D61-2809-8659BDB69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TABLETS </a:t>
            </a:r>
            <a:br>
              <a:rPr lang="en-IN" dirty="0"/>
            </a:br>
            <a:r>
              <a:rPr lang="en-IN" dirty="0"/>
              <a:t>&amp; </a:t>
            </a:r>
            <a:br>
              <a:rPr lang="en-IN" dirty="0"/>
            </a:br>
            <a:r>
              <a:rPr lang="en-IN" dirty="0"/>
              <a:t>SUPPOSITORIES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BB3E0-54F2-E0F4-B1F5-5E9A439BA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DR.G.AARTHIPRIYANKA</a:t>
            </a:r>
          </a:p>
          <a:p>
            <a:r>
              <a:rPr lang="en-IN" dirty="0"/>
              <a:t>POST GRADUATE</a:t>
            </a:r>
          </a:p>
          <a:p>
            <a:r>
              <a:rPr lang="en-IN" dirty="0"/>
              <a:t>DEPARTMENT OF PHARMACOLOGY</a:t>
            </a:r>
          </a:p>
        </p:txBody>
      </p:sp>
    </p:spTree>
    <p:extLst>
      <p:ext uri="{BB962C8B-B14F-4D97-AF65-F5344CB8AC3E}">
        <p14:creationId xmlns:p14="http://schemas.microsoft.com/office/powerpoint/2010/main" val="365469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43C9-2B5C-D630-6D4F-79224B23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CHEWABLE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6337-2D5C-3623-426B-CB84BFC6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Chewed in the mouth prior to swallowing</a:t>
            </a:r>
          </a:p>
          <a:p>
            <a:r>
              <a:rPr lang="en-IN" dirty="0"/>
              <a:t>Large sized tablets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B16C796-94D5-8EEB-5DF1-18FAB2AD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26" y="1755603"/>
            <a:ext cx="3936070" cy="46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0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488-0537-6165-1AD4-356D5CDB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BUCCAL &amp; SUBLINGUAL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D844-3364-1254-771E-EDE89A02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3" y="2049411"/>
            <a:ext cx="10353762" cy="3695136"/>
          </a:xfrm>
        </p:spPr>
        <p:txBody>
          <a:bodyPr/>
          <a:lstStyle/>
          <a:p>
            <a:r>
              <a:rPr lang="en-IN" dirty="0"/>
              <a:t>Buccal pouch/beneath tongue for systemic absorption from gastric mucosa</a:t>
            </a:r>
          </a:p>
          <a:p>
            <a:r>
              <a:rPr lang="en-IN" dirty="0"/>
              <a:t>Rapid onset of action – Bypass liver</a:t>
            </a:r>
          </a:p>
          <a:p>
            <a:r>
              <a:rPr lang="en-IN" dirty="0"/>
              <a:t>Should not promote salivation,</a:t>
            </a:r>
          </a:p>
          <a:p>
            <a:pPr marL="0" indent="0">
              <a:buNone/>
            </a:pPr>
            <a:r>
              <a:rPr lang="en-IN" dirty="0"/>
              <a:t>   which increases swallowing </a:t>
            </a:r>
          </a:p>
          <a:p>
            <a:endParaRPr lang="en-IN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EAC83735-E0FA-8A93-179C-662F54770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9" r="34870"/>
          <a:stretch/>
        </p:blipFill>
        <p:spPr bwMode="auto">
          <a:xfrm>
            <a:off x="9787812" y="1601463"/>
            <a:ext cx="2245568" cy="50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591BB715-18EA-50E6-6EB8-A63DBCB6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94" y="2914932"/>
            <a:ext cx="4136571" cy="33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7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6A5D-F7C7-D73B-D4B9-6DF0D61E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LOZENGES &amp; TROCHES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AF76-FD18-0FC5-F5D3-7246ADC6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75" y="2030750"/>
            <a:ext cx="10353762" cy="3695136"/>
          </a:xfrm>
        </p:spPr>
        <p:txBody>
          <a:bodyPr/>
          <a:lstStyle/>
          <a:p>
            <a:r>
              <a:rPr lang="en-IN" dirty="0"/>
              <a:t>Flavouring substance in sugar base</a:t>
            </a:r>
          </a:p>
          <a:p>
            <a:r>
              <a:rPr lang="en-IN" dirty="0"/>
              <a:t>Local action on Throat – Lozenges</a:t>
            </a:r>
          </a:p>
          <a:p>
            <a:r>
              <a:rPr lang="en-IN" dirty="0"/>
              <a:t>Local action on Mouth – Troches</a:t>
            </a:r>
          </a:p>
          <a:p>
            <a:r>
              <a:rPr lang="en-IN" dirty="0"/>
              <a:t>Anti-</a:t>
            </a:r>
            <a:r>
              <a:rPr lang="en-IN" dirty="0" err="1"/>
              <a:t>septics,anti</a:t>
            </a:r>
            <a:r>
              <a:rPr lang="en-IN" dirty="0"/>
              <a:t>-</a:t>
            </a:r>
            <a:r>
              <a:rPr lang="en-IN" dirty="0" err="1"/>
              <a:t>inflammatory,local</a:t>
            </a:r>
            <a:r>
              <a:rPr lang="en-IN" dirty="0"/>
              <a:t> anaesthetics,</a:t>
            </a:r>
          </a:p>
          <a:p>
            <a:pPr marL="0" indent="0">
              <a:buNone/>
            </a:pPr>
            <a:r>
              <a:rPr lang="en-IN" dirty="0"/>
              <a:t>   Anti-fungal agents</a:t>
            </a:r>
          </a:p>
        </p:txBody>
      </p:sp>
      <p:pic>
        <p:nvPicPr>
          <p:cNvPr id="9218" name="Picture 2" descr="Image result for lozenges">
            <a:extLst>
              <a:ext uri="{FF2B5EF4-FFF2-40B4-BE49-F238E27FC236}">
                <a16:creationId xmlns:a16="http://schemas.microsoft.com/office/drawing/2014/main" id="{FCB6B2C7-FB32-3949-9383-404F5A47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15" y="3091348"/>
            <a:ext cx="2976466" cy="29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ee the source image">
            <a:extLst>
              <a:ext uri="{FF2B5EF4-FFF2-40B4-BE49-F238E27FC236}">
                <a16:creationId xmlns:a16="http://schemas.microsoft.com/office/drawing/2014/main" id="{C4824580-D907-9EF3-052D-45849EF8F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3946" r="52766" b="28229"/>
          <a:stretch/>
        </p:blipFill>
        <p:spPr bwMode="auto">
          <a:xfrm>
            <a:off x="6867331" y="2705878"/>
            <a:ext cx="2176684" cy="390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9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AEDA-B835-C5DE-B469-C7D9B11A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SUSTAINED RELEASE/EXTENDED RELEASE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C179-5385-673A-4390-B1F74BDB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2" y="1987239"/>
            <a:ext cx="10353762" cy="4581512"/>
          </a:xfrm>
        </p:spPr>
        <p:txBody>
          <a:bodyPr>
            <a:normAutofit/>
          </a:bodyPr>
          <a:lstStyle/>
          <a:p>
            <a:r>
              <a:rPr lang="en-IN" dirty="0"/>
              <a:t>Release drug in GIT for prolonged period of time</a:t>
            </a:r>
          </a:p>
          <a:p>
            <a:r>
              <a:rPr lang="en-IN" dirty="0" err="1"/>
              <a:t>Initially,part</a:t>
            </a:r>
            <a:r>
              <a:rPr lang="en-IN" dirty="0"/>
              <a:t> of drug released to provide immediate relief,</a:t>
            </a:r>
          </a:p>
          <a:p>
            <a:pPr marL="0" indent="0">
              <a:buNone/>
            </a:pPr>
            <a:r>
              <a:rPr lang="en-IN" dirty="0"/>
              <a:t>   followed by Gradual release of smaller amounts for </a:t>
            </a:r>
            <a:r>
              <a:rPr lang="en-IN" dirty="0" err="1"/>
              <a:t>maintanence</a:t>
            </a:r>
            <a:endParaRPr lang="en-IN" dirty="0"/>
          </a:p>
          <a:p>
            <a:r>
              <a:rPr lang="en-IN" u="sng" dirty="0"/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Decrease blood level fluctuations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Dosing 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Adverse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Health costs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Improve the efficacy</a:t>
            </a:r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5BD8690E-51FA-AC6B-BF19-4920F099E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4" t="11851" r="23010" b="39792"/>
          <a:stretch/>
        </p:blipFill>
        <p:spPr bwMode="auto">
          <a:xfrm>
            <a:off x="8432541" y="4170784"/>
            <a:ext cx="3270380" cy="22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e the source image">
            <a:extLst>
              <a:ext uri="{FF2B5EF4-FFF2-40B4-BE49-F238E27FC236}">
                <a16:creationId xmlns:a16="http://schemas.microsoft.com/office/drawing/2014/main" id="{9CD6B4E8-C025-B611-1BA2-8D5535783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6" t="17483" r="42016" b="58707"/>
          <a:stretch/>
        </p:blipFill>
        <p:spPr bwMode="auto">
          <a:xfrm>
            <a:off x="8432541" y="2138052"/>
            <a:ext cx="3333362" cy="19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9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8435-7D4E-C56B-D4F7-B799B99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798F-484F-08EF-3B30-07DA38C7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Insertion into body cavities – Rectum, vagina &amp; urethra</a:t>
            </a:r>
          </a:p>
          <a:p>
            <a:r>
              <a:rPr lang="en-IN" dirty="0"/>
              <a:t>Where they melt or dissolve to produce local action</a:t>
            </a:r>
          </a:p>
          <a:p>
            <a:r>
              <a:rPr lang="en-IN" dirty="0"/>
              <a:t>Vaginal suppository - Pessary</a:t>
            </a:r>
          </a:p>
        </p:txBody>
      </p:sp>
      <p:pic>
        <p:nvPicPr>
          <p:cNvPr id="11266" name="Picture 2" descr="See the source image">
            <a:extLst>
              <a:ext uri="{FF2B5EF4-FFF2-40B4-BE49-F238E27FC236}">
                <a16:creationId xmlns:a16="http://schemas.microsoft.com/office/drawing/2014/main" id="{0ECD5B5A-FEB5-7F07-9559-AD37C7B15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3" t="12245" r="21202" b="5306"/>
          <a:stretch/>
        </p:blipFill>
        <p:spPr bwMode="auto">
          <a:xfrm>
            <a:off x="8640147" y="951721"/>
            <a:ext cx="3321698" cy="56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5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60C-A6C8-7994-50B9-215E2EE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URETHRAL INSERTS/BOUGIES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FCBC-9A02-11EF-3CE5-4DDC1BE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Slender pencil shaped urethral suppositories</a:t>
            </a:r>
          </a:p>
          <a:p>
            <a:r>
              <a:rPr lang="en-IN" dirty="0" err="1"/>
              <a:t>E.g.,Alprostadil</a:t>
            </a:r>
            <a:r>
              <a:rPr lang="en-IN" dirty="0"/>
              <a:t> inserts for erectile dysfunction</a:t>
            </a:r>
          </a:p>
        </p:txBody>
      </p:sp>
    </p:spTree>
    <p:extLst>
      <p:ext uri="{BB962C8B-B14F-4D97-AF65-F5344CB8AC3E}">
        <p14:creationId xmlns:p14="http://schemas.microsoft.com/office/powerpoint/2010/main" val="19542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B481-8E99-B728-A97A-EC8A9AF4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CAPSULES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C919-6762-4F0F-9C98-2CF118F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Enclosed in a small shell of </a:t>
            </a:r>
            <a:r>
              <a:rPr lang="en-IN" dirty="0" err="1"/>
              <a:t>Gelatin</a:t>
            </a:r>
            <a:endParaRPr lang="en-IN" dirty="0"/>
          </a:p>
          <a:p>
            <a:r>
              <a:rPr lang="en-IN" dirty="0" err="1"/>
              <a:t>Gelatin</a:t>
            </a:r>
            <a:r>
              <a:rPr lang="en-IN" dirty="0"/>
              <a:t> dissolves on swallowing so that drug is released in GIT </a:t>
            </a:r>
          </a:p>
        </p:txBody>
      </p:sp>
    </p:spTree>
    <p:extLst>
      <p:ext uri="{BB962C8B-B14F-4D97-AF65-F5344CB8AC3E}">
        <p14:creationId xmlns:p14="http://schemas.microsoft.com/office/powerpoint/2010/main" val="311864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E58D-46B1-F672-9670-89B1943F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CAPSULE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C9EB-A229-C500-6AD3-4426488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 capsule</a:t>
            </a:r>
          </a:p>
          <a:p>
            <a:r>
              <a:rPr lang="en-IN" dirty="0"/>
              <a:t>Soft capsule</a:t>
            </a:r>
          </a:p>
          <a:p>
            <a:r>
              <a:rPr lang="en-IN" dirty="0" err="1"/>
              <a:t>Spansules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9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4A1-1A3D-BF46-BEF7-9FD9E8DD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CAPSULE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8A8E-2AD3-85D5-7EDF-976478DA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pieces- long body &amp; shorter cap.</a:t>
            </a:r>
          </a:p>
          <a:p>
            <a:r>
              <a:rPr lang="en-US" dirty="0"/>
              <a:t> E.g., Amoxicillin Capsules</a:t>
            </a:r>
          </a:p>
          <a:p>
            <a:endParaRPr lang="en-IN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B224CA9-DC23-D6DC-AC39-012A2276B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4" t="36863" r="24283" b="27768"/>
          <a:stretch/>
        </p:blipFill>
        <p:spPr bwMode="auto">
          <a:xfrm>
            <a:off x="7069019" y="1784411"/>
            <a:ext cx="4199138" cy="202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971E-5D22-0765-75EA-8D3447F6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CAPSULE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BCD4-9DC9-4F0A-E14D-CCCF49C8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piece –various shapes</a:t>
            </a:r>
          </a:p>
          <a:p>
            <a:r>
              <a:rPr lang="en-US" dirty="0"/>
              <a:t> E.g., Vit E capsules</a:t>
            </a:r>
          </a:p>
          <a:p>
            <a:endParaRPr lang="en-IN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345ADE83-E811-B337-95BD-1C128912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3" y="1935921"/>
            <a:ext cx="3470988" cy="22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AA0E-9272-6C0C-1F8F-054D91B1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74EE-FADD-5B95-E4FB-EF37BC77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76" y="1851945"/>
            <a:ext cx="10544198" cy="4841427"/>
          </a:xfrm>
        </p:spPr>
        <p:txBody>
          <a:bodyPr>
            <a:normAutofit fontScale="92500"/>
          </a:bodyPr>
          <a:lstStyle/>
          <a:p>
            <a:r>
              <a:rPr lang="en-US" dirty="0"/>
              <a:t>Solid dosage forms</a:t>
            </a:r>
          </a:p>
          <a:p>
            <a:r>
              <a:rPr lang="en-US" dirty="0"/>
              <a:t>Active drugs with or without diluents, prepared by compression or by molding method.</a:t>
            </a:r>
          </a:p>
          <a:p>
            <a:r>
              <a:rPr lang="en-US" b="1" u="sng" dirty="0"/>
              <a:t>Shapes:</a:t>
            </a:r>
          </a:p>
          <a:p>
            <a:r>
              <a:rPr lang="en-US" dirty="0"/>
              <a:t>Discoid</a:t>
            </a:r>
          </a:p>
          <a:p>
            <a:r>
              <a:rPr lang="en-US" dirty="0"/>
              <a:t>Round</a:t>
            </a:r>
          </a:p>
          <a:p>
            <a:r>
              <a:rPr lang="en-US" dirty="0"/>
              <a:t>Oval</a:t>
            </a:r>
          </a:p>
          <a:p>
            <a:r>
              <a:rPr lang="en-US" dirty="0"/>
              <a:t>Oblong</a:t>
            </a:r>
          </a:p>
          <a:p>
            <a:r>
              <a:rPr lang="en-US" dirty="0"/>
              <a:t>Cylindrical</a:t>
            </a:r>
          </a:p>
          <a:p>
            <a:r>
              <a:rPr lang="en-US" dirty="0"/>
              <a:t>Triangular</a:t>
            </a:r>
          </a:p>
          <a:p>
            <a:r>
              <a:rPr lang="en-US" dirty="0"/>
              <a:t>They have </a:t>
            </a:r>
            <a:r>
              <a:rPr lang="en-US" b="1" dirty="0">
                <a:solidFill>
                  <a:srgbClr val="FFFF00"/>
                </a:solidFill>
              </a:rPr>
              <a:t>grooves/lines/scores </a:t>
            </a:r>
            <a:r>
              <a:rPr lang="en-US" dirty="0"/>
              <a:t>to facilitate breaking</a:t>
            </a:r>
          </a:p>
          <a:p>
            <a:endParaRPr lang="en-I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A57FBF3-DDBC-E55D-379E-BD2B8C3B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37" y="3178266"/>
            <a:ext cx="5072743" cy="27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7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E215-C5F9-8DB8-F911-B12D9BE7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SPANSULES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BD77-DAA2-AC78-DE3D-A4203B02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588017" cy="3695136"/>
          </a:xfrm>
        </p:spPr>
        <p:txBody>
          <a:bodyPr/>
          <a:lstStyle/>
          <a:p>
            <a:r>
              <a:rPr lang="en-IN" dirty="0"/>
              <a:t>Capsules containing drug granules with special pharmaceutical formulation to be disintegrated &amp; dissolved at different times for prolonged duration of action. </a:t>
            </a:r>
          </a:p>
          <a:p>
            <a:r>
              <a:rPr lang="en-IN" dirty="0"/>
              <a:t>E.g., Sustained release capsule of Ferrous Sulphate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6" descr="See the source image">
            <a:extLst>
              <a:ext uri="{FF2B5EF4-FFF2-40B4-BE49-F238E27FC236}">
                <a16:creationId xmlns:a16="http://schemas.microsoft.com/office/drawing/2014/main" id="{9A3EBE57-FD19-FEB2-F3C1-1DD05E81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58" y="1728845"/>
            <a:ext cx="3435335" cy="13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7E7C0-9CDA-27C4-44D0-1A35B1B4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58" y="3722677"/>
            <a:ext cx="3595456" cy="17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7D946-A2FD-D3E1-C74E-DE7EFD03EE9F}"/>
              </a:ext>
            </a:extLst>
          </p:cNvPr>
          <p:cNvSpPr txBox="1"/>
          <p:nvPr/>
        </p:nvSpPr>
        <p:spPr>
          <a:xfrm>
            <a:off x="1222310" y="169518"/>
            <a:ext cx="8278585" cy="59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ENTERIC  COATED  TABLETS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The </a:t>
            </a:r>
            <a:r>
              <a:rPr lang="en-US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Dosage 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Form.   Define Tablets.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Enteric Coated Tablets. Tablets May Be Defined As Solid Dosage Forms Meant For oral   Administration, prepared By Compression/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Moulding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One Or More Medicaments.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325DF6-DF1B-F2A9-66CF-351D939323A2}"/>
              </a:ext>
            </a:extLst>
          </p:cNvPr>
          <p:cNvSpPr txBox="1"/>
          <p:nvPr/>
        </p:nvSpPr>
        <p:spPr>
          <a:xfrm>
            <a:off x="1642188" y="569228"/>
            <a:ext cx="10384971" cy="546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Enumerate Different Types Of Tablets: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Simple Uncoated oral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Sugar Coated 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Enteric Coated 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Mouth Dissolving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Dispersible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Chewable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Sublingual 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Sustained Release Tablets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Lozenges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CD82A-0354-6F8C-06CA-D1188F70D279}"/>
              </a:ext>
            </a:extLst>
          </p:cNvPr>
          <p:cNvSpPr txBox="1"/>
          <p:nvPr/>
        </p:nvSpPr>
        <p:spPr>
          <a:xfrm>
            <a:off x="1772816" y="619781"/>
            <a:ext cx="7653434" cy="665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What Are The Advantages Of Enteric Coated Tablets ?. Give 2 Examples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They Resist Dissolution In Gastric Juice &amp; Release The Drug In The Intestine. They Are Employed When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The Drug Is Destroyed By Gastric Acid Or Is Irritant To Gastric Mucosa.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Enteric Coated Aspirin  --- To Prevent Irritation To Gastric Mucosa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Enteric Coated PPI        --- To Prevent Degradation By Gastric Acid     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9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FEA45-0165-14EB-BF11-6A3B70E7F2BE}"/>
              </a:ext>
            </a:extLst>
          </p:cNvPr>
          <p:cNvSpPr txBox="1"/>
          <p:nvPr/>
        </p:nvSpPr>
        <p:spPr>
          <a:xfrm>
            <a:off x="1222309" y="202604"/>
            <a:ext cx="9881119" cy="549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SPANSULES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 &amp; Describe The Given Dosage Form: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Spansules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Sustain Release Capsules ). They Are Hard Gelatin Capsules Filled With Granules With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Specific Formulation To   Disintegrate &amp; Dissolve At Different Times &amp; Thereby Providing Uniform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Medication Over A Prolonged   Period Of Time.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1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AD3CD-EB08-29FB-0D33-72974558B830}"/>
              </a:ext>
            </a:extLst>
          </p:cNvPr>
          <p:cNvSpPr txBox="1"/>
          <p:nvPr/>
        </p:nvSpPr>
        <p:spPr>
          <a:xfrm>
            <a:off x="830425" y="989045"/>
            <a:ext cx="11262049" cy="4408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2.What Are Capsules? Describe Different Types Of Capsules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Solid Oral Dosage Forms That Contain One Or More Medicaments Enclosed Within Shells Of Gelatin.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 Gelatin Capsules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:  Made Up Of 2 pieces Fit Together –A long Body &amp; A Shorter Cap. Used For Packing  Powders &amp; Granules.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 Gelatin Capsules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:   One Piece Capsule . Contains Liquids/Semisolids.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4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CD67C-6914-0757-1EBB-CF0C30BD5BA0}"/>
              </a:ext>
            </a:extLst>
          </p:cNvPr>
          <p:cNvSpPr txBox="1"/>
          <p:nvPr/>
        </p:nvSpPr>
        <p:spPr>
          <a:xfrm>
            <a:off x="1129004" y="1843822"/>
            <a:ext cx="10487607" cy="317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What Are The Advantages Of Sustained Release Capsules ?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Maintain Consistent Therapeutic Effect  For a Longer Time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Less Frequent Dosing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Reduction In Adverse Effects.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1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19DD8-0ADF-DD6D-5724-451B064EE204}"/>
              </a:ext>
            </a:extLst>
          </p:cNvPr>
          <p:cNvSpPr txBox="1"/>
          <p:nvPr/>
        </p:nvSpPr>
        <p:spPr>
          <a:xfrm>
            <a:off x="765109" y="734335"/>
            <a:ext cx="10375641" cy="4090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SUPPOSITORIES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.Identify &amp; Describe The Given Dosage Form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Rectal  Suppositories. Suppositories Are Solid Dosage Form  Intended For Insertion Into body Cavities 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Like Rectum, Vagina &amp; Urethra  Other Than Mouth.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7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E2EBF0-9B22-7A33-1994-4FFC3C3ED555}"/>
              </a:ext>
            </a:extLst>
          </p:cNvPr>
          <p:cNvSpPr txBox="1"/>
          <p:nvPr/>
        </p:nvSpPr>
        <p:spPr>
          <a:xfrm>
            <a:off x="1474237" y="1421901"/>
            <a:ext cx="10123715" cy="314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What Are The uses Of Suppositories?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To produce Local  Action        ---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Bisacodyl  Rectal   Suppository  For constipation.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To Produce Systemic Action  ---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.,Diazepam   Rectal Suppository  For  Febrile Convulsions In Children.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4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E6C5B-9BFC-0AD0-5535-A600D7B9CE23}"/>
              </a:ext>
            </a:extLst>
          </p:cNvPr>
          <p:cNvSpPr txBox="1"/>
          <p:nvPr/>
        </p:nvSpPr>
        <p:spPr>
          <a:xfrm>
            <a:off x="1268963" y="1479079"/>
            <a:ext cx="10273004" cy="279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What  Is A Pessary?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It Is Solid Dosage Form Specifically Shaped To Be Inserted Into The Vagina With The help Of An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Applicator. It is intended For Local Action. It Is Also Called A Vaginal Suppository Or Vaginal Tablet.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Clotrimazole  Pessary For Vaginal Candidiasis.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6713-4B68-C078-EF5B-678FE258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1C02-52E2-44CD-6A3E-E8187BAB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9511"/>
            <a:ext cx="10353762" cy="4460032"/>
          </a:xfrm>
        </p:spPr>
        <p:txBody>
          <a:bodyPr/>
          <a:lstStyle/>
          <a:p>
            <a:r>
              <a:rPr lang="en-US" sz="2800" dirty="0"/>
              <a:t>Simple,</a:t>
            </a:r>
          </a:p>
          <a:p>
            <a:r>
              <a:rPr lang="en-US" sz="2800" dirty="0"/>
              <a:t>Economical,</a:t>
            </a:r>
          </a:p>
          <a:p>
            <a:r>
              <a:rPr lang="en-US" sz="2800" dirty="0"/>
              <a:t>Stable,</a:t>
            </a:r>
          </a:p>
          <a:p>
            <a:r>
              <a:rPr lang="en-US" sz="2800" dirty="0"/>
              <a:t>Convenient to Carry,</a:t>
            </a:r>
          </a:p>
          <a:p>
            <a:r>
              <a:rPr lang="en-US" sz="2800" dirty="0"/>
              <a:t>Accurate,</a:t>
            </a:r>
          </a:p>
          <a:p>
            <a:r>
              <a:rPr lang="en-US" sz="2800" dirty="0"/>
              <a:t>Easy for Administration &amp;</a:t>
            </a:r>
          </a:p>
          <a:p>
            <a:r>
              <a:rPr lang="en-US" sz="2800" dirty="0"/>
              <a:t> Most popular dosage 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20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9A2753-BD31-A29F-DEF2-16E1D23CE930}"/>
              </a:ext>
            </a:extLst>
          </p:cNvPr>
          <p:cNvSpPr/>
          <p:nvPr/>
        </p:nvSpPr>
        <p:spPr>
          <a:xfrm>
            <a:off x="4004500" y="2967335"/>
            <a:ext cx="4183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757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724-7380-D100-EF55-5ECAE959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DFA2-1E3F-6B8D-4B10-F713AB00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807"/>
            <a:ext cx="10353762" cy="486124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Simple uncoated oral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Sugar coated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Enteric coated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Mouth dissolving/orally disintegrating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Dispersible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Chewable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Buccal &amp; Sublingual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Lozenges &amp; Troches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Sustained release/ Extended release tablet (SR/ER)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Suppositories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Urethral inserts/Bougies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7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02D0-A066-D476-1D09-B295A683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UNCOATED ORAL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A38-1909-1BCB-F0BB-C99B534E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Designed without outer coatings</a:t>
            </a:r>
          </a:p>
          <a:p>
            <a:r>
              <a:rPr lang="en-IN" dirty="0"/>
              <a:t>Disintegrates in the stomach</a:t>
            </a:r>
          </a:p>
          <a:p>
            <a:r>
              <a:rPr lang="en-IN" dirty="0"/>
              <a:t>Dissolves in gastric juice</a:t>
            </a:r>
          </a:p>
        </p:txBody>
      </p:sp>
      <p:pic>
        <p:nvPicPr>
          <p:cNvPr id="4" name="Picture 2" descr="Image result for tablet drug">
            <a:extLst>
              <a:ext uri="{FF2B5EF4-FFF2-40B4-BE49-F238E27FC236}">
                <a16:creationId xmlns:a16="http://schemas.microsoft.com/office/drawing/2014/main" id="{AF206A4C-EB67-8B55-9000-F37057C48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8" b="7181"/>
          <a:stretch/>
        </p:blipFill>
        <p:spPr bwMode="auto">
          <a:xfrm>
            <a:off x="7660432" y="2164702"/>
            <a:ext cx="2202025" cy="269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0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79B-D7BF-B589-DB70-5B26F42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SUGAR COATED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63AC-C2DC-3553-4F49-69CBDD1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Coated with sugar layer which masks disagreeable taste or </a:t>
            </a:r>
            <a:r>
              <a:rPr lang="en-IN" dirty="0" err="1"/>
              <a:t>odor</a:t>
            </a:r>
            <a:r>
              <a:rPr lang="en-IN" dirty="0"/>
              <a:t>.</a:t>
            </a:r>
          </a:p>
          <a:p>
            <a:r>
              <a:rPr lang="en-IN" dirty="0"/>
              <a:t>50% larger and heavier than original uncoated tablets</a:t>
            </a:r>
          </a:p>
          <a:p>
            <a:r>
              <a:rPr lang="en-IN" dirty="0" err="1"/>
              <a:t>E.g.,Multi</a:t>
            </a:r>
            <a:r>
              <a:rPr lang="en-IN"/>
              <a:t> vitamin tablets</a:t>
            </a:r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AFFC3198-B332-F3D0-4BD9-F0CA8036A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t="31565" r="9774" b="31428"/>
          <a:stretch/>
        </p:blipFill>
        <p:spPr bwMode="auto">
          <a:xfrm>
            <a:off x="6090675" y="3413416"/>
            <a:ext cx="5542384" cy="25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082-6420-6EF0-2BF6-232FFEB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ENTERIC COATED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59A9-4417-4483-6AD6-389307A2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2096064"/>
            <a:ext cx="11090275" cy="3695136"/>
          </a:xfrm>
        </p:spPr>
        <p:txBody>
          <a:bodyPr/>
          <a:lstStyle/>
          <a:p>
            <a:r>
              <a:rPr lang="en-IN" dirty="0"/>
              <a:t>Coated with hydroxy propyl methyl cellulose phthalate,</a:t>
            </a:r>
          </a:p>
          <a:p>
            <a:pPr marL="0" indent="0">
              <a:buNone/>
            </a:pPr>
            <a:r>
              <a:rPr lang="en-IN" dirty="0"/>
              <a:t>                           poly vinyl acetate phthalate,</a:t>
            </a:r>
          </a:p>
          <a:p>
            <a:pPr marL="0" indent="0">
              <a:buNone/>
            </a:pPr>
            <a:r>
              <a:rPr lang="en-IN" dirty="0"/>
              <a:t>                           Cellulose Acetate phthalate,</a:t>
            </a:r>
          </a:p>
          <a:p>
            <a:r>
              <a:rPr lang="en-IN" dirty="0"/>
              <a:t>Which resist gastric acid in stomach but disintegrates in</a:t>
            </a:r>
          </a:p>
          <a:p>
            <a:pPr marL="0" indent="0">
              <a:buNone/>
            </a:pPr>
            <a:r>
              <a:rPr lang="en-IN" dirty="0"/>
              <a:t>    Alkaline medium of intestine.</a:t>
            </a:r>
          </a:p>
          <a:p>
            <a:r>
              <a:rPr lang="en-IN" dirty="0"/>
              <a:t>Employed when drug is destroyed by gastric acid/</a:t>
            </a:r>
            <a:r>
              <a:rPr lang="en-IN" dirty="0" err="1"/>
              <a:t>irritanting</a:t>
            </a:r>
            <a:r>
              <a:rPr lang="en-IN" dirty="0"/>
              <a:t> to Gastric mucosa/or to Bypass Stomach to enhance absorption in intestine.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94152D8-2B27-BE1B-9C1A-48A3B4BB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58" y="1548881"/>
            <a:ext cx="4783948" cy="29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4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0075-1E31-4DFC-469B-358792C3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MOUTH DISSOLVING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0A30-C526-0EF9-1CCF-42A1C581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Disintegrate in the mouth very fast</a:t>
            </a:r>
          </a:p>
          <a:p>
            <a:r>
              <a:rPr lang="en-IN" dirty="0"/>
              <a:t>Liquefy on tongue</a:t>
            </a:r>
          </a:p>
          <a:p>
            <a:r>
              <a:rPr lang="en-IN" dirty="0"/>
              <a:t>Do not require water</a:t>
            </a:r>
          </a:p>
          <a:p>
            <a:r>
              <a:rPr lang="en-IN" dirty="0"/>
              <a:t>Designed for </a:t>
            </a:r>
            <a:r>
              <a:rPr lang="en-IN" dirty="0" err="1"/>
              <a:t>paediatric,Geriatric,Dysphagic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Bed-</a:t>
            </a:r>
            <a:r>
              <a:rPr lang="en-IN" dirty="0" err="1"/>
              <a:t>ridden,travelling</a:t>
            </a:r>
            <a:r>
              <a:rPr lang="en-IN" dirty="0"/>
              <a:t> &amp; psychiatric patients 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3E1CE6ED-FFE1-B40A-01D9-FCD407D09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1" r="32628"/>
          <a:stretch/>
        </p:blipFill>
        <p:spPr bwMode="auto">
          <a:xfrm>
            <a:off x="7325697" y="1935921"/>
            <a:ext cx="4673470" cy="3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0AF0-5474-D05D-96E5-41F11832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DISPERSIBLE TABLETS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7F0F-7A8F-580B-27C7-4F43F5F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Dispersed in food/water/milk (3 min)</a:t>
            </a:r>
          </a:p>
          <a:p>
            <a:r>
              <a:rPr lang="en-IN" dirty="0"/>
              <a:t>Quicker onset</a:t>
            </a:r>
          </a:p>
          <a:p>
            <a:r>
              <a:rPr lang="en-IN" dirty="0"/>
              <a:t>Children &amp; Elderly with dysphagia</a:t>
            </a:r>
          </a:p>
          <a:p>
            <a:r>
              <a:rPr lang="en-IN" dirty="0"/>
              <a:t>Should be used immediately after removal from </a:t>
            </a:r>
          </a:p>
          <a:p>
            <a:pPr marL="0" indent="0">
              <a:buNone/>
            </a:pPr>
            <a:r>
              <a:rPr lang="en-IN" dirty="0"/>
              <a:t>    package as they are more sensitive to moisture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915D8E55-3600-8C42-5DD0-C30FA1B4F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t="13853" b="14441"/>
          <a:stretch/>
        </p:blipFill>
        <p:spPr bwMode="auto">
          <a:xfrm>
            <a:off x="7529803" y="2096064"/>
            <a:ext cx="4437095" cy="34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7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494</TotalTime>
  <Words>996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Rockwell</vt:lpstr>
      <vt:lpstr>Damask</vt:lpstr>
      <vt:lpstr>TABLETS  &amp;  SUPPOSITORIES</vt:lpstr>
      <vt:lpstr>TABLETS</vt:lpstr>
      <vt:lpstr>ADVANTAGES</vt:lpstr>
      <vt:lpstr>DIFFERENT TYPES OF TABLETS</vt:lpstr>
      <vt:lpstr>SIMPLE UNCOATED ORAL TABLETS</vt:lpstr>
      <vt:lpstr>SUGAR COATED TABLETS</vt:lpstr>
      <vt:lpstr>ENTERIC COATED TABLETS</vt:lpstr>
      <vt:lpstr>MOUTH DISSOLVING TABLETS</vt:lpstr>
      <vt:lpstr>DISPERSIBLE TABLETS</vt:lpstr>
      <vt:lpstr>CHEWABLE TABLETS</vt:lpstr>
      <vt:lpstr>BUCCAL &amp; SUBLINGUAL TABLETS</vt:lpstr>
      <vt:lpstr>LOZENGES &amp; TROCHES</vt:lpstr>
      <vt:lpstr>SUSTAINED RELEASE/EXTENDED RELEASE TABLETS</vt:lpstr>
      <vt:lpstr>SUPPOSITORIES</vt:lpstr>
      <vt:lpstr>URETHRAL INSERTS/BOUGIES</vt:lpstr>
      <vt:lpstr>CAPSULES</vt:lpstr>
      <vt:lpstr>DIFFERENT TYPES OF CAPSULE</vt:lpstr>
      <vt:lpstr>HARD CAPSULE</vt:lpstr>
      <vt:lpstr>SOFT CAPSULE</vt:lpstr>
      <vt:lpstr>SPANSULES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TABLETS  &amp;  SUPPOSITORIES</dc:title>
  <dc:creator>Aravinth Rajendran</dc:creator>
  <cp:lastModifiedBy>Aravinth Rajendran</cp:lastModifiedBy>
  <cp:revision>35</cp:revision>
  <dcterms:created xsi:type="dcterms:W3CDTF">2022-05-17T06:13:55Z</dcterms:created>
  <dcterms:modified xsi:type="dcterms:W3CDTF">2022-06-17T03:57:15Z</dcterms:modified>
</cp:coreProperties>
</file>