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5" r:id="rId4"/>
    <p:sldId id="257" r:id="rId5"/>
    <p:sldId id="258" r:id="rId6"/>
    <p:sldId id="260" r:id="rId7"/>
    <p:sldId id="277" r:id="rId8"/>
    <p:sldId id="281" r:id="rId9"/>
    <p:sldId id="278" r:id="rId10"/>
    <p:sldId id="263" r:id="rId11"/>
    <p:sldId id="264" r:id="rId12"/>
    <p:sldId id="279" r:id="rId13"/>
    <p:sldId id="265" r:id="rId14"/>
    <p:sldId id="266" r:id="rId15"/>
    <p:sldId id="259" r:id="rId16"/>
    <p:sldId id="270" r:id="rId17"/>
    <p:sldId id="271" r:id="rId18"/>
    <p:sldId id="261" r:id="rId19"/>
    <p:sldId id="272" r:id="rId20"/>
    <p:sldId id="273" r:id="rId21"/>
    <p:sldId id="262" r:id="rId22"/>
    <p:sldId id="274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B5EDC-B284-0813-366F-150A0DEF2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8BB08-E2B0-4DC7-729E-7DA0BB371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9DF7E-72A2-5588-3CEE-C650DEF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395A-B24B-441F-BE63-5B0AB2AA77F2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07D70-6D38-B726-D622-F5B1C519E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F67E6-530B-44CD-FAE9-B9B47336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3BAF-5810-4170-A47D-EE7B98D3B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3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73417-9AA1-048F-4B31-691EDEF1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A988F-8E4C-9128-3183-C7A453395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CD891-25BD-14A0-5024-B02EA772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395A-B24B-441F-BE63-5B0AB2AA77F2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B3530-7FF0-F28A-7F33-18620CE0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C5582-7474-FD5D-466E-B628F8AD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3BAF-5810-4170-A47D-EE7B98D3B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96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DEBB5-4A3C-EFFD-D32E-1391CFD3C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1CABB-2851-286D-0F33-075A531BC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EE1F2-CD77-D846-DD58-59584191C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395A-B24B-441F-BE63-5B0AB2AA77F2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19E9F-B598-C5BB-C3FE-59A53670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A3890-1E07-913D-9E92-3AA28928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3BAF-5810-4170-A47D-EE7B98D3B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96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7C19-9613-ABE9-ADF0-C51C0706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82825-5EF3-7D21-2AD5-D0B074F95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455FC-3DA4-8FFD-E03F-468A8A249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395A-B24B-441F-BE63-5B0AB2AA77F2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B6970-14FA-CF66-344D-DA62057B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4C39D-E0C4-FD23-6D5C-C78F143D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3BAF-5810-4170-A47D-EE7B98D3B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2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A8C1-745F-7EDA-5963-4B8E8BCC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26C70-5519-2323-E441-CC3065280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9A9CF-DABA-5A50-9B65-72DC0A3C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395A-B24B-441F-BE63-5B0AB2AA77F2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BB728-8CB4-6E56-9034-817ACB83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20524-0B80-8255-EC6B-17DB44A0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3BAF-5810-4170-A47D-EE7B98D3B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72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72EC-4193-F6E6-BF6C-40DC1014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7AB1E-09CF-DF18-DE82-B6A222897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64594-C8AC-C9F0-A31B-E6A3452C3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6D0D3-A60E-304A-B796-C2190DC7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395A-B24B-441F-BE63-5B0AB2AA77F2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D7A80-00CA-7556-E44B-5B6FA264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45FF1-E18D-528D-D62A-C12E382C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3BAF-5810-4170-A47D-EE7B98D3B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51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1FE5-C91E-CC15-1AC4-416882ABB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E8019-AEDF-41E5-F7D9-6336BE97B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8C391-6A27-8E3B-0135-05577D191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B1652-63D0-1EBA-C4C9-93C4DED28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C1D69-86C8-DEC4-9AD8-25A26FE22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216DA-557D-4213-3B53-0DE89425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395A-B24B-441F-BE63-5B0AB2AA77F2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729CEF-AFBE-C18E-A12F-E935B0B2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DA4A99-7EB7-AAB8-F22A-7A869992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3BAF-5810-4170-A47D-EE7B98D3B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4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DD84-E463-4266-B5D9-742C4AA1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0B1D-C4C7-7176-A527-D6A5DB3D0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395A-B24B-441F-BE63-5B0AB2AA77F2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93764-4446-8FE9-A9AD-79179C07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E0583-5A9D-65AF-FD0C-CB7B9F0A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3BAF-5810-4170-A47D-EE7B98D3B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13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21376E-BD02-044F-0C4E-6C64AE99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395A-B24B-441F-BE63-5B0AB2AA77F2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CB6CB1-B7E7-EB4B-7520-75530103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F3A9A-51D9-507E-E88C-4B60EECE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3BAF-5810-4170-A47D-EE7B98D3B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70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2E919-4019-2085-C58E-73B253E9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373A1-4162-74FA-C4F0-1F0485D67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FEEDD-88EB-9A4A-2225-035436C9F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135D3-492D-F705-8450-390B3278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395A-B24B-441F-BE63-5B0AB2AA77F2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AA57E-2F05-459B-6A9D-5B784975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291F5-4E3F-ADB2-4496-C33602B2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3BAF-5810-4170-A47D-EE7B98D3B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87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5804-5CDD-0278-A419-727C7DF77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4AA79-64A4-85AB-685F-CDB9502D1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08514-9F12-1A0B-A7D0-771A06E24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C1D63-4E93-10A0-1141-154F22419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395A-B24B-441F-BE63-5B0AB2AA77F2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9E71F-5FB3-3F02-F6EC-11C37CC1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2D10B-A7F9-0F4A-554C-56CDF75B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3BAF-5810-4170-A47D-EE7B98D3B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47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C00D41-610B-0914-2628-4455490C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FFC94-6409-A52F-F9E8-D80992FF5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454B5-1A8A-1909-6015-89043CC56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7395A-B24B-441F-BE63-5B0AB2AA77F2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D30A-C556-3C5E-9EEC-37DEFC6F9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4BC01-CAAD-BD7B-A9F5-F03D1B9DF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63BAF-5810-4170-A47D-EE7B98D3B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43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4B2EDE-2A09-F8F5-49CB-A897E55130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27" b="10204"/>
          <a:stretch/>
        </p:blipFill>
        <p:spPr>
          <a:xfrm>
            <a:off x="1922107" y="0"/>
            <a:ext cx="9013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45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93EF-B183-51E8-0953-25226452E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i="1" u="none" strike="noStrike" baseline="0" dirty="0">
                <a:solidFill>
                  <a:srgbClr val="002060"/>
                </a:solidFill>
              </a:rPr>
              <a:t>H mono/poly DR-TB regimen (R resistance not detected &amp; H resistance detected) under NTEP: </a:t>
            </a:r>
            <a:endParaRPr lang="en-IN" b="1" i="1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D80230-8B84-4D8B-B90A-C2E71C5A8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413" y="2092989"/>
            <a:ext cx="7277878" cy="7995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43CE4C-6D4C-0DC2-E6AA-6361B8BBDC85}"/>
              </a:ext>
            </a:extLst>
          </p:cNvPr>
          <p:cNvSpPr txBox="1"/>
          <p:nvPr/>
        </p:nvSpPr>
        <p:spPr>
          <a:xfrm>
            <a:off x="2416629" y="3429000"/>
            <a:ext cx="65594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For 6-9 months -	Levofloxacin</a:t>
            </a:r>
          </a:p>
          <a:p>
            <a:r>
              <a:rPr lang="en-IN" sz="2800" dirty="0"/>
              <a:t>			Rifampicin</a:t>
            </a:r>
          </a:p>
          <a:p>
            <a:r>
              <a:rPr lang="en-IN" sz="2800" dirty="0"/>
              <a:t>			Ethambutol</a:t>
            </a:r>
          </a:p>
          <a:p>
            <a:r>
              <a:rPr lang="en-IN" sz="2800" dirty="0"/>
              <a:t>			Pyrazinamide</a:t>
            </a:r>
          </a:p>
        </p:txBody>
      </p:sp>
    </p:spTree>
    <p:extLst>
      <p:ext uri="{BB962C8B-B14F-4D97-AF65-F5344CB8AC3E}">
        <p14:creationId xmlns:p14="http://schemas.microsoft.com/office/powerpoint/2010/main" val="3732716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74D627-2547-C276-1F30-162E41730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419350"/>
            <a:ext cx="108013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30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B416A6-88D6-D19F-2673-36D1ABC16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919287"/>
            <a:ext cx="106489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23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29A4FF-49E9-BD54-82B4-081234B3A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89" y="0"/>
            <a:ext cx="8867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8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2633-903E-85A8-1848-1223BF96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rgbClr val="002060"/>
                </a:solidFill>
              </a:rPr>
              <a:t>I</a:t>
            </a:r>
            <a:r>
              <a:rPr lang="en-IN" sz="4400" b="1" i="1" u="none" strike="noStrike" baseline="0" dirty="0">
                <a:solidFill>
                  <a:srgbClr val="002060"/>
                </a:solidFill>
              </a:rPr>
              <a:t>nclusion criteria </a:t>
            </a:r>
            <a:br>
              <a:rPr lang="en-IN" sz="4400" b="0" i="0" u="none" strike="noStrike" baseline="0" dirty="0">
                <a:solidFill>
                  <a:srgbClr val="000000"/>
                </a:solidFill>
                <a:latin typeface="Swis721 WGL4 B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29B7C-9790-E4A3-4F74-C45819C6A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988"/>
            <a:ext cx="10515600" cy="56730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1800" b="0" i="0" u="sng" strike="noStrike" baseline="0" dirty="0">
              <a:solidFill>
                <a:srgbClr val="000000"/>
              </a:solidFill>
              <a:latin typeface="Swis721 WGL4 BT"/>
            </a:endParaRPr>
          </a:p>
          <a:p>
            <a:pPr marL="0" indent="0" algn="just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</a:rPr>
              <a:t>►►Children, 5 </a:t>
            </a:r>
            <a:r>
              <a:rPr lang="en-US" sz="2400" dirty="0">
                <a:solidFill>
                  <a:srgbClr val="000000"/>
                </a:solidFill>
              </a:rPr>
              <a:t>-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18 years of age and weighing at least 15 kg</a:t>
            </a:r>
            <a:r>
              <a:rPr lang="en-US" sz="2400" dirty="0">
                <a:solidFill>
                  <a:srgbClr val="000000"/>
                </a:solidFill>
              </a:rPr>
              <a:t> -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special needs, in consultation with the pediatrician </a:t>
            </a:r>
          </a:p>
          <a:p>
            <a:pPr marL="0" indent="0" algn="just">
              <a:buNone/>
            </a:pPr>
            <a:endParaRPr lang="en-US" sz="2400" b="0" i="0" u="none" strike="noStrike" baseline="0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</a:rPr>
              <a:t>►►No history of exposure to previous treatment with second-line medicines in the regimen for more than 1 month</a:t>
            </a:r>
          </a:p>
          <a:p>
            <a:pPr marL="0" indent="0" algn="just">
              <a:buNone/>
            </a:pPr>
            <a:endParaRPr lang="en-US" sz="2400" b="0" i="0" u="none" strike="noStrike" baseline="0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r>
              <a:rPr lang="en-IN" sz="2400" b="0" i="0" u="none" strike="noStrike" baseline="0" dirty="0">
                <a:solidFill>
                  <a:srgbClr val="000000"/>
                </a:solidFill>
              </a:rPr>
              <a:t>►►No extensive TB disease </a:t>
            </a:r>
          </a:p>
          <a:p>
            <a:pPr marL="0" indent="0" algn="just">
              <a:buNone/>
            </a:pPr>
            <a:endParaRPr lang="en-IN" sz="2400" b="0" i="0" u="none" strike="noStrike" baseline="0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r>
              <a:rPr lang="en-IN" sz="2400" b="0" i="0" u="none" strike="noStrike" baseline="0" dirty="0">
                <a:solidFill>
                  <a:srgbClr val="000000"/>
                </a:solidFill>
              </a:rPr>
              <a:t>►►No severe extra-pulmonary TB </a:t>
            </a:r>
          </a:p>
          <a:p>
            <a:pPr marL="0" indent="0" algn="just">
              <a:buNone/>
            </a:pPr>
            <a:endParaRPr lang="en-IN" sz="2400" b="0" i="0" u="none" strike="noStrike" baseline="0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</a:rPr>
              <a:t>►►Women who are not pregnant or lactating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30612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AADB-0CBE-BCEB-5C1F-51DF7B817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1" u="none" strike="noStrike" baseline="0" dirty="0">
                <a:solidFill>
                  <a:srgbClr val="002060"/>
                </a:solidFill>
              </a:rPr>
              <a:t>Shorter oral </a:t>
            </a:r>
            <a:r>
              <a:rPr lang="en-IN" b="1" i="1" u="none" strike="noStrike" baseline="0" dirty="0" err="1">
                <a:solidFill>
                  <a:srgbClr val="002060"/>
                </a:solidFill>
              </a:rPr>
              <a:t>Bedaquiline</a:t>
            </a:r>
            <a:r>
              <a:rPr lang="en-IN" b="1" i="1" u="none" strike="noStrike" baseline="0" dirty="0">
                <a:solidFill>
                  <a:srgbClr val="002060"/>
                </a:solidFill>
              </a:rPr>
              <a:t>-containing MDR/RR-TB regimen </a:t>
            </a:r>
            <a:endParaRPr lang="en-IN" i="1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9B2528-4D3C-5B32-6C31-82BD1A79F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15" t="56269" r="2933" b="10031"/>
          <a:stretch/>
        </p:blipFill>
        <p:spPr>
          <a:xfrm>
            <a:off x="1314061" y="1690688"/>
            <a:ext cx="9563878" cy="100304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EAE4DD-F3DB-BF45-A98D-153311B365F8}"/>
              </a:ext>
            </a:extLst>
          </p:cNvPr>
          <p:cNvSpPr txBox="1"/>
          <p:nvPr/>
        </p:nvSpPr>
        <p:spPr>
          <a:xfrm>
            <a:off x="1017037" y="2855167"/>
            <a:ext cx="52531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INITIAL PHASE – 		Bedaquiline (6 months)</a:t>
            </a:r>
          </a:p>
          <a:p>
            <a:r>
              <a:rPr lang="en-IN" dirty="0"/>
              <a:t>(4 months, extended 	Levofloxacin</a:t>
            </a:r>
          </a:p>
          <a:p>
            <a:r>
              <a:rPr lang="en-IN" dirty="0"/>
              <a:t>Up to 6 months)		Clofazimine</a:t>
            </a:r>
          </a:p>
          <a:p>
            <a:r>
              <a:rPr lang="en-IN" dirty="0"/>
              <a:t>			Pyrazinamide</a:t>
            </a:r>
          </a:p>
          <a:p>
            <a:r>
              <a:rPr lang="en-IN" dirty="0"/>
              <a:t>			Ethambutol</a:t>
            </a:r>
          </a:p>
          <a:p>
            <a:r>
              <a:rPr lang="en-IN" dirty="0"/>
              <a:t>			High dose Isoniazid</a:t>
            </a:r>
          </a:p>
          <a:p>
            <a:r>
              <a:rPr lang="en-IN" dirty="0"/>
              <a:t>			Ethionamide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87A945-BAB3-659A-2D4A-D60E6FD515B9}"/>
              </a:ext>
            </a:extLst>
          </p:cNvPr>
          <p:cNvSpPr txBox="1"/>
          <p:nvPr/>
        </p:nvSpPr>
        <p:spPr>
          <a:xfrm>
            <a:off x="7044612" y="2855167"/>
            <a:ext cx="4309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CONTINUATION PHASE –	Levofloxacin</a:t>
            </a:r>
          </a:p>
          <a:p>
            <a:r>
              <a:rPr lang="en-IN" dirty="0"/>
              <a:t>(5 months)		Clofazimine</a:t>
            </a:r>
          </a:p>
          <a:p>
            <a:r>
              <a:rPr lang="en-IN" dirty="0"/>
              <a:t>			Pyrazinamide</a:t>
            </a:r>
          </a:p>
          <a:p>
            <a:r>
              <a:rPr lang="en-IN" dirty="0"/>
              <a:t>			Ethambutol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D001FE-A968-8EF8-F355-50F235A641DF}"/>
              </a:ext>
            </a:extLst>
          </p:cNvPr>
          <p:cNvSpPr txBox="1"/>
          <p:nvPr/>
        </p:nvSpPr>
        <p:spPr>
          <a:xfrm>
            <a:off x="4198775" y="5579705"/>
            <a:ext cx="3470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TOTAL DURATION – 9 to 11 Months</a:t>
            </a:r>
          </a:p>
        </p:txBody>
      </p:sp>
    </p:spTree>
    <p:extLst>
      <p:ext uri="{BB962C8B-B14F-4D97-AF65-F5344CB8AC3E}">
        <p14:creationId xmlns:p14="http://schemas.microsoft.com/office/powerpoint/2010/main" val="179756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843EBF-3420-60DD-0D16-588187F4E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698726"/>
            <a:ext cx="10848975" cy="2847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C91620-F451-B791-6DC8-3456F591D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3546701"/>
            <a:ext cx="109251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63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DFF5D8-307B-A337-A47C-30EAFCBB7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957262"/>
            <a:ext cx="108680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22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D539-980A-1717-4CE7-D6926C19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i="1" u="none" strike="noStrike" baseline="0" dirty="0">
                <a:solidFill>
                  <a:srgbClr val="002060"/>
                </a:solidFill>
              </a:rPr>
              <a:t>Longer oral M/XDR-TB regimen</a:t>
            </a:r>
            <a:endParaRPr lang="en-IN" i="1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66FE69-5296-F77C-B4E7-7FD84AD03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99" y="1690688"/>
            <a:ext cx="6578082" cy="7464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6A550C-1376-E2DA-380C-F04D66FE5FA9}"/>
              </a:ext>
            </a:extLst>
          </p:cNvPr>
          <p:cNvSpPr txBox="1"/>
          <p:nvPr/>
        </p:nvSpPr>
        <p:spPr>
          <a:xfrm>
            <a:off x="2901821" y="2648070"/>
            <a:ext cx="55143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18-20 months</a:t>
            </a:r>
          </a:p>
          <a:p>
            <a:endParaRPr lang="en-IN" dirty="0"/>
          </a:p>
          <a:p>
            <a:r>
              <a:rPr lang="en-IN" dirty="0"/>
              <a:t>Levofloxacin</a:t>
            </a:r>
          </a:p>
          <a:p>
            <a:r>
              <a:rPr lang="en-IN" dirty="0"/>
              <a:t>Bedaquiline</a:t>
            </a:r>
          </a:p>
          <a:p>
            <a:r>
              <a:rPr lang="en-IN" dirty="0"/>
              <a:t>Linezolid</a:t>
            </a:r>
          </a:p>
          <a:p>
            <a:r>
              <a:rPr lang="en-IN" dirty="0"/>
              <a:t>Clofazimine</a:t>
            </a:r>
          </a:p>
          <a:p>
            <a:r>
              <a:rPr lang="en-IN" dirty="0"/>
              <a:t>Cycloserine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4D737-1FE7-1989-DFAD-9BDB2D918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90312"/>
            <a:ext cx="105918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10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8A2E5F-9733-AF47-8F1C-4EB3B021B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733" y="90975"/>
            <a:ext cx="7117920" cy="1038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ED4D6B-A3B6-E024-2DB4-64A6D4B16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021" y="1129005"/>
            <a:ext cx="7045343" cy="563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5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6EDB15-81A8-E8A9-3F23-FCD9A01EE4D5}"/>
              </a:ext>
            </a:extLst>
          </p:cNvPr>
          <p:cNvSpPr txBox="1"/>
          <p:nvPr/>
        </p:nvSpPr>
        <p:spPr>
          <a:xfrm>
            <a:off x="1996751" y="894136"/>
            <a:ext cx="61302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NTP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400" b="1" dirty="0"/>
              <a:t>RNTCP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3600" b="1" dirty="0"/>
              <a:t>NTEP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4AA9ABCC-4853-F8CE-D153-1ACA4D386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270" y="1951868"/>
            <a:ext cx="3928188" cy="230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tep logo">
            <a:extLst>
              <a:ext uri="{FF2B5EF4-FFF2-40B4-BE49-F238E27FC236}">
                <a16:creationId xmlns:a16="http://schemas.microsoft.com/office/drawing/2014/main" id="{1D22A0A0-24B9-E2BB-D730-3259F7E92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661" y="4386702"/>
            <a:ext cx="261033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09B7EB89-0C8E-6876-310F-D7340F601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229" y="135065"/>
            <a:ext cx="1746915" cy="168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535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2501E8-6846-4AD0-1497-D3A0FEEC5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28" y="0"/>
            <a:ext cx="92917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61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8754-9BE3-9DAF-9FAA-834E80D99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i="1" u="none" strike="noStrike" baseline="0" dirty="0">
                <a:solidFill>
                  <a:srgbClr val="002060"/>
                </a:solidFill>
              </a:rPr>
              <a:t>Bedaquiline, Pretomanid, Linezolid (BPaL) regimen</a:t>
            </a:r>
            <a:endParaRPr lang="en-IN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3A102-952B-A367-8203-08882CD2A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u="none" strike="noStrike" baseline="0" dirty="0" err="1">
                <a:solidFill>
                  <a:srgbClr val="000000"/>
                </a:solidFill>
                <a:latin typeface="Swis721 WGL4 BT"/>
              </a:rPr>
              <a:t>Pretomanid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Swis721 WGL4 BT"/>
              </a:rPr>
              <a:t> - 200 mg once daily for 26 weeks,</a:t>
            </a:r>
          </a:p>
          <a:p>
            <a:pPr marL="0" indent="0">
              <a:buNone/>
            </a:pPr>
            <a:endParaRPr lang="en-US" sz="2400" b="0" i="0" u="none" strike="noStrike" baseline="0" dirty="0">
              <a:solidFill>
                <a:srgbClr val="000000"/>
              </a:solidFill>
              <a:latin typeface="Swis721 WGL4 BT"/>
            </a:endParaRPr>
          </a:p>
          <a:p>
            <a:r>
              <a:rPr lang="en-US" sz="2400" b="0" i="0" u="none" strike="noStrike" baseline="0" dirty="0" err="1">
                <a:solidFill>
                  <a:srgbClr val="000000"/>
                </a:solidFill>
                <a:latin typeface="Swis721 WGL4 BT"/>
              </a:rPr>
              <a:t>Bedaquiline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Swis721 WGL4 BT"/>
              </a:rPr>
              <a:t> - 400 mg once daily for the first 2 weeks of treatment (days 1–14) and then 200 mg three times a week for 24 weeks, and</a:t>
            </a:r>
          </a:p>
          <a:p>
            <a:pPr marL="0" indent="0">
              <a:buNone/>
            </a:pPr>
            <a:endParaRPr lang="en-US" sz="2400" b="0" i="0" u="none" strike="noStrike" baseline="0" dirty="0">
              <a:solidFill>
                <a:srgbClr val="000000"/>
              </a:solidFill>
              <a:latin typeface="Swis721 WGL4 BT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Swis721 WGL4 BT"/>
              </a:rPr>
              <a:t> linezolid - 1200 mg once daily for </a:t>
            </a:r>
            <a:r>
              <a:rPr lang="en-US" sz="2400" b="0" i="0" u="none" strike="noStrike" baseline="0">
                <a:solidFill>
                  <a:srgbClr val="000000"/>
                </a:solidFill>
                <a:latin typeface="Swis721 WGL4 BT"/>
              </a:rPr>
              <a:t>24 weeks.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99760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9B288B-73B9-005F-4CBF-7756026A8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471612"/>
            <a:ext cx="109442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433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5F78DD-7941-3C66-1552-34B685ED2261}"/>
              </a:ext>
            </a:extLst>
          </p:cNvPr>
          <p:cNvSpPr/>
          <p:nvPr/>
        </p:nvSpPr>
        <p:spPr>
          <a:xfrm>
            <a:off x="4280633" y="2967335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2870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DCC7B1-4010-F65F-217C-622F3B39DFC5}"/>
              </a:ext>
            </a:extLst>
          </p:cNvPr>
          <p:cNvSpPr txBox="1"/>
          <p:nvPr/>
        </p:nvSpPr>
        <p:spPr>
          <a:xfrm>
            <a:off x="335902" y="428178"/>
            <a:ext cx="1155129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u="none" strike="noStrike" baseline="0" dirty="0">
                <a:solidFill>
                  <a:srgbClr val="000000"/>
                </a:solidFill>
              </a:rPr>
              <a:t>Isoniazid-resistant TB (Hr-TB) </a:t>
            </a:r>
          </a:p>
          <a:p>
            <a:endParaRPr lang="en-IN" sz="2400" b="1" i="0" u="none" strike="noStrike" baseline="0" dirty="0">
              <a:solidFill>
                <a:srgbClr val="000000"/>
              </a:solidFill>
            </a:endParaRPr>
          </a:p>
          <a:p>
            <a:endParaRPr lang="en-IN" sz="2400" b="1" dirty="0">
              <a:solidFill>
                <a:srgbClr val="000000"/>
              </a:solidFill>
            </a:endParaRPr>
          </a:p>
          <a:p>
            <a:r>
              <a:rPr lang="en-IN" sz="2400" b="1" i="0" u="none" strike="noStrike" baseline="0" dirty="0">
                <a:solidFill>
                  <a:srgbClr val="000000"/>
                </a:solidFill>
              </a:rPr>
              <a:t>Rifampicin resistant TB (RR-TB)</a:t>
            </a:r>
          </a:p>
          <a:p>
            <a:r>
              <a:rPr lang="en-IN" sz="2400" b="1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endParaRPr lang="en-IN" sz="2400" b="1" dirty="0">
              <a:solidFill>
                <a:srgbClr val="000000"/>
              </a:solidFill>
            </a:endParaRPr>
          </a:p>
          <a:p>
            <a:r>
              <a:rPr lang="en-IN" sz="2400" b="1" i="0" u="none" strike="noStrike" baseline="0" dirty="0">
                <a:solidFill>
                  <a:srgbClr val="000000"/>
                </a:solidFill>
              </a:rPr>
              <a:t>Poly-drug resistant TB (PDR-TB) </a:t>
            </a:r>
          </a:p>
          <a:p>
            <a:endParaRPr lang="en-IN" sz="2400" b="1" i="0" u="none" strike="noStrike" baseline="0" dirty="0">
              <a:solidFill>
                <a:srgbClr val="000000"/>
              </a:solidFill>
            </a:endParaRPr>
          </a:p>
          <a:p>
            <a:endParaRPr lang="en-IN" sz="2400" b="1" dirty="0">
              <a:solidFill>
                <a:srgbClr val="000000"/>
              </a:solidFill>
            </a:endParaRPr>
          </a:p>
          <a:p>
            <a:r>
              <a:rPr lang="en-IN" sz="2400" b="1" i="0" u="none" strike="noStrike" baseline="0" dirty="0">
                <a:solidFill>
                  <a:srgbClr val="000000"/>
                </a:solidFill>
              </a:rPr>
              <a:t>Multidrug-resistant TB (MDR-TB) </a:t>
            </a:r>
          </a:p>
          <a:p>
            <a:r>
              <a:rPr lang="en-IN" sz="2400" b="1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endParaRPr lang="en-IN" sz="2400" b="1" dirty="0">
              <a:solidFill>
                <a:srgbClr val="000000"/>
              </a:solidFill>
            </a:endParaRPr>
          </a:p>
          <a:p>
            <a:r>
              <a:rPr lang="en-US" sz="2400" b="1" i="0" u="none" strike="noStrike" baseline="0" dirty="0">
                <a:solidFill>
                  <a:srgbClr val="000000"/>
                </a:solidFill>
              </a:rPr>
              <a:t>Pre-extensively drug-resistant TB (Pre-XDR-TB) </a:t>
            </a:r>
          </a:p>
          <a:p>
            <a:endParaRPr lang="en-US" sz="2400" b="1" i="0" u="none" strike="noStrike" baseline="0" dirty="0">
              <a:solidFill>
                <a:srgbClr val="000000"/>
              </a:solidFill>
            </a:endParaRPr>
          </a:p>
          <a:p>
            <a:endParaRPr lang="en-US" sz="2400" b="1" dirty="0">
              <a:solidFill>
                <a:srgbClr val="000000"/>
              </a:solidFill>
            </a:endParaRPr>
          </a:p>
          <a:p>
            <a:r>
              <a:rPr lang="en-US" sz="2400" b="1" i="0" u="none" strike="noStrike" baseline="0" dirty="0">
                <a:solidFill>
                  <a:srgbClr val="000000"/>
                </a:solidFill>
              </a:rPr>
              <a:t>Extensively drug-resistant TB (XDR-TB)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3680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93DF6A-A5BB-825F-CF65-CB84FD6640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48"/>
          <a:stretch/>
        </p:blipFill>
        <p:spPr>
          <a:xfrm>
            <a:off x="3777343" y="825144"/>
            <a:ext cx="5141166" cy="598092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E32C138-B500-C1D9-1D1A-836810AF5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343" y="14612"/>
            <a:ext cx="5068078" cy="810532"/>
          </a:xfrm>
        </p:spPr>
        <p:txBody>
          <a:bodyPr/>
          <a:lstStyle/>
          <a:p>
            <a:r>
              <a:rPr lang="en-IN" b="1" i="1" dirty="0">
                <a:solidFill>
                  <a:srgbClr val="002060"/>
                </a:solidFill>
              </a:rPr>
              <a:t>GROUPING OF DRUGS</a:t>
            </a:r>
          </a:p>
        </p:txBody>
      </p:sp>
    </p:spTree>
    <p:extLst>
      <p:ext uri="{BB962C8B-B14F-4D97-AF65-F5344CB8AC3E}">
        <p14:creationId xmlns:p14="http://schemas.microsoft.com/office/powerpoint/2010/main" val="118737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B83AD-6E72-E724-71D4-20989C92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rgbClr val="002060"/>
                </a:solidFill>
              </a:rPr>
              <a:t>DRUGS NOT INCLUDED IN GROUP A-C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7C68E-FE8D-692C-D16A-B82A92B2B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b="0" i="0" u="none" strike="noStrike" baseline="0" dirty="0">
                <a:solidFill>
                  <a:srgbClr val="000000"/>
                </a:solidFill>
              </a:rPr>
              <a:t>Kanamycin and capreomycin</a:t>
            </a:r>
            <a:r>
              <a:rPr lang="en-US" dirty="0">
                <a:solidFill>
                  <a:srgbClr val="000000"/>
                </a:solidFill>
              </a:rPr>
              <a:t> – 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no longer recommended</a:t>
            </a:r>
          </a:p>
          <a:p>
            <a:pPr marL="0" indent="0" algn="just">
              <a:buNone/>
            </a:pPr>
            <a:endParaRPr lang="en-US" b="0" i="0" u="none" strike="noStrike" baseline="0" dirty="0">
              <a:solidFill>
                <a:srgbClr val="000000"/>
              </a:solidFill>
            </a:endParaRPr>
          </a:p>
          <a:p>
            <a:pPr algn="just"/>
            <a:r>
              <a:rPr lang="en-US" b="0" i="0" u="none" strike="noStrike" baseline="0" dirty="0">
                <a:solidFill>
                  <a:srgbClr val="000000"/>
                </a:solidFill>
              </a:rPr>
              <a:t>Gatifloxacin and high-dose Isoniazid (</a:t>
            </a:r>
            <a:r>
              <a:rPr lang="en-US" b="0" i="0" u="none" strike="noStrike" baseline="0" dirty="0" err="1">
                <a:solidFill>
                  <a:srgbClr val="000000"/>
                </a:solidFill>
              </a:rPr>
              <a:t>Hh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) </a:t>
            </a:r>
            <a:r>
              <a:rPr lang="en-US" dirty="0">
                <a:solidFill>
                  <a:srgbClr val="000000"/>
                </a:solidFill>
              </a:rPr>
              <a:t>- 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very few patients.</a:t>
            </a:r>
          </a:p>
          <a:p>
            <a:pPr marL="0" indent="0" algn="just">
              <a:buNone/>
            </a:pPr>
            <a:endParaRPr lang="en-US" b="0" i="0" u="none" strike="noStrike" baseline="0" dirty="0">
              <a:solidFill>
                <a:srgbClr val="000000"/>
              </a:solidFill>
            </a:endParaRPr>
          </a:p>
          <a:p>
            <a:pPr algn="just"/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hioacetazone was not used at all.</a:t>
            </a:r>
          </a:p>
          <a:p>
            <a:pPr marL="0" indent="0" algn="just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pPr algn="just"/>
            <a:r>
              <a:rPr lang="en-US" b="0" i="0" u="none" strike="noStrike" baseline="0" dirty="0">
                <a:solidFill>
                  <a:srgbClr val="000000"/>
                </a:solidFill>
              </a:rPr>
              <a:t>Clavulanic acid </a:t>
            </a: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 only as a companion agent to the carbapenems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198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AFDA-99C7-77C4-3674-1C5D56FE0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1" u="none" strike="noStrike" baseline="0" dirty="0">
                <a:solidFill>
                  <a:srgbClr val="002060"/>
                </a:solidFill>
              </a:rPr>
              <a:t>Shorter injectable containing regimen</a:t>
            </a:r>
            <a:endParaRPr lang="en-IN" b="1" i="1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496239-68BF-00C8-BA74-204AD1A3A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559" y="1690689"/>
            <a:ext cx="8481527" cy="8192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2D2EB-FD73-7178-8623-0D77DFAF7709}"/>
              </a:ext>
            </a:extLst>
          </p:cNvPr>
          <p:cNvSpPr txBox="1"/>
          <p:nvPr/>
        </p:nvSpPr>
        <p:spPr>
          <a:xfrm>
            <a:off x="662473" y="2920482"/>
            <a:ext cx="54335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INITIAL PHASE –	High dose Moxifloxacin</a:t>
            </a:r>
          </a:p>
          <a:p>
            <a:r>
              <a:rPr lang="en-IN" dirty="0"/>
              <a:t>(4-6 months)	Kanamycin/Amikacin</a:t>
            </a:r>
          </a:p>
          <a:p>
            <a:r>
              <a:rPr lang="en-IN" dirty="0"/>
              <a:t>		Ethionamide</a:t>
            </a:r>
          </a:p>
          <a:p>
            <a:r>
              <a:rPr lang="en-IN" dirty="0"/>
              <a:t>		Clofazimine</a:t>
            </a:r>
          </a:p>
          <a:p>
            <a:r>
              <a:rPr lang="en-IN" dirty="0"/>
              <a:t>		Pyrazinamide</a:t>
            </a:r>
          </a:p>
          <a:p>
            <a:r>
              <a:rPr lang="en-IN" dirty="0"/>
              <a:t>		High dose Isoniazid</a:t>
            </a:r>
          </a:p>
          <a:p>
            <a:r>
              <a:rPr lang="en-IN" dirty="0"/>
              <a:t>		Ethambutol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DA906A-EF71-7DB8-A885-9EA8BA397E3A}"/>
              </a:ext>
            </a:extLst>
          </p:cNvPr>
          <p:cNvSpPr txBox="1"/>
          <p:nvPr/>
        </p:nvSpPr>
        <p:spPr>
          <a:xfrm>
            <a:off x="5924939" y="2817845"/>
            <a:ext cx="5262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CONTINUATION PHASE -	High dose Moxifloxacin</a:t>
            </a:r>
          </a:p>
          <a:p>
            <a:r>
              <a:rPr lang="en-IN" dirty="0"/>
              <a:t>(5 months)		Clofazimine</a:t>
            </a:r>
          </a:p>
          <a:p>
            <a:r>
              <a:rPr lang="en-IN" dirty="0"/>
              <a:t>			Pyrazinamide</a:t>
            </a:r>
          </a:p>
          <a:p>
            <a:r>
              <a:rPr lang="en-IN" dirty="0"/>
              <a:t>			Ethambutol 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CC5C61-065E-3603-6C9F-1E9E96FDC344}"/>
              </a:ext>
            </a:extLst>
          </p:cNvPr>
          <p:cNvSpPr txBox="1"/>
          <p:nvPr/>
        </p:nvSpPr>
        <p:spPr>
          <a:xfrm>
            <a:off x="2369976" y="5145331"/>
            <a:ext cx="7884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INJECTABLE </a:t>
            </a:r>
            <a:r>
              <a:rPr lang="en-IN" dirty="0"/>
              <a:t>                            </a:t>
            </a:r>
            <a:r>
              <a:rPr lang="en-IN" sz="3600" b="1" dirty="0"/>
              <a:t>ORAL REGIMEN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84E0D2B-68D1-DDBE-4E14-2D94EB224779}"/>
              </a:ext>
            </a:extLst>
          </p:cNvPr>
          <p:cNvSpPr/>
          <p:nvPr/>
        </p:nvSpPr>
        <p:spPr>
          <a:xfrm>
            <a:off x="4954556" y="5229191"/>
            <a:ext cx="1054359" cy="478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468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391495-F63F-DF4D-7B47-230A3E863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04" y="121298"/>
            <a:ext cx="11112759" cy="661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35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327A2F-DECC-26D2-69A8-844E8ADE5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48318"/>
            <a:ext cx="11106150" cy="4647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8D6D17-73A5-8DAD-7031-9DF27796A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4861249"/>
            <a:ext cx="11039475" cy="161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0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5006AE-D0F6-37A6-A3FD-6EBFA53D8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366" y="0"/>
            <a:ext cx="77292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5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</TotalTime>
  <Words>401</Words>
  <Application>Microsoft Office PowerPoint</Application>
  <PresentationFormat>Widescreen</PresentationFormat>
  <Paragraphs>95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Swis721 WGL4 BT</vt:lpstr>
      <vt:lpstr>Office Theme</vt:lpstr>
      <vt:lpstr>PowerPoint Presentation</vt:lpstr>
      <vt:lpstr>PowerPoint Presentation</vt:lpstr>
      <vt:lpstr>PowerPoint Presentation</vt:lpstr>
      <vt:lpstr>GROUPING OF DRUGS</vt:lpstr>
      <vt:lpstr>DRUGS NOT INCLUDED IN GROUP A-C</vt:lpstr>
      <vt:lpstr>Shorter injectable containing regimen</vt:lpstr>
      <vt:lpstr>PowerPoint Presentation</vt:lpstr>
      <vt:lpstr>PowerPoint Presentation</vt:lpstr>
      <vt:lpstr>PowerPoint Presentation</vt:lpstr>
      <vt:lpstr>H mono/poly DR-TB regimen (R resistance not detected &amp; H resistance detected) under NTEP: </vt:lpstr>
      <vt:lpstr>PowerPoint Presentation</vt:lpstr>
      <vt:lpstr>PowerPoint Presentation</vt:lpstr>
      <vt:lpstr>PowerPoint Presentation</vt:lpstr>
      <vt:lpstr>Inclusion criteria  </vt:lpstr>
      <vt:lpstr>Shorter oral Bedaquiline-containing MDR/RR-TB regimen </vt:lpstr>
      <vt:lpstr>PowerPoint Presentation</vt:lpstr>
      <vt:lpstr>PowerPoint Presentation</vt:lpstr>
      <vt:lpstr>Longer oral M/XDR-TB regimen</vt:lpstr>
      <vt:lpstr>PowerPoint Presentation</vt:lpstr>
      <vt:lpstr>PowerPoint Presentation</vt:lpstr>
      <vt:lpstr>Bedaquiline, Pretomanid, Linezolid (BPaL) regimen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Aravinth Rajendran</dc:creator>
  <cp:lastModifiedBy>Aravinth Rajendran</cp:lastModifiedBy>
  <cp:revision>38</cp:revision>
  <dcterms:created xsi:type="dcterms:W3CDTF">2022-07-08T05:59:51Z</dcterms:created>
  <dcterms:modified xsi:type="dcterms:W3CDTF">2022-07-15T04:54:36Z</dcterms:modified>
</cp:coreProperties>
</file>