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9"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1176" y="2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3B01C0-CB64-494D-8474-FBCC16EA7B76}" type="datetimeFigureOut">
              <a:rPr lang="en-IN" smtClean="0"/>
              <a:t>27-05-2022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137D40-4281-4ADB-89B3-739AD5A0664A}" type="slidenum">
              <a:rPr lang="en-IN" smtClean="0"/>
              <a:t>‹#›</a:t>
            </a:fld>
            <a:endParaRPr lang="en-IN"/>
          </a:p>
        </p:txBody>
      </p:sp>
    </p:spTree>
    <p:extLst>
      <p:ext uri="{BB962C8B-B14F-4D97-AF65-F5344CB8AC3E}">
        <p14:creationId xmlns:p14="http://schemas.microsoft.com/office/powerpoint/2010/main" val="746810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Login Form</a:t>
            </a:r>
            <a:r>
              <a:rPr lang="en-IN" baseline="0" dirty="0" smtClean="0"/>
              <a:t> Flow in SpringBoot Security……</a:t>
            </a:r>
            <a:endParaRPr lang="en-IN" dirty="0"/>
          </a:p>
        </p:txBody>
      </p:sp>
      <p:sp>
        <p:nvSpPr>
          <p:cNvPr id="4" name="Slide Number Placeholder 3"/>
          <p:cNvSpPr>
            <a:spLocks noGrp="1"/>
          </p:cNvSpPr>
          <p:nvPr>
            <p:ph type="sldNum" sz="quarter" idx="10"/>
          </p:nvPr>
        </p:nvSpPr>
        <p:spPr/>
        <p:txBody>
          <a:bodyPr/>
          <a:lstStyle/>
          <a:p>
            <a:fld id="{87137D40-4281-4ADB-89B3-739AD5A0664A}" type="slidenum">
              <a:rPr lang="en-IN" smtClean="0"/>
              <a:t>1</a:t>
            </a:fld>
            <a:endParaRPr lang="en-IN"/>
          </a:p>
        </p:txBody>
      </p:sp>
    </p:spTree>
    <p:extLst>
      <p:ext uri="{BB962C8B-B14F-4D97-AF65-F5344CB8AC3E}">
        <p14:creationId xmlns:p14="http://schemas.microsoft.com/office/powerpoint/2010/main" val="3685439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Explanation</a:t>
            </a:r>
            <a:r>
              <a:rPr lang="en-IN" baseline="0" dirty="0" smtClean="0"/>
              <a:t> of Flow….</a:t>
            </a:r>
            <a:endParaRPr lang="en-IN" dirty="0"/>
          </a:p>
        </p:txBody>
      </p:sp>
      <p:sp>
        <p:nvSpPr>
          <p:cNvPr id="4" name="Slide Number Placeholder 3"/>
          <p:cNvSpPr>
            <a:spLocks noGrp="1"/>
          </p:cNvSpPr>
          <p:nvPr>
            <p:ph type="sldNum" sz="quarter" idx="10"/>
          </p:nvPr>
        </p:nvSpPr>
        <p:spPr/>
        <p:txBody>
          <a:bodyPr/>
          <a:lstStyle/>
          <a:p>
            <a:fld id="{87137D40-4281-4ADB-89B3-739AD5A0664A}" type="slidenum">
              <a:rPr lang="en-IN" smtClean="0"/>
              <a:t>2</a:t>
            </a:fld>
            <a:endParaRPr lang="en-IN"/>
          </a:p>
        </p:txBody>
      </p:sp>
    </p:spTree>
    <p:extLst>
      <p:ext uri="{BB962C8B-B14F-4D97-AF65-F5344CB8AC3E}">
        <p14:creationId xmlns:p14="http://schemas.microsoft.com/office/powerpoint/2010/main" val="859520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2D235FF-0FF2-4AB2-BB3B-499EF8E21CD6}"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4730C3-71C6-4BDF-8519-28C5EE95FAC4}" type="slidenum">
              <a:rPr lang="en-IN" smtClean="0"/>
              <a:t>‹#›</a:t>
            </a:fld>
            <a:endParaRPr lang="en-IN"/>
          </a:p>
        </p:txBody>
      </p:sp>
    </p:spTree>
    <p:extLst>
      <p:ext uri="{BB962C8B-B14F-4D97-AF65-F5344CB8AC3E}">
        <p14:creationId xmlns:p14="http://schemas.microsoft.com/office/powerpoint/2010/main" val="319964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D235FF-0FF2-4AB2-BB3B-499EF8E21CD6}"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4730C3-71C6-4BDF-8519-28C5EE95FAC4}" type="slidenum">
              <a:rPr lang="en-IN" smtClean="0"/>
              <a:t>‹#›</a:t>
            </a:fld>
            <a:endParaRPr lang="en-IN"/>
          </a:p>
        </p:txBody>
      </p:sp>
    </p:spTree>
    <p:extLst>
      <p:ext uri="{BB962C8B-B14F-4D97-AF65-F5344CB8AC3E}">
        <p14:creationId xmlns:p14="http://schemas.microsoft.com/office/powerpoint/2010/main" val="403171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D235FF-0FF2-4AB2-BB3B-499EF8E21CD6}"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4730C3-71C6-4BDF-8519-28C5EE95FAC4}" type="slidenum">
              <a:rPr lang="en-IN" smtClean="0"/>
              <a:t>‹#›</a:t>
            </a:fld>
            <a:endParaRPr lang="en-IN"/>
          </a:p>
        </p:txBody>
      </p:sp>
    </p:spTree>
    <p:extLst>
      <p:ext uri="{BB962C8B-B14F-4D97-AF65-F5344CB8AC3E}">
        <p14:creationId xmlns:p14="http://schemas.microsoft.com/office/powerpoint/2010/main" val="358876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D235FF-0FF2-4AB2-BB3B-499EF8E21CD6}"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4730C3-71C6-4BDF-8519-28C5EE95FAC4}" type="slidenum">
              <a:rPr lang="en-IN" smtClean="0"/>
              <a:t>‹#›</a:t>
            </a:fld>
            <a:endParaRPr lang="en-IN"/>
          </a:p>
        </p:txBody>
      </p:sp>
    </p:spTree>
    <p:extLst>
      <p:ext uri="{BB962C8B-B14F-4D97-AF65-F5344CB8AC3E}">
        <p14:creationId xmlns:p14="http://schemas.microsoft.com/office/powerpoint/2010/main" val="150536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D235FF-0FF2-4AB2-BB3B-499EF8E21CD6}"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4730C3-71C6-4BDF-8519-28C5EE95FAC4}" type="slidenum">
              <a:rPr lang="en-IN" smtClean="0"/>
              <a:t>‹#›</a:t>
            </a:fld>
            <a:endParaRPr lang="en-IN"/>
          </a:p>
        </p:txBody>
      </p:sp>
    </p:spTree>
    <p:extLst>
      <p:ext uri="{BB962C8B-B14F-4D97-AF65-F5344CB8AC3E}">
        <p14:creationId xmlns:p14="http://schemas.microsoft.com/office/powerpoint/2010/main" val="189066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2D235FF-0FF2-4AB2-BB3B-499EF8E21CD6}"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4730C3-71C6-4BDF-8519-28C5EE95FAC4}" type="slidenum">
              <a:rPr lang="en-IN" smtClean="0"/>
              <a:t>‹#›</a:t>
            </a:fld>
            <a:endParaRPr lang="en-IN"/>
          </a:p>
        </p:txBody>
      </p:sp>
    </p:spTree>
    <p:extLst>
      <p:ext uri="{BB962C8B-B14F-4D97-AF65-F5344CB8AC3E}">
        <p14:creationId xmlns:p14="http://schemas.microsoft.com/office/powerpoint/2010/main" val="3338257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D235FF-0FF2-4AB2-BB3B-499EF8E21CD6}" type="datetimeFigureOut">
              <a:rPr lang="en-IN" smtClean="0"/>
              <a:t>27-05-2022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4730C3-71C6-4BDF-8519-28C5EE95FAC4}" type="slidenum">
              <a:rPr lang="en-IN" smtClean="0"/>
              <a:t>‹#›</a:t>
            </a:fld>
            <a:endParaRPr lang="en-IN"/>
          </a:p>
        </p:txBody>
      </p:sp>
    </p:spTree>
    <p:extLst>
      <p:ext uri="{BB962C8B-B14F-4D97-AF65-F5344CB8AC3E}">
        <p14:creationId xmlns:p14="http://schemas.microsoft.com/office/powerpoint/2010/main" val="1586417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2D235FF-0FF2-4AB2-BB3B-499EF8E21CD6}" type="datetimeFigureOut">
              <a:rPr lang="en-IN" smtClean="0"/>
              <a:t>27-05-2022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4730C3-71C6-4BDF-8519-28C5EE95FAC4}" type="slidenum">
              <a:rPr lang="en-IN" smtClean="0"/>
              <a:t>‹#›</a:t>
            </a:fld>
            <a:endParaRPr lang="en-IN"/>
          </a:p>
        </p:txBody>
      </p:sp>
    </p:spTree>
    <p:extLst>
      <p:ext uri="{BB962C8B-B14F-4D97-AF65-F5344CB8AC3E}">
        <p14:creationId xmlns:p14="http://schemas.microsoft.com/office/powerpoint/2010/main" val="917571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D235FF-0FF2-4AB2-BB3B-499EF8E21CD6}" type="datetimeFigureOut">
              <a:rPr lang="en-IN" smtClean="0"/>
              <a:t>27-05-2022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4730C3-71C6-4BDF-8519-28C5EE95FAC4}" type="slidenum">
              <a:rPr lang="en-IN" smtClean="0"/>
              <a:t>‹#›</a:t>
            </a:fld>
            <a:endParaRPr lang="en-IN"/>
          </a:p>
        </p:txBody>
      </p:sp>
    </p:spTree>
    <p:extLst>
      <p:ext uri="{BB962C8B-B14F-4D97-AF65-F5344CB8AC3E}">
        <p14:creationId xmlns:p14="http://schemas.microsoft.com/office/powerpoint/2010/main" val="387023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D235FF-0FF2-4AB2-BB3B-499EF8E21CD6}"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4730C3-71C6-4BDF-8519-28C5EE95FAC4}" type="slidenum">
              <a:rPr lang="en-IN" smtClean="0"/>
              <a:t>‹#›</a:t>
            </a:fld>
            <a:endParaRPr lang="en-IN"/>
          </a:p>
        </p:txBody>
      </p:sp>
    </p:spTree>
    <p:extLst>
      <p:ext uri="{BB962C8B-B14F-4D97-AF65-F5344CB8AC3E}">
        <p14:creationId xmlns:p14="http://schemas.microsoft.com/office/powerpoint/2010/main" val="3376655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D235FF-0FF2-4AB2-BB3B-499EF8E21CD6}"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4730C3-71C6-4BDF-8519-28C5EE95FAC4}" type="slidenum">
              <a:rPr lang="en-IN" smtClean="0"/>
              <a:t>‹#›</a:t>
            </a:fld>
            <a:endParaRPr lang="en-IN"/>
          </a:p>
        </p:txBody>
      </p:sp>
    </p:spTree>
    <p:extLst>
      <p:ext uri="{BB962C8B-B14F-4D97-AF65-F5344CB8AC3E}">
        <p14:creationId xmlns:p14="http://schemas.microsoft.com/office/powerpoint/2010/main" val="3954596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D235FF-0FF2-4AB2-BB3B-499EF8E21CD6}" type="datetimeFigureOut">
              <a:rPr lang="en-IN" smtClean="0"/>
              <a:t>27-05-2022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4730C3-71C6-4BDF-8519-28C5EE95FAC4}" type="slidenum">
              <a:rPr lang="en-IN" smtClean="0"/>
              <a:t>‹#›</a:t>
            </a:fld>
            <a:endParaRPr lang="en-IN"/>
          </a:p>
        </p:txBody>
      </p:sp>
    </p:spTree>
    <p:extLst>
      <p:ext uri="{BB962C8B-B14F-4D97-AF65-F5344CB8AC3E}">
        <p14:creationId xmlns:p14="http://schemas.microsoft.com/office/powerpoint/2010/main" val="4015991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203848" y="967543"/>
            <a:ext cx="2160240" cy="648072"/>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latin typeface="Cambria" pitchFamily="18" charset="0"/>
                <a:ea typeface="Cambria" pitchFamily="18" charset="0"/>
              </a:rPr>
              <a:t>Login Form</a:t>
            </a:r>
          </a:p>
          <a:p>
            <a:pPr algn="ctr"/>
            <a:r>
              <a:rPr lang="en-IN" sz="1400" dirty="0" smtClean="0">
                <a:latin typeface="Cambria" pitchFamily="18" charset="0"/>
                <a:ea typeface="Cambria" pitchFamily="18" charset="0"/>
              </a:rPr>
              <a:t>(Hit submit button)</a:t>
            </a:r>
            <a:endParaRPr lang="en-IN" sz="1400" dirty="0">
              <a:latin typeface="Cambria" pitchFamily="18" charset="0"/>
              <a:ea typeface="Cambria" pitchFamily="18" charset="0"/>
            </a:endParaRPr>
          </a:p>
        </p:txBody>
      </p:sp>
      <p:sp>
        <p:nvSpPr>
          <p:cNvPr id="5" name="Rounded Rectangle 4"/>
          <p:cNvSpPr/>
          <p:nvPr/>
        </p:nvSpPr>
        <p:spPr>
          <a:xfrm>
            <a:off x="419876" y="2292693"/>
            <a:ext cx="194421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latin typeface="Cambria" pitchFamily="18" charset="0"/>
                <a:ea typeface="Cambria" pitchFamily="18" charset="0"/>
              </a:rPr>
              <a:t>Delegating Filter Proxy</a:t>
            </a:r>
            <a:endParaRPr lang="en-IN" sz="1200" dirty="0">
              <a:latin typeface="Cambria" pitchFamily="18" charset="0"/>
              <a:ea typeface="Cambria" pitchFamily="18" charset="0"/>
            </a:endParaRPr>
          </a:p>
        </p:txBody>
      </p:sp>
      <p:sp>
        <p:nvSpPr>
          <p:cNvPr id="6" name="Rounded Rectangle 5"/>
          <p:cNvSpPr/>
          <p:nvPr/>
        </p:nvSpPr>
        <p:spPr>
          <a:xfrm>
            <a:off x="3275856" y="2292693"/>
            <a:ext cx="2232248" cy="848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latin typeface="Cambria" pitchFamily="18" charset="0"/>
                <a:ea typeface="Cambria" pitchFamily="18" charset="0"/>
              </a:rPr>
              <a:t>Spring FilterChain</a:t>
            </a:r>
          </a:p>
          <a:p>
            <a:pPr algn="ctr"/>
            <a:r>
              <a:rPr lang="en-IN" sz="1200" dirty="0" smtClean="0">
                <a:latin typeface="Cambria" pitchFamily="18" charset="0"/>
                <a:ea typeface="Cambria" pitchFamily="18" charset="0"/>
              </a:rPr>
              <a:t>Proxy(contain more Filters)</a:t>
            </a:r>
            <a:endParaRPr lang="en-IN" sz="1200" dirty="0">
              <a:latin typeface="Cambria" pitchFamily="18" charset="0"/>
              <a:ea typeface="Cambria" pitchFamily="18" charset="0"/>
            </a:endParaRPr>
          </a:p>
        </p:txBody>
      </p:sp>
      <p:sp>
        <p:nvSpPr>
          <p:cNvPr id="7" name="Rounded Rectangle 6"/>
          <p:cNvSpPr/>
          <p:nvPr/>
        </p:nvSpPr>
        <p:spPr>
          <a:xfrm>
            <a:off x="6256176" y="2292693"/>
            <a:ext cx="2520280" cy="766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latin typeface="Cambria" pitchFamily="18" charset="0"/>
                <a:ea typeface="Cambria" pitchFamily="18" charset="0"/>
              </a:rPr>
              <a:t>UsernamePassword</a:t>
            </a:r>
          </a:p>
          <a:p>
            <a:pPr algn="ctr"/>
            <a:r>
              <a:rPr lang="en-IN" sz="1200" dirty="0" smtClean="0">
                <a:latin typeface="Cambria" pitchFamily="18" charset="0"/>
                <a:ea typeface="Cambria" pitchFamily="18" charset="0"/>
              </a:rPr>
              <a:t>Authentication Filter(C)</a:t>
            </a:r>
          </a:p>
          <a:p>
            <a:pPr algn="ctr"/>
            <a:r>
              <a:rPr lang="en-IN" sz="1200" dirty="0" smtClean="0">
                <a:latin typeface="Cambria" pitchFamily="18" charset="0"/>
                <a:ea typeface="Cambria" pitchFamily="18" charset="0"/>
              </a:rPr>
              <a:t>(return Authentication Object)</a:t>
            </a:r>
            <a:endParaRPr lang="en-IN" sz="1200" dirty="0">
              <a:latin typeface="Cambria" pitchFamily="18" charset="0"/>
              <a:ea typeface="Cambria" pitchFamily="18" charset="0"/>
            </a:endParaRPr>
          </a:p>
        </p:txBody>
      </p:sp>
      <p:cxnSp>
        <p:nvCxnSpPr>
          <p:cNvPr id="12" name="Straight Arrow Connector 11"/>
          <p:cNvCxnSpPr/>
          <p:nvPr/>
        </p:nvCxnSpPr>
        <p:spPr>
          <a:xfrm flipH="1">
            <a:off x="1619672" y="1628800"/>
            <a:ext cx="2692288" cy="64807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6" name="Right Arrow 15"/>
          <p:cNvSpPr/>
          <p:nvPr/>
        </p:nvSpPr>
        <p:spPr>
          <a:xfrm>
            <a:off x="2626567" y="2663201"/>
            <a:ext cx="43204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a:off x="5652120" y="2665877"/>
            <a:ext cx="43204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ed Rectangle 22"/>
          <p:cNvSpPr/>
          <p:nvPr/>
        </p:nvSpPr>
        <p:spPr>
          <a:xfrm>
            <a:off x="6360233" y="3881636"/>
            <a:ext cx="247626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bg1"/>
                </a:solidFill>
                <a:latin typeface="Cambria" pitchFamily="18" charset="0"/>
                <a:ea typeface="Cambria" pitchFamily="18" charset="0"/>
              </a:rPr>
              <a:t>AuthenticationManager(I</a:t>
            </a:r>
            <a:r>
              <a:rPr lang="en-IN" sz="1200" dirty="0" smtClean="0">
                <a:latin typeface="Cambria" pitchFamily="18" charset="0"/>
                <a:ea typeface="Cambria" pitchFamily="18" charset="0"/>
              </a:rPr>
              <a:t>)</a:t>
            </a:r>
          </a:p>
          <a:p>
            <a:pPr algn="ctr"/>
            <a:r>
              <a:rPr lang="en-IN" sz="1200" dirty="0" smtClean="0">
                <a:latin typeface="Cambria" pitchFamily="18" charset="0"/>
                <a:ea typeface="Cambria" pitchFamily="18" charset="0"/>
              </a:rPr>
              <a:t>Provider Manager(Impl C)</a:t>
            </a:r>
            <a:endParaRPr lang="en-IN" sz="1200" dirty="0">
              <a:latin typeface="Cambria" pitchFamily="18" charset="0"/>
              <a:ea typeface="Cambria" pitchFamily="18" charset="0"/>
            </a:endParaRPr>
          </a:p>
        </p:txBody>
      </p:sp>
      <p:sp>
        <p:nvSpPr>
          <p:cNvPr id="24" name="Rounded Rectangle 23"/>
          <p:cNvSpPr/>
          <p:nvPr/>
        </p:nvSpPr>
        <p:spPr>
          <a:xfrm>
            <a:off x="3311860" y="3846544"/>
            <a:ext cx="2160240" cy="683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latin typeface="Cambria" pitchFamily="18" charset="0"/>
                <a:ea typeface="Cambria" pitchFamily="18" charset="0"/>
              </a:rPr>
              <a:t>AuthenticationProvider</a:t>
            </a:r>
          </a:p>
          <a:p>
            <a:pPr algn="ctr"/>
            <a:r>
              <a:rPr lang="en-IN" sz="1100" dirty="0" smtClean="0">
                <a:latin typeface="Cambria" pitchFamily="18" charset="0"/>
                <a:ea typeface="Cambria" pitchFamily="18" charset="0"/>
              </a:rPr>
              <a:t>DaoAuthenticationProvider(D</a:t>
            </a:r>
            <a:r>
              <a:rPr lang="en-IN" sz="1200" dirty="0" smtClean="0">
                <a:latin typeface="Cambria" pitchFamily="18" charset="0"/>
                <a:ea typeface="Cambria" pitchFamily="18" charset="0"/>
              </a:rPr>
              <a:t>)</a:t>
            </a:r>
            <a:endParaRPr lang="en-IN" sz="1200" dirty="0">
              <a:latin typeface="Cambria" pitchFamily="18" charset="0"/>
              <a:ea typeface="Cambria" pitchFamily="18" charset="0"/>
            </a:endParaRPr>
          </a:p>
        </p:txBody>
      </p:sp>
      <p:sp>
        <p:nvSpPr>
          <p:cNvPr id="25" name="TextBox 24"/>
          <p:cNvSpPr txBox="1"/>
          <p:nvPr/>
        </p:nvSpPr>
        <p:spPr>
          <a:xfrm>
            <a:off x="6360233" y="548680"/>
            <a:ext cx="2476264" cy="1323439"/>
          </a:xfrm>
          <a:prstGeom prst="rect">
            <a:avLst/>
          </a:prstGeom>
          <a:noFill/>
          <a:ln>
            <a:solidFill>
              <a:schemeClr val="accent1">
                <a:lumMod val="75000"/>
              </a:schemeClr>
            </a:solidFill>
          </a:ln>
        </p:spPr>
        <p:txBody>
          <a:bodyPr wrap="square" rtlCol="0">
            <a:spAutoFit/>
          </a:bodyPr>
          <a:lstStyle/>
          <a:p>
            <a:r>
              <a:rPr lang="en-IN" sz="1600" dirty="0" smtClean="0">
                <a:latin typeface="Cambria" pitchFamily="18" charset="0"/>
                <a:ea typeface="Cambria" pitchFamily="18" charset="0"/>
              </a:rPr>
              <a:t>C -&gt; Class</a:t>
            </a:r>
          </a:p>
          <a:p>
            <a:r>
              <a:rPr lang="en-IN" sz="1600" dirty="0">
                <a:latin typeface="Cambria" pitchFamily="18" charset="0"/>
                <a:ea typeface="Cambria" pitchFamily="18" charset="0"/>
              </a:rPr>
              <a:t> </a:t>
            </a:r>
            <a:r>
              <a:rPr lang="en-IN" sz="1600" dirty="0" smtClean="0">
                <a:latin typeface="Cambria" pitchFamily="18" charset="0"/>
                <a:ea typeface="Cambria" pitchFamily="18" charset="0"/>
              </a:rPr>
              <a:t>I -&gt; Interface</a:t>
            </a:r>
          </a:p>
          <a:p>
            <a:r>
              <a:rPr lang="en-IN" sz="1600" dirty="0" smtClean="0">
                <a:latin typeface="Cambria" pitchFamily="18" charset="0"/>
                <a:ea typeface="Cambria" pitchFamily="18" charset="0"/>
              </a:rPr>
              <a:t>M-&gt; Method</a:t>
            </a:r>
          </a:p>
          <a:p>
            <a:r>
              <a:rPr lang="en-IN" sz="1600" dirty="0" smtClean="0">
                <a:latin typeface="Cambria" pitchFamily="18" charset="0"/>
                <a:ea typeface="Cambria" pitchFamily="18" charset="0"/>
              </a:rPr>
              <a:t>Impl -&gt; Implementation</a:t>
            </a:r>
          </a:p>
          <a:p>
            <a:r>
              <a:rPr lang="en-IN" sz="1600" dirty="0" smtClean="0">
                <a:latin typeface="Cambria" pitchFamily="18" charset="0"/>
                <a:ea typeface="Cambria" pitchFamily="18" charset="0"/>
              </a:rPr>
              <a:t>D -&gt; Default</a:t>
            </a:r>
            <a:endParaRPr lang="en-IN" sz="1600" dirty="0">
              <a:latin typeface="Cambria" pitchFamily="18" charset="0"/>
              <a:ea typeface="Cambria" pitchFamily="18" charset="0"/>
            </a:endParaRPr>
          </a:p>
        </p:txBody>
      </p:sp>
      <p:sp>
        <p:nvSpPr>
          <p:cNvPr id="27" name="Down Arrow 26"/>
          <p:cNvSpPr/>
          <p:nvPr/>
        </p:nvSpPr>
        <p:spPr>
          <a:xfrm>
            <a:off x="7566367" y="3284984"/>
            <a:ext cx="63996"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Left Arrow 27"/>
          <p:cNvSpPr/>
          <p:nvPr/>
        </p:nvSpPr>
        <p:spPr>
          <a:xfrm>
            <a:off x="5724128" y="4191650"/>
            <a:ext cx="360040"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p:nvSpPr>
        <p:spPr>
          <a:xfrm>
            <a:off x="288638" y="3743607"/>
            <a:ext cx="2483161" cy="909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latin typeface="Cambria" pitchFamily="18" charset="0"/>
                <a:ea typeface="Cambria" pitchFamily="18" charset="0"/>
              </a:rPr>
              <a:t>Call the DB and validate the data</a:t>
            </a:r>
          </a:p>
          <a:p>
            <a:pPr algn="ctr"/>
            <a:r>
              <a:rPr lang="en-IN" sz="1200" dirty="0" smtClean="0">
                <a:latin typeface="Cambria" pitchFamily="18" charset="0"/>
                <a:ea typeface="Cambria" pitchFamily="18" charset="0"/>
              </a:rPr>
              <a:t>if valid return UsernamePasswordAuthenticationToken otherwise return BadCredentials Exception</a:t>
            </a:r>
            <a:endParaRPr lang="en-IN" sz="1200" dirty="0">
              <a:latin typeface="Cambria" pitchFamily="18" charset="0"/>
              <a:ea typeface="Cambria" pitchFamily="18" charset="0"/>
            </a:endParaRPr>
          </a:p>
        </p:txBody>
      </p:sp>
      <p:sp>
        <p:nvSpPr>
          <p:cNvPr id="30" name="Left Arrow 29"/>
          <p:cNvSpPr/>
          <p:nvPr/>
        </p:nvSpPr>
        <p:spPr>
          <a:xfrm>
            <a:off x="2965816" y="4188125"/>
            <a:ext cx="238032"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ounded Rectangle 30"/>
          <p:cNvSpPr/>
          <p:nvPr/>
        </p:nvSpPr>
        <p:spPr>
          <a:xfrm>
            <a:off x="408314" y="5373216"/>
            <a:ext cx="2422715"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latin typeface="Cambria" pitchFamily="18" charset="0"/>
                <a:ea typeface="Cambria" pitchFamily="18" charset="0"/>
              </a:rPr>
              <a:t>Response goes to AuthenticationManager and stored that object in SecurityContextHolder</a:t>
            </a:r>
            <a:endParaRPr lang="en-IN" sz="1200" dirty="0">
              <a:latin typeface="Cambria" pitchFamily="18" charset="0"/>
              <a:ea typeface="Cambria" pitchFamily="18" charset="0"/>
            </a:endParaRPr>
          </a:p>
        </p:txBody>
      </p:sp>
      <p:sp>
        <p:nvSpPr>
          <p:cNvPr id="32" name="Down Arrow 31"/>
          <p:cNvSpPr/>
          <p:nvPr/>
        </p:nvSpPr>
        <p:spPr>
          <a:xfrm>
            <a:off x="1391984" y="4869160"/>
            <a:ext cx="45719"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00922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548680"/>
            <a:ext cx="8496944" cy="6247864"/>
          </a:xfrm>
          <a:prstGeom prst="rect">
            <a:avLst/>
          </a:prstGeom>
          <a:noFill/>
        </p:spPr>
        <p:txBody>
          <a:bodyPr wrap="square" rtlCol="0">
            <a:spAutoFit/>
          </a:bodyPr>
          <a:lstStyle/>
          <a:p>
            <a:pPr marL="285750" indent="-285750">
              <a:buFont typeface="Wingdings" pitchFamily="2" charset="2"/>
              <a:buChar char="Ø"/>
            </a:pPr>
            <a:endParaRPr lang="en-IN" sz="1600" dirty="0" smtClean="0">
              <a:latin typeface="Cambria" pitchFamily="18" charset="0"/>
              <a:ea typeface="Cambria" pitchFamily="18" charset="0"/>
            </a:endParaRPr>
          </a:p>
          <a:p>
            <a:pPr marL="285750" indent="-285750">
              <a:buFont typeface="Wingdings" pitchFamily="2" charset="2"/>
              <a:buChar char="Ø"/>
            </a:pPr>
            <a:r>
              <a:rPr lang="en-IN" sz="1600" dirty="0" smtClean="0">
                <a:latin typeface="Cambria" pitchFamily="18" charset="0"/>
                <a:ea typeface="Cambria" pitchFamily="18" charset="0"/>
              </a:rPr>
              <a:t>User submit there credentials it goes into the DelegatingFilter Proxy.</a:t>
            </a:r>
          </a:p>
          <a:p>
            <a:pPr marL="285750" indent="-285750">
              <a:buFont typeface="Wingdings" pitchFamily="2" charset="2"/>
              <a:buChar char="Ø"/>
            </a:pPr>
            <a:endParaRPr lang="en-IN" sz="1600" dirty="0" smtClean="0">
              <a:latin typeface="Cambria" pitchFamily="18" charset="0"/>
              <a:ea typeface="Cambria" pitchFamily="18" charset="0"/>
            </a:endParaRPr>
          </a:p>
          <a:p>
            <a:pPr marL="285750" indent="-285750">
              <a:buFont typeface="Wingdings" pitchFamily="2" charset="2"/>
              <a:buChar char="Ø"/>
            </a:pPr>
            <a:r>
              <a:rPr lang="en-IN" sz="1600" dirty="0" smtClean="0">
                <a:latin typeface="Cambria" pitchFamily="18" charset="0"/>
                <a:ea typeface="Cambria" pitchFamily="18" charset="0"/>
              </a:rPr>
              <a:t>DelegatingFilter Proxy call the SpringFilterChain Proxy it have more Filter (Refer below slide).</a:t>
            </a:r>
          </a:p>
          <a:p>
            <a:pPr marL="285750" indent="-285750">
              <a:buFont typeface="Wingdings" pitchFamily="2" charset="2"/>
              <a:buChar char="Ø"/>
            </a:pPr>
            <a:endParaRPr lang="en-IN" sz="1600" dirty="0">
              <a:latin typeface="Cambria" pitchFamily="18" charset="0"/>
              <a:ea typeface="Cambria" pitchFamily="18" charset="0"/>
            </a:endParaRPr>
          </a:p>
          <a:p>
            <a:pPr marL="285750" indent="-285750">
              <a:buFont typeface="Wingdings" pitchFamily="2" charset="2"/>
              <a:buChar char="Ø"/>
            </a:pPr>
            <a:r>
              <a:rPr lang="en-IN" sz="1600" dirty="0" smtClean="0">
                <a:latin typeface="Cambria" pitchFamily="18" charset="0"/>
                <a:ea typeface="Cambria" pitchFamily="18" charset="0"/>
              </a:rPr>
              <a:t>SpringFilterChain call the UsernamePasswordAuthenticationFilter(C) it call the method </a:t>
            </a:r>
          </a:p>
          <a:p>
            <a:r>
              <a:rPr lang="en-IN" sz="1600" dirty="0" smtClean="0">
                <a:latin typeface="Cambria" pitchFamily="18" charset="0"/>
                <a:ea typeface="Cambria" pitchFamily="18" charset="0"/>
              </a:rPr>
              <a:t>      attemptAuthentication(M) return type Authentication Object.</a:t>
            </a:r>
          </a:p>
          <a:p>
            <a:endParaRPr lang="en-IN" sz="1600" dirty="0" smtClean="0">
              <a:latin typeface="Cambria" pitchFamily="18" charset="0"/>
              <a:ea typeface="Cambria" pitchFamily="18" charset="0"/>
            </a:endParaRPr>
          </a:p>
          <a:p>
            <a:pPr marL="285750" indent="-285750">
              <a:buFont typeface="Wingdings" pitchFamily="2" charset="2"/>
              <a:buChar char="Ø"/>
            </a:pPr>
            <a:r>
              <a:rPr lang="en-IN" sz="1600" dirty="0" smtClean="0">
                <a:latin typeface="Cambria" pitchFamily="18" charset="0"/>
                <a:ea typeface="Cambria" pitchFamily="18" charset="0"/>
              </a:rPr>
              <a:t>Then call goes to the AuthenticationManager(I) also attach with Authentication Object it redirect to the implementation class ProviderManager(C) implements the AuthenticationManager(I).</a:t>
            </a:r>
          </a:p>
          <a:p>
            <a:pPr marL="285750" indent="-285750">
              <a:buFont typeface="Wingdings" pitchFamily="2" charset="2"/>
              <a:buChar char="Ø"/>
            </a:pPr>
            <a:endParaRPr lang="en-IN" sz="1600" dirty="0">
              <a:latin typeface="Cambria" pitchFamily="18" charset="0"/>
              <a:ea typeface="Cambria" pitchFamily="18" charset="0"/>
            </a:endParaRPr>
          </a:p>
          <a:p>
            <a:pPr marL="285750" indent="-285750">
              <a:buFont typeface="Wingdings" pitchFamily="2" charset="2"/>
              <a:buChar char="Ø"/>
            </a:pPr>
            <a:r>
              <a:rPr lang="en-IN" sz="1600" dirty="0" smtClean="0">
                <a:latin typeface="Cambria" pitchFamily="18" charset="0"/>
                <a:ea typeface="Cambria" pitchFamily="18" charset="0"/>
              </a:rPr>
              <a:t>ProviderManager call  all AuthencationProvider’s it give the List of  provider based on the object you need UsernamePasswordAuthenticationToken(Form Based Authentication Only) which Provider supports this Authentication then the ProviderManager call that AuthencationProvider.</a:t>
            </a:r>
          </a:p>
          <a:p>
            <a:pPr marL="285750" indent="-285750">
              <a:buFont typeface="Wingdings" pitchFamily="2" charset="2"/>
              <a:buChar char="Ø"/>
            </a:pPr>
            <a:endParaRPr lang="en-IN" sz="1600" dirty="0">
              <a:latin typeface="Cambria" pitchFamily="18" charset="0"/>
              <a:ea typeface="Cambria" pitchFamily="18" charset="0"/>
            </a:endParaRPr>
          </a:p>
          <a:p>
            <a:pPr marL="285750" indent="-285750">
              <a:buFont typeface="Wingdings" pitchFamily="2" charset="2"/>
              <a:buChar char="Ø"/>
            </a:pPr>
            <a:r>
              <a:rPr lang="en-IN" sz="1600" dirty="0" smtClean="0">
                <a:latin typeface="Cambria" pitchFamily="18" charset="0"/>
                <a:ea typeface="Cambria" pitchFamily="18" charset="0"/>
              </a:rPr>
              <a:t>How to check the AuthenticationProvider able to validate request means every AuthenticationProvider have support method it return boolean type check the Authentication if it possible to validate means return true otherwise return false.</a:t>
            </a:r>
          </a:p>
          <a:p>
            <a:pPr marL="285750" indent="-285750">
              <a:buFont typeface="Wingdings" pitchFamily="2" charset="2"/>
              <a:buChar char="Ø"/>
            </a:pPr>
            <a:endParaRPr lang="en-IN" sz="1600" dirty="0">
              <a:latin typeface="Cambria" pitchFamily="18" charset="0"/>
              <a:ea typeface="Cambria" pitchFamily="18" charset="0"/>
            </a:endParaRPr>
          </a:p>
          <a:p>
            <a:pPr marL="285750" indent="-285750">
              <a:buFont typeface="Wingdings" pitchFamily="2" charset="2"/>
              <a:buChar char="Ø"/>
            </a:pPr>
            <a:r>
              <a:rPr lang="en-IN" sz="1600" dirty="0" smtClean="0">
                <a:latin typeface="Cambria" pitchFamily="18" charset="0"/>
                <a:ea typeface="Cambria" pitchFamily="18" charset="0"/>
              </a:rPr>
              <a:t>Default AuthenticationProvider is DaoAuthenticationProvider.</a:t>
            </a:r>
          </a:p>
          <a:p>
            <a:pPr marL="285750" indent="-285750">
              <a:buFont typeface="Wingdings" pitchFamily="2" charset="2"/>
              <a:buChar char="Ø"/>
            </a:pPr>
            <a:endParaRPr lang="en-IN" sz="1600" dirty="0">
              <a:latin typeface="Cambria" pitchFamily="18" charset="0"/>
              <a:ea typeface="Cambria" pitchFamily="18" charset="0"/>
            </a:endParaRPr>
          </a:p>
          <a:p>
            <a:pPr marL="285750" indent="-285750">
              <a:buFont typeface="Wingdings" pitchFamily="2" charset="2"/>
              <a:buChar char="Ø"/>
            </a:pPr>
            <a:endParaRPr lang="en-IN" sz="1600" dirty="0">
              <a:latin typeface="Cambria" pitchFamily="18" charset="0"/>
              <a:ea typeface="Cambria" pitchFamily="18" charset="0"/>
            </a:endParaRPr>
          </a:p>
        </p:txBody>
      </p:sp>
    </p:spTree>
    <p:extLst>
      <p:ext uri="{BB962C8B-B14F-4D97-AF65-F5344CB8AC3E}">
        <p14:creationId xmlns:p14="http://schemas.microsoft.com/office/powerpoint/2010/main" val="2044988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692696"/>
            <a:ext cx="8568952" cy="2800767"/>
          </a:xfrm>
          <a:prstGeom prst="rect">
            <a:avLst/>
          </a:prstGeom>
        </p:spPr>
        <p:txBody>
          <a:bodyPr wrap="square">
            <a:spAutoFit/>
          </a:bodyPr>
          <a:lstStyle/>
          <a:p>
            <a:pPr marL="285750" indent="-285750">
              <a:buFont typeface="Wingdings" pitchFamily="2" charset="2"/>
              <a:buChar char="Ø"/>
            </a:pPr>
            <a:r>
              <a:rPr lang="en-IN" sz="1600" dirty="0" smtClean="0">
                <a:latin typeface="Cambria" pitchFamily="18" charset="0"/>
                <a:ea typeface="Cambria" pitchFamily="18" charset="0"/>
              </a:rPr>
              <a:t> AuthenticationProvider validate the object if exists in your DB then return the UsernamePasswordAuthentictionToken otherwise return the BadCredentials Exception.</a:t>
            </a:r>
          </a:p>
          <a:p>
            <a:pPr marL="285750" indent="-285750">
              <a:buFont typeface="Wingdings" pitchFamily="2" charset="2"/>
              <a:buChar char="Ø"/>
            </a:pPr>
            <a:endParaRPr lang="en-IN" sz="1600" dirty="0" smtClean="0">
              <a:latin typeface="Cambria" pitchFamily="18" charset="0"/>
              <a:ea typeface="Cambria" pitchFamily="18" charset="0"/>
            </a:endParaRPr>
          </a:p>
          <a:p>
            <a:pPr marL="285750" indent="-285750">
              <a:buFont typeface="Wingdings" pitchFamily="2" charset="2"/>
              <a:buChar char="Ø"/>
            </a:pPr>
            <a:r>
              <a:rPr lang="en-IN" sz="1600" dirty="0" smtClean="0">
                <a:latin typeface="Cambria" pitchFamily="18" charset="0"/>
                <a:ea typeface="Cambria" pitchFamily="18" charset="0"/>
              </a:rPr>
              <a:t>Token goes into the AuthenticationManager and Stored into the SecurityContextHolder whenever the same user raised another request first check the User object available in the SecurityContextHolder if not only process goes again.</a:t>
            </a:r>
          </a:p>
          <a:p>
            <a:pPr marL="285750" indent="-285750">
              <a:buFont typeface="Wingdings" pitchFamily="2" charset="2"/>
              <a:buChar char="Ø"/>
            </a:pPr>
            <a:endParaRPr lang="en-IN" sz="1600" dirty="0" smtClean="0">
              <a:latin typeface="Cambria" pitchFamily="18" charset="0"/>
              <a:ea typeface="Cambria" pitchFamily="18" charset="0"/>
            </a:endParaRPr>
          </a:p>
          <a:p>
            <a:pPr marL="285750" indent="-285750">
              <a:buFont typeface="Wingdings" pitchFamily="2" charset="2"/>
              <a:buChar char="Ø"/>
            </a:pPr>
            <a:r>
              <a:rPr lang="en-IN" sz="1600" dirty="0" smtClean="0">
                <a:latin typeface="Cambria" pitchFamily="18" charset="0"/>
                <a:ea typeface="Cambria" pitchFamily="18" charset="0"/>
              </a:rPr>
              <a:t>Example UsernamPasswordAuthenticationToke</a:t>
            </a:r>
            <a:r>
              <a:rPr lang="en-IN" sz="1600" dirty="0">
                <a:latin typeface="Cambria" pitchFamily="18" charset="0"/>
                <a:ea typeface="Cambria" pitchFamily="18" charset="0"/>
              </a:rPr>
              <a:t>n</a:t>
            </a:r>
            <a:endParaRPr lang="en-IN" sz="1600" dirty="0" smtClean="0">
              <a:latin typeface="Cambria" pitchFamily="18" charset="0"/>
              <a:ea typeface="Cambria" pitchFamily="18" charset="0"/>
            </a:endParaRPr>
          </a:p>
          <a:p>
            <a:r>
              <a:rPr lang="en-US" sz="1600" dirty="0" smtClean="0"/>
              <a:t> 	UsernamePasswordAuthenticationToken </a:t>
            </a:r>
            <a:r>
              <a:rPr lang="en-US" sz="1600" dirty="0"/>
              <a:t>[Principal=</a:t>
            </a:r>
            <a:r>
              <a:rPr lang="en-US" sz="1600" dirty="0" err="1"/>
              <a:t>aravinth</a:t>
            </a:r>
            <a:r>
              <a:rPr lang="en-US" sz="1600" dirty="0"/>
              <a:t>, Credentials=[PROTECTED], </a:t>
            </a:r>
            <a:r>
              <a:rPr lang="en-US" sz="1600" dirty="0" smtClean="0"/>
              <a:t>				              Authenticated=false</a:t>
            </a:r>
            <a:r>
              <a:rPr lang="en-US" sz="1600" dirty="0"/>
              <a:t>, Details=null, Granted Authorities=[]]</a:t>
            </a:r>
            <a:endParaRPr lang="en-IN" sz="1600" dirty="0" smtClean="0">
              <a:latin typeface="Cambria" pitchFamily="18" charset="0"/>
              <a:ea typeface="Cambria" pitchFamily="18" charset="0"/>
            </a:endParaRPr>
          </a:p>
          <a:p>
            <a:pPr marL="285750" indent="-285750">
              <a:buFont typeface="Wingdings" pitchFamily="2" charset="2"/>
              <a:buChar char="Ø"/>
            </a:pPr>
            <a:endParaRPr lang="en-IN" sz="1600" dirty="0">
              <a:latin typeface="Cambria" pitchFamily="18" charset="0"/>
              <a:ea typeface="Cambria" pitchFamily="18" charset="0"/>
            </a:endParaRPr>
          </a:p>
        </p:txBody>
      </p:sp>
    </p:spTree>
    <p:extLst>
      <p:ext uri="{BB962C8B-B14F-4D97-AF65-F5344CB8AC3E}">
        <p14:creationId xmlns:p14="http://schemas.microsoft.com/office/powerpoint/2010/main" val="3329858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052736"/>
            <a:ext cx="6264696" cy="4340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663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283</Words>
  <Application>Microsoft Office PowerPoint</Application>
  <PresentationFormat>On-screen Show (4:3)</PresentationFormat>
  <Paragraphs>45</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8</cp:revision>
  <dcterms:created xsi:type="dcterms:W3CDTF">2022-05-27T12:00:41Z</dcterms:created>
  <dcterms:modified xsi:type="dcterms:W3CDTF">2022-05-27T15:29:20Z</dcterms:modified>
</cp:coreProperties>
</file>